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Franklin Gothic"/>
      <p:bold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22" Type="http://schemas.openxmlformats.org/officeDocument/2006/relationships/font" Target="fonts/FranklinGothic-bold.fntdata"/><Relationship Id="rId21" Type="http://schemas.openxmlformats.org/officeDocument/2006/relationships/font" Target="fonts/LibreFranklin-bold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ibreFranklin-bold.fntdata"/><Relationship Id="rId1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f0f852d3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f0f852d3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cf0f852d3b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f0f852d3b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f0f852d3b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cf0f852d3b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f0f852d3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f0f852d3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cf0f852d3b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f0f852d3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f0f852d3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cf0f852d3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f0f852d3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f0f852d3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cf0f852d3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309904" y="411479"/>
            <a:ext cx="5486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2"/>
          <p:cNvGrpSpPr/>
          <p:nvPr/>
        </p:nvGrpSpPr>
        <p:grpSpPr>
          <a:xfrm>
            <a:off x="1" y="758752"/>
            <a:ext cx="6099248" cy="6099247"/>
            <a:chOff x="0" y="12289"/>
            <a:chExt cx="3550" cy="3551"/>
          </a:xfrm>
        </p:grpSpPr>
        <p:sp>
          <p:nvSpPr>
            <p:cNvPr id="17" name="Google Shape;17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20" name="Google Shape;20;p2"/>
          <p:cNvCxnSpPr/>
          <p:nvPr/>
        </p:nvCxnSpPr>
        <p:spPr>
          <a:xfrm>
            <a:off x="6309360" y="39502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">
  <p:cSld name="Title and Content 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92" name="Google Shape;92;p11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7" name="Google Shape;97;p11"/>
          <p:cNvSpPr txBox="1"/>
          <p:nvPr>
            <p:ph type="title"/>
          </p:nvPr>
        </p:nvSpPr>
        <p:spPr>
          <a:xfrm>
            <a:off x="6318885" y="3499667"/>
            <a:ext cx="49398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" name="Google Shape;98;p11"/>
          <p:cNvCxnSpPr/>
          <p:nvPr/>
        </p:nvCxnSpPr>
        <p:spPr>
          <a:xfrm>
            <a:off x="6347460" y="6313170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603885" y="457201"/>
            <a:ext cx="51984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2" type="body"/>
          </p:nvPr>
        </p:nvSpPr>
        <p:spPr>
          <a:xfrm>
            <a:off x="594360" y="2810595"/>
            <a:ext cx="51984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59436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1"/>
          <p:cNvSpPr txBox="1"/>
          <p:nvPr>
            <p:ph idx="10" type="dt"/>
          </p:nvPr>
        </p:nvSpPr>
        <p:spPr>
          <a:xfrm>
            <a:off x="1133648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Picture">
  <p:cSld name="Title Content and Pictur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575310" y="278129"/>
            <a:ext cx="50634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594360" y="3279579"/>
            <a:ext cx="50445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6" name="Google Shape;106;p12"/>
          <p:cNvCxnSpPr/>
          <p:nvPr/>
        </p:nvCxnSpPr>
        <p:spPr>
          <a:xfrm>
            <a:off x="594360" y="2997459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2"/>
          <p:cNvSpPr/>
          <p:nvPr>
            <p:ph idx="2" type="pic"/>
          </p:nvPr>
        </p:nvSpPr>
        <p:spPr>
          <a:xfrm>
            <a:off x="6096000" y="0"/>
            <a:ext cx="6118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59436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>
            <p:ph idx="10" type="dt"/>
          </p:nvPr>
        </p:nvSpPr>
        <p:spPr>
          <a:xfrm>
            <a:off x="1133648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Table">
  <p:cSld name="Title Content and Tab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3"/>
          <p:cNvGrpSpPr/>
          <p:nvPr/>
        </p:nvGrpSpPr>
        <p:grpSpPr>
          <a:xfrm flipH="1" rot="5400000">
            <a:off x="1" y="3900132"/>
            <a:ext cx="2959226" cy="2959225"/>
            <a:chOff x="0" y="12289"/>
            <a:chExt cx="3550" cy="3551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3661409" y="4661717"/>
            <a:ext cx="79362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670935" y="6313170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603885" y="584005"/>
            <a:ext cx="28251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3670934" y="584005"/>
            <a:ext cx="79266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59436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3"/>
          <p:cNvSpPr txBox="1"/>
          <p:nvPr>
            <p:ph idx="10" type="dt"/>
          </p:nvPr>
        </p:nvSpPr>
        <p:spPr>
          <a:xfrm>
            <a:off x="1133648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594360" y="202400"/>
            <a:ext cx="109728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59436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1133648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594360" y="2148840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23" name="Google Shape;23;p3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594360" y="189572"/>
            <a:ext cx="67878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94359" y="2281918"/>
            <a:ext cx="67878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81000" lvl="0" marL="4572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59436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1133648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3"/>
          <p:cNvCxnSpPr/>
          <p:nvPr/>
        </p:nvCxnSpPr>
        <p:spPr>
          <a:xfrm>
            <a:off x="594360" y="2148840"/>
            <a:ext cx="2130600" cy="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ctrTitle"/>
          </p:nvPr>
        </p:nvSpPr>
        <p:spPr>
          <a:xfrm>
            <a:off x="6299835" y="430529"/>
            <a:ext cx="5486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/>
          <p:nvPr>
            <p:ph idx="2" type="pic"/>
          </p:nvPr>
        </p:nvSpPr>
        <p:spPr>
          <a:xfrm>
            <a:off x="0" y="-11113"/>
            <a:ext cx="5791200" cy="68802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299835" y="4568602"/>
            <a:ext cx="54864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6309360" y="39502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2">
  <p:cSld name="Title and Two Content 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 rot="10800000">
            <a:off x="8870040" y="1"/>
            <a:ext cx="3325208" cy="3325207"/>
            <a:chOff x="0" y="12289"/>
            <a:chExt cx="3550" cy="3551"/>
          </a:xfrm>
        </p:grpSpPr>
        <p:sp>
          <p:nvSpPr>
            <p:cNvPr id="40" name="Google Shape;40;p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5"/>
          <p:cNvSpPr txBox="1"/>
          <p:nvPr>
            <p:ph type="title"/>
          </p:nvPr>
        </p:nvSpPr>
        <p:spPr>
          <a:xfrm>
            <a:off x="594360" y="278129"/>
            <a:ext cx="97785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94360" y="2676525"/>
            <a:ext cx="44907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5881898" y="2676525"/>
            <a:ext cx="44907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59436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1133648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5"/>
          <p:cNvCxnSpPr/>
          <p:nvPr/>
        </p:nvCxnSpPr>
        <p:spPr>
          <a:xfrm>
            <a:off x="594360" y="2148840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ctrTitle"/>
          </p:nvPr>
        </p:nvSpPr>
        <p:spPr>
          <a:xfrm>
            <a:off x="6309904" y="411479"/>
            <a:ext cx="5486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" name="Google Shape;51;p6"/>
          <p:cNvGrpSpPr/>
          <p:nvPr/>
        </p:nvGrpSpPr>
        <p:grpSpPr>
          <a:xfrm>
            <a:off x="1" y="758752"/>
            <a:ext cx="6099248" cy="6099247"/>
            <a:chOff x="0" y="12289"/>
            <a:chExt cx="3550" cy="3551"/>
          </a:xfrm>
        </p:grpSpPr>
        <p:sp>
          <p:nvSpPr>
            <p:cNvPr id="52" name="Google Shape;52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55" name="Google Shape;55;p6"/>
          <p:cNvCxnSpPr/>
          <p:nvPr/>
        </p:nvCxnSpPr>
        <p:spPr>
          <a:xfrm>
            <a:off x="6309360" y="39502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309905" y="4549552"/>
            <a:ext cx="54864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2">
  <p:cSld name="Summary 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7"/>
          <p:cNvCxnSpPr/>
          <p:nvPr/>
        </p:nvCxnSpPr>
        <p:spPr>
          <a:xfrm>
            <a:off x="594360" y="2148840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9" name="Google Shape;59;p7"/>
          <p:cNvGrpSpPr/>
          <p:nvPr/>
        </p:nvGrpSpPr>
        <p:grpSpPr>
          <a:xfrm flipH="1" rot="5400000">
            <a:off x="1" y="3900132"/>
            <a:ext cx="2959226" cy="2959225"/>
            <a:chOff x="0" y="12289"/>
            <a:chExt cx="3550" cy="3551"/>
          </a:xfrm>
        </p:grpSpPr>
        <p:sp>
          <p:nvSpPr>
            <p:cNvPr id="60" name="Google Shape;60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3657600" y="2282008"/>
            <a:ext cx="78105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59436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1133648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 rot="10800000">
            <a:off x="8870040" y="1"/>
            <a:ext cx="3325208" cy="3325207"/>
            <a:chOff x="0" y="12289"/>
            <a:chExt cx="3550" cy="3551"/>
          </a:xfrm>
        </p:grpSpPr>
        <p:sp>
          <p:nvSpPr>
            <p:cNvPr id="69" name="Google Shape;69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594360" y="198408"/>
            <a:ext cx="109728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3" name="Google Shape;73;p8"/>
          <p:cNvCxnSpPr/>
          <p:nvPr/>
        </p:nvCxnSpPr>
        <p:spPr>
          <a:xfrm>
            <a:off x="594360" y="2148840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595523" y="2676525"/>
            <a:ext cx="57468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7620000" y="2676525"/>
            <a:ext cx="39471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1133648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59436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ctrTitle"/>
          </p:nvPr>
        </p:nvSpPr>
        <p:spPr>
          <a:xfrm>
            <a:off x="594360" y="411479"/>
            <a:ext cx="5486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9"/>
          <p:cNvGrpSpPr/>
          <p:nvPr/>
        </p:nvGrpSpPr>
        <p:grpSpPr>
          <a:xfrm rot="10800000">
            <a:off x="6092752" y="1"/>
            <a:ext cx="6099248" cy="6099247"/>
            <a:chOff x="0" y="12289"/>
            <a:chExt cx="3550" cy="3551"/>
          </a:xfrm>
        </p:grpSpPr>
        <p:sp>
          <p:nvSpPr>
            <p:cNvPr id="81" name="Google Shape;81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594360" y="4549552"/>
            <a:ext cx="54864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5" name="Google Shape;85;p9"/>
          <p:cNvCxnSpPr/>
          <p:nvPr/>
        </p:nvCxnSpPr>
        <p:spPr>
          <a:xfrm>
            <a:off x="594360" y="3950208"/>
            <a:ext cx="2133600" cy="39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>
            <p:ph idx="2" type="pic"/>
          </p:nvPr>
        </p:nvSpPr>
        <p:spPr>
          <a:xfrm>
            <a:off x="0" y="0"/>
            <a:ext cx="12192000" cy="68805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6309359" y="444933"/>
            <a:ext cx="5477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b="1" i="0" sz="60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/>
        </p:nvSpPr>
        <p:spPr>
          <a:xfrm>
            <a:off x="6309360" y="3951843"/>
            <a:ext cx="2133600" cy="10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9436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9436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133648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9436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hack.analyticsvidhy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ctrTitle"/>
          </p:nvPr>
        </p:nvSpPr>
        <p:spPr>
          <a:xfrm>
            <a:off x="2544079" y="786958"/>
            <a:ext cx="93957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lin Gothic"/>
              <a:buNone/>
            </a:pPr>
            <a:r>
              <a:t/>
            </a:r>
            <a:endParaRPr b="0" sz="2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ranklin Gothic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Wallpaper suggestion system based on user profile, album preferences, gender, age &amp; emotional status using advanced machine learning techniques.</a:t>
            </a:r>
            <a:br>
              <a:rPr lang="en-US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</a:pPr>
            <a:r>
              <a:t/>
            </a:r>
            <a:endParaRPr b="0"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lin Gothic"/>
              <a:buNone/>
            </a:pPr>
            <a:r>
              <a:t/>
            </a:r>
            <a:endParaRPr sz="2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684053" y="4834835"/>
            <a:ext cx="405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Presented by,​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Salman F. Rahman (20301273)​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Md. Monjur E Elahe (23141076)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594360" y="278129"/>
            <a:ext cx="9778500" cy="149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5881898" y="2676525"/>
            <a:ext cx="4490700" cy="3597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322" y="381000"/>
            <a:ext cx="6357525" cy="2776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24200"/>
            <a:ext cx="82200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0323" y="3391748"/>
            <a:ext cx="6357525" cy="28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487" y="222675"/>
            <a:ext cx="5388426" cy="23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594360" y="278129"/>
            <a:ext cx="9778500" cy="149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594360" y="2676525"/>
            <a:ext cx="4490700" cy="3597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2" type="body"/>
          </p:nvPr>
        </p:nvSpPr>
        <p:spPr>
          <a:xfrm>
            <a:off x="5881898" y="2676525"/>
            <a:ext cx="4490700" cy="3597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05197"/>
            <a:ext cx="12191999" cy="1246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ctrTitle"/>
          </p:nvPr>
        </p:nvSpPr>
        <p:spPr>
          <a:xfrm>
            <a:off x="2957104" y="-2264221"/>
            <a:ext cx="5486400" cy="329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 Conclusion</a:t>
            </a:r>
            <a:endParaRPr sz="72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4957905" y="1571177"/>
            <a:ext cx="5486400" cy="16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Summary: Developed a personalized wallpaper recommendation system.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Impact: Enhancing user satisfaction and engagement.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Next Steps: Continuous improvement and refinement for optimal performance.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ctrTitle"/>
          </p:nvPr>
        </p:nvSpPr>
        <p:spPr>
          <a:xfrm>
            <a:off x="594360" y="411479"/>
            <a:ext cx="6519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ranklin Gothic"/>
              <a:buNone/>
            </a:pPr>
            <a:r>
              <a:rPr lang="en-US" sz="9600"/>
              <a:t>Thank you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 flipH="1" rot="10800000">
            <a:off x="594360" y="4473052"/>
            <a:ext cx="5496900" cy="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</a:pPr>
            <a:r>
              <a:rPr lang="en-US"/>
              <a:t>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521292" y="-134017"/>
            <a:ext cx="82596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ranklin Gothic"/>
              <a:buNone/>
            </a:pPr>
            <a:r>
              <a:rPr lang="en-US" sz="7200"/>
              <a:t>Aim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520657" y="2041156"/>
            <a:ext cx="67881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00">
            <a:noAutofit/>
          </a:bodyPr>
          <a:lstStyle/>
          <a:p>
            <a:pPr indent="-283210" lvl="0" marL="28321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•"/>
            </a:pPr>
            <a:r>
              <a:rPr lang="en-US" sz="3600">
                <a:solidFill>
                  <a:schemeClr val="accent4"/>
                </a:solidFill>
              </a:rPr>
              <a:t>Introduction</a:t>
            </a:r>
            <a:endParaRPr>
              <a:solidFill>
                <a:schemeClr val="accent4"/>
              </a:solidFill>
            </a:endParaRPr>
          </a:p>
          <a:p>
            <a:pPr indent="-283210" lvl="0" marL="28321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•"/>
            </a:pPr>
            <a:r>
              <a:rPr lang="en-US" sz="3600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Motivation/purpose/hypothesis</a:t>
            </a:r>
            <a:endParaRPr>
              <a:solidFill>
                <a:schemeClr val="accent4"/>
              </a:solidFill>
            </a:endParaRPr>
          </a:p>
          <a:p>
            <a:pPr indent="-283210" lvl="0" marL="28321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•"/>
            </a:pPr>
            <a:r>
              <a:rPr lang="en-US" sz="3600">
                <a:solidFill>
                  <a:schemeClr val="accent4"/>
                </a:solidFill>
              </a:rPr>
              <a:t>Dataset Analysis</a:t>
            </a:r>
            <a:endParaRPr>
              <a:solidFill>
                <a:schemeClr val="accent4"/>
              </a:solidFill>
            </a:endParaRPr>
          </a:p>
          <a:p>
            <a:pPr indent="-283210" lvl="0" marL="28321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•"/>
            </a:pPr>
            <a:r>
              <a:rPr lang="en-US" sz="3600">
                <a:solidFill>
                  <a:schemeClr val="accent4"/>
                </a:solidFill>
              </a:rPr>
              <a:t>Methodology</a:t>
            </a:r>
            <a:endParaRPr>
              <a:solidFill>
                <a:schemeClr val="accent4"/>
              </a:solidFill>
            </a:endParaRPr>
          </a:p>
          <a:p>
            <a:pPr indent="-283210" lvl="0" marL="28321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•"/>
            </a:pPr>
            <a:r>
              <a:rPr lang="en-US" sz="3600">
                <a:solidFill>
                  <a:schemeClr val="accent4"/>
                </a:solidFill>
              </a:rPr>
              <a:t>Conclusion</a:t>
            </a:r>
            <a:endParaRPr>
              <a:solidFill>
                <a:schemeClr val="accent4"/>
              </a:solidFill>
            </a:endParaRPr>
          </a:p>
          <a:p>
            <a:pPr indent="-54607" lvl="0" marL="28321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3600"/>
              <a:buNone/>
            </a:pPr>
            <a:r>
              <a:t/>
            </a:r>
            <a:endParaRPr sz="3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ctrTitle"/>
          </p:nvPr>
        </p:nvSpPr>
        <p:spPr>
          <a:xfrm>
            <a:off x="5830110" y="127815"/>
            <a:ext cx="5956200" cy="27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br>
              <a:rPr b="0" lang="en-US" sz="20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72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sz="20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</a:pPr>
            <a:r>
              <a:t/>
            </a:r>
            <a:endParaRPr b="0" sz="20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</a:pPr>
            <a:r>
              <a:t/>
            </a:r>
            <a:endParaRPr b="0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</a:pPr>
            <a:r>
              <a:t/>
            </a:r>
            <a:endParaRPr sz="2000"/>
          </a:p>
        </p:txBody>
      </p:sp>
      <p:pic>
        <p:nvPicPr>
          <p:cNvPr descr="Free stock photo of bright, HD wallpaper, hd wallpapers" id="146" name="Google Shape;146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" y="-4091"/>
            <a:ext cx="4951729" cy="686618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5505900" y="1697954"/>
            <a:ext cx="62865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lang="en-US" sz="1800">
                <a:solidFill>
                  <a:schemeClr val="accent4"/>
                </a:solidFill>
              </a:rPr>
              <a:t>To suggest wallpapers tailored to user profiles, preferences, and emotional status.</a:t>
            </a:r>
            <a:endParaRPr b="0" sz="2800">
              <a:solidFill>
                <a:schemeClr val="accent4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t/>
            </a:r>
            <a:endParaRPr b="0" sz="2800">
              <a:solidFill>
                <a:schemeClr val="accent4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lang="en-US" sz="1800">
                <a:solidFill>
                  <a:schemeClr val="accent4"/>
                </a:solidFill>
              </a:rPr>
              <a:t>Approach: Leveraging advanced machine learning for personalized recommendations.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505900" y="4341200"/>
            <a:ext cx="6666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455894" y="3429000"/>
            <a:ext cx="115977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rgbClr val="980000"/>
                </a:solidFill>
              </a:rPr>
              <a:t>We will use CNN for face recognition and NLP for sentiment analysis of any walpaper lebel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594360" y="278129"/>
            <a:ext cx="97785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Exploratory Data Analysis (EDA)]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594360" y="2676525"/>
            <a:ext cx="44907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6021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6021"/>
              <a:buNone/>
            </a:pPr>
            <a:r>
              <a:rPr b="1" lang="en-US" sz="3000"/>
              <a:t>   </a:t>
            </a:r>
            <a:r>
              <a:rPr b="1" lang="en-US" sz="3000"/>
              <a:t>Before Data Wrangling:</a:t>
            </a:r>
            <a:endParaRPr b="1" sz="300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6021"/>
              <a:buNone/>
            </a:pPr>
            <a:r>
              <a:t/>
            </a:r>
            <a:endParaRPr sz="3000"/>
          </a:p>
          <a:p>
            <a:pPr indent="-376237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Overview of raw data sources.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6021"/>
              <a:buNone/>
            </a:pPr>
            <a:r>
              <a:t/>
            </a:r>
            <a:endParaRPr sz="3000"/>
          </a:p>
          <a:p>
            <a:pPr indent="-376237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Analysis of user profiles, album preferences, gender, age, and emotional states.</a:t>
            </a:r>
            <a:endParaRPr sz="3000"/>
          </a:p>
        </p:txBody>
      </p:sp>
      <p:sp>
        <p:nvSpPr>
          <p:cNvPr id="162" name="Google Shape;162;p19"/>
          <p:cNvSpPr txBox="1"/>
          <p:nvPr>
            <p:ph idx="2" type="body"/>
          </p:nvPr>
        </p:nvSpPr>
        <p:spPr>
          <a:xfrm>
            <a:off x="6022350" y="2600325"/>
            <a:ext cx="44907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85714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6956"/>
              <a:buNone/>
            </a:pPr>
            <a:r>
              <a:rPr b="1" lang="en-US" sz="9200"/>
              <a:t>       </a:t>
            </a:r>
            <a:r>
              <a:rPr b="1" lang="en-US" sz="9200"/>
              <a:t>After data wrangling</a:t>
            </a:r>
            <a:endParaRPr b="1" sz="920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●"/>
            </a:pPr>
            <a:r>
              <a:rPr lang="en-US" sz="9600"/>
              <a:t>Insights gained from cleaned and preprocessed data.</a:t>
            </a:r>
            <a:endParaRPr sz="960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ctrTitle"/>
          </p:nvPr>
        </p:nvSpPr>
        <p:spPr>
          <a:xfrm>
            <a:off x="3352800" y="380995"/>
            <a:ext cx="54864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Font typeface="Franklin Gothic"/>
              <a:buNone/>
            </a:pPr>
            <a:r>
              <a:rPr lang="en-US" sz="7200">
                <a:solidFill>
                  <a:schemeClr val="accent6"/>
                </a:solidFill>
              </a:rPr>
              <a:t>Methodology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5735841" y="1741194"/>
            <a:ext cx="6206700" cy="4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Data Collection: Gathering user profile data, album preferences, etc.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Data Preprocessing: Cleaning, transforming, and encoding data.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Feature Engineering: Extracting relevant features for recommendation.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Machine Learning Models: Training models for personalized recommendation.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Recommendation Engine: Deploying the recommendation system.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ctrTitle"/>
          </p:nvPr>
        </p:nvSpPr>
        <p:spPr>
          <a:xfrm>
            <a:off x="2130897" y="-2096600"/>
            <a:ext cx="9680100" cy="329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Partially Working Prototype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5349805" y="2470377"/>
            <a:ext cx="5486400" cy="16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Demonstration: Display screenshots or UI mockups of the prototype.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Functionality: Overview of features implemented in the prototype.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Feedback: Initial user feedback and improvements.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ctrTitle"/>
          </p:nvPr>
        </p:nvSpPr>
        <p:spPr>
          <a:xfrm>
            <a:off x="3839997" y="-1946350"/>
            <a:ext cx="9190200" cy="329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6254755" y="1854252"/>
            <a:ext cx="5486400" cy="16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Model Refinement: Enhancing recommendation accuracy.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User Interface Enhancement: Improving user experience.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Scaling: Handling larger datasets and user bases.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Integration: Incorporating real-time user feedback for dynamic recommendations.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7D40"/>
              </a:buClr>
              <a:buSzPts val="7200"/>
              <a:buFont typeface="Libre Franklin"/>
              <a:buNone/>
            </a:pPr>
            <a:r>
              <a:rPr lang="en-US" sz="7200">
                <a:solidFill>
                  <a:srgbClr val="5D7D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 Analysis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657600" y="2197730"/>
            <a:ext cx="78105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/>
          <a:p>
            <a:pPr indent="-283210" lvl="0" marL="28321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700"/>
              <a:buChar char="•"/>
            </a:pPr>
            <a:r>
              <a:rPr b="1" lang="en-US" sz="2700">
                <a:solidFill>
                  <a:srgbClr val="202124"/>
                </a:solidFill>
              </a:rPr>
              <a:t>Intel Image Classification</a:t>
            </a:r>
            <a:endParaRPr/>
          </a:p>
          <a:p>
            <a:pPr indent="-283210" lvl="0" marL="28321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02124"/>
              </a:buClr>
              <a:buSzPts val="1400"/>
              <a:buChar char="•"/>
            </a:pPr>
            <a:r>
              <a:rPr b="1" lang="en-US" sz="1400">
                <a:solidFill>
                  <a:srgbClr val="202124"/>
                </a:solidFill>
              </a:rPr>
              <a:t>Context</a:t>
            </a:r>
            <a:endParaRPr b="1"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C4043"/>
              </a:buClr>
              <a:buSzPts val="1400"/>
              <a:buNone/>
            </a:pPr>
            <a:r>
              <a:rPr lang="en-US" sz="1400">
                <a:solidFill>
                  <a:srgbClr val="3C4043"/>
                </a:solidFill>
              </a:rPr>
              <a:t>       This is image data of Natural Scenes around the world.</a:t>
            </a:r>
            <a:endParaRPr/>
          </a:p>
          <a:p>
            <a:pPr indent="-283210" lvl="0" marL="28321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02124"/>
              </a:buClr>
              <a:buSzPts val="1400"/>
              <a:buChar char="•"/>
            </a:pPr>
            <a:r>
              <a:rPr b="1" lang="en-US" sz="1400">
                <a:solidFill>
                  <a:srgbClr val="202124"/>
                </a:solidFill>
              </a:rPr>
              <a:t>Content</a:t>
            </a:r>
            <a:endParaRPr/>
          </a:p>
          <a:p>
            <a:pPr indent="-283210" lvl="0" marL="28321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C4043"/>
              </a:buClr>
              <a:buSzPts val="1400"/>
              <a:buChar char="•"/>
            </a:pPr>
            <a:r>
              <a:rPr lang="en-US" sz="1400">
                <a:solidFill>
                  <a:srgbClr val="3C4043"/>
                </a:solidFill>
              </a:rPr>
              <a:t>This Data contains around 25k images of size 150x150 distributed under 6 categories.</a:t>
            </a:r>
            <a:br>
              <a:rPr lang="en-US" sz="1400">
                <a:solidFill>
                  <a:srgbClr val="3C4043"/>
                </a:solidFill>
              </a:rPr>
            </a:br>
            <a:r>
              <a:rPr lang="en-US" sz="1400">
                <a:solidFill>
                  <a:srgbClr val="3C4043"/>
                </a:solidFill>
              </a:rPr>
              <a:t>{'buildings' -&gt; 0,</a:t>
            </a:r>
            <a:br>
              <a:rPr lang="en-US" sz="1400">
                <a:solidFill>
                  <a:srgbClr val="3C4043"/>
                </a:solidFill>
              </a:rPr>
            </a:br>
            <a:r>
              <a:rPr lang="en-US" sz="1400">
                <a:solidFill>
                  <a:srgbClr val="3C4043"/>
                </a:solidFill>
              </a:rPr>
              <a:t>'forest' -&gt; 1,</a:t>
            </a:r>
            <a:br>
              <a:rPr lang="en-US" sz="1400">
                <a:solidFill>
                  <a:srgbClr val="3C4043"/>
                </a:solidFill>
              </a:rPr>
            </a:br>
            <a:r>
              <a:rPr lang="en-US" sz="1400">
                <a:solidFill>
                  <a:srgbClr val="3C4043"/>
                </a:solidFill>
              </a:rPr>
              <a:t>'glacier' -&gt; 2,</a:t>
            </a:r>
            <a:br>
              <a:rPr lang="en-US" sz="1400">
                <a:solidFill>
                  <a:srgbClr val="3C4043"/>
                </a:solidFill>
              </a:rPr>
            </a:br>
            <a:r>
              <a:rPr lang="en-US" sz="1400">
                <a:solidFill>
                  <a:srgbClr val="3C4043"/>
                </a:solidFill>
              </a:rPr>
              <a:t>'mountain' -&gt; 3,</a:t>
            </a:r>
            <a:br>
              <a:rPr lang="en-US" sz="1400">
                <a:solidFill>
                  <a:srgbClr val="3C4043"/>
                </a:solidFill>
              </a:rPr>
            </a:br>
            <a:r>
              <a:rPr lang="en-US" sz="1400">
                <a:solidFill>
                  <a:srgbClr val="3C4043"/>
                </a:solidFill>
              </a:rPr>
              <a:t>'sea' -&gt; 4,</a:t>
            </a:r>
            <a:br>
              <a:rPr lang="en-US" sz="1400">
                <a:solidFill>
                  <a:srgbClr val="3C4043"/>
                </a:solidFill>
              </a:rPr>
            </a:br>
            <a:r>
              <a:rPr lang="en-US" sz="1400">
                <a:solidFill>
                  <a:srgbClr val="3C4043"/>
                </a:solidFill>
              </a:rPr>
              <a:t>'street' -&gt; 5 }</a:t>
            </a:r>
            <a:endParaRPr/>
          </a:p>
          <a:p>
            <a:pPr indent="-283210" lvl="0" marL="28321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C4043"/>
              </a:buClr>
              <a:buSzPts val="1400"/>
              <a:buChar char="•"/>
            </a:pPr>
            <a:r>
              <a:rPr lang="en-US" sz="1400">
                <a:solidFill>
                  <a:srgbClr val="3C4043"/>
                </a:solidFill>
              </a:rPr>
              <a:t>The Train, Test and Prediction data is separated in each zip files. There are around 14k images in Train, 3k in Test and 7k in Prediction.</a:t>
            </a:r>
            <a:br>
              <a:rPr lang="en-US" sz="1400">
                <a:solidFill>
                  <a:srgbClr val="3C4043"/>
                </a:solidFill>
              </a:rPr>
            </a:br>
            <a:r>
              <a:rPr lang="en-US" sz="1400">
                <a:solidFill>
                  <a:srgbClr val="3C4043"/>
                </a:solidFill>
              </a:rPr>
              <a:t>This data was initially published on 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https://datahack.analyticsvidhya.com</a:t>
            </a:r>
            <a:r>
              <a:rPr lang="en-US" sz="1400">
                <a:solidFill>
                  <a:srgbClr val="3C4043"/>
                </a:solidFill>
              </a:rPr>
              <a:t> by Intel </a:t>
            </a:r>
            <a:endParaRPr sz="1400">
              <a:solidFill>
                <a:srgbClr val="3C4043"/>
              </a:solidFill>
            </a:endParaRPr>
          </a:p>
          <a:p>
            <a:pPr indent="-156208" lvl="0" marL="28321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56208" lvl="0" marL="28321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 flipH="1" rot="5400000">
            <a:off x="1" y="3900132"/>
            <a:ext cx="2959226" cy="2959225"/>
            <a:chOff x="0" y="12289"/>
            <a:chExt cx="3550" cy="3551"/>
          </a:xfrm>
        </p:grpSpPr>
        <p:sp>
          <p:nvSpPr>
            <p:cNvPr id="192" name="Google Shape;192;p2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