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Cavea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veat-bold.fntdata"/><Relationship Id="rId30" Type="http://schemas.openxmlformats.org/officeDocument/2006/relationships/font" Target="fonts/Cavea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Hello, My name is Ankit Pal ( Aaditya Ura), and I will present our research work.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Our paper  title is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"Pay Attention to the cough: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Early Diagnosis of COVID-19 using Interpretable Symptoms Embeddings with Cough Sound Signal Processing,”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this is the work with my collabo-rator Malaikannan Sankarsubbu at Saama AI research lab.  I hope you enjoy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dd126558c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1dd126558c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1dd126558c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dd126558c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1dd126558c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1dd126558c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d126558c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1dd126558c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1dd126558c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d126558c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1dd126558c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The primary motivation of the baseline experiments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is to understand the adequacy of the current models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in answering multiple-choice questions meant for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human domain experts (post-graduate medical students)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and to understand the level of domain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required in the models. Therefore, models and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knowledge sources with varying levels of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are selected.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1dd126558c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dd126558c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1dd126558c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The primary motivation of the baseline experiments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is to understand the adequacy of the current models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in answering multiple-choice questions meant for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human domain experts (post-graduate medical students)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and to understand the level of domain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required in the models. Therefore, models and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knowledge sources with varying levels of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are selected.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11dd126558c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dd126558c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1dd126558c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The primary motivation of the baseline experiments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is to understand the adequacy of the current models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in answering multiple-choice questions meant for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human domain experts (post-graduate medical students)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and to understand the level of domain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required in the models. Therefore, models and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knowledge sources with varying levels of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are selected.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1dd126558c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d126558c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1dd126558c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The primary motivation of the baseline experiments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is to understand the adequacy of the current models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in answering multiple-choice questions meant for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human domain experts (post-graduate medical students)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and to understand the level of domain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required in the models. Therefore, models and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knowledge sources with varying levels of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are selected.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1dd126558c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dd126558c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1dd126558c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The primary motivation of the baseline experiments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is to understand the adequacy of the current models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in answering multiple-choice questions meant for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human domain experts (post-graduate medical students)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and to understand the level of domain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required in the models. Therefore, models and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knowledge sources with varying levels of specificity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750">
                <a:latin typeface="Arial"/>
                <a:ea typeface="Arial"/>
                <a:cs typeface="Arial"/>
                <a:sym typeface="Arial"/>
              </a:rPr>
              <a:t>are selected.</a:t>
            </a:r>
            <a:endParaRPr sz="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11dd126558c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Thanks for joining. With that, I hope you read our paper, and please feel free to reach out for any question, collaboration, or research idea about this work.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All right, Thank you!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 Little bit about myself, I am a Research Engineer @ Saama AI Research Lab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My Research interests involve Representation Learning on Graphs and Manifolds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Interpretable Natural Language Processing, and their applications in Healthcare data Respi-ratory, Neuro-physio-logical (EEG, ECG, EMG etc.) based Signal Processing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00022d7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6f00022d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This is the outline of the talk, first I am going to discuss the introduction,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statement and motivation part,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later I’ll cover covid-19 collection, preprocessing and feature extraction part,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after that model architecture and experiments and finally the interpretability, in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depth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analysis, score &amp; future work.</a:t>
            </a:r>
            <a:endParaRPr/>
          </a:p>
        </p:txBody>
      </p:sp>
      <p:sp>
        <p:nvSpPr>
          <p:cNvPr id="147" name="Google Shape;147;gc6f00022d7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dd126558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1dd126558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1dd126558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dd126558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1dd126558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1dd126558c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d126558c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1dd126558c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1dd126558c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dd126558c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1dd126558c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1dd126558c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dd126558c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1dd126558c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1dd126558c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bkg_analytics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7136"/>
            <a:ext cx="12192000" cy="4880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1963557"/>
            <a:ext cx="12192000" cy="4894443"/>
          </a:xfrm>
          <a:prstGeom prst="rect">
            <a:avLst/>
          </a:prstGeom>
          <a:solidFill>
            <a:schemeClr val="dk2">
              <a:alpha val="8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01600" y="261757"/>
            <a:ext cx="11785600" cy="16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914400" y="2963859"/>
            <a:ext cx="10363200" cy="1195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914400" y="4159587"/>
            <a:ext cx="10363200" cy="1479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8D8D8D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D8D8D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D8D8D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D8D8D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D8D8D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8D8D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D8D8D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8D8D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D8D8D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8D8D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D8D8D"/>
              </a:buClr>
              <a:buSzPts val="2667"/>
              <a:buFont typeface="Arial"/>
              <a:buNone/>
              <a:defRPr b="0" i="0" sz="2667" u="none" cap="none" strike="noStrike">
                <a:solidFill>
                  <a:srgbClr val="8D8D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432800" y="60213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133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aama_color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533" y="-6836"/>
            <a:ext cx="5503333" cy="220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514355" y="677863"/>
            <a:ext cx="11163300" cy="27130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>
                <a:alpha val="49019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778934" y="848785"/>
            <a:ext cx="10634133" cy="2229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66213" y="4229365"/>
            <a:ext cx="4841169" cy="1319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7154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566213" y="3645956"/>
            <a:ext cx="4841169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4" type="body"/>
          </p:nvPr>
        </p:nvSpPr>
        <p:spPr>
          <a:xfrm>
            <a:off x="6662217" y="4229365"/>
            <a:ext cx="4841169" cy="1319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7154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b="0" i="0" sz="18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5" type="body"/>
          </p:nvPr>
        </p:nvSpPr>
        <p:spPr>
          <a:xfrm>
            <a:off x="6662217" y="3645956"/>
            <a:ext cx="4841169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10584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508000" y="3474245"/>
            <a:ext cx="11023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507999" y="4342607"/>
            <a:ext cx="110236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508005" y="1581946"/>
            <a:ext cx="2473463" cy="1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10584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utterstock_70945414.jpg"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257299"/>
            <a:ext cx="12192000" cy="811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lfCircle.png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9148" y="2969920"/>
            <a:ext cx="7653704" cy="388808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1896533" y="3081867"/>
            <a:ext cx="2119679" cy="2119679"/>
          </a:xfrm>
          <a:prstGeom prst="ellipse">
            <a:avLst/>
          </a:prstGeom>
          <a:solidFill>
            <a:schemeClr val="dk2">
              <a:alpha val="8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3234267" y="4835097"/>
            <a:ext cx="5655735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3234267" y="5703459"/>
            <a:ext cx="5655735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/>
          <p:nvPr>
            <p:ph idx="2" type="pic"/>
          </p:nvPr>
        </p:nvSpPr>
        <p:spPr>
          <a:xfrm>
            <a:off x="2235282" y="3490220"/>
            <a:ext cx="1490052" cy="1395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0584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978400" y="-1"/>
            <a:ext cx="7213600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503333" y="-1"/>
            <a:ext cx="6688667" cy="6858001"/>
          </a:xfrm>
          <a:prstGeom prst="rect">
            <a:avLst/>
          </a:prstGeom>
          <a:solidFill>
            <a:srgbClr val="3896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6553202" y="2031999"/>
            <a:ext cx="4470399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553201" y="2900360"/>
            <a:ext cx="4470399" cy="2535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utterstock_60572953.jp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"/>
            <a:ext cx="4978400" cy="688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97954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81000" lvl="2" marL="1371600" marR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64045" lvl="3" marL="1828800" marR="0" algn="l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b="0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64045" lvl="4" marL="2286000" marR="0" algn="l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b="0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64045" lvl="5" marL="27432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4045" lvl="6" marL="32004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4045" lvl="7" marL="36576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4045" lvl="8" marL="41148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6193372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97954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81000" lvl="2" marL="1371600" marR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64045" lvl="3" marL="1828800" marR="0" algn="l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b="0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64045" lvl="4" marL="2286000" marR="0" algn="l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»"/>
              <a:defRPr b="0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64045" lvl="5" marL="27432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4045" lvl="6" marL="32004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4045" lvl="7" marL="36576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4045" lvl="8" marL="4114800" marR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609601" y="1"/>
            <a:ext cx="12191999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499533" y="895352"/>
            <a:ext cx="6282267" cy="47847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>
                <a:alpha val="49019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7131051" y="896141"/>
            <a:ext cx="4451349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7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2" name="Google Shape;112;p17"/>
          <p:cNvSpPr/>
          <p:nvPr>
            <p:ph idx="2" type="pic"/>
          </p:nvPr>
        </p:nvSpPr>
        <p:spPr>
          <a:xfrm>
            <a:off x="769765" y="1143509"/>
            <a:ext cx="5755216" cy="4317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131051" y="1462881"/>
            <a:ext cx="4451349" cy="4217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aama_color.png" id="117" name="Google Shape;1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7011" y="1949404"/>
            <a:ext cx="7397980" cy="295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97954" lvl="5" marL="27432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740453" y="6502047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nalytics_cropped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4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/>
          <p:nvPr/>
        </p:nvSpPr>
        <p:spPr>
          <a:xfrm>
            <a:off x="0" y="0"/>
            <a:ext cx="12192000" cy="1482900"/>
          </a:xfrm>
          <a:prstGeom prst="rect">
            <a:avLst/>
          </a:prstGeom>
          <a:solidFill>
            <a:schemeClr val="dk2">
              <a:alpha val="8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97243" y="4034764"/>
            <a:ext cx="1922988" cy="1319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3245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97243" y="3451355"/>
            <a:ext cx="1922988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3" type="body"/>
          </p:nvPr>
        </p:nvSpPr>
        <p:spPr>
          <a:xfrm>
            <a:off x="2813078" y="4034764"/>
            <a:ext cx="1922988" cy="1319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3245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4" type="body"/>
          </p:nvPr>
        </p:nvSpPr>
        <p:spPr>
          <a:xfrm>
            <a:off x="2813078" y="3451355"/>
            <a:ext cx="1922988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5" type="body"/>
          </p:nvPr>
        </p:nvSpPr>
        <p:spPr>
          <a:xfrm>
            <a:off x="5119651" y="4034764"/>
            <a:ext cx="1922988" cy="1319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3245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6" type="body"/>
          </p:nvPr>
        </p:nvSpPr>
        <p:spPr>
          <a:xfrm>
            <a:off x="5119651" y="3451355"/>
            <a:ext cx="1922988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7" type="body"/>
          </p:nvPr>
        </p:nvSpPr>
        <p:spPr>
          <a:xfrm>
            <a:off x="7426225" y="4034764"/>
            <a:ext cx="1922988" cy="1319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3245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8" type="body"/>
          </p:nvPr>
        </p:nvSpPr>
        <p:spPr>
          <a:xfrm>
            <a:off x="7426225" y="3451355"/>
            <a:ext cx="1922988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9" type="body"/>
          </p:nvPr>
        </p:nvSpPr>
        <p:spPr>
          <a:xfrm>
            <a:off x="9732798" y="4034764"/>
            <a:ext cx="1922988" cy="1319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3245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3" type="body"/>
          </p:nvPr>
        </p:nvSpPr>
        <p:spPr>
          <a:xfrm>
            <a:off x="9732798" y="3451355"/>
            <a:ext cx="1922988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1128889" y="422893"/>
            <a:ext cx="10956117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1128888" y="1422400"/>
            <a:ext cx="10972800" cy="4999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64045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b="0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81000" lvl="2" marL="1371600" marR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81000" lvl="3" marL="1828800" marR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81000" lvl="4" marL="2286000" marR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97954" lvl="5" marL="27432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740453" y="6502047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128980" y="168894"/>
            <a:ext cx="10445324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66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1"/>
            <a:ext cx="12192000" cy="1089025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69019"/>
                </a:srgbClr>
              </a:gs>
              <a:gs pos="95000">
                <a:srgbClr val="FFFFFF">
                  <a:alpha val="32156"/>
                </a:srgbClr>
              </a:gs>
              <a:gs pos="100000">
                <a:srgbClr val="FFFFFF">
                  <a:alpha val="3215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7315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57766" y="285751"/>
            <a:ext cx="10837335" cy="601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480801" y="6400800"/>
            <a:ext cx="440521" cy="2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609600" y="2154239"/>
            <a:ext cx="3894667" cy="29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>
                <a:alpha val="49019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/>
          <p:nvPr>
            <p:ph idx="2" type="pic"/>
          </p:nvPr>
        </p:nvSpPr>
        <p:spPr>
          <a:xfrm>
            <a:off x="797984" y="2332041"/>
            <a:ext cx="3520016" cy="260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5145398" y="2759076"/>
            <a:ext cx="6437007" cy="2316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5145398" y="2175668"/>
            <a:ext cx="6437007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609601" y="1"/>
            <a:ext cx="12191999" cy="868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514355" y="477839"/>
            <a:ext cx="11163300" cy="35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>
                <a:alpha val="49019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>
            <p:ph idx="2" type="pic"/>
          </p:nvPr>
        </p:nvSpPr>
        <p:spPr>
          <a:xfrm>
            <a:off x="778934" y="649033"/>
            <a:ext cx="10634133" cy="3201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66208" y="4937668"/>
            <a:ext cx="11066992" cy="1022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566208" y="4354260"/>
            <a:ext cx="11066992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defRPr b="1" i="0" sz="1467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2"/>
            <a:ext cx="12192000" cy="22272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66208" y="899587"/>
            <a:ext cx="11066992" cy="1022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566208" y="284957"/>
            <a:ext cx="11066992" cy="439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22860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228600" lvl="3" marL="18288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228600" lvl="4" marL="2286000" marR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3" type="pic"/>
          </p:nvPr>
        </p:nvSpPr>
        <p:spPr>
          <a:xfrm>
            <a:off x="566208" y="2565402"/>
            <a:ext cx="11066992" cy="3442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85334" y="274639"/>
            <a:ext cx="103970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3E3E3E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85334" y="1417639"/>
            <a:ext cx="10397065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6404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–"/>
              <a:defRPr b="0" i="0" sz="2133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-381000" lvl="2" marL="13716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-381000" lvl="3" marL="18288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-381000" lvl="4" marL="22860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0511107" y="6439352"/>
            <a:ext cx="13083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BFBFBF"/>
                </a:solidFill>
                <a:latin typeface="Roboto Slab"/>
                <a:ea typeface="Roboto Slab"/>
                <a:cs typeface="Roboto Slab"/>
                <a:sym typeface="Roboto Slab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BFBFBF"/>
                </a:solidFill>
                <a:latin typeface="Roboto Slab"/>
                <a:ea typeface="Roboto Slab"/>
                <a:cs typeface="Roboto Slab"/>
                <a:sym typeface="Roboto Slab"/>
              </a:rPr>
              <a:t>Saama Technologies, Inc</a:t>
            </a:r>
            <a:endParaRPr b="0" i="0" sz="800" u="none" cap="none" strike="noStrike">
              <a:solidFill>
                <a:srgbClr val="BFBFB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1774321" y="6484510"/>
            <a:ext cx="288604" cy="27657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740453" y="6490758"/>
            <a:ext cx="344553" cy="230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  <a:defRPr b="1" i="0" sz="933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aama_icon.png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0133" y="428095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ankit.pal@saama.com" TargetMode="External"/><Relationship Id="rId4" Type="http://schemas.openxmlformats.org/officeDocument/2006/relationships/hyperlink" Target="mailto:Logesh.umapathi@saama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www.saama.com/" TargetMode="External"/><Relationship Id="rId5" Type="http://schemas.openxmlformats.org/officeDocument/2006/relationships/hyperlink" Target="https://www.saama.com/" TargetMode="External"/><Relationship Id="rId6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914400" y="2757084"/>
            <a:ext cx="103632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US" sz="3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MedMCQA</a:t>
            </a:r>
            <a:endParaRPr b="0" sz="3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Large-scale Multi-Subject Multi-Choice Dataset for Medical domain Question Answering</a:t>
            </a:r>
            <a:endParaRPr b="0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53475" y="5541900"/>
            <a:ext cx="97872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Ankit Pal (Aaditya Ura)</a:t>
            </a:r>
            <a:endParaRPr b="0" i="0" sz="1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Engineer, Saama AI Research Lab</a:t>
            </a:r>
            <a:endParaRPr b="0" i="0" sz="1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ankit.pal@saama.com</a:t>
            </a:r>
            <a:endParaRPr b="0" i="0" sz="1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360775" y="5465700"/>
            <a:ext cx="567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Logesh Kumar Umapathi</a:t>
            </a:r>
            <a:endParaRPr b="0" i="0" sz="1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Engineer, Saama AI Research Lab</a:t>
            </a:r>
            <a:endParaRPr b="0" i="0" sz="1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logesh.umapathi@saama.com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819075" y="5437200"/>
            <a:ext cx="567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Malaikannan Sankarasubbu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 of AI, </a:t>
            </a: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Saama AI Research Lab</a:t>
            </a:r>
            <a:endParaRPr b="0" i="0" sz="1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Malaikannan</a:t>
            </a: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Sankarasubbu</a:t>
            </a: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@saama.com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Data Statistics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865025" y="1590750"/>
            <a:ext cx="99054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Difficulty and Diversity of Questions :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majority of the dataset questions are non-factoid and open-ended in nature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mean length of 12.77 words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25" y="3429000"/>
            <a:ext cx="6970125" cy="33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Data Statistics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3443"/>
            <a:ext cx="11887200" cy="381127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3700675" y="6204625"/>
            <a:ext cx="55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Distribution of unique tokens &amp; Cumulative Frequency Graph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Data Statistics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3862225" y="5793450"/>
            <a:ext cx="55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                     Answering and Reason types</a:t>
            </a:r>
            <a:endParaRPr b="1"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4968"/>
            <a:ext cx="11887202" cy="2968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Baseline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865025" y="1291475"/>
            <a:ext cx="99054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Experiment Design:</a:t>
            </a:r>
            <a:endParaRPr b="1" sz="1800" u="sng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Adequacy of the current models in answering multiple-choice questions meant for human domain experts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understand the level of domain specificity required in the models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To evaluate the need for external domain specific knowledge source: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No KB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Pubmed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To evaluate the effectiveness of pretraining source: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out of domain pretrained models 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(Devlin et al., 2019) 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Mixed domain pretrained models 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SciBERT (Beltagy et al., 2019) &amp; BioBERT (Lee et al.,2020)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In-domain pretrained models 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PubmedBERT 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 et al., 2022))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Baseline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865025" y="1590750"/>
            <a:ext cx="99054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Retriever Models :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Wikipedia : Dense passage retrieval ( Karpukhin et al., 2020 )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Pubmed : PubmedBERT ( Gu et al., 2022)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Reader Models: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BERT (Devlin et al., 2019) - Out of domain pretraining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SciBERT (Beltagy et al., 2019) &amp; BioBERT (Lee et al.,2020) - Mixed domain pretraining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PubmedBERT ( Gu et al., 2022) - In domain pretraining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Baseline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3381"/>
            <a:ext cx="11887203" cy="368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Baseline Results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2310218"/>
            <a:ext cx="60579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Baseline Results - evaluation per medical subject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850" y="1470343"/>
            <a:ext cx="3109880" cy="526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Questions?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2138150" y="2634538"/>
            <a:ext cx="70440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33333"/>
                </a:solidFill>
                <a:latin typeface="Caveat"/>
                <a:ea typeface="Caveat"/>
                <a:cs typeface="Caveat"/>
                <a:sym typeface="Caveat"/>
              </a:rPr>
              <a:t>                Thanks !</a:t>
            </a:r>
            <a:endParaRPr b="1" i="0" sz="4800" u="none" cap="none" strike="noStrike">
              <a:solidFill>
                <a:srgbClr val="333333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866225" y="3429000"/>
            <a:ext cx="97872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ankit.pal@saama.com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Logesh.umapathi@saama.com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twitter : @aadityaura,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@logesh_umapathi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About </a:t>
            </a:r>
            <a:r>
              <a:rPr lang="en-US" sz="3000">
                <a:solidFill>
                  <a:srgbClr val="FFFFFF"/>
                </a:solidFill>
              </a:rPr>
              <a:t>Authors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50" y="2972800"/>
            <a:ext cx="1632049" cy="18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189611" y="2263050"/>
            <a:ext cx="3720000" cy="4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Engineer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 Saama AI Research Lab</a:t>
            </a:r>
            <a:endParaRPr b="0" i="0" sz="15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Research interests involve </a:t>
            </a:r>
            <a:b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Representation Learning on Graphs and Manifolds </a:t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Interpretable Natural Language Processing, </a:t>
            </a:r>
            <a:b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their applications in Healthcare data</a:t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Respiratory, Neurophysiological (EEG, ECG, EMG etc.) </a:t>
            </a:r>
            <a:b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Signal Processing</a:t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Email      : ankit.pal@saama.com</a:t>
            </a:r>
            <a:endParaRPr b="0" i="0" u="none" cap="none" strike="noStrike">
              <a:solidFill>
                <a:srgbClr val="1155C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Website : aadityaura.github.io</a:t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twitter    : @aadityaura</a:t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178611" y="1521600"/>
            <a:ext cx="3720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72875" y="4917325"/>
            <a:ext cx="22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Ankit Pal (Aaditya Ura)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184300" y="4917325"/>
            <a:ext cx="229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Logesh Umapathi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020461" y="2263050"/>
            <a:ext cx="37200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Engineer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@ Saama AI Research Lab</a:t>
            </a:r>
            <a:endParaRPr b="0" i="0" sz="1500" u="none" cap="none" strike="noStrik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Research interests involve </a:t>
            </a:r>
            <a:b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information retrieval</a:t>
            </a:r>
            <a:b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their applications in Healthcare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, clinical trials.</a:t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Email      : 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logesh.umapathi@saama.com</a:t>
            </a:r>
            <a:endParaRPr b="0" i="0" u="none" cap="none" strike="noStrike">
              <a:solidFill>
                <a:srgbClr val="1155C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Website : 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http://logeshumapathi.com</a:t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twitter    : 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@logesh_umapathi</a:t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4311" y="3111281"/>
            <a:ext cx="1806050" cy="18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</a:t>
            </a:r>
            <a:r>
              <a:rPr lang="en-US" sz="3000">
                <a:solidFill>
                  <a:srgbClr val="FFFFFF"/>
                </a:solidFill>
              </a:rPr>
              <a:t>Outline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084900" y="1094775"/>
            <a:ext cx="85659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E3E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084900" y="1733836"/>
            <a:ext cx="79578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934150" y="1788975"/>
            <a:ext cx="7734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MedMCQA Dataset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Sample data,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 Collection, Preprocessing &amp; split criteria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 Data statistics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Total questions, vocab etc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Difficulty and Diversity of Questions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Answer types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Subject &amp; Topic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Reasoning Types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Retriever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Reader finetuning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 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909075" y="1899150"/>
            <a:ext cx="99054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50" y="2555000"/>
            <a:ext cx="10171883" cy="23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 MedMCQA Dataset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879725" y="1693550"/>
            <a:ext cx="99054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dataset is designed to address real-world medical entrance exam questions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Question from AIIMS PG and NEET PG entrance exam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194k high-quality medical domain MCQs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2.4k healthcare topics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21 medical subjects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Tests 10+ reasoning abilities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2352050" y="4608150"/>
            <a:ext cx="6784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= {Q,O} , Q - questions , O - candidate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= {O1,O2, ...,On}.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Label :</a:t>
            </a:r>
            <a:r>
              <a:rPr lang="en-US"/>
              <a:t> y ∈ R</a:t>
            </a:r>
            <a:r>
              <a:rPr baseline="30000" lang="en-US"/>
              <a:t>n</a:t>
            </a:r>
            <a:r>
              <a:rPr lang="en-US"/>
              <a:t> where y</a:t>
            </a:r>
            <a:r>
              <a:rPr baseline="30000" lang="en-US"/>
              <a:t>i</a:t>
            </a:r>
            <a:r>
              <a:rPr lang="en-US"/>
              <a:t> = {0,1} , n is number of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Objective :</a:t>
            </a:r>
            <a:r>
              <a:rPr lang="en-US"/>
              <a:t>   f : X → 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Sample Data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00" y="1596193"/>
            <a:ext cx="3681499" cy="526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 Exams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879725" y="1693550"/>
            <a:ext cx="99054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Sources of the dataset are from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All India Institute of Medical Sciences Post Graduate Exam (AIIMS PG)  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National Eligibility cum Entrance Test ( NEET PG)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Eligibility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Bachelor of Medicine and Bachelor of Surgery (MBBS) from a recognized institute 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Completed a 12 months of mandatory rotating Internship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Merit candidates of these exams score an average of 90% marks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4294967295" type="title"/>
          </p:nvPr>
        </p:nvSpPr>
        <p:spPr>
          <a:xfrm>
            <a:off x="161552" y="4375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chemeClr val="lt1"/>
                </a:solidFill>
              </a:rPr>
              <a:t>Data Collection &amp; Preprocessing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865025" y="1590750"/>
            <a:ext cx="99054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Historical Exam questions from official websites - AIIMS &amp; NEET PG (1991- present)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The raw data is collected from open websites and books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Quality Checks: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Questions with an inconsistent format were excluded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Questions with no best answer and missing or null candidates were also omitted.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Questions containing images or tables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Keywords: “equation”, “India”, “graph”, “map”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Preprocessing: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Heuristics rules to clean - HTML tags, Special symbols , URLs , Missing options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‘Grammarly’ was used to fix the grammar, punctuation, and spelling mistakes.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Duplicates were removed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4294967295" type="title"/>
          </p:nvPr>
        </p:nvSpPr>
        <p:spPr>
          <a:xfrm>
            <a:off x="2" y="422893"/>
            <a:ext cx="121920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FFFF"/>
                </a:solidFill>
              </a:rPr>
              <a:t>Split Criteria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11740453" y="6502047"/>
            <a:ext cx="344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865025" y="1590750"/>
            <a:ext cx="99054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Rationale for exam based split:</a:t>
            </a:r>
            <a:endParaRPr b="1" sz="1800" u="sng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To ensure the evaluation is closer to the </a:t>
            </a: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real world</a:t>
            </a: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examinations, model generalizability, and reusability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Similar questions from train , test and dev set were removed based on similarity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Exam based split :</a:t>
            </a:r>
            <a:endParaRPr b="1" sz="1800" u="sng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Training set : Mock &amp; online test series -  </a:t>
            </a:r>
            <a:r>
              <a:rPr lang="en-US" sz="1800" u="sng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183K examples</a:t>
            </a:r>
            <a:endParaRPr sz="1800" u="sng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Test set : Real AIIMS exam MCQs (years 1991- present) - </a:t>
            </a:r>
            <a:r>
              <a:rPr lang="en-US" sz="1800" u="sng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6K examples</a:t>
            </a:r>
            <a:endParaRPr sz="1800" u="sng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Dev set :  NEET exam MCQs (years 2001- present) - </a:t>
            </a:r>
            <a:r>
              <a:rPr lang="en-US" sz="1800" u="sng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4K examples</a:t>
            </a:r>
            <a:endParaRPr sz="1800" u="sng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ama_KP">
  <a:themeElements>
    <a:clrScheme name="Custom 2">
      <a:dk1>
        <a:srgbClr val="333333"/>
      </a:dk1>
      <a:lt1>
        <a:srgbClr val="FFFFFF"/>
      </a:lt1>
      <a:dk2>
        <a:srgbClr val="1155CC"/>
      </a:dk2>
      <a:lt2>
        <a:srgbClr val="F7F7F7"/>
      </a:lt2>
      <a:accent1>
        <a:srgbClr val="354047"/>
      </a:accent1>
      <a:accent2>
        <a:srgbClr val="5A727F"/>
      </a:accent2>
      <a:accent3>
        <a:srgbClr val="00859C"/>
      </a:accent3>
      <a:accent4>
        <a:srgbClr val="8CC4CD"/>
      </a:accent4>
      <a:accent5>
        <a:srgbClr val="A75404"/>
      </a:accent5>
      <a:accent6>
        <a:srgbClr val="FD7F09"/>
      </a:accent6>
      <a:hlink>
        <a:srgbClr val="0085D9"/>
      </a:hlink>
      <a:folHlink>
        <a:srgbClr val="3DA8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