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4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34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34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34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34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34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34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34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34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9" name="Shape 9"/>
        <p:cNvGrpSpPr/>
        <p:nvPr/>
      </p:nvGrpSpPr>
      <p:grpSpPr>
        <a:xfrm>
          <a:off x="0" y="0"/>
          <a:ext cx="0" cy="0"/>
          <a:chOff x="0" y="0"/>
          <a:chExt cx="0" cy="0"/>
        </a:xfrm>
      </p:grpSpPr>
      <p:sp>
        <p:nvSpPr>
          <p:cNvPr id="10" name="Google Shape;10;p2"/>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11" name="Shape 11"/>
        <p:cNvGrpSpPr/>
        <p:nvPr/>
      </p:nvGrpSpPr>
      <p:grpSpPr>
        <a:xfrm>
          <a:off x="0" y="0"/>
          <a:ext cx="0" cy="0"/>
          <a:chOff x="0" y="0"/>
          <a:chExt cx="0" cy="0"/>
        </a:xfrm>
      </p:grpSpPr>
      <p:sp>
        <p:nvSpPr>
          <p:cNvPr id="12" name="Google Shape;12;p3"/>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45920" y="294640"/>
            <a:ext cx="29626562" cy="4826001"/>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1645920" y="5120640"/>
            <a:ext cx="29626562" cy="16824961"/>
          </a:xfrm>
          <a:prstGeom prst="rect">
            <a:avLst/>
          </a:prstGeom>
          <a:noFill/>
          <a:ln>
            <a:noFill/>
          </a:ln>
        </p:spPr>
        <p:txBody>
          <a:bodyPr anchorCtr="0" anchor="t" bIns="45700" lIns="45700" spcFirstLastPara="1" rIns="45700" wrap="square" tIns="45700">
            <a:noAutofit/>
          </a:bodyPr>
          <a:lstStyle>
            <a:lvl1pPr indent="-793750" lvl="0" marL="457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1pPr>
            <a:lvl2pPr indent="-793750" lvl="1" marL="914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2pPr>
            <a:lvl3pPr indent="-793750" lvl="2" marL="1371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3pPr>
            <a:lvl4pPr indent="-793750" lvl="3" marL="1828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4pPr>
            <a:lvl5pPr indent="-793750" lvl="4" marL="22860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5pPr>
            <a:lvl6pPr indent="-793750" lvl="5" marL="2743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6pPr>
            <a:lvl7pPr indent="-793750" lvl="6" marL="3200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7pPr>
            <a:lvl8pPr indent="-793750" lvl="7" marL="3657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8pPr>
            <a:lvl9pPr indent="-793750" lvl="8" marL="4114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nvSpPr>
        <p:spPr>
          <a:xfrm>
            <a:off x="968275" y="784525"/>
            <a:ext cx="15937200" cy="1560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500"/>
              <a:buFont typeface="Arial"/>
              <a:buNone/>
            </a:pPr>
            <a:r>
              <a:rPr lang="en-US" sz="5500"/>
              <a:t>CLIFT : Analysing Natural Distribution Shift on Question Answering Models in Clinical Domain</a:t>
            </a:r>
            <a:endParaRPr/>
          </a:p>
        </p:txBody>
      </p:sp>
      <p:sp>
        <p:nvSpPr>
          <p:cNvPr id="18" name="Google Shape;18;p4"/>
          <p:cNvSpPr txBox="1"/>
          <p:nvPr/>
        </p:nvSpPr>
        <p:spPr>
          <a:xfrm>
            <a:off x="986246" y="3580560"/>
            <a:ext cx="9064534" cy="106791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lang="en-US" sz="3400"/>
              <a:t>Problem Statement</a:t>
            </a:r>
            <a:endParaRPr b="1"/>
          </a:p>
        </p:txBody>
      </p:sp>
      <p:sp>
        <p:nvSpPr>
          <p:cNvPr id="19" name="Google Shape;19;p4"/>
          <p:cNvSpPr txBox="1"/>
          <p:nvPr/>
        </p:nvSpPr>
        <p:spPr>
          <a:xfrm>
            <a:off x="986238" y="4649572"/>
            <a:ext cx="9274200" cy="3987300"/>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rgbClr val="344854"/>
              </a:buClr>
              <a:buSzPts val="2100"/>
              <a:buFont typeface="Arial"/>
              <a:buNone/>
            </a:pPr>
            <a:r>
              <a:rPr lang="en-US" sz="2100">
                <a:solidFill>
                  <a:srgbClr val="344854"/>
                </a:solidFill>
              </a:rPr>
              <a:t>In statistical learning theory, it is often assumed that test data comes from the same distributional underpinnings as training data for a machine learning model. However, in reality, data may be sampled from various distributions with considerable domain changes, i.e. Federated learning [1]. When data distribution unexpectedly changes, models that seem to be doing well in test set accuracy, fail when deployed in real time. Since healthcare data is very sensitive, Real-world deployments of health machine learning systems may encounter these failure situations. Robust machine learning aims to create techniques that consistently work in different environments.</a:t>
            </a:r>
            <a:endParaRPr/>
          </a:p>
        </p:txBody>
      </p:sp>
      <p:sp>
        <p:nvSpPr>
          <p:cNvPr id="20" name="Google Shape;20;p4"/>
          <p:cNvSpPr txBox="1"/>
          <p:nvPr/>
        </p:nvSpPr>
        <p:spPr>
          <a:xfrm>
            <a:off x="12029103" y="13527052"/>
            <a:ext cx="9130800" cy="1843500"/>
          </a:xfrm>
          <a:prstGeom prst="rect">
            <a:avLst/>
          </a:prstGeom>
          <a:noFill/>
          <a:ln>
            <a:noFill/>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344854"/>
              </a:buClr>
              <a:buSzPts val="2100"/>
              <a:buFont typeface="Arial"/>
              <a:buNone/>
            </a:pPr>
            <a:r>
              <a:rPr lang="en-US" sz="2100">
                <a:solidFill>
                  <a:srgbClr val="344854"/>
                </a:solidFill>
              </a:rPr>
              <a:t>Table 1 summarizes the general statistics of preprocessed data. We plan to expand the corpus by adding more samples and model results. The full paper and the updated benchmark are available at </a:t>
            </a:r>
            <a:r>
              <a:rPr b="1" lang="en-US" sz="2100">
                <a:solidFill>
                  <a:srgbClr val="344854"/>
                </a:solidFill>
              </a:rPr>
              <a:t>https://openlifescience-ai.github.io/clift</a:t>
            </a:r>
            <a:endParaRPr b="1"/>
          </a:p>
        </p:txBody>
      </p:sp>
      <p:sp>
        <p:nvSpPr>
          <p:cNvPr id="21" name="Google Shape;21;p4"/>
          <p:cNvSpPr txBox="1"/>
          <p:nvPr/>
        </p:nvSpPr>
        <p:spPr>
          <a:xfrm>
            <a:off x="986258" y="14229373"/>
            <a:ext cx="9064500" cy="2571600"/>
          </a:xfrm>
          <a:prstGeom prst="rect">
            <a:avLst/>
          </a:prstGeom>
          <a:noFill/>
          <a:ln>
            <a:noFill/>
          </a:ln>
        </p:spPr>
        <p:txBody>
          <a:bodyPr anchorCtr="0" anchor="t" bIns="45700" lIns="45700" spcFirstLastPara="1" rIns="45700" wrap="square" tIns="45700">
            <a:noAutofit/>
          </a:bodyPr>
          <a:lstStyle/>
          <a:p>
            <a:pPr indent="-342900" lvl="0" marL="342900" marR="0" rtl="0" algn="just">
              <a:lnSpc>
                <a:spcPct val="120000"/>
              </a:lnSpc>
              <a:spcBef>
                <a:spcPts val="0"/>
              </a:spcBef>
              <a:spcAft>
                <a:spcPts val="0"/>
              </a:spcAft>
              <a:buClr>
                <a:srgbClr val="344854"/>
              </a:buClr>
              <a:buSzPts val="2100"/>
              <a:buChar char="•"/>
            </a:pPr>
            <a:r>
              <a:rPr lang="en-US" sz="2100">
                <a:solidFill>
                  <a:srgbClr val="344854"/>
                </a:solidFill>
              </a:rPr>
              <a:t>We are proposing five new QA test datasets, including Cancer, Heart, Smoke, Obesity &amp; Medication</a:t>
            </a:r>
            <a:endParaRPr sz="2100">
              <a:solidFill>
                <a:srgbClr val="344854"/>
              </a:solidFill>
            </a:endParaRPr>
          </a:p>
          <a:p>
            <a:pPr indent="-342900" lvl="0" marL="342900" marR="0" rtl="0" algn="just">
              <a:lnSpc>
                <a:spcPct val="120000"/>
              </a:lnSpc>
              <a:spcBef>
                <a:spcPts val="0"/>
              </a:spcBef>
              <a:spcAft>
                <a:spcPts val="0"/>
              </a:spcAft>
              <a:buClr>
                <a:srgbClr val="344854"/>
              </a:buClr>
              <a:buSzPts val="2100"/>
              <a:buChar char="•"/>
            </a:pPr>
            <a:r>
              <a:rPr lang="en-US" sz="2100">
                <a:solidFill>
                  <a:srgbClr val="344854"/>
                </a:solidFill>
              </a:rPr>
              <a:t>Covering different clinical domain diseases and multiple sub-topics</a:t>
            </a:r>
            <a:endParaRPr sz="2100">
              <a:solidFill>
                <a:srgbClr val="344854"/>
              </a:solidFill>
            </a:endParaRPr>
          </a:p>
          <a:p>
            <a:pPr indent="-342900" lvl="0" marL="342900" marR="0" rtl="0" algn="just">
              <a:lnSpc>
                <a:spcPct val="120000"/>
              </a:lnSpc>
              <a:spcBef>
                <a:spcPts val="0"/>
              </a:spcBef>
              <a:spcAft>
                <a:spcPts val="0"/>
              </a:spcAft>
              <a:buClr>
                <a:srgbClr val="344854"/>
              </a:buClr>
              <a:buSzPts val="2100"/>
              <a:buChar char="•"/>
            </a:pPr>
            <a:r>
              <a:rPr lang="en-US" sz="2100">
                <a:solidFill>
                  <a:srgbClr val="344854"/>
                </a:solidFill>
              </a:rPr>
              <a:t>These samples are from MIMIC-III clinical database</a:t>
            </a:r>
            <a:endParaRPr sz="2100">
              <a:solidFill>
                <a:srgbClr val="344854"/>
              </a:solidFill>
            </a:endParaRPr>
          </a:p>
          <a:p>
            <a:pPr indent="-342900" lvl="0" marL="342900" marR="0" rtl="0" algn="just">
              <a:lnSpc>
                <a:spcPct val="120000"/>
              </a:lnSpc>
              <a:spcBef>
                <a:spcPts val="0"/>
              </a:spcBef>
              <a:spcAft>
                <a:spcPts val="0"/>
              </a:spcAft>
              <a:buClr>
                <a:srgbClr val="344854"/>
              </a:buClr>
              <a:buSzPts val="2100"/>
              <a:buChar char="•"/>
            </a:pPr>
            <a:r>
              <a:rPr lang="en-US" sz="2100">
                <a:solidFill>
                  <a:srgbClr val="344854"/>
                </a:solidFill>
              </a:rPr>
              <a:t>Detailed statistics and evaluation of natural distribution shift on emrQA</a:t>
            </a:r>
            <a:endParaRPr sz="2100">
              <a:solidFill>
                <a:srgbClr val="344854"/>
              </a:solidFill>
            </a:endParaRPr>
          </a:p>
          <a:p>
            <a:pPr indent="-342900" lvl="0" marL="342900" marR="0" rtl="0" algn="just">
              <a:lnSpc>
                <a:spcPct val="120000"/>
              </a:lnSpc>
              <a:spcBef>
                <a:spcPts val="0"/>
              </a:spcBef>
              <a:spcAft>
                <a:spcPts val="0"/>
              </a:spcAft>
              <a:buClr>
                <a:srgbClr val="344854"/>
              </a:buClr>
              <a:buSzPts val="2100"/>
              <a:buChar char="•"/>
            </a:pPr>
            <a:r>
              <a:rPr lang="en-US" sz="2100">
                <a:solidFill>
                  <a:srgbClr val="344854"/>
                </a:solidFill>
              </a:rPr>
              <a:t>Open-source code and model checkpoints to reproduce the results</a:t>
            </a:r>
            <a:endParaRPr sz="2100">
              <a:solidFill>
                <a:srgbClr val="344854"/>
              </a:solidFill>
            </a:endParaRPr>
          </a:p>
        </p:txBody>
      </p:sp>
      <p:sp>
        <p:nvSpPr>
          <p:cNvPr id="22" name="Google Shape;22;p4"/>
          <p:cNvSpPr txBox="1"/>
          <p:nvPr/>
        </p:nvSpPr>
        <p:spPr>
          <a:xfrm>
            <a:off x="11880670" y="3580560"/>
            <a:ext cx="9064533" cy="57261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lang="en-US" sz="3400"/>
              <a:t>Dataset Statistics &amp; Analysis</a:t>
            </a:r>
            <a:endParaRPr b="1"/>
          </a:p>
        </p:txBody>
      </p:sp>
      <p:sp>
        <p:nvSpPr>
          <p:cNvPr id="23" name="Google Shape;23;p4"/>
          <p:cNvSpPr txBox="1"/>
          <p:nvPr/>
        </p:nvSpPr>
        <p:spPr>
          <a:xfrm>
            <a:off x="12062258" y="4350444"/>
            <a:ext cx="9064500" cy="387600"/>
          </a:xfrm>
          <a:prstGeom prst="rect">
            <a:avLst/>
          </a:pr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chemeClr val="dk1"/>
              </a:buClr>
              <a:buSzPts val="1100"/>
              <a:buFont typeface="Arial"/>
              <a:buNone/>
            </a:pPr>
            <a:r>
              <a:rPr lang="en-US" sz="2100"/>
              <a:t>\</a:t>
            </a:r>
            <a:endParaRPr sz="2100"/>
          </a:p>
          <a:p>
            <a:pPr indent="0" lvl="0" marL="0" marR="0" rtl="0" algn="just">
              <a:lnSpc>
                <a:spcPct val="100000"/>
              </a:lnSpc>
              <a:spcBef>
                <a:spcPts val="0"/>
              </a:spcBef>
              <a:spcAft>
                <a:spcPts val="0"/>
              </a:spcAft>
              <a:buClr>
                <a:srgbClr val="000000"/>
              </a:buClr>
              <a:buSzPts val="2100"/>
              <a:buFont typeface="Arial"/>
              <a:buNone/>
            </a:pPr>
            <a:r>
              <a:t/>
            </a:r>
            <a:endParaRPr sz="2100"/>
          </a:p>
        </p:txBody>
      </p:sp>
      <p:sp>
        <p:nvSpPr>
          <p:cNvPr id="24" name="Google Shape;24;p4"/>
          <p:cNvSpPr txBox="1"/>
          <p:nvPr/>
        </p:nvSpPr>
        <p:spPr>
          <a:xfrm>
            <a:off x="976458" y="10941330"/>
            <a:ext cx="9064500" cy="5727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lang="en-US" sz="3400"/>
              <a:t>Proposed</a:t>
            </a:r>
            <a:r>
              <a:rPr b="1" lang="en-US" sz="3400"/>
              <a:t> Testbed</a:t>
            </a:r>
            <a:endParaRPr b="1"/>
          </a:p>
        </p:txBody>
      </p:sp>
      <p:sp>
        <p:nvSpPr>
          <p:cNvPr id="25" name="Google Shape;25;p4"/>
          <p:cNvSpPr txBox="1"/>
          <p:nvPr/>
        </p:nvSpPr>
        <p:spPr>
          <a:xfrm>
            <a:off x="986246" y="11905511"/>
            <a:ext cx="9064534" cy="387516"/>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100"/>
              <a:buFont typeface="Arial"/>
              <a:buNone/>
            </a:pPr>
            <a:r>
              <a:t/>
            </a:r>
            <a:endParaRPr/>
          </a:p>
        </p:txBody>
      </p:sp>
      <p:sp>
        <p:nvSpPr>
          <p:cNvPr id="26" name="Google Shape;26;p4"/>
          <p:cNvSpPr txBox="1"/>
          <p:nvPr/>
        </p:nvSpPr>
        <p:spPr>
          <a:xfrm>
            <a:off x="910150" y="11948545"/>
            <a:ext cx="9130800" cy="2649300"/>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rgbClr val="344854"/>
              </a:buClr>
              <a:buSzPts val="2100"/>
              <a:buFont typeface="Arial"/>
              <a:buNone/>
            </a:pPr>
            <a:r>
              <a:rPr lang="en-US" sz="2100">
                <a:solidFill>
                  <a:srgbClr val="344854"/>
                </a:solidFill>
              </a:rPr>
              <a:t>In this paper, we propose a testbed called CLIFT (</a:t>
            </a:r>
            <a:r>
              <a:rPr b="1" lang="en-US" sz="2100">
                <a:solidFill>
                  <a:srgbClr val="344854"/>
                </a:solidFill>
              </a:rPr>
              <a:t>Cli</a:t>
            </a:r>
            <a:r>
              <a:rPr lang="en-US" sz="2100">
                <a:solidFill>
                  <a:srgbClr val="344854"/>
                </a:solidFill>
              </a:rPr>
              <a:t>nical Shi</a:t>
            </a:r>
            <a:r>
              <a:rPr b="1" lang="en-US" sz="2100">
                <a:solidFill>
                  <a:srgbClr val="344854"/>
                </a:solidFill>
              </a:rPr>
              <a:t>ft</a:t>
            </a:r>
            <a:r>
              <a:rPr lang="en-US" sz="2100">
                <a:solidFill>
                  <a:srgbClr val="344854"/>
                </a:solidFill>
              </a:rPr>
              <a:t>) to evaluate the clinical deep learning model's performance under the distributional shift of the different test sets. It will help to make the clinical ML models more robust. In brief, the contributions of this study are as follows.</a:t>
            </a:r>
            <a:endParaRPr/>
          </a:p>
        </p:txBody>
      </p:sp>
      <p:sp>
        <p:nvSpPr>
          <p:cNvPr id="27" name="Google Shape;27;p4"/>
          <p:cNvSpPr txBox="1"/>
          <p:nvPr/>
        </p:nvSpPr>
        <p:spPr>
          <a:xfrm>
            <a:off x="22928580" y="11375924"/>
            <a:ext cx="9029701" cy="57261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a:p>
        </p:txBody>
      </p:sp>
      <p:sp>
        <p:nvSpPr>
          <p:cNvPr id="28" name="Google Shape;28;p4"/>
          <p:cNvSpPr txBox="1"/>
          <p:nvPr/>
        </p:nvSpPr>
        <p:spPr>
          <a:xfrm>
            <a:off x="12018542" y="8507971"/>
            <a:ext cx="9029700" cy="276600"/>
          </a:xfrm>
          <a:prstGeom prst="rect">
            <a:avLst/>
          </a:prstGeom>
          <a:noFill/>
          <a:ln>
            <a:noFill/>
          </a:ln>
        </p:spPr>
        <p:txBody>
          <a:bodyPr anchorCtr="0" anchor="t" bIns="45700" lIns="45700" spcFirstLastPara="1" rIns="45700"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1100">
                <a:solidFill>
                  <a:srgbClr val="0E101A"/>
                </a:solidFill>
              </a:rPr>
              <a:t>Figure 1:</a:t>
            </a:r>
            <a:r>
              <a:rPr lang="en-US" sz="1100">
                <a:solidFill>
                  <a:srgbClr val="0E101A"/>
                </a:solidFill>
              </a:rPr>
              <a:t> Top row shows the histograms of the emrQA, Smoke and Cancer testset. The bottom row shows the Heart, Medication and Obesity histograms.</a:t>
            </a:r>
            <a:endParaRPr sz="1100">
              <a:solidFill>
                <a:srgbClr val="0E101A"/>
              </a:solidFill>
            </a:endParaRPr>
          </a:p>
          <a:p>
            <a:pPr indent="0" lvl="0" marL="0" marR="0" rtl="0" algn="ctr">
              <a:lnSpc>
                <a:spcPct val="100000"/>
              </a:lnSpc>
              <a:spcBef>
                <a:spcPts val="0"/>
              </a:spcBef>
              <a:spcAft>
                <a:spcPts val="0"/>
              </a:spcAft>
              <a:buClr>
                <a:srgbClr val="344854"/>
              </a:buClr>
              <a:buSzPts val="1300"/>
              <a:buFont typeface="Arial"/>
              <a:buNone/>
            </a:pPr>
            <a:r>
              <a:t/>
            </a:r>
            <a:endParaRPr sz="1300">
              <a:solidFill>
                <a:srgbClr val="344854"/>
              </a:solidFill>
            </a:endParaRPr>
          </a:p>
        </p:txBody>
      </p:sp>
      <p:sp>
        <p:nvSpPr>
          <p:cNvPr id="29" name="Google Shape;29;p4"/>
          <p:cNvSpPr txBox="1"/>
          <p:nvPr/>
        </p:nvSpPr>
        <p:spPr>
          <a:xfrm>
            <a:off x="7090604" y="20632264"/>
            <a:ext cx="9029700" cy="2766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44854"/>
              </a:buClr>
              <a:buSzPts val="1300"/>
              <a:buFont typeface="Arial"/>
              <a:buNone/>
            </a:pPr>
            <a:r>
              <a:rPr b="0" i="0" lang="en-US" sz="1300" u="none" cap="none" strike="noStrike">
                <a:solidFill>
                  <a:srgbClr val="344854"/>
                </a:solidFill>
                <a:latin typeface="Arial"/>
                <a:ea typeface="Arial"/>
                <a:cs typeface="Arial"/>
                <a:sym typeface="Arial"/>
              </a:rPr>
              <a:t>Optional caption or images, charts, and graphs</a:t>
            </a:r>
            <a:endParaRPr/>
          </a:p>
        </p:txBody>
      </p:sp>
      <p:sp>
        <p:nvSpPr>
          <p:cNvPr id="30" name="Google Shape;30;p4"/>
          <p:cNvSpPr txBox="1"/>
          <p:nvPr/>
        </p:nvSpPr>
        <p:spPr>
          <a:xfrm>
            <a:off x="22905719" y="16694848"/>
            <a:ext cx="6335100" cy="387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References</a:t>
            </a:r>
            <a:endParaRPr/>
          </a:p>
        </p:txBody>
      </p:sp>
      <p:sp>
        <p:nvSpPr>
          <p:cNvPr id="31" name="Google Shape;31;p4"/>
          <p:cNvSpPr txBox="1"/>
          <p:nvPr/>
        </p:nvSpPr>
        <p:spPr>
          <a:xfrm>
            <a:off x="22905756" y="17436581"/>
            <a:ext cx="6335100" cy="2535000"/>
          </a:xfrm>
          <a:prstGeom prst="rect">
            <a:avLst/>
          </a:prstGeom>
          <a:noFill/>
          <a:ln>
            <a:noFill/>
          </a:ln>
        </p:spPr>
        <p:txBody>
          <a:bodyPr anchorCtr="0" anchor="b" bIns="45700" lIns="45700" spcFirstLastPara="1" rIns="45700" wrap="square" tIns="45700">
            <a:noAutofit/>
          </a:bodyPr>
          <a:lstStyle/>
          <a:p>
            <a:pPr indent="0" lvl="0" marL="0" marR="0" rtl="0" algn="l">
              <a:lnSpc>
                <a:spcPct val="120000"/>
              </a:lnSpc>
              <a:spcBef>
                <a:spcPts val="600"/>
              </a:spcBef>
              <a:spcAft>
                <a:spcPts val="0"/>
              </a:spcAft>
              <a:buClr>
                <a:srgbClr val="000000"/>
              </a:buClr>
              <a:buSzPts val="1400"/>
              <a:buFont typeface="Arial"/>
              <a:buNone/>
            </a:pPr>
            <a:r>
              <a:t/>
            </a:r>
            <a:endParaRPr/>
          </a:p>
          <a:p>
            <a:pPr indent="0" lvl="0" marL="0" marR="0" rtl="0" algn="l">
              <a:lnSpc>
                <a:spcPct val="120000"/>
              </a:lnSpc>
              <a:spcBef>
                <a:spcPts val="600"/>
              </a:spcBef>
              <a:spcAft>
                <a:spcPts val="0"/>
              </a:spcAft>
              <a:buClr>
                <a:srgbClr val="000000"/>
              </a:buClr>
              <a:buSzPts val="1400"/>
              <a:buFont typeface="Arial"/>
              <a:buNone/>
            </a:pPr>
            <a:r>
              <a:rPr lang="en-US"/>
              <a:t>[1] </a:t>
            </a:r>
            <a:r>
              <a:rPr lang="en-US"/>
              <a:t>Arthur Jochems</a:t>
            </a:r>
            <a:r>
              <a:rPr b="0" i="0" lang="en-US" sz="1400" u="none" cap="none" strike="noStrike">
                <a:solidFill>
                  <a:srgbClr val="000000"/>
                </a:solidFill>
                <a:latin typeface="Arial"/>
                <a:ea typeface="Arial"/>
                <a:cs typeface="Arial"/>
                <a:sym typeface="Arial"/>
              </a:rPr>
              <a:t> (201</a:t>
            </a:r>
            <a:r>
              <a:rPr lang="en-US"/>
              <a:t>6</a:t>
            </a:r>
            <a:r>
              <a:rPr b="0" i="0" lang="en-US" sz="1400" u="none" cap="none" strike="noStrike">
                <a:solidFill>
                  <a:srgbClr val="000000"/>
                </a:solidFill>
                <a:latin typeface="Arial"/>
                <a:ea typeface="Arial"/>
                <a:cs typeface="Arial"/>
                <a:sym typeface="Arial"/>
              </a:rPr>
              <a:t>). “</a:t>
            </a:r>
            <a:r>
              <a:rPr lang="en-US"/>
              <a:t>Distributed learning: Developing a predictive model based on data from multiple hospitals without data leaving the hospital - A real life proof of concept.</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a:t>
            </a:r>
            <a:r>
              <a:rPr b="0" i="0" lang="en-US" sz="1400" u="none" cap="none" strike="noStrike">
                <a:solidFill>
                  <a:srgbClr val="677B8C"/>
                </a:solidFill>
                <a:latin typeface="Arial"/>
                <a:ea typeface="Arial"/>
                <a:cs typeface="Arial"/>
                <a:sym typeface="Arial"/>
              </a:rPr>
              <a:t>In: </a:t>
            </a:r>
            <a:r>
              <a:rPr lang="en-US">
                <a:solidFill>
                  <a:srgbClr val="677B8C"/>
                </a:solidFill>
              </a:rPr>
              <a:t>Radiotherapy and oncology : journal of the European Society for Therapeutic Radiology and Oncology</a:t>
            </a:r>
            <a:endParaRPr>
              <a:solidFill>
                <a:srgbClr val="677B8C"/>
              </a:solidFill>
            </a:endParaRPr>
          </a:p>
          <a:p>
            <a:pPr indent="0" lvl="0" marL="0" rtl="0" algn="l">
              <a:lnSpc>
                <a:spcPct val="120000"/>
              </a:lnSpc>
              <a:spcBef>
                <a:spcPts val="600"/>
              </a:spcBef>
              <a:spcAft>
                <a:spcPts val="0"/>
              </a:spcAft>
              <a:buClr>
                <a:schemeClr val="dk1"/>
              </a:buClr>
              <a:buSzPts val="1400"/>
              <a:buFont typeface="Arial"/>
              <a:buNone/>
            </a:pPr>
            <a:r>
              <a:t/>
            </a:r>
            <a:endParaRPr>
              <a:solidFill>
                <a:srgbClr val="677B8C"/>
              </a:solidFill>
            </a:endParaRPr>
          </a:p>
          <a:p>
            <a:pPr indent="0" lvl="0" marL="0" rtl="0" algn="l">
              <a:lnSpc>
                <a:spcPct val="120000"/>
              </a:lnSpc>
              <a:spcBef>
                <a:spcPts val="600"/>
              </a:spcBef>
              <a:spcAft>
                <a:spcPts val="0"/>
              </a:spcAft>
              <a:buClr>
                <a:schemeClr val="dk1"/>
              </a:buClr>
              <a:buSzPts val="1400"/>
              <a:buFont typeface="Arial"/>
              <a:buNone/>
            </a:pPr>
            <a:r>
              <a:rPr lang="en-US">
                <a:solidFill>
                  <a:schemeClr val="dk1"/>
                </a:solidFill>
              </a:rPr>
              <a:t>[2] </a:t>
            </a:r>
            <a:r>
              <a:rPr lang="en-US">
                <a:solidFill>
                  <a:schemeClr val="dk1"/>
                </a:solidFill>
              </a:rPr>
              <a:t>Anusri Pampari (2018). “emrQA: A Large Corpus for Question Answering on Electronic Medical Records”. </a:t>
            </a:r>
            <a:r>
              <a:rPr lang="en-US">
                <a:solidFill>
                  <a:srgbClr val="677B8C"/>
                </a:solidFill>
              </a:rPr>
              <a:t>In: Proceedings of the 2018 Conference on Empirical Methods in Natural Language Processing</a:t>
            </a:r>
            <a:endParaRPr/>
          </a:p>
        </p:txBody>
      </p:sp>
      <p:sp>
        <p:nvSpPr>
          <p:cNvPr id="32" name="Google Shape;32;p4"/>
          <p:cNvSpPr txBox="1"/>
          <p:nvPr/>
        </p:nvSpPr>
        <p:spPr>
          <a:xfrm>
            <a:off x="16642150" y="953875"/>
            <a:ext cx="7140900" cy="1221900"/>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00000"/>
              </a:buClr>
              <a:buSzPts val="2100"/>
              <a:buFont typeface="Arial"/>
              <a:buNone/>
            </a:pPr>
            <a:r>
              <a:rPr b="1" lang="en-US" sz="3000"/>
              <a:t>Ankit Pal</a:t>
            </a:r>
            <a:endParaRPr b="1" sz="3000"/>
          </a:p>
          <a:p>
            <a:pPr indent="0" lvl="0" marL="0" marR="0" rtl="0" algn="l">
              <a:lnSpc>
                <a:spcPct val="120000"/>
              </a:lnSpc>
              <a:spcBef>
                <a:spcPts val="0"/>
              </a:spcBef>
              <a:spcAft>
                <a:spcPts val="0"/>
              </a:spcAft>
              <a:buClr>
                <a:srgbClr val="000000"/>
              </a:buClr>
              <a:buSzPts val="2100"/>
              <a:buFont typeface="Arial"/>
              <a:buNone/>
            </a:pPr>
            <a:r>
              <a:rPr lang="en-US" sz="2600"/>
              <a:t>Research Engineer at Saama AI Research Lab</a:t>
            </a:r>
            <a:endParaRPr sz="2600"/>
          </a:p>
          <a:p>
            <a:pPr indent="0" lvl="0" marL="0" marR="0" rtl="0" algn="l">
              <a:lnSpc>
                <a:spcPct val="120000"/>
              </a:lnSpc>
              <a:spcBef>
                <a:spcPts val="0"/>
              </a:spcBef>
              <a:spcAft>
                <a:spcPts val="0"/>
              </a:spcAft>
              <a:buClr>
                <a:srgbClr val="000000"/>
              </a:buClr>
              <a:buSzPts val="2100"/>
              <a:buFont typeface="Arial"/>
              <a:buNone/>
            </a:pPr>
            <a:r>
              <a:rPr lang="en-US" sz="2600"/>
              <a:t>https://aadityaura.github.io</a:t>
            </a:r>
            <a:endParaRPr sz="2600"/>
          </a:p>
        </p:txBody>
      </p:sp>
      <p:pic>
        <p:nvPicPr>
          <p:cNvPr descr="neurips_logo.pdf" id="33" name="Google Shape;33;p4"/>
          <p:cNvPicPr preferRelativeResize="0"/>
          <p:nvPr/>
        </p:nvPicPr>
        <p:blipFill rotWithShape="1">
          <a:blip r:embed="rId3">
            <a:alphaModFix/>
          </a:blip>
          <a:srcRect b="0" l="0" r="0" t="0"/>
          <a:stretch/>
        </p:blipFill>
        <p:spPr>
          <a:xfrm>
            <a:off x="27437816" y="588942"/>
            <a:ext cx="4797779" cy="2159001"/>
          </a:xfrm>
          <a:prstGeom prst="rect">
            <a:avLst/>
          </a:prstGeom>
          <a:noFill/>
          <a:ln>
            <a:noFill/>
          </a:ln>
        </p:spPr>
      </p:pic>
      <p:pic>
        <p:nvPicPr>
          <p:cNvPr id="34" name="Google Shape;34;p4"/>
          <p:cNvPicPr preferRelativeResize="0"/>
          <p:nvPr/>
        </p:nvPicPr>
        <p:blipFill>
          <a:blip r:embed="rId4">
            <a:alphaModFix/>
          </a:blip>
          <a:stretch>
            <a:fillRect/>
          </a:stretch>
        </p:blipFill>
        <p:spPr>
          <a:xfrm>
            <a:off x="986275" y="16943425"/>
            <a:ext cx="18369546" cy="4253575"/>
          </a:xfrm>
          <a:prstGeom prst="rect">
            <a:avLst/>
          </a:prstGeom>
          <a:noFill/>
          <a:ln>
            <a:noFill/>
          </a:ln>
        </p:spPr>
      </p:pic>
      <p:pic>
        <p:nvPicPr>
          <p:cNvPr id="35" name="Google Shape;35;p4"/>
          <p:cNvPicPr preferRelativeResize="0"/>
          <p:nvPr/>
        </p:nvPicPr>
        <p:blipFill>
          <a:blip r:embed="rId5">
            <a:alphaModFix/>
          </a:blip>
          <a:stretch>
            <a:fillRect/>
          </a:stretch>
        </p:blipFill>
        <p:spPr>
          <a:xfrm>
            <a:off x="13199712" y="4698162"/>
            <a:ext cx="6426451" cy="3614863"/>
          </a:xfrm>
          <a:prstGeom prst="rect">
            <a:avLst/>
          </a:prstGeom>
          <a:noFill/>
          <a:ln>
            <a:noFill/>
          </a:ln>
        </p:spPr>
      </p:pic>
      <p:pic>
        <p:nvPicPr>
          <p:cNvPr id="36" name="Google Shape;36;p4"/>
          <p:cNvPicPr preferRelativeResize="0"/>
          <p:nvPr/>
        </p:nvPicPr>
        <p:blipFill>
          <a:blip r:embed="rId6">
            <a:alphaModFix/>
          </a:blip>
          <a:stretch>
            <a:fillRect/>
          </a:stretch>
        </p:blipFill>
        <p:spPr>
          <a:xfrm>
            <a:off x="11745937" y="9380339"/>
            <a:ext cx="9477675" cy="3454823"/>
          </a:xfrm>
          <a:prstGeom prst="rect">
            <a:avLst/>
          </a:prstGeom>
          <a:noFill/>
          <a:ln>
            <a:noFill/>
          </a:ln>
        </p:spPr>
      </p:pic>
      <p:sp>
        <p:nvSpPr>
          <p:cNvPr id="37" name="Google Shape;37;p4"/>
          <p:cNvSpPr txBox="1"/>
          <p:nvPr/>
        </p:nvSpPr>
        <p:spPr>
          <a:xfrm>
            <a:off x="22719970" y="3580523"/>
            <a:ext cx="9064500" cy="5727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lang="en-US" sz="3400"/>
              <a:t>Experiment Results</a:t>
            </a:r>
            <a:endParaRPr b="1"/>
          </a:p>
        </p:txBody>
      </p:sp>
      <p:pic>
        <p:nvPicPr>
          <p:cNvPr id="38" name="Google Shape;38;p4"/>
          <p:cNvPicPr preferRelativeResize="0"/>
          <p:nvPr/>
        </p:nvPicPr>
        <p:blipFill>
          <a:blip r:embed="rId7">
            <a:alphaModFix/>
          </a:blip>
          <a:stretch>
            <a:fillRect/>
          </a:stretch>
        </p:blipFill>
        <p:spPr>
          <a:xfrm>
            <a:off x="22928600" y="4350462"/>
            <a:ext cx="9029699" cy="5984889"/>
          </a:xfrm>
          <a:prstGeom prst="rect">
            <a:avLst/>
          </a:prstGeom>
          <a:noFill/>
          <a:ln>
            <a:noFill/>
          </a:ln>
        </p:spPr>
      </p:pic>
      <p:sp>
        <p:nvSpPr>
          <p:cNvPr id="39" name="Google Shape;39;p4"/>
          <p:cNvSpPr txBox="1"/>
          <p:nvPr/>
        </p:nvSpPr>
        <p:spPr>
          <a:xfrm>
            <a:off x="12079642" y="12835146"/>
            <a:ext cx="9029700" cy="2766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44854"/>
              </a:buClr>
              <a:buSzPts val="1300"/>
              <a:buFont typeface="Arial"/>
              <a:buNone/>
            </a:pPr>
            <a:r>
              <a:rPr lang="en-US" sz="1300">
                <a:solidFill>
                  <a:srgbClr val="344854"/>
                </a:solidFill>
              </a:rPr>
              <a:t>Table 1 : statistics of the dataset</a:t>
            </a:r>
            <a:endParaRPr/>
          </a:p>
        </p:txBody>
      </p:sp>
      <p:sp>
        <p:nvSpPr>
          <p:cNvPr id="40" name="Google Shape;40;p4"/>
          <p:cNvSpPr txBox="1"/>
          <p:nvPr/>
        </p:nvSpPr>
        <p:spPr>
          <a:xfrm>
            <a:off x="6311617" y="21208846"/>
            <a:ext cx="9029700" cy="2766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44854"/>
              </a:buClr>
              <a:buSzPts val="1300"/>
              <a:buFont typeface="Arial"/>
              <a:buNone/>
            </a:pPr>
            <a:r>
              <a:rPr lang="en-US" sz="1300">
                <a:solidFill>
                  <a:srgbClr val="344854"/>
                </a:solidFill>
              </a:rPr>
              <a:t>Figure 2 : </a:t>
            </a:r>
            <a:r>
              <a:rPr lang="en-US" sz="1350">
                <a:solidFill>
                  <a:schemeClr val="dk1"/>
                </a:solidFill>
                <a:highlight>
                  <a:srgbClr val="FFFFFF"/>
                </a:highlight>
              </a:rPr>
              <a:t>Comparison of models’ F1 scores on emrQA and our proposed test datasets. </a:t>
            </a:r>
            <a:endParaRPr/>
          </a:p>
        </p:txBody>
      </p:sp>
      <p:sp>
        <p:nvSpPr>
          <p:cNvPr id="41" name="Google Shape;41;p4"/>
          <p:cNvSpPr txBox="1"/>
          <p:nvPr/>
        </p:nvSpPr>
        <p:spPr>
          <a:xfrm>
            <a:off x="23156717" y="10331496"/>
            <a:ext cx="9029700" cy="2766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44854"/>
              </a:buClr>
              <a:buSzPts val="1300"/>
              <a:buFont typeface="Arial"/>
              <a:buNone/>
            </a:pPr>
            <a:r>
              <a:rPr lang="en-US" sz="1300">
                <a:solidFill>
                  <a:srgbClr val="344854"/>
                </a:solidFill>
              </a:rPr>
              <a:t>Table 2 : </a:t>
            </a:r>
            <a:r>
              <a:rPr lang="en-US" sz="1300">
                <a:solidFill>
                  <a:srgbClr val="344854"/>
                </a:solidFill>
              </a:rPr>
              <a:t>Performance of different models on the emrQA Testset and Smoke Testset</a:t>
            </a:r>
            <a:endParaRPr/>
          </a:p>
        </p:txBody>
      </p:sp>
      <p:sp>
        <p:nvSpPr>
          <p:cNvPr id="42" name="Google Shape;42;p4"/>
          <p:cNvSpPr txBox="1"/>
          <p:nvPr/>
        </p:nvSpPr>
        <p:spPr>
          <a:xfrm>
            <a:off x="22862275" y="11375920"/>
            <a:ext cx="9130800" cy="2649300"/>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chemeClr val="dk1"/>
              </a:buClr>
              <a:buSzPts val="1100"/>
              <a:buFont typeface="Arial"/>
              <a:buNone/>
            </a:pPr>
            <a:r>
              <a:rPr lang="en-US" sz="2100">
                <a:solidFill>
                  <a:srgbClr val="344854"/>
                </a:solidFill>
              </a:rPr>
              <a:t>We compared the F1 scores for all the models trained on the emrQA to the F1 scores on each of our additional test sets. Figure 2 shows that, when applied to proposed test datasets, All the models indicate a performance loss ranging from 43.82% to 73.07%. Table 2 shows the performance of different models on the Smoke test set. As we can see that BioBert-B drops around 54% F1 points while BlueBert-MIMIC drops around 43%</a:t>
            </a:r>
            <a:endParaRPr sz="2100">
              <a:solidFill>
                <a:srgbClr val="344854"/>
              </a:solidFill>
            </a:endParaRPr>
          </a:p>
          <a:p>
            <a:pPr indent="0" lvl="0" marL="0" marR="0" rtl="0" algn="just">
              <a:lnSpc>
                <a:spcPct val="120000"/>
              </a:lnSpc>
              <a:spcBef>
                <a:spcPts val="0"/>
              </a:spcBef>
              <a:spcAft>
                <a:spcPts val="0"/>
              </a:spcAft>
              <a:buClr>
                <a:schemeClr val="dk1"/>
              </a:buClr>
              <a:buSzPts val="1100"/>
              <a:buFont typeface="Arial"/>
              <a:buNone/>
            </a:pPr>
            <a:r>
              <a:t/>
            </a:r>
            <a:endParaRPr sz="2100">
              <a:solidFill>
                <a:srgbClr val="344854"/>
              </a:solidFill>
            </a:endParaRPr>
          </a:p>
          <a:p>
            <a:pPr indent="0" lvl="0" marL="0" marR="0" rtl="0" algn="just">
              <a:lnSpc>
                <a:spcPct val="120000"/>
              </a:lnSpc>
              <a:spcBef>
                <a:spcPts val="0"/>
              </a:spcBef>
              <a:spcAft>
                <a:spcPts val="0"/>
              </a:spcAft>
              <a:buClr>
                <a:schemeClr val="dk1"/>
              </a:buClr>
              <a:buSzPts val="1100"/>
              <a:buFont typeface="Arial"/>
              <a:buNone/>
            </a:pPr>
            <a:r>
              <a:rPr lang="en-US" sz="2100">
                <a:solidFill>
                  <a:srgbClr val="344854"/>
                </a:solidFill>
              </a:rPr>
              <a:t>These results imply the potential for further study handling distribution shifts in clinical datasets. In addition, future research should look at specific model training parameters and the datasets' size, quality, and quantity that contribute to these variations. Our extensive testbed will indicate progress towards trustworthy machine learning in the healthcare area.</a:t>
            </a:r>
            <a:endParaRPr sz="2100">
              <a:solidFill>
                <a:srgbClr val="344854"/>
              </a:solidFill>
            </a:endParaRPr>
          </a:p>
          <a:p>
            <a:pPr indent="0" lvl="0" marL="0" marR="0" rtl="0" algn="just">
              <a:lnSpc>
                <a:spcPct val="120000"/>
              </a:lnSpc>
              <a:spcBef>
                <a:spcPts val="0"/>
              </a:spcBef>
              <a:spcAft>
                <a:spcPts val="0"/>
              </a:spcAft>
              <a:buClr>
                <a:srgbClr val="344854"/>
              </a:buClr>
              <a:buSzPts val="2100"/>
              <a:buFont typeface="Arial"/>
              <a:buNone/>
            </a:pPr>
            <a:r>
              <a:t/>
            </a:r>
            <a:endParaRPr sz="2100">
              <a:solidFill>
                <a:srgbClr val="344854"/>
              </a:solidFill>
            </a:endParaRPr>
          </a:p>
        </p:txBody>
      </p:sp>
      <p:pic>
        <p:nvPicPr>
          <p:cNvPr id="43" name="Google Shape;43;p4"/>
          <p:cNvPicPr preferRelativeResize="0"/>
          <p:nvPr/>
        </p:nvPicPr>
        <p:blipFill>
          <a:blip r:embed="rId8">
            <a:alphaModFix/>
          </a:blip>
          <a:stretch>
            <a:fillRect/>
          </a:stretch>
        </p:blipFill>
        <p:spPr>
          <a:xfrm>
            <a:off x="29421475" y="17418275"/>
            <a:ext cx="2571599" cy="2571599"/>
          </a:xfrm>
          <a:prstGeom prst="rect">
            <a:avLst/>
          </a:prstGeom>
          <a:noFill/>
          <a:ln>
            <a:noFill/>
          </a:ln>
        </p:spPr>
      </p:pic>
      <p:sp>
        <p:nvSpPr>
          <p:cNvPr id="44" name="Google Shape;44;p4"/>
          <p:cNvSpPr txBox="1"/>
          <p:nvPr/>
        </p:nvSpPr>
        <p:spPr>
          <a:xfrm>
            <a:off x="1057950" y="9302930"/>
            <a:ext cx="9130800" cy="1068000"/>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rgbClr val="344854"/>
              </a:buClr>
              <a:buSzPts val="2100"/>
              <a:buFont typeface="Arial"/>
              <a:buNone/>
            </a:pPr>
            <a:r>
              <a:t/>
            </a:r>
            <a:endParaRPr/>
          </a:p>
        </p:txBody>
      </p:sp>
      <p:pic>
        <p:nvPicPr>
          <p:cNvPr id="45" name="Google Shape;45;p4"/>
          <p:cNvPicPr preferRelativeResize="0"/>
          <p:nvPr/>
        </p:nvPicPr>
        <p:blipFill>
          <a:blip r:embed="rId9">
            <a:alphaModFix/>
          </a:blip>
          <a:stretch>
            <a:fillRect/>
          </a:stretch>
        </p:blipFill>
        <p:spPr>
          <a:xfrm>
            <a:off x="1108500" y="8713325"/>
            <a:ext cx="9029702" cy="1451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