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Roboto Slab"/>
      <p:regular r:id="rId49"/>
      <p:bold r:id="rId50"/>
    </p:embeddedFont>
    <p:embeddedFont>
      <p:font typeface="Roboto"/>
      <p:regular r:id="rId51"/>
      <p:bold r:id="rId52"/>
      <p:italic r:id="rId53"/>
      <p:boldItalic r:id="rId54"/>
    </p:embeddedFont>
    <p:embeddedFont>
      <p:font typeface="Caveat"/>
      <p:regular r:id="rId55"/>
      <p:bold r:id="rId56"/>
    </p:embeddedFont>
    <p:embeddedFont>
      <p:font typeface="Century Gothic"/>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Gothic-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font" Target="fonts/RobotoSlab-bold.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Caveat-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CenturyGothic-regular.fntdata"/><Relationship Id="rId12" Type="http://schemas.openxmlformats.org/officeDocument/2006/relationships/slide" Target="slides/slide7.xml"/><Relationship Id="rId56" Type="http://schemas.openxmlformats.org/officeDocument/2006/relationships/font" Target="fonts/Caveat-bold.fntdata"/><Relationship Id="rId15" Type="http://schemas.openxmlformats.org/officeDocument/2006/relationships/slide" Target="slides/slide10.xml"/><Relationship Id="rId59" Type="http://schemas.openxmlformats.org/officeDocument/2006/relationships/font" Target="fonts/CenturyGothic-italic.fntdata"/><Relationship Id="rId14" Type="http://schemas.openxmlformats.org/officeDocument/2006/relationships/slide" Target="slides/slide9.xml"/><Relationship Id="rId58" Type="http://schemas.openxmlformats.org/officeDocument/2006/relationships/font" Target="fonts/CenturyGothic-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Hello, My name is Ankit Pal ( Aaditya Ura), and I will present our research work.</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Our paper  title is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"Pay Attention to the cough: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Early Diagnosis of COVID-19 using Interpretable Symptoms Embeddings with Cough Sound Signal Processing,”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and this is the work with my collabo-rator Malaikannan Sankarsubbu at Saama AI research lab.  I hope you enjoy it.</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24" name="Google Shape;1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To understand the data and get better insights, We perform Explo-ratory data analysis (EDA),</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found out that around 67% of patients have fever,</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11% to 38% have lost smell or taste &amp; shortness of breathing,</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22 to 24% have sore throat &amp; dizzi-ness,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21% have chest pain, and around 72% have a cough in the collected dataset.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majority of Positive samples are between 20 to 40 age.</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11" name="Google Shape;211;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This is a Random Sample of a Healthy Cough from the collected dataset.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upper image shows the waveform, which represents the changes in amplitude over a certain amount of time, and the below image shows the Mel-frequency spectrogram of the same cough sound, which represents the signal strength, or “loud-ness,” of a signal over time at various frequencies.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23" name="Google Shape;22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This is the second image of the cough visualisation part, and here we visualise one random Covid-19 patient cough from the collected dataset. As we can see, the changes in the covid-19 spectrogram are visible while comparing to the healthy cough spectrogram. With this data, we can easily locate strong signals and determine how frequencies change over time.</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33" name="Google Shape;23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US" sz="1100">
                <a:solidFill>
                  <a:srgbClr val="0E101A"/>
                </a:solidFill>
                <a:latin typeface="Arial"/>
                <a:ea typeface="Arial"/>
                <a:cs typeface="Arial"/>
                <a:sym typeface="Arial"/>
              </a:rPr>
              <a:t>Ok, so after collecting the data, we perform the data preprocessing steps on the raw audio files &amp; symptoms data to transform it and bring it to such a state that now the machine can easily parse it.</a:t>
            </a:r>
            <a:endParaRPr sz="1100">
              <a:solidFill>
                <a:srgbClr val="0E101A"/>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t/>
            </a:r>
            <a:endParaRPr sz="1100">
              <a:solidFill>
                <a:srgbClr val="0E101A"/>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100">
                <a:solidFill>
                  <a:srgbClr val="0E101A"/>
                </a:solidFill>
                <a:latin typeface="Arial"/>
                <a:ea typeface="Arial"/>
                <a:cs typeface="Arial"/>
                <a:sym typeface="Arial"/>
              </a:rPr>
              <a:t>Cough sound preprocessing involves a total of five steps, </a:t>
            </a:r>
            <a:endParaRPr sz="1100">
              <a:solidFill>
                <a:srgbClr val="0E101A"/>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t/>
            </a:r>
            <a:endParaRPr sz="1100">
              <a:solidFill>
                <a:srgbClr val="0E101A"/>
              </a:solidFill>
              <a:latin typeface="Arial"/>
              <a:ea typeface="Arial"/>
              <a:cs typeface="Arial"/>
              <a:sym typeface="Arial"/>
            </a:endParaRPr>
          </a:p>
          <a:p>
            <a:pPr indent="-298450" lvl="0" marL="457200" rtl="0" algn="l">
              <a:lnSpc>
                <a:spcPct val="115000"/>
              </a:lnSpc>
              <a:spcBef>
                <a:spcPts val="1200"/>
              </a:spcBef>
              <a:spcAft>
                <a:spcPts val="0"/>
              </a:spcAft>
              <a:buClr>
                <a:srgbClr val="0E101A"/>
              </a:buClr>
              <a:buSzPts val="1100"/>
              <a:buChar char="●"/>
            </a:pPr>
            <a:r>
              <a:rPr lang="en-US" sz="1100">
                <a:solidFill>
                  <a:srgbClr val="0E101A"/>
                </a:solidFill>
                <a:latin typeface="Arial"/>
                <a:ea typeface="Arial"/>
                <a:cs typeface="Arial"/>
                <a:sym typeface="Arial"/>
              </a:rPr>
              <a:t>At first, each cough recording was downsampled to 16 kilohertz; after </a:t>
            </a:r>
            <a:endParaRPr sz="1100">
              <a:solidFill>
                <a:srgbClr val="0E101A"/>
              </a:solidFill>
              <a:latin typeface="Arial"/>
              <a:ea typeface="Arial"/>
              <a:cs typeface="Arial"/>
              <a:sym typeface="Arial"/>
            </a:endParaRPr>
          </a:p>
          <a:p>
            <a:pPr indent="-298450" lvl="0" marL="457200" rtl="0" algn="l">
              <a:lnSpc>
                <a:spcPct val="115000"/>
              </a:lnSpc>
              <a:spcBef>
                <a:spcPts val="0"/>
              </a:spcBef>
              <a:spcAft>
                <a:spcPts val="0"/>
              </a:spcAft>
              <a:buClr>
                <a:srgbClr val="0E101A"/>
              </a:buClr>
              <a:buSzPts val="1100"/>
              <a:buChar char="●"/>
            </a:pPr>
            <a:r>
              <a:rPr lang="en-US" sz="1100">
                <a:solidFill>
                  <a:srgbClr val="0E101A"/>
                </a:solidFill>
                <a:latin typeface="Arial"/>
                <a:ea typeface="Arial"/>
                <a:cs typeface="Arial"/>
                <a:sym typeface="Arial"/>
              </a:rPr>
              <a:t>Normalisation was applied to the cough signal level with a target amplitude of -28.0 dbfs Next, </a:t>
            </a:r>
            <a:endParaRPr sz="1100">
              <a:solidFill>
                <a:srgbClr val="0E101A"/>
              </a:solidFill>
              <a:latin typeface="Arial"/>
              <a:ea typeface="Arial"/>
              <a:cs typeface="Arial"/>
              <a:sym typeface="Arial"/>
            </a:endParaRPr>
          </a:p>
          <a:p>
            <a:pPr indent="-298450" lvl="0" marL="457200" rtl="0" algn="l">
              <a:lnSpc>
                <a:spcPct val="115000"/>
              </a:lnSpc>
              <a:spcBef>
                <a:spcPts val="0"/>
              </a:spcBef>
              <a:spcAft>
                <a:spcPts val="0"/>
              </a:spcAft>
              <a:buClr>
                <a:srgbClr val="0E101A"/>
              </a:buClr>
              <a:buSzPts val="1100"/>
              <a:buChar char="●"/>
            </a:pPr>
            <a:r>
              <a:rPr lang="en-US" sz="1100">
                <a:solidFill>
                  <a:srgbClr val="0E101A"/>
                </a:solidFill>
                <a:latin typeface="Arial"/>
                <a:ea typeface="Arial"/>
                <a:cs typeface="Arial"/>
                <a:sym typeface="Arial"/>
              </a:rPr>
              <a:t>Normalised features were split into cough segments based on the silence threshold. Later </a:t>
            </a:r>
            <a:endParaRPr sz="1100">
              <a:solidFill>
                <a:srgbClr val="0E101A"/>
              </a:solidFill>
              <a:latin typeface="Arial"/>
              <a:ea typeface="Arial"/>
              <a:cs typeface="Arial"/>
              <a:sym typeface="Arial"/>
            </a:endParaRPr>
          </a:p>
          <a:p>
            <a:pPr indent="-298450" lvl="0" marL="457200" rtl="0" algn="l">
              <a:lnSpc>
                <a:spcPct val="115000"/>
              </a:lnSpc>
              <a:spcBef>
                <a:spcPts val="0"/>
              </a:spcBef>
              <a:spcAft>
                <a:spcPts val="0"/>
              </a:spcAft>
              <a:buClr>
                <a:srgbClr val="0E101A"/>
              </a:buClr>
              <a:buSzPts val="1100"/>
              <a:buChar char="●"/>
            </a:pPr>
            <a:r>
              <a:rPr lang="en-US" sz="1100">
                <a:solidFill>
                  <a:srgbClr val="0E101A"/>
                </a:solidFill>
                <a:latin typeface="Arial"/>
                <a:ea typeface="Arial"/>
                <a:cs typeface="Arial"/>
                <a:sym typeface="Arial"/>
              </a:rPr>
              <a:t>A High Pass Filter(HPF) was applied to reduce the noise, and finally, Cough segments were divided into sub-segments of non-overlapping Hamming-windowed frames.</a:t>
            </a:r>
            <a:endParaRPr sz="1100">
              <a:solidFill>
                <a:srgbClr val="0E101A"/>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solidFill>
                <a:srgbClr val="0E101A"/>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100">
                <a:solidFill>
                  <a:srgbClr val="0E101A"/>
                </a:solidFill>
                <a:latin typeface="Arial"/>
                <a:ea typeface="Arial"/>
                <a:cs typeface="Arial"/>
                <a:sym typeface="Arial"/>
              </a:rPr>
              <a:t>And All the Symptoms &amp; Demographic data was converted into one hot format.</a:t>
            </a:r>
            <a:endParaRPr sz="1100">
              <a:solidFill>
                <a:srgbClr val="0E101A"/>
              </a:solidFill>
              <a:latin typeface="Arial"/>
              <a:ea typeface="Arial"/>
              <a:cs typeface="Arial"/>
              <a:sym typeface="Arial"/>
            </a:endParaRPr>
          </a:p>
          <a:p>
            <a:pPr indent="0" lvl="0" marL="0" rtl="0" algn="l">
              <a:lnSpc>
                <a:spcPct val="100000"/>
              </a:lnSpc>
              <a:spcBef>
                <a:spcPts val="1100"/>
              </a:spcBef>
              <a:spcAft>
                <a:spcPts val="0"/>
              </a:spcAft>
              <a:buSzPts val="1400"/>
              <a:buNone/>
            </a:pPr>
            <a:r>
              <a:t/>
            </a:r>
            <a:endParaRPr/>
          </a:p>
        </p:txBody>
      </p:sp>
      <p:sp>
        <p:nvSpPr>
          <p:cNvPr id="243" name="Google Shape;24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So, After the preprocessing of cough and symptoms features, we worked on the feature extraction part. Two types of features were extra-cted for model training.</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cough Features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Symptoms &amp; Demographic features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will talk about each feature in the next slides,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54" name="Google Shape;254;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For each Hamming-windowed frames, we extracted the following features,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Mel Frequency Cep-stral coefficients represent the short-term power spectrum of a signal on the Mel-scale of the frequency. The hearing mechanism of human beings inspires MFCC.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Skew-ness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Next, we calculated Skew-ness; Skew-ness is the third order moment of a signal, Which measures the symme-try in a probability distribution.</a:t>
            </a:r>
            <a:endParaRPr/>
          </a:p>
        </p:txBody>
      </p:sp>
      <p:sp>
        <p:nvSpPr>
          <p:cNvPr id="263" name="Google Shape;263;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Zero crossing rate(ZCR)</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After that, we calculated the Zero crossing rate; ZCR is used to calculate the number of times a signal crosses the zero axes. To detect the cough signal’s periodic nature.</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Entropy</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Later, We computed the Entropy for each sub-segment of the cough signal to capture the difference between signal energy distributions.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73" name="Google Shape;273;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For-mant frequencies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In the analysis of speech signals, For-mant frequencies capture a human vocal tract resonance’s charac-teri-stics. The first four For-mant frequencies(F1-F4) are enough to discri-minate various acou-stic features of airways.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Kurt-osis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After that, we calculated Kurto-sis; Kurto-sis can be defined as the fourth-order moment of a signal, which measures the peaki-ness or heavi-ness associated with the cough sub-segment probability distribution.</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83" name="Google Shape;28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Fundamental frequency(F0)</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At last, we computed Fundamental frequency(f0) or pitch; we used the centre-clipped auto-correlation method to estimate the f0 of cough sub-segments.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93" name="Google Shape;293;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Ok, so after preprocessing and features extraction part, the next step is model building and training.</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Our proposed model architecture consists of two subnetworks components, including the Symptoms Embedddings component and the Cough Embeddings component, that process the data from different moda-lities.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03" name="Google Shape;303;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 Little bit about myself, I am a Research Engineer @ Saama AI Research Lab</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My Research interests involve Representation Learning on Graphs and Manifolds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Interpretable Natural Language Processing, and their applications in Healthcare data Respi-ratory, Neuro-physio-logical (EEG, ECG, EMG etc.) based Signal Processing</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32" name="Google Shape;13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Symptoms Embeddings capture the hidden features of patient features, dia-gnosis, symptoms. We utilise the transformer-based tabular model called “TabNet” to generate the Symptoms embeddings.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TabNet exploits sequential attention mechanisms to learn and select which symptoms feature to reason from at each step in the model based on information in their dataset. This mechanism makes it possible to explain how the model arrives at its covid-19 predictions, It consists of four main components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Gated Linear Unit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Feature Transformer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Attentive Transformer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Decision Step</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are talking about each component in the next slides,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17" name="Google Shape;317;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Ok, so the first component of Tabnet is the GLU layer; it consists of a Fully connected layer (FC), Ghost batch normalisation (GBN), and Gated Linear Unit.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next component is the Feature Transformer.</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Feature Transformer process the filtered features by looking at all the symptoms features and deciding which ones indicate which class.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26" name="Google Shape;326;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third main component of Tabnet is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Attention Transformer</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It uses Sparsemax for intense wise feature selection based on the learned symptoms dataset. It is a powerful way of channel the model on which features to look at for each decision step.</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Decision Steps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At last, TabNet stacks Decision Steps one after the other. Decision steps are composed of a Feature Transformer(FT), Attentive Transformer(AT), and feature masking. Mask outputs are aggregated from all the decision steps to provide model interpretability results.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final output is a linear combination of all the summed decision steps, similar to the decision tree result.</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36" name="Google Shape;336;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Cough Embeddigs learn and capture more in-depth features in temporal aco-ustic features of cough sounds. We used DNN to learn the embeddings from cough features extracted in the previous feature Engineering part.</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49" name="Google Shape;349;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get the prediction score by concatenating the Symptoms Embeddings with Cough Embeddings followed by an FC layer. Where S e &amp; C e represents the Symptoms Embedding and Cough Embedding, respectively</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59" name="Google Shape;359;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This is the Proposed Model's overall structure; the model consists of two subnetworks that process the data from different parts. The TabNet network at the top process features symptoms &amp; Demographic data, while the network at the bottom processes the audio signal from cough. Attention Masks from each decision step are aggregated to provide model interpretability results.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70" name="Google Shape;370;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Final loss value that the model will minimise is weighted sum of all individual losses shown in the equation.</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Where ce &amp; se represent the cough &amp; symptoms embeddings loss respectively, and a is small constant value to maintain the contribution of different loss.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78" name="Google Shape;378;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trained the model on different combinations of features to do in-depth analysis and provide better insights.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89" name="Google Shape;389;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trained the model on binary classification settings in the first task, where we utilized only cough data. The model performed well, and we got quite a decent accuracy &amp; F1 score of 90.8&amp; and 90.6%, respec-tively. It demonstrates that Cough data provides better features of  the respi-ratory system and the pathogens involved. </a:t>
            </a:r>
            <a:endParaRPr/>
          </a:p>
        </p:txBody>
      </p:sp>
      <p:sp>
        <p:nvSpPr>
          <p:cNvPr id="398" name="Google Shape;398;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In the next Task, we trained the model on binary classification problems while using only Demographic &amp; Symptoms Data. the model’s performance represents a slight increase in Accuracy Compared to Task 1. This increase is attributed to the rich categorical information present in Demographic and Symptoms data.</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09" name="Google Shape;409;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As we all know, The novel coronavirus (COVID-19) disease has affected over around 100 million lives, claiming more than 2.5 million fata-lities globally, representing an epoch-making global crisis in health care.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At the time of this writing this paper, no specific antivirus drugs or vaccines were recommended to control infection transmission and spread.</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43" name="Google Shape;143;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In Task 3, the Model makes better use of available data by combining both types of representation, which complement each other and significantly improve the classification’s performance.</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20" name="Google Shape;420;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To further demonstrate the proposed Model’s flexi-bility, the Model was trained with a multi-class classification setting to distinguish between four types of cough classes, including Bronchitis, Asthma, COVID-19 Positive, and COVID-19 Negative. Results show that the Model can classify between four types of cough classes with an Accuracy of 95.4%. Both types of data enable the Model to learn deeper relationships between temporal aco-ustic features of cough sounds and Symptoms’ features, hence perform better.</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31" name="Google Shape;431;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In AI research, the model should not be limited to accuracy and sensitivity reports; instead, it is expected to describe the predictions’ underlying reasons and enhance medical understanding and knowledge. The clinical selection of an algorithm depends on two main factors, its clinical usefulness and trustworthiness.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41" name="Google Shape;441;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Here is the Attention distribution over the Symptoms of a random Healthy(COVID-19 Negative) person. The colour depth expresses the seriousness of a symptom.</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50" name="Google Shape;450;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This is the second interpretable result, visualising the Attention distribution over the Symptoms of a random COVID-19 infected person. As we can see, it is visible from the attention score that Fever, Cough, Dizzi-ness, or Confusion, Chest pain is with high colour depth, showing that the model has learned the symptoms embedding based on demographic &amp; cough features.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60" name="Google Shape;460;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Ok, So The coughing sound usually consists of three phases- Phase 1- Initial burst, Phase 2- Noisy airflow, and Phase 3- Glot-tal closure. To understand more details about COVID-19 and other cough types, we visualised the four types of cough sounds their original sound, FFT output, and 1D image representation. These two show the Healthy and asthma cough visualisation, and We observed that in the cough sample of healthy individuals, phase 3 finished with vocal folds activity.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70" name="Google Shape;470;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These two figures show the Bronchitis and COVID-19 cough visualisation. Asthma &amp; Bronchitis come under the wet cough category. In particular, vocal fold activity looks random, and the energy is expanded over a broader frequency band. It is observed that COVID-19 cough is continuous; energy distribution is spread across frequencies pre-ceded by a short catch.</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83" name="Google Shape;483;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also analyse the peaks in the energy envelope of all four types of cough. Figure 1 shows that the healthy cough sample had the minimum number of peaks compared to the other three cough types. It starts with a peak followed by a float region with two small peaks and falls following a large peak. cough samples of Asthma shows fewer peaks than bronchitis’ but more peaks than healthy and COVID-19 ones.</a:t>
            </a:r>
            <a:endParaRPr/>
          </a:p>
        </p:txBody>
      </p:sp>
      <p:sp>
        <p:nvSpPr>
          <p:cNvPr id="496" name="Google Shape;496;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Cough samples of Bronchitis exhi-bit the maximum number of peaks. Compared to asthma and bronchitis, COVID-19 consists of fewer peaks, starting with multiple small peaks and ending with large peaks in phase 3, which shows a significant difference between COVID-19 and other cough types.</a:t>
            </a:r>
            <a:endParaRPr/>
          </a:p>
        </p:txBody>
      </p:sp>
      <p:sp>
        <p:nvSpPr>
          <p:cNvPr id="505" name="Google Shape;505;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also visualised the cough features.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To in-tuiti-vely show the representation’s quality, we also visualized the high dimensional cough features using an unsupervised algorithm called t-Distributed Stochastic Neighbour Embedding (t-SNE).</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514" name="Google Shape;514;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6f00022d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c6f00022d7_0_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100">
                <a:latin typeface="Arial"/>
                <a:ea typeface="Arial"/>
                <a:cs typeface="Arial"/>
                <a:sym typeface="Arial"/>
              </a:rPr>
              <a:t>This is the outline of the talk, first I am going to discuss the introduction, </a:t>
            </a:r>
            <a:r>
              <a:rPr lang="en-US" sz="1100">
                <a:latin typeface="Arial"/>
                <a:ea typeface="Arial"/>
                <a:cs typeface="Arial"/>
                <a:sym typeface="Arial"/>
              </a:rPr>
              <a:t>problem</a:t>
            </a:r>
            <a:r>
              <a:rPr lang="en-US" sz="1100">
                <a:latin typeface="Arial"/>
                <a:ea typeface="Arial"/>
                <a:cs typeface="Arial"/>
                <a:sym typeface="Arial"/>
              </a:rPr>
              <a:t> statement and motivation part,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later I’ll cover covid-19 collection, preprocessing and feature extraction part,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after that model architecture and experiments and finally the interpretability, in </a:t>
            </a:r>
            <a:r>
              <a:rPr lang="en-US" sz="1100">
                <a:latin typeface="Arial"/>
                <a:ea typeface="Arial"/>
                <a:cs typeface="Arial"/>
                <a:sym typeface="Arial"/>
              </a:rPr>
              <a:t>depth</a:t>
            </a:r>
            <a:r>
              <a:rPr lang="en-US" sz="1100">
                <a:latin typeface="Arial"/>
                <a:ea typeface="Arial"/>
                <a:cs typeface="Arial"/>
                <a:sym typeface="Arial"/>
              </a:rPr>
              <a:t> analysis, score &amp; future work.</a:t>
            </a:r>
            <a:endParaRPr/>
          </a:p>
        </p:txBody>
      </p:sp>
      <p:sp>
        <p:nvSpPr>
          <p:cNvPr id="154" name="Google Shape;154;gc6f00022d7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Ok, so here we are talking about our research scope and future work,</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This study brings forth a Low cost, accurate and inter-pre-table AI-based dia-gnostic tool for COVID-19 screening by incorporating the demographic, symptoms, and cough features.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This significant achievement supports large-scale COVID-19 disease screening and areas where healthcare faci-lities are not easily accessible.</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Experiments will be carried out in the future by incorporating different voice data features such as breathing sound, counting sound (natural voice samples), and sustained vowel pho-nation.</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523" name="Google Shape;523;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At last, Take-home messages,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It is not a replacement or a medically approved dia-gnostic tool; instead, It can be used as a first-level dia-gnosis method for anyone, anywhere, anytime.</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Our research work shows Cough detection and classification is fast, affordable, and accurate using AI-based methods.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This paper utilised two different patient information types; The results prove to be transparent, interpretable, and multi-model learning in cough classification research.</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Although this research work is not limited to only COVID-19 or specific cough classification task, Additional clinical data such as case reports, diagnosis, symptoms, co-mor-bidi-ties, outcomes &amp; EHR data could be utilised to capture better signs &amp; cough features.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To build a rapid, accurate, and easy-to-access mobile diagnosis tool for different diseases.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531" name="Google Shape;531;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16e74f266c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16e74f266c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116e74f266c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Thanks for joining. With that, I hope you read our paper, and please feel free to reach out for any question, collaboration, or research idea about this work.</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All right, Thank you!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583" name="Google Shape;583;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current diagnosis of COVID-19 is done by two methods: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Thermometer and Reverse-Trans-cription Polymer Chain Reaction (RT-PCR)</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problem with these methods are,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Measuring skin temperature does not give an accurate estimation of deep body temperature and it’s impractical and not a good indicator of disease.</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other method, RT-PCR testing is time-consuming, expensive, and not easily available in remote areas due to a lack of enough supplies, healthcare faci-lities, and medical professionals.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64" name="Google Shape;164;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50">
                <a:latin typeface="Arial"/>
                <a:ea typeface="Arial"/>
                <a:cs typeface="Arial"/>
                <a:sym typeface="Arial"/>
              </a:rPr>
              <a:t>So, why are we doing this?</a:t>
            </a:r>
            <a:endParaRPr sz="10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latin typeface="Arial"/>
                <a:ea typeface="Arial"/>
                <a:cs typeface="Arial"/>
                <a:sym typeface="Arial"/>
              </a:rPr>
              <a:t>One of the signi-ficant challenge medics face in the current pandemic is the lack of a fast and re-liable testing method for COVID-19.</a:t>
            </a:r>
            <a:endParaRPr sz="10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latin typeface="Arial"/>
                <a:ea typeface="Arial"/>
                <a:cs typeface="Arial"/>
                <a:sym typeface="Arial"/>
              </a:rPr>
              <a:t>A low-cost, rapid, and easily accessible testing solution is needed to increase the diag-nostic capability and devise a treatment plan.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74" name="Google Shape;17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At the beginning of March 2020, we thought about a simple idea: “Is it possible to do mass testing with current technology?”</a:t>
            </a:r>
            <a:endParaRPr/>
          </a:p>
        </p:txBody>
      </p:sp>
      <p:sp>
        <p:nvSpPr>
          <p:cNvPr id="183" name="Google Shape;183;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closely look at the symptoms of COVID-19 given by WHO and CDC official report, the three primary symptoms of the COVID are fever, difficulty in breathing and dry cough.</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Cough classification is usually carried out manually during a physical examination, and the clinician listens to several episodes of volun-tary or natural coughs to classify them.</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It is challenging to go about door-to-door testing, but a major part of the population has access to mobile phones and the internet.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Our idea is to collect the information about cough using a microphone, fever &amp; other vital information online via a smartphone. We then combine all the information and build an AI model to perform signal processing on cough sounds and find a pattern in COVID-19 symptoms.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93" name="Google Shape;193;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Ok, so All the COVID-19 data used in this research were obtained from 200 subjects in Dr RamManohar Lohia Hospital, New Delhi, India.</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Out of 100  were confirmed positive from COVID-19 RT-PCR results. The Clinical Trials Registry, India (CTRI) approved the study protocols and the patient recruit-ment procedure.</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Aside from COVID-19 and healthy data, We also collected Bronchitis and Asthma cough from different online and offline sources. The data collection person followed all the clinical safety measures and inclusion-exclusion criteria.</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While collecting the COVID-19 data and the cough sounds, we also collected breathing sounds, counting 1 to 10 ( natural voice samples ),  ’a,’ ’e,’ ’o’ vowel sounds, demographic, symptoms data such as fever, headache, sore Thorat, or any other medical conditions.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02" name="Google Shape;20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6" name="Shape 16"/>
        <p:cNvGrpSpPr/>
        <p:nvPr/>
      </p:nvGrpSpPr>
      <p:grpSpPr>
        <a:xfrm>
          <a:off x="0" y="0"/>
          <a:ext cx="0" cy="0"/>
          <a:chOff x="0" y="0"/>
          <a:chExt cx="0" cy="0"/>
        </a:xfrm>
      </p:grpSpPr>
      <p:pic>
        <p:nvPicPr>
          <p:cNvPr descr="ppt_bkg_analytics.png" id="17" name="Google Shape;17;p2"/>
          <p:cNvPicPr preferRelativeResize="0"/>
          <p:nvPr/>
        </p:nvPicPr>
        <p:blipFill rotWithShape="1">
          <a:blip r:embed="rId2">
            <a:alphaModFix/>
          </a:blip>
          <a:srcRect b="0" l="0" r="0" t="0"/>
          <a:stretch/>
        </p:blipFill>
        <p:spPr>
          <a:xfrm>
            <a:off x="0" y="1977136"/>
            <a:ext cx="12192000" cy="4880864"/>
          </a:xfrm>
          <a:prstGeom prst="rect">
            <a:avLst/>
          </a:prstGeom>
          <a:noFill/>
          <a:ln>
            <a:noFill/>
          </a:ln>
        </p:spPr>
      </p:pic>
      <p:sp>
        <p:nvSpPr>
          <p:cNvPr id="18" name="Google Shape;18;p2"/>
          <p:cNvSpPr/>
          <p:nvPr/>
        </p:nvSpPr>
        <p:spPr>
          <a:xfrm>
            <a:off x="0" y="1963557"/>
            <a:ext cx="12192000" cy="4894443"/>
          </a:xfrm>
          <a:prstGeom prst="rect">
            <a:avLst/>
          </a:prstGeom>
          <a:solidFill>
            <a:schemeClr val="dk2">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9" name="Google Shape;19;p2"/>
          <p:cNvSpPr/>
          <p:nvPr/>
        </p:nvSpPr>
        <p:spPr>
          <a:xfrm>
            <a:off x="101600" y="261757"/>
            <a:ext cx="11785600" cy="165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20" name="Google Shape;20;p2"/>
          <p:cNvSpPr txBox="1"/>
          <p:nvPr>
            <p:ph type="ctrTitle"/>
          </p:nvPr>
        </p:nvSpPr>
        <p:spPr>
          <a:xfrm>
            <a:off x="914400" y="2963859"/>
            <a:ext cx="10363200" cy="1195728"/>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4267" u="none" cap="none" strike="noStrike">
                <a:solidFill>
                  <a:srgbClr val="FFFFFF"/>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21" name="Google Shape;21;p2"/>
          <p:cNvSpPr txBox="1"/>
          <p:nvPr>
            <p:ph idx="1" type="subTitle"/>
          </p:nvPr>
        </p:nvSpPr>
        <p:spPr>
          <a:xfrm>
            <a:off x="914400" y="4159587"/>
            <a:ext cx="10363200" cy="147921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800"/>
              </a:spcBef>
              <a:spcAft>
                <a:spcPts val="0"/>
              </a:spcAft>
              <a:buClr>
                <a:srgbClr val="FFFFFF"/>
              </a:buClr>
              <a:buSzPts val="3200"/>
              <a:buFont typeface="Arial"/>
              <a:buNone/>
              <a:defRPr b="0" i="0" sz="3200" u="none" cap="none" strike="noStrike">
                <a:solidFill>
                  <a:srgbClr val="FFFFFF"/>
                </a:solidFill>
                <a:latin typeface="Roboto Slab"/>
                <a:ea typeface="Roboto Slab"/>
                <a:cs typeface="Roboto Slab"/>
                <a:sym typeface="Roboto Slab"/>
              </a:defRPr>
            </a:lvl1pPr>
            <a:lvl2pPr lvl="1" marR="0" algn="ctr">
              <a:lnSpc>
                <a:spcPct val="150000"/>
              </a:lnSpc>
              <a:spcBef>
                <a:spcPts val="0"/>
              </a:spcBef>
              <a:spcAft>
                <a:spcPts val="0"/>
              </a:spcAft>
              <a:buClr>
                <a:srgbClr val="8D8D8D"/>
              </a:buClr>
              <a:buSzPts val="2133"/>
              <a:buFont typeface="Arial"/>
              <a:buNone/>
              <a:defRPr b="0" i="0" sz="2133" u="none" cap="none" strike="noStrike">
                <a:solidFill>
                  <a:srgbClr val="8D8D8D"/>
                </a:solidFill>
                <a:latin typeface="Roboto Slab"/>
                <a:ea typeface="Roboto Slab"/>
                <a:cs typeface="Roboto Slab"/>
                <a:sym typeface="Roboto Slab"/>
              </a:defRPr>
            </a:lvl2pPr>
            <a:lvl3pPr lvl="2" marR="0" algn="ctr">
              <a:lnSpc>
                <a:spcPct val="150000"/>
              </a:lnSpc>
              <a:spcBef>
                <a:spcPts val="480"/>
              </a:spcBef>
              <a:spcAft>
                <a:spcPts val="0"/>
              </a:spcAft>
              <a:buClr>
                <a:srgbClr val="8D8D8D"/>
              </a:buClr>
              <a:buSzPts val="2400"/>
              <a:buFont typeface="Arial"/>
              <a:buNone/>
              <a:defRPr b="0" i="0" sz="2400" u="none" cap="none" strike="noStrike">
                <a:solidFill>
                  <a:srgbClr val="8D8D8D"/>
                </a:solidFill>
                <a:latin typeface="Roboto Slab"/>
                <a:ea typeface="Roboto Slab"/>
                <a:cs typeface="Roboto Slab"/>
                <a:sym typeface="Roboto Slab"/>
              </a:defRPr>
            </a:lvl3pPr>
            <a:lvl4pPr lvl="3" marR="0" algn="ctr">
              <a:lnSpc>
                <a:spcPct val="150000"/>
              </a:lnSpc>
              <a:spcBef>
                <a:spcPts val="480"/>
              </a:spcBef>
              <a:spcAft>
                <a:spcPts val="0"/>
              </a:spcAft>
              <a:buClr>
                <a:srgbClr val="8D8D8D"/>
              </a:buClr>
              <a:buSzPts val="2400"/>
              <a:buFont typeface="Arial"/>
              <a:buNone/>
              <a:defRPr b="0" i="0" sz="2400" u="none" cap="none" strike="noStrike">
                <a:solidFill>
                  <a:srgbClr val="8D8D8D"/>
                </a:solidFill>
                <a:latin typeface="Roboto Slab"/>
                <a:ea typeface="Roboto Slab"/>
                <a:cs typeface="Roboto Slab"/>
                <a:sym typeface="Roboto Slab"/>
              </a:defRPr>
            </a:lvl4pPr>
            <a:lvl5pPr lvl="4" marR="0" algn="ctr">
              <a:lnSpc>
                <a:spcPct val="150000"/>
              </a:lnSpc>
              <a:spcBef>
                <a:spcPts val="480"/>
              </a:spcBef>
              <a:spcAft>
                <a:spcPts val="0"/>
              </a:spcAft>
              <a:buClr>
                <a:srgbClr val="8D8D8D"/>
              </a:buClr>
              <a:buSzPts val="2400"/>
              <a:buFont typeface="Arial"/>
              <a:buNone/>
              <a:defRPr b="0" i="0" sz="2400" u="none" cap="none" strike="noStrike">
                <a:solidFill>
                  <a:srgbClr val="8D8D8D"/>
                </a:solidFill>
                <a:latin typeface="Roboto Slab"/>
                <a:ea typeface="Roboto Slab"/>
                <a:cs typeface="Roboto Slab"/>
                <a:sym typeface="Roboto Slab"/>
              </a:defRPr>
            </a:lvl5pPr>
            <a:lvl6pPr lvl="5" marR="0" algn="ctr">
              <a:lnSpc>
                <a:spcPct val="100000"/>
              </a:lnSpc>
              <a:spcBef>
                <a:spcPts val="533"/>
              </a:spcBef>
              <a:spcAft>
                <a:spcPts val="0"/>
              </a:spcAft>
              <a:buClr>
                <a:srgbClr val="8D8D8D"/>
              </a:buClr>
              <a:buSzPts val="2667"/>
              <a:buFont typeface="Arial"/>
              <a:buNone/>
              <a:defRPr b="0" i="0" sz="2667" u="none" cap="none" strike="noStrike">
                <a:solidFill>
                  <a:srgbClr val="8D8D8D"/>
                </a:solidFill>
                <a:latin typeface="Calibri"/>
                <a:ea typeface="Calibri"/>
                <a:cs typeface="Calibri"/>
                <a:sym typeface="Calibri"/>
              </a:defRPr>
            </a:lvl6pPr>
            <a:lvl7pPr lvl="6" marR="0" algn="ctr">
              <a:lnSpc>
                <a:spcPct val="100000"/>
              </a:lnSpc>
              <a:spcBef>
                <a:spcPts val="533"/>
              </a:spcBef>
              <a:spcAft>
                <a:spcPts val="0"/>
              </a:spcAft>
              <a:buClr>
                <a:srgbClr val="8D8D8D"/>
              </a:buClr>
              <a:buSzPts val="2667"/>
              <a:buFont typeface="Arial"/>
              <a:buNone/>
              <a:defRPr b="0" i="0" sz="2667" u="none" cap="none" strike="noStrike">
                <a:solidFill>
                  <a:srgbClr val="8D8D8D"/>
                </a:solidFill>
                <a:latin typeface="Calibri"/>
                <a:ea typeface="Calibri"/>
                <a:cs typeface="Calibri"/>
                <a:sym typeface="Calibri"/>
              </a:defRPr>
            </a:lvl7pPr>
            <a:lvl8pPr lvl="7" marR="0" algn="ctr">
              <a:lnSpc>
                <a:spcPct val="100000"/>
              </a:lnSpc>
              <a:spcBef>
                <a:spcPts val="533"/>
              </a:spcBef>
              <a:spcAft>
                <a:spcPts val="0"/>
              </a:spcAft>
              <a:buClr>
                <a:srgbClr val="8D8D8D"/>
              </a:buClr>
              <a:buSzPts val="2667"/>
              <a:buFont typeface="Arial"/>
              <a:buNone/>
              <a:defRPr b="0" i="0" sz="2667" u="none" cap="none" strike="noStrike">
                <a:solidFill>
                  <a:srgbClr val="8D8D8D"/>
                </a:solidFill>
                <a:latin typeface="Calibri"/>
                <a:ea typeface="Calibri"/>
                <a:cs typeface="Calibri"/>
                <a:sym typeface="Calibri"/>
              </a:defRPr>
            </a:lvl8pPr>
            <a:lvl9pPr lvl="8" marR="0" algn="ctr">
              <a:lnSpc>
                <a:spcPct val="100000"/>
              </a:lnSpc>
              <a:spcBef>
                <a:spcPts val="533"/>
              </a:spcBef>
              <a:spcAft>
                <a:spcPts val="0"/>
              </a:spcAft>
              <a:buClr>
                <a:srgbClr val="8D8D8D"/>
              </a:buClr>
              <a:buSzPts val="2667"/>
              <a:buFont typeface="Arial"/>
              <a:buNone/>
              <a:defRPr b="0" i="0" sz="2667" u="none" cap="none" strike="noStrike">
                <a:solidFill>
                  <a:srgbClr val="8D8D8D"/>
                </a:solidFill>
                <a:latin typeface="Calibri"/>
                <a:ea typeface="Calibri"/>
                <a:cs typeface="Calibri"/>
                <a:sym typeface="Calibri"/>
              </a:defRPr>
            </a:lvl9pPr>
          </a:lstStyle>
          <a:p/>
        </p:txBody>
      </p:sp>
      <p:sp>
        <p:nvSpPr>
          <p:cNvPr id="22" name="Google Shape;22;p2"/>
          <p:cNvSpPr txBox="1"/>
          <p:nvPr>
            <p:ph idx="10" type="dt"/>
          </p:nvPr>
        </p:nvSpPr>
        <p:spPr>
          <a:xfrm>
            <a:off x="8432800" y="6021388"/>
            <a:ext cx="2844800" cy="365125"/>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1" i="0" sz="2133"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descr="saama_color.png" id="23" name="Google Shape;23;p2"/>
          <p:cNvPicPr preferRelativeResize="0"/>
          <p:nvPr/>
        </p:nvPicPr>
        <p:blipFill rotWithShape="1">
          <a:blip r:embed="rId3">
            <a:alphaModFix/>
          </a:blip>
          <a:srcRect b="0" l="0" r="0" t="0"/>
          <a:stretch/>
        </p:blipFill>
        <p:spPr>
          <a:xfrm>
            <a:off x="372533" y="-6836"/>
            <a:ext cx="5503333" cy="22013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chemeClr val="lt2"/>
        </a:solidFill>
      </p:bgPr>
    </p:bg>
    <p:spTree>
      <p:nvGrpSpPr>
        <p:cNvPr id="69" name="Shape 69"/>
        <p:cNvGrpSpPr/>
        <p:nvPr/>
      </p:nvGrpSpPr>
      <p:grpSpPr>
        <a:xfrm>
          <a:off x="0" y="0"/>
          <a:ext cx="0" cy="0"/>
          <a:chOff x="0" y="0"/>
          <a:chExt cx="0" cy="0"/>
        </a:xfrm>
      </p:grpSpPr>
      <p:sp>
        <p:nvSpPr>
          <p:cNvPr id="70" name="Google Shape;70;p11"/>
          <p:cNvSpPr/>
          <p:nvPr/>
        </p:nvSpPr>
        <p:spPr>
          <a:xfrm>
            <a:off x="514355" y="677863"/>
            <a:ext cx="11163300" cy="2713037"/>
          </a:xfrm>
          <a:prstGeom prst="rect">
            <a:avLst/>
          </a:prstGeom>
          <a:solidFill>
            <a:schemeClr val="lt1"/>
          </a:solidFill>
          <a:ln cap="flat" cmpd="sng" w="9525">
            <a:solidFill>
              <a:srgbClr val="BFBFBF">
                <a:alpha val="49019"/>
              </a:srgbClr>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71" name="Google Shape;71;p11"/>
          <p:cNvSpPr/>
          <p:nvPr>
            <p:ph idx="2" type="pic"/>
          </p:nvPr>
        </p:nvSpPr>
        <p:spPr>
          <a:xfrm>
            <a:off x="778934" y="848785"/>
            <a:ext cx="10634133" cy="2229643"/>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a:ea typeface="Roboto Slab"/>
                <a:cs typeface="Roboto Slab"/>
                <a:sym typeface="Roboto Slab"/>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a:ea typeface="Roboto Slab"/>
                <a:cs typeface="Roboto Slab"/>
                <a:sym typeface="Roboto Slab"/>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a:ea typeface="Roboto Slab"/>
                <a:cs typeface="Roboto Slab"/>
                <a:sym typeface="Roboto Slab"/>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5pPr>
            <a:lvl6pPr lvl="5"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72" name="Google Shape;72;p11"/>
          <p:cNvSpPr txBox="1"/>
          <p:nvPr>
            <p:ph idx="1" type="body"/>
          </p:nvPr>
        </p:nvSpPr>
        <p:spPr>
          <a:xfrm>
            <a:off x="566213" y="4229365"/>
            <a:ext cx="4841169" cy="1319211"/>
          </a:xfrm>
          <a:prstGeom prst="rect">
            <a:avLst/>
          </a:prstGeom>
          <a:noFill/>
          <a:ln>
            <a:noFill/>
          </a:ln>
        </p:spPr>
        <p:txBody>
          <a:bodyPr anchorCtr="0" anchor="t" bIns="91425" lIns="91425" spcFirstLastPara="1" rIns="91425" wrap="square" tIns="91425">
            <a:noAutofit/>
          </a:bodyPr>
          <a:lstStyle>
            <a:lvl1pPr indent="-347154" lvl="0" marL="457200" marR="0" algn="l">
              <a:lnSpc>
                <a:spcPct val="100000"/>
              </a:lnSpc>
              <a:spcBef>
                <a:spcPts val="800"/>
              </a:spcBef>
              <a:spcAft>
                <a:spcPts val="0"/>
              </a:spcAft>
              <a:buClr>
                <a:schemeClr val="dk1"/>
              </a:buClr>
              <a:buSzPts val="1867"/>
              <a:buFont typeface="Arial"/>
              <a:buChar char="•"/>
              <a:defRPr b="0" i="0" sz="1867"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73" name="Google Shape;73;p11"/>
          <p:cNvSpPr txBox="1"/>
          <p:nvPr>
            <p:ph idx="3" type="body"/>
          </p:nvPr>
        </p:nvSpPr>
        <p:spPr>
          <a:xfrm>
            <a:off x="566213" y="3645956"/>
            <a:ext cx="4841169"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2400"/>
              <a:buFont typeface="Arial"/>
              <a:buNone/>
              <a:defRPr b="1" i="0" sz="24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74" name="Google Shape;74;p11"/>
          <p:cNvSpPr txBox="1"/>
          <p:nvPr>
            <p:ph idx="4" type="body"/>
          </p:nvPr>
        </p:nvSpPr>
        <p:spPr>
          <a:xfrm>
            <a:off x="6662217" y="4229365"/>
            <a:ext cx="4841169" cy="1319211"/>
          </a:xfrm>
          <a:prstGeom prst="rect">
            <a:avLst/>
          </a:prstGeom>
          <a:noFill/>
          <a:ln>
            <a:noFill/>
          </a:ln>
        </p:spPr>
        <p:txBody>
          <a:bodyPr anchorCtr="0" anchor="t" bIns="91425" lIns="91425" spcFirstLastPara="1" rIns="91425" wrap="square" tIns="91425">
            <a:noAutofit/>
          </a:bodyPr>
          <a:lstStyle>
            <a:lvl1pPr indent="-347154" lvl="0" marL="457200" marR="0" algn="l">
              <a:lnSpc>
                <a:spcPct val="100000"/>
              </a:lnSpc>
              <a:spcBef>
                <a:spcPts val="800"/>
              </a:spcBef>
              <a:spcAft>
                <a:spcPts val="0"/>
              </a:spcAft>
              <a:buClr>
                <a:schemeClr val="dk1"/>
              </a:buClr>
              <a:buSzPts val="1867"/>
              <a:buFont typeface="Arial"/>
              <a:buChar char="•"/>
              <a:defRPr b="0" i="0" sz="1867"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75" name="Google Shape;75;p11"/>
          <p:cNvSpPr txBox="1"/>
          <p:nvPr>
            <p:ph idx="5" type="body"/>
          </p:nvPr>
        </p:nvSpPr>
        <p:spPr>
          <a:xfrm>
            <a:off x="6662217" y="3645956"/>
            <a:ext cx="4841169"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2400"/>
              <a:buFont typeface="Arial"/>
              <a:buNone/>
              <a:defRPr b="1" i="0" sz="24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76" name="Google Shape;76;p11"/>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2"/>
        </a:solidFill>
      </p:bgPr>
    </p:bg>
    <p:spTree>
      <p:nvGrpSpPr>
        <p:cNvPr id="77" name="Shape 77"/>
        <p:cNvGrpSpPr/>
        <p:nvPr/>
      </p:nvGrpSpPr>
      <p:grpSpPr>
        <a:xfrm>
          <a:off x="0" y="0"/>
          <a:ext cx="0" cy="0"/>
          <a:chOff x="0" y="0"/>
          <a:chExt cx="0" cy="0"/>
        </a:xfrm>
      </p:grpSpPr>
      <p:sp>
        <p:nvSpPr>
          <p:cNvPr id="78" name="Google Shape;78;p12"/>
          <p:cNvSpPr/>
          <p:nvPr/>
        </p:nvSpPr>
        <p:spPr>
          <a:xfrm>
            <a:off x="10584" y="0"/>
            <a:ext cx="12192000" cy="6858000"/>
          </a:xfrm>
          <a:prstGeom prst="rect">
            <a:avLst/>
          </a:prstGeom>
          <a:solidFill>
            <a:schemeClr val="dk2"/>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79" name="Google Shape;79;p12"/>
          <p:cNvSpPr txBox="1"/>
          <p:nvPr>
            <p:ph type="title"/>
          </p:nvPr>
        </p:nvSpPr>
        <p:spPr>
          <a:xfrm>
            <a:off x="508000" y="3474245"/>
            <a:ext cx="11023600" cy="868363"/>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3200" u="none" cap="none" strike="noStrike">
                <a:solidFill>
                  <a:schemeClr val="lt1"/>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80" name="Google Shape;80;p12"/>
          <p:cNvSpPr txBox="1"/>
          <p:nvPr>
            <p:ph idx="1" type="body"/>
          </p:nvPr>
        </p:nvSpPr>
        <p:spPr>
          <a:xfrm>
            <a:off x="507999" y="4342607"/>
            <a:ext cx="11023600" cy="8048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lt1"/>
              </a:buClr>
              <a:buSzPts val="2400"/>
              <a:buFont typeface="Arial"/>
              <a:buNone/>
              <a:defRPr b="0" i="0" sz="2400" u="none" cap="none" strike="noStrike">
                <a:solidFill>
                  <a:schemeClr val="lt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lt1"/>
              </a:buClr>
              <a:buSzPts val="1600"/>
              <a:buFont typeface="Arial"/>
              <a:buNone/>
              <a:defRPr b="0" i="0" sz="1600" u="none" cap="none" strike="noStrike">
                <a:solidFill>
                  <a:schemeClr val="lt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lt1"/>
              </a:buClr>
              <a:buSzPts val="1333"/>
              <a:buFont typeface="Arial"/>
              <a:buNone/>
              <a:defRPr b="0" i="0" sz="1333" u="none" cap="none" strike="noStrike">
                <a:solidFill>
                  <a:schemeClr val="lt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indent="-228600" lvl="6" marL="32004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indent="-228600" lvl="7" marL="36576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indent="-228600" lvl="8" marL="41148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81" name="Google Shape;81;p12"/>
          <p:cNvSpPr/>
          <p:nvPr>
            <p:ph idx="2" type="pic"/>
          </p:nvPr>
        </p:nvSpPr>
        <p:spPr>
          <a:xfrm>
            <a:off x="508005" y="1581946"/>
            <a:ext cx="2473463" cy="1892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lt1"/>
              </a:buClr>
              <a:buSzPts val="4267"/>
              <a:buFont typeface="Arial"/>
              <a:buNone/>
              <a:defRPr b="0" i="0" sz="4267" u="none" cap="none" strike="noStrike">
                <a:solidFill>
                  <a:schemeClr val="lt1"/>
                </a:solidFill>
                <a:latin typeface="Roboto Slab"/>
                <a:ea typeface="Roboto Slab"/>
                <a:cs typeface="Roboto Slab"/>
                <a:sym typeface="Roboto Slab"/>
              </a:defRPr>
            </a:lvl1pPr>
            <a:lvl2pPr lvl="1" marR="0" rtl="0" algn="l">
              <a:lnSpc>
                <a:spcPct val="150000"/>
              </a:lnSpc>
              <a:spcBef>
                <a:spcPts val="0"/>
              </a:spcBef>
              <a:spcAft>
                <a:spcPts val="0"/>
              </a:spcAft>
              <a:buClr>
                <a:schemeClr val="lt1"/>
              </a:buClr>
              <a:buSzPts val="3733"/>
              <a:buFont typeface="Arial"/>
              <a:buNone/>
              <a:defRPr b="0" i="0" sz="3733" u="none" cap="none" strike="noStrike">
                <a:solidFill>
                  <a:schemeClr val="lt1"/>
                </a:solidFill>
                <a:latin typeface="Roboto Slab"/>
                <a:ea typeface="Roboto Slab"/>
                <a:cs typeface="Roboto Slab"/>
                <a:sym typeface="Roboto Slab"/>
              </a:defRPr>
            </a:lvl2pPr>
            <a:lvl3pPr lvl="2" marR="0" rtl="0" algn="l">
              <a:lnSpc>
                <a:spcPct val="150000"/>
              </a:lnSpc>
              <a:spcBef>
                <a:spcPts val="640"/>
              </a:spcBef>
              <a:spcAft>
                <a:spcPts val="0"/>
              </a:spcAft>
              <a:buClr>
                <a:schemeClr val="lt1"/>
              </a:buClr>
              <a:buSzPts val="3200"/>
              <a:buFont typeface="Arial"/>
              <a:buNone/>
              <a:defRPr b="0" i="0" sz="3200" u="none" cap="none" strike="noStrike">
                <a:solidFill>
                  <a:schemeClr val="lt1"/>
                </a:solidFill>
                <a:latin typeface="Roboto Slab"/>
                <a:ea typeface="Roboto Slab"/>
                <a:cs typeface="Roboto Slab"/>
                <a:sym typeface="Roboto Slab"/>
              </a:defRPr>
            </a:lvl3pPr>
            <a:lvl4pPr lvl="3" marR="0" rtl="0" algn="l">
              <a:lnSpc>
                <a:spcPct val="150000"/>
              </a:lnSpc>
              <a:spcBef>
                <a:spcPts val="533"/>
              </a:spcBef>
              <a:spcAft>
                <a:spcPts val="0"/>
              </a:spcAft>
              <a:buClr>
                <a:schemeClr val="lt1"/>
              </a:buClr>
              <a:buSzPts val="2667"/>
              <a:buFont typeface="Arial"/>
              <a:buNone/>
              <a:defRPr b="0" i="0" sz="2667" u="none" cap="none" strike="noStrike">
                <a:solidFill>
                  <a:schemeClr val="lt1"/>
                </a:solidFill>
                <a:latin typeface="Roboto Slab"/>
                <a:ea typeface="Roboto Slab"/>
                <a:cs typeface="Roboto Slab"/>
                <a:sym typeface="Roboto Slab"/>
              </a:defRPr>
            </a:lvl4pPr>
            <a:lvl5pPr lvl="4" marR="0" rtl="0" algn="l">
              <a:lnSpc>
                <a:spcPct val="150000"/>
              </a:lnSpc>
              <a:spcBef>
                <a:spcPts val="533"/>
              </a:spcBef>
              <a:spcAft>
                <a:spcPts val="0"/>
              </a:spcAft>
              <a:buClr>
                <a:schemeClr val="lt1"/>
              </a:buClr>
              <a:buSzPts val="2667"/>
              <a:buFont typeface="Arial"/>
              <a:buNone/>
              <a:defRPr b="0" i="0" sz="2667" u="none" cap="none" strike="noStrike">
                <a:solidFill>
                  <a:schemeClr val="lt1"/>
                </a:solidFill>
                <a:latin typeface="Roboto Slab"/>
                <a:ea typeface="Roboto Slab"/>
                <a:cs typeface="Roboto Slab"/>
                <a:sym typeface="Roboto Slab"/>
              </a:defRPr>
            </a:lvl5pPr>
            <a:lvl6pPr lvl="5" marR="0" rtl="0" algn="l">
              <a:lnSpc>
                <a:spcPct val="100000"/>
              </a:lnSpc>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6pPr>
            <a:lvl7pPr lvl="6" marR="0" rtl="0" algn="l">
              <a:lnSpc>
                <a:spcPct val="100000"/>
              </a:lnSpc>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7pPr>
            <a:lvl8pPr lvl="7" marR="0" rtl="0" algn="l">
              <a:lnSpc>
                <a:spcPct val="100000"/>
              </a:lnSpc>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8pPr>
            <a:lvl9pPr lvl="8" marR="0" rtl="0" algn="l">
              <a:lnSpc>
                <a:spcPct val="100000"/>
              </a:lnSpc>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bg>
      <p:bgPr>
        <a:solidFill>
          <a:schemeClr val="dk2"/>
        </a:solidFill>
      </p:bgPr>
    </p:bg>
    <p:spTree>
      <p:nvGrpSpPr>
        <p:cNvPr id="82" name="Shape 82"/>
        <p:cNvGrpSpPr/>
        <p:nvPr/>
      </p:nvGrpSpPr>
      <p:grpSpPr>
        <a:xfrm>
          <a:off x="0" y="0"/>
          <a:ext cx="0" cy="0"/>
          <a:chOff x="0" y="0"/>
          <a:chExt cx="0" cy="0"/>
        </a:xfrm>
      </p:grpSpPr>
      <p:sp>
        <p:nvSpPr>
          <p:cNvPr id="83" name="Google Shape;83;p13"/>
          <p:cNvSpPr/>
          <p:nvPr/>
        </p:nvSpPr>
        <p:spPr>
          <a:xfrm>
            <a:off x="10584" y="0"/>
            <a:ext cx="12192000" cy="6858000"/>
          </a:xfrm>
          <a:prstGeom prst="rect">
            <a:avLst/>
          </a:prstGeom>
          <a:solidFill>
            <a:schemeClr val="dk2"/>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pic>
        <p:nvPicPr>
          <p:cNvPr descr="shutterstock_70945414.jpg" id="84" name="Google Shape;84;p13"/>
          <p:cNvPicPr preferRelativeResize="0"/>
          <p:nvPr/>
        </p:nvPicPr>
        <p:blipFill rotWithShape="1">
          <a:blip r:embed="rId2">
            <a:alphaModFix/>
          </a:blip>
          <a:srcRect b="0" l="0" r="0" t="0"/>
          <a:stretch/>
        </p:blipFill>
        <p:spPr>
          <a:xfrm>
            <a:off x="0" y="-1257299"/>
            <a:ext cx="12192000" cy="8115300"/>
          </a:xfrm>
          <a:prstGeom prst="rect">
            <a:avLst/>
          </a:prstGeom>
          <a:noFill/>
          <a:ln>
            <a:noFill/>
          </a:ln>
        </p:spPr>
      </p:pic>
      <p:pic>
        <p:nvPicPr>
          <p:cNvPr descr="halfCircle.png" id="85" name="Google Shape;85;p13"/>
          <p:cNvPicPr preferRelativeResize="0"/>
          <p:nvPr/>
        </p:nvPicPr>
        <p:blipFill rotWithShape="1">
          <a:blip r:embed="rId3">
            <a:alphaModFix/>
          </a:blip>
          <a:srcRect b="0" l="0" r="0" t="0"/>
          <a:stretch/>
        </p:blipFill>
        <p:spPr>
          <a:xfrm>
            <a:off x="2269148" y="2969920"/>
            <a:ext cx="7653704" cy="3888081"/>
          </a:xfrm>
          <a:prstGeom prst="rect">
            <a:avLst/>
          </a:prstGeom>
          <a:noFill/>
          <a:ln>
            <a:noFill/>
          </a:ln>
        </p:spPr>
      </p:pic>
      <p:sp>
        <p:nvSpPr>
          <p:cNvPr id="86" name="Google Shape;86;p13"/>
          <p:cNvSpPr/>
          <p:nvPr/>
        </p:nvSpPr>
        <p:spPr>
          <a:xfrm>
            <a:off x="1896533" y="3081867"/>
            <a:ext cx="2119679" cy="2119679"/>
          </a:xfrm>
          <a:prstGeom prst="ellipse">
            <a:avLst/>
          </a:prstGeom>
          <a:solidFill>
            <a:schemeClr val="dk2">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87" name="Google Shape;87;p13"/>
          <p:cNvSpPr txBox="1"/>
          <p:nvPr>
            <p:ph type="title"/>
          </p:nvPr>
        </p:nvSpPr>
        <p:spPr>
          <a:xfrm>
            <a:off x="3234267" y="4835097"/>
            <a:ext cx="5655735" cy="868363"/>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lt1"/>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88" name="Google Shape;88;p13"/>
          <p:cNvSpPr txBox="1"/>
          <p:nvPr>
            <p:ph idx="1" type="body"/>
          </p:nvPr>
        </p:nvSpPr>
        <p:spPr>
          <a:xfrm>
            <a:off x="3234267" y="5703459"/>
            <a:ext cx="5655735" cy="804863"/>
          </a:xfrm>
          <a:prstGeom prst="rect">
            <a:avLst/>
          </a:prstGeom>
          <a:noFill/>
          <a:ln>
            <a:noFill/>
          </a:ln>
        </p:spPr>
        <p:txBody>
          <a:bodyPr anchorCtr="0" anchor="t" bIns="91425" lIns="91425" spcFirstLastPara="1" rIns="91425" wrap="square" tIns="91425">
            <a:noAutofit/>
          </a:bodyPr>
          <a:lstStyle>
            <a:lvl1pPr indent="-228600" lvl="0" marL="457200" marR="0" algn="ctr">
              <a:lnSpc>
                <a:spcPct val="100000"/>
              </a:lnSpc>
              <a:spcBef>
                <a:spcPts val="800"/>
              </a:spcBef>
              <a:spcAft>
                <a:spcPts val="0"/>
              </a:spcAft>
              <a:buClr>
                <a:schemeClr val="lt1"/>
              </a:buClr>
              <a:buSzPts val="2400"/>
              <a:buFont typeface="Arial"/>
              <a:buNone/>
              <a:defRPr b="0" i="0" sz="2400" u="none" cap="none" strike="noStrike">
                <a:solidFill>
                  <a:schemeClr val="lt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lt1"/>
              </a:buClr>
              <a:buSzPts val="1600"/>
              <a:buFont typeface="Arial"/>
              <a:buNone/>
              <a:defRPr b="0" i="0" sz="1600" u="none" cap="none" strike="noStrike">
                <a:solidFill>
                  <a:schemeClr val="lt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lt1"/>
              </a:buClr>
              <a:buSzPts val="1333"/>
              <a:buFont typeface="Arial"/>
              <a:buNone/>
              <a:defRPr b="0" i="0" sz="1333" u="none" cap="none" strike="noStrike">
                <a:solidFill>
                  <a:schemeClr val="lt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indent="-228600" lvl="6" marL="32004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indent="-228600" lvl="7" marL="36576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indent="-228600" lvl="8" marL="41148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89" name="Google Shape;89;p13"/>
          <p:cNvSpPr/>
          <p:nvPr>
            <p:ph idx="2" type="pic"/>
          </p:nvPr>
        </p:nvSpPr>
        <p:spPr>
          <a:xfrm>
            <a:off x="2235282" y="3490220"/>
            <a:ext cx="1490052" cy="1395677"/>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800"/>
              </a:spcBef>
              <a:spcAft>
                <a:spcPts val="0"/>
              </a:spcAft>
              <a:buClr>
                <a:schemeClr val="lt1"/>
              </a:buClr>
              <a:buSzPts val="4267"/>
              <a:buFont typeface="Arial"/>
              <a:buNone/>
              <a:defRPr b="0" i="0" sz="4267" u="none" cap="none" strike="noStrike">
                <a:solidFill>
                  <a:schemeClr val="lt1"/>
                </a:solidFill>
                <a:latin typeface="Roboto Slab"/>
                <a:ea typeface="Roboto Slab"/>
                <a:cs typeface="Roboto Slab"/>
                <a:sym typeface="Roboto Slab"/>
              </a:defRPr>
            </a:lvl1pPr>
            <a:lvl2pPr lvl="1" marR="0" rtl="0" algn="l">
              <a:lnSpc>
                <a:spcPct val="150000"/>
              </a:lnSpc>
              <a:spcBef>
                <a:spcPts val="0"/>
              </a:spcBef>
              <a:spcAft>
                <a:spcPts val="0"/>
              </a:spcAft>
              <a:buClr>
                <a:schemeClr val="lt1"/>
              </a:buClr>
              <a:buSzPts val="3733"/>
              <a:buFont typeface="Arial"/>
              <a:buNone/>
              <a:defRPr b="0" i="0" sz="3733" u="none" cap="none" strike="noStrike">
                <a:solidFill>
                  <a:schemeClr val="lt1"/>
                </a:solidFill>
                <a:latin typeface="Roboto Slab"/>
                <a:ea typeface="Roboto Slab"/>
                <a:cs typeface="Roboto Slab"/>
                <a:sym typeface="Roboto Slab"/>
              </a:defRPr>
            </a:lvl2pPr>
            <a:lvl3pPr lvl="2" marR="0" rtl="0" algn="l">
              <a:lnSpc>
                <a:spcPct val="150000"/>
              </a:lnSpc>
              <a:spcBef>
                <a:spcPts val="640"/>
              </a:spcBef>
              <a:spcAft>
                <a:spcPts val="0"/>
              </a:spcAft>
              <a:buClr>
                <a:schemeClr val="lt1"/>
              </a:buClr>
              <a:buSzPts val="3200"/>
              <a:buFont typeface="Arial"/>
              <a:buNone/>
              <a:defRPr b="0" i="0" sz="3200" u="none" cap="none" strike="noStrike">
                <a:solidFill>
                  <a:schemeClr val="lt1"/>
                </a:solidFill>
                <a:latin typeface="Roboto Slab"/>
                <a:ea typeface="Roboto Slab"/>
                <a:cs typeface="Roboto Slab"/>
                <a:sym typeface="Roboto Slab"/>
              </a:defRPr>
            </a:lvl3pPr>
            <a:lvl4pPr lvl="3" marR="0" rtl="0" algn="l">
              <a:lnSpc>
                <a:spcPct val="150000"/>
              </a:lnSpc>
              <a:spcBef>
                <a:spcPts val="533"/>
              </a:spcBef>
              <a:spcAft>
                <a:spcPts val="0"/>
              </a:spcAft>
              <a:buClr>
                <a:schemeClr val="lt1"/>
              </a:buClr>
              <a:buSzPts val="2667"/>
              <a:buFont typeface="Arial"/>
              <a:buNone/>
              <a:defRPr b="0" i="0" sz="2667" u="none" cap="none" strike="noStrike">
                <a:solidFill>
                  <a:schemeClr val="lt1"/>
                </a:solidFill>
                <a:latin typeface="Roboto Slab"/>
                <a:ea typeface="Roboto Slab"/>
                <a:cs typeface="Roboto Slab"/>
                <a:sym typeface="Roboto Slab"/>
              </a:defRPr>
            </a:lvl4pPr>
            <a:lvl5pPr lvl="4" marR="0" rtl="0" algn="l">
              <a:lnSpc>
                <a:spcPct val="150000"/>
              </a:lnSpc>
              <a:spcBef>
                <a:spcPts val="533"/>
              </a:spcBef>
              <a:spcAft>
                <a:spcPts val="0"/>
              </a:spcAft>
              <a:buClr>
                <a:schemeClr val="lt1"/>
              </a:buClr>
              <a:buSzPts val="2667"/>
              <a:buFont typeface="Arial"/>
              <a:buNone/>
              <a:defRPr b="0" i="0" sz="2667" u="none" cap="none" strike="noStrike">
                <a:solidFill>
                  <a:schemeClr val="lt1"/>
                </a:solidFill>
                <a:latin typeface="Roboto Slab"/>
                <a:ea typeface="Roboto Slab"/>
                <a:cs typeface="Roboto Slab"/>
                <a:sym typeface="Roboto Slab"/>
              </a:defRPr>
            </a:lvl5pPr>
            <a:lvl6pPr lvl="5" marR="0" rtl="0" algn="l">
              <a:lnSpc>
                <a:spcPct val="100000"/>
              </a:lnSpc>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6pPr>
            <a:lvl7pPr lvl="6" marR="0" rtl="0" algn="l">
              <a:lnSpc>
                <a:spcPct val="100000"/>
              </a:lnSpc>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7pPr>
            <a:lvl8pPr lvl="7" marR="0" rtl="0" algn="l">
              <a:lnSpc>
                <a:spcPct val="100000"/>
              </a:lnSpc>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8pPr>
            <a:lvl9pPr lvl="8" marR="0" rtl="0" algn="l">
              <a:lnSpc>
                <a:spcPct val="100000"/>
              </a:lnSpc>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bg>
      <p:bgPr>
        <a:solidFill>
          <a:schemeClr val="dk2"/>
        </a:solidFill>
      </p:bgPr>
    </p:bg>
    <p:spTree>
      <p:nvGrpSpPr>
        <p:cNvPr id="90" name="Shape 90"/>
        <p:cNvGrpSpPr/>
        <p:nvPr/>
      </p:nvGrpSpPr>
      <p:grpSpPr>
        <a:xfrm>
          <a:off x="0" y="0"/>
          <a:ext cx="0" cy="0"/>
          <a:chOff x="0" y="0"/>
          <a:chExt cx="0" cy="0"/>
        </a:xfrm>
      </p:grpSpPr>
      <p:sp>
        <p:nvSpPr>
          <p:cNvPr id="91" name="Google Shape;91;p14"/>
          <p:cNvSpPr/>
          <p:nvPr/>
        </p:nvSpPr>
        <p:spPr>
          <a:xfrm>
            <a:off x="10584" y="0"/>
            <a:ext cx="12192000" cy="6858000"/>
          </a:xfrm>
          <a:prstGeom prst="rect">
            <a:avLst/>
          </a:prstGeom>
          <a:solidFill>
            <a:schemeClr val="dk2"/>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92" name="Google Shape;92;p14"/>
          <p:cNvSpPr/>
          <p:nvPr/>
        </p:nvSpPr>
        <p:spPr>
          <a:xfrm>
            <a:off x="4978400" y="-1"/>
            <a:ext cx="7213600"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93" name="Google Shape;93;p14"/>
          <p:cNvSpPr/>
          <p:nvPr/>
        </p:nvSpPr>
        <p:spPr>
          <a:xfrm>
            <a:off x="5503333" y="-1"/>
            <a:ext cx="6688667" cy="6858001"/>
          </a:xfrm>
          <a:prstGeom prst="rect">
            <a:avLst/>
          </a:prstGeom>
          <a:solidFill>
            <a:srgbClr val="3896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94" name="Google Shape;94;p14"/>
          <p:cNvSpPr txBox="1"/>
          <p:nvPr>
            <p:ph type="title"/>
          </p:nvPr>
        </p:nvSpPr>
        <p:spPr>
          <a:xfrm>
            <a:off x="6553202" y="2031999"/>
            <a:ext cx="4470399" cy="868363"/>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3200" u="none" cap="none" strike="noStrike">
                <a:solidFill>
                  <a:schemeClr val="lt1"/>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95" name="Google Shape;95;p14"/>
          <p:cNvSpPr txBox="1"/>
          <p:nvPr>
            <p:ph idx="1" type="body"/>
          </p:nvPr>
        </p:nvSpPr>
        <p:spPr>
          <a:xfrm>
            <a:off x="6553201" y="2900360"/>
            <a:ext cx="4470399" cy="25352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lt1"/>
              </a:buClr>
              <a:buSzPts val="2400"/>
              <a:buFont typeface="Arial"/>
              <a:buNone/>
              <a:defRPr b="0" i="0" sz="2400" u="none" cap="none" strike="noStrike">
                <a:solidFill>
                  <a:schemeClr val="lt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lt1"/>
              </a:buClr>
              <a:buSzPts val="1600"/>
              <a:buFont typeface="Arial"/>
              <a:buNone/>
              <a:defRPr b="0" i="0" sz="1600" u="none" cap="none" strike="noStrike">
                <a:solidFill>
                  <a:schemeClr val="lt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lt1"/>
              </a:buClr>
              <a:buSzPts val="1333"/>
              <a:buFont typeface="Arial"/>
              <a:buNone/>
              <a:defRPr b="0" i="0" sz="1333" u="none" cap="none" strike="noStrike">
                <a:solidFill>
                  <a:schemeClr val="lt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indent="-228600" lvl="6" marL="32004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indent="-228600" lvl="7" marL="36576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indent="-228600" lvl="8" marL="4114800" marR="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pic>
        <p:nvPicPr>
          <p:cNvPr descr="shutterstock_60572953.jpg" id="96" name="Google Shape;96;p14"/>
          <p:cNvPicPr preferRelativeResize="0"/>
          <p:nvPr/>
        </p:nvPicPr>
        <p:blipFill rotWithShape="1">
          <a:blip r:embed="rId2">
            <a:alphaModFix/>
          </a:blip>
          <a:srcRect b="0" l="0" r="0" t="0"/>
          <a:stretch/>
        </p:blipFill>
        <p:spPr>
          <a:xfrm>
            <a:off x="0" y="-2"/>
            <a:ext cx="4978400" cy="688654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7" name="Shape 97"/>
        <p:cNvGrpSpPr/>
        <p:nvPr/>
      </p:nvGrpSpPr>
      <p:grpSpPr>
        <a:xfrm>
          <a:off x="0" y="0"/>
          <a:ext cx="0" cy="0"/>
          <a:chOff x="0" y="0"/>
          <a:chExt cx="0" cy="0"/>
        </a:xfrm>
      </p:grpSpPr>
      <p:sp>
        <p:nvSpPr>
          <p:cNvPr id="98" name="Google Shape;98;p15"/>
          <p:cNvSpPr txBox="1"/>
          <p:nvPr>
            <p:ph idx="1" type="body"/>
          </p:nvPr>
        </p:nvSpPr>
        <p:spPr>
          <a:xfrm>
            <a:off x="609600" y="1535113"/>
            <a:ext cx="5386917" cy="639763"/>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3200"/>
              <a:buFont typeface="Arial"/>
              <a:buNone/>
              <a:defRPr b="1" i="0" sz="32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2667"/>
              <a:buFont typeface="Arial"/>
              <a:buNone/>
              <a:defRPr b="1" i="0" sz="2667"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80"/>
              </a:spcBef>
              <a:spcAft>
                <a:spcPts val="0"/>
              </a:spcAft>
              <a:buClr>
                <a:schemeClr val="dk1"/>
              </a:buClr>
              <a:buSzPts val="2400"/>
              <a:buFont typeface="Arial"/>
              <a:buNone/>
              <a:defRPr b="1" i="0" sz="2400"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427"/>
              </a:spcBef>
              <a:spcAft>
                <a:spcPts val="0"/>
              </a:spcAft>
              <a:buClr>
                <a:schemeClr val="dk1"/>
              </a:buClr>
              <a:buSzPts val="2133"/>
              <a:buFont typeface="Arial"/>
              <a:buNone/>
              <a:defRPr b="1" i="0" sz="2133"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427"/>
              </a:spcBef>
              <a:spcAft>
                <a:spcPts val="0"/>
              </a:spcAft>
              <a:buClr>
                <a:schemeClr val="dk1"/>
              </a:buClr>
              <a:buSzPts val="2133"/>
              <a:buFont typeface="Arial"/>
              <a:buNone/>
              <a:defRPr b="1" i="0" sz="2133"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6pPr>
            <a:lvl7pPr indent="-228600" lvl="6" marL="3200400" marR="0" algn="l">
              <a:lnSpc>
                <a:spcPct val="100000"/>
              </a:lnSpc>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7pPr>
            <a:lvl8pPr indent="-228600" lvl="7" marL="3657600" marR="0" algn="l">
              <a:lnSpc>
                <a:spcPct val="100000"/>
              </a:lnSpc>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8pPr>
            <a:lvl9pPr indent="-228600" lvl="8" marL="4114800" marR="0" algn="l">
              <a:lnSpc>
                <a:spcPct val="100000"/>
              </a:lnSpc>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9pPr>
          </a:lstStyle>
          <a:p/>
        </p:txBody>
      </p:sp>
      <p:sp>
        <p:nvSpPr>
          <p:cNvPr id="99" name="Google Shape;99;p15"/>
          <p:cNvSpPr txBox="1"/>
          <p:nvPr>
            <p:ph idx="2" type="body"/>
          </p:nvPr>
        </p:nvSpPr>
        <p:spPr>
          <a:xfrm>
            <a:off x="609600" y="2174875"/>
            <a:ext cx="5386917"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3200"/>
              <a:buFont typeface="Arial"/>
              <a:buNone/>
              <a:defRPr b="0" i="0" sz="3200" u="none" cap="none" strike="noStrike">
                <a:solidFill>
                  <a:schemeClr val="dk1"/>
                </a:solidFill>
                <a:latin typeface="Roboto Slab"/>
                <a:ea typeface="Roboto Slab"/>
                <a:cs typeface="Roboto Slab"/>
                <a:sym typeface="Roboto Slab"/>
              </a:defRPr>
            </a:lvl1pPr>
            <a:lvl2pPr indent="-397954" lvl="1" marL="914400" marR="0" algn="l">
              <a:lnSpc>
                <a:spcPct val="150000"/>
              </a:lnSpc>
              <a:spcBef>
                <a:spcPts val="0"/>
              </a:spcBef>
              <a:spcAft>
                <a:spcPts val="0"/>
              </a:spcAft>
              <a:buClr>
                <a:schemeClr val="dk1"/>
              </a:buClr>
              <a:buSzPts val="2667"/>
              <a:buFont typeface="Arial"/>
              <a:buChar char="–"/>
              <a:defRPr b="0" i="0" sz="2667" u="none" cap="none" strike="noStrike">
                <a:solidFill>
                  <a:schemeClr val="dk1"/>
                </a:solidFill>
                <a:latin typeface="Roboto Slab"/>
                <a:ea typeface="Roboto Slab"/>
                <a:cs typeface="Roboto Slab"/>
                <a:sym typeface="Roboto Slab"/>
              </a:defRPr>
            </a:lvl2pPr>
            <a:lvl3pPr indent="-381000" lvl="2" marL="1371600" marR="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a:ea typeface="Roboto Slab"/>
                <a:cs typeface="Roboto Slab"/>
                <a:sym typeface="Roboto Slab"/>
              </a:defRPr>
            </a:lvl3pPr>
            <a:lvl4pPr indent="-364045" lvl="3" marL="1828800" marR="0" algn="l">
              <a:lnSpc>
                <a:spcPct val="150000"/>
              </a:lnSpc>
              <a:spcBef>
                <a:spcPts val="427"/>
              </a:spcBef>
              <a:spcAft>
                <a:spcPts val="0"/>
              </a:spcAft>
              <a:buClr>
                <a:schemeClr val="dk1"/>
              </a:buClr>
              <a:buSzPts val="2133"/>
              <a:buFont typeface="Arial"/>
              <a:buChar char="–"/>
              <a:defRPr b="0" i="0" sz="2133" u="none" cap="none" strike="noStrike">
                <a:solidFill>
                  <a:schemeClr val="dk1"/>
                </a:solidFill>
                <a:latin typeface="Roboto Slab"/>
                <a:ea typeface="Roboto Slab"/>
                <a:cs typeface="Roboto Slab"/>
                <a:sym typeface="Roboto Slab"/>
              </a:defRPr>
            </a:lvl4pPr>
            <a:lvl5pPr indent="-364045" lvl="4" marL="2286000" marR="0" algn="l">
              <a:lnSpc>
                <a:spcPct val="150000"/>
              </a:lnSpc>
              <a:spcBef>
                <a:spcPts val="427"/>
              </a:spcBef>
              <a:spcAft>
                <a:spcPts val="0"/>
              </a:spcAft>
              <a:buClr>
                <a:schemeClr val="dk1"/>
              </a:buClr>
              <a:buSzPts val="2133"/>
              <a:buFont typeface="Arial"/>
              <a:buChar char="»"/>
              <a:defRPr b="0" i="0" sz="2133" u="none" cap="none" strike="noStrike">
                <a:solidFill>
                  <a:schemeClr val="dk1"/>
                </a:solidFill>
                <a:latin typeface="Roboto Slab"/>
                <a:ea typeface="Roboto Slab"/>
                <a:cs typeface="Roboto Slab"/>
                <a:sym typeface="Roboto Slab"/>
              </a:defRPr>
            </a:lvl5pPr>
            <a:lvl6pPr indent="-364045" lvl="5" marL="2743200" marR="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6pPr>
            <a:lvl7pPr indent="-364045" lvl="6" marL="3200400" marR="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7pPr>
            <a:lvl8pPr indent="-364045" lvl="7" marL="3657600" marR="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8pPr>
            <a:lvl9pPr indent="-364045" lvl="8" marL="4114800" marR="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9pPr>
          </a:lstStyle>
          <a:p/>
        </p:txBody>
      </p:sp>
      <p:sp>
        <p:nvSpPr>
          <p:cNvPr id="100" name="Google Shape;100;p15"/>
          <p:cNvSpPr txBox="1"/>
          <p:nvPr>
            <p:ph idx="3" type="body"/>
          </p:nvPr>
        </p:nvSpPr>
        <p:spPr>
          <a:xfrm>
            <a:off x="6193372" y="1535113"/>
            <a:ext cx="5389033" cy="639763"/>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3200"/>
              <a:buFont typeface="Arial"/>
              <a:buNone/>
              <a:defRPr b="1" i="0" sz="32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2667"/>
              <a:buFont typeface="Arial"/>
              <a:buNone/>
              <a:defRPr b="1" i="0" sz="2667"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80"/>
              </a:spcBef>
              <a:spcAft>
                <a:spcPts val="0"/>
              </a:spcAft>
              <a:buClr>
                <a:schemeClr val="dk1"/>
              </a:buClr>
              <a:buSzPts val="2400"/>
              <a:buFont typeface="Arial"/>
              <a:buNone/>
              <a:defRPr b="1" i="0" sz="2400"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427"/>
              </a:spcBef>
              <a:spcAft>
                <a:spcPts val="0"/>
              </a:spcAft>
              <a:buClr>
                <a:schemeClr val="dk1"/>
              </a:buClr>
              <a:buSzPts val="2133"/>
              <a:buFont typeface="Arial"/>
              <a:buNone/>
              <a:defRPr b="1" i="0" sz="2133"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427"/>
              </a:spcBef>
              <a:spcAft>
                <a:spcPts val="0"/>
              </a:spcAft>
              <a:buClr>
                <a:schemeClr val="dk1"/>
              </a:buClr>
              <a:buSzPts val="2133"/>
              <a:buFont typeface="Arial"/>
              <a:buNone/>
              <a:defRPr b="1" i="0" sz="2133"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6pPr>
            <a:lvl7pPr indent="-228600" lvl="6" marL="3200400" marR="0" algn="l">
              <a:lnSpc>
                <a:spcPct val="100000"/>
              </a:lnSpc>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7pPr>
            <a:lvl8pPr indent="-228600" lvl="7" marL="3657600" marR="0" algn="l">
              <a:lnSpc>
                <a:spcPct val="100000"/>
              </a:lnSpc>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8pPr>
            <a:lvl9pPr indent="-228600" lvl="8" marL="4114800" marR="0" algn="l">
              <a:lnSpc>
                <a:spcPct val="100000"/>
              </a:lnSpc>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9pPr>
          </a:lstStyle>
          <a:p/>
        </p:txBody>
      </p:sp>
      <p:sp>
        <p:nvSpPr>
          <p:cNvPr id="101" name="Google Shape;101;p15"/>
          <p:cNvSpPr txBox="1"/>
          <p:nvPr>
            <p:ph idx="4" type="body"/>
          </p:nvPr>
        </p:nvSpPr>
        <p:spPr>
          <a:xfrm>
            <a:off x="6193372" y="2174875"/>
            <a:ext cx="5389033"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3200"/>
              <a:buFont typeface="Arial"/>
              <a:buNone/>
              <a:defRPr b="0" i="0" sz="3200" u="none" cap="none" strike="noStrike">
                <a:solidFill>
                  <a:schemeClr val="dk1"/>
                </a:solidFill>
                <a:latin typeface="Roboto Slab"/>
                <a:ea typeface="Roboto Slab"/>
                <a:cs typeface="Roboto Slab"/>
                <a:sym typeface="Roboto Slab"/>
              </a:defRPr>
            </a:lvl1pPr>
            <a:lvl2pPr indent="-397954" lvl="1" marL="914400" marR="0" algn="l">
              <a:lnSpc>
                <a:spcPct val="150000"/>
              </a:lnSpc>
              <a:spcBef>
                <a:spcPts val="0"/>
              </a:spcBef>
              <a:spcAft>
                <a:spcPts val="0"/>
              </a:spcAft>
              <a:buClr>
                <a:schemeClr val="dk1"/>
              </a:buClr>
              <a:buSzPts val="2667"/>
              <a:buFont typeface="Arial"/>
              <a:buChar char="–"/>
              <a:defRPr b="0" i="0" sz="2667" u="none" cap="none" strike="noStrike">
                <a:solidFill>
                  <a:schemeClr val="dk1"/>
                </a:solidFill>
                <a:latin typeface="Roboto Slab"/>
                <a:ea typeface="Roboto Slab"/>
                <a:cs typeface="Roboto Slab"/>
                <a:sym typeface="Roboto Slab"/>
              </a:defRPr>
            </a:lvl2pPr>
            <a:lvl3pPr indent="-381000" lvl="2" marL="1371600" marR="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a:ea typeface="Roboto Slab"/>
                <a:cs typeface="Roboto Slab"/>
                <a:sym typeface="Roboto Slab"/>
              </a:defRPr>
            </a:lvl3pPr>
            <a:lvl4pPr indent="-364045" lvl="3" marL="1828800" marR="0" algn="l">
              <a:lnSpc>
                <a:spcPct val="150000"/>
              </a:lnSpc>
              <a:spcBef>
                <a:spcPts val="427"/>
              </a:spcBef>
              <a:spcAft>
                <a:spcPts val="0"/>
              </a:spcAft>
              <a:buClr>
                <a:schemeClr val="dk1"/>
              </a:buClr>
              <a:buSzPts val="2133"/>
              <a:buFont typeface="Arial"/>
              <a:buChar char="–"/>
              <a:defRPr b="0" i="0" sz="2133" u="none" cap="none" strike="noStrike">
                <a:solidFill>
                  <a:schemeClr val="dk1"/>
                </a:solidFill>
                <a:latin typeface="Roboto Slab"/>
                <a:ea typeface="Roboto Slab"/>
                <a:cs typeface="Roboto Slab"/>
                <a:sym typeface="Roboto Slab"/>
              </a:defRPr>
            </a:lvl4pPr>
            <a:lvl5pPr indent="-364045" lvl="4" marL="2286000" marR="0" algn="l">
              <a:lnSpc>
                <a:spcPct val="150000"/>
              </a:lnSpc>
              <a:spcBef>
                <a:spcPts val="427"/>
              </a:spcBef>
              <a:spcAft>
                <a:spcPts val="0"/>
              </a:spcAft>
              <a:buClr>
                <a:schemeClr val="dk1"/>
              </a:buClr>
              <a:buSzPts val="2133"/>
              <a:buFont typeface="Arial"/>
              <a:buChar char="»"/>
              <a:defRPr b="0" i="0" sz="2133" u="none" cap="none" strike="noStrike">
                <a:solidFill>
                  <a:schemeClr val="dk1"/>
                </a:solidFill>
                <a:latin typeface="Roboto Slab"/>
                <a:ea typeface="Roboto Slab"/>
                <a:cs typeface="Roboto Slab"/>
                <a:sym typeface="Roboto Slab"/>
              </a:defRPr>
            </a:lvl5pPr>
            <a:lvl6pPr indent="-364045" lvl="5" marL="2743200" marR="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6pPr>
            <a:lvl7pPr indent="-364045" lvl="6" marL="3200400" marR="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7pPr>
            <a:lvl8pPr indent="-364045" lvl="7" marL="3657600" marR="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8pPr>
            <a:lvl9pPr indent="-364045" lvl="8" marL="4114800" marR="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9pPr>
          </a:lstStyle>
          <a:p/>
        </p:txBody>
      </p:sp>
      <p:sp>
        <p:nvSpPr>
          <p:cNvPr id="102" name="Google Shape;102;p15"/>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103" name="Google Shape;103;p15"/>
          <p:cNvSpPr txBox="1"/>
          <p:nvPr>
            <p:ph type="title"/>
          </p:nvPr>
        </p:nvSpPr>
        <p:spPr>
          <a:xfrm>
            <a:off x="609601" y="1"/>
            <a:ext cx="12191999" cy="868363"/>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4267" u="none" cap="none" strike="noStrike">
                <a:solidFill>
                  <a:schemeClr val="dk1"/>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16"/>
          <p:cNvSpPr txBox="1"/>
          <p:nvPr>
            <p:ph type="title"/>
          </p:nvPr>
        </p:nvSpPr>
        <p:spPr>
          <a:xfrm>
            <a:off x="2389717" y="4800601"/>
            <a:ext cx="7315200" cy="56673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667" u="none" cap="none" strike="noStrike">
                <a:solidFill>
                  <a:srgbClr val="3E3E3E"/>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106" name="Google Shape;106;p16"/>
          <p:cNvSpPr/>
          <p:nvPr>
            <p:ph idx="2" type="pic"/>
          </p:nvPr>
        </p:nvSpPr>
        <p:spPr>
          <a:xfrm>
            <a:off x="2389717" y="612775"/>
            <a:ext cx="73152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a:ea typeface="Roboto Slab"/>
                <a:cs typeface="Roboto Slab"/>
                <a:sym typeface="Roboto Slab"/>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a:ea typeface="Roboto Slab"/>
                <a:cs typeface="Roboto Slab"/>
                <a:sym typeface="Roboto Slab"/>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a:ea typeface="Roboto Slab"/>
                <a:cs typeface="Roboto Slab"/>
                <a:sym typeface="Roboto Slab"/>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5pPr>
            <a:lvl6pPr lvl="5"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107" name="Google Shape;107;p16"/>
          <p:cNvSpPr txBox="1"/>
          <p:nvPr>
            <p:ph idx="1" type="body"/>
          </p:nvPr>
        </p:nvSpPr>
        <p:spPr>
          <a:xfrm>
            <a:off x="2389717" y="5367339"/>
            <a:ext cx="7315200" cy="8048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08" name="Google Shape;108;p16"/>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bg>
      <p:bgPr>
        <a:solidFill>
          <a:schemeClr val="lt2"/>
        </a:solidFill>
      </p:bgPr>
    </p:bg>
    <p:spTree>
      <p:nvGrpSpPr>
        <p:cNvPr id="109" name="Shape 109"/>
        <p:cNvGrpSpPr/>
        <p:nvPr/>
      </p:nvGrpSpPr>
      <p:grpSpPr>
        <a:xfrm>
          <a:off x="0" y="0"/>
          <a:ext cx="0" cy="0"/>
          <a:chOff x="0" y="0"/>
          <a:chExt cx="0" cy="0"/>
        </a:xfrm>
      </p:grpSpPr>
      <p:sp>
        <p:nvSpPr>
          <p:cNvPr id="110" name="Google Shape;110;p17"/>
          <p:cNvSpPr/>
          <p:nvPr/>
        </p:nvSpPr>
        <p:spPr>
          <a:xfrm>
            <a:off x="499533" y="895352"/>
            <a:ext cx="6282267" cy="4784725"/>
          </a:xfrm>
          <a:prstGeom prst="rect">
            <a:avLst/>
          </a:prstGeom>
          <a:solidFill>
            <a:schemeClr val="lt1"/>
          </a:solidFill>
          <a:ln cap="flat" cmpd="sng" w="9525">
            <a:solidFill>
              <a:srgbClr val="BFBFBF">
                <a:alpha val="49019"/>
              </a:srgbClr>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11" name="Google Shape;111;p17"/>
          <p:cNvSpPr txBox="1"/>
          <p:nvPr>
            <p:ph type="title"/>
          </p:nvPr>
        </p:nvSpPr>
        <p:spPr>
          <a:xfrm>
            <a:off x="7131051" y="896141"/>
            <a:ext cx="4451349" cy="56673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667" u="none" cap="none" strike="noStrike">
                <a:solidFill>
                  <a:srgbClr val="3E3E3E"/>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112" name="Google Shape;112;p17"/>
          <p:cNvSpPr/>
          <p:nvPr>
            <p:ph idx="2" type="pic"/>
          </p:nvPr>
        </p:nvSpPr>
        <p:spPr>
          <a:xfrm>
            <a:off x="769765" y="1143509"/>
            <a:ext cx="5755216" cy="4317491"/>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a:ea typeface="Roboto Slab"/>
                <a:cs typeface="Roboto Slab"/>
                <a:sym typeface="Roboto Slab"/>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a:ea typeface="Roboto Slab"/>
                <a:cs typeface="Roboto Slab"/>
                <a:sym typeface="Roboto Slab"/>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a:ea typeface="Roboto Slab"/>
                <a:cs typeface="Roboto Slab"/>
                <a:sym typeface="Roboto Slab"/>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5pPr>
            <a:lvl6pPr lvl="5"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113" name="Google Shape;113;p17"/>
          <p:cNvSpPr txBox="1"/>
          <p:nvPr>
            <p:ph idx="1" type="body"/>
          </p:nvPr>
        </p:nvSpPr>
        <p:spPr>
          <a:xfrm>
            <a:off x="7131051" y="1462881"/>
            <a:ext cx="4451349" cy="421798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14" name="Google Shape;114;p17"/>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5" name="Shape 115"/>
        <p:cNvGrpSpPr/>
        <p:nvPr/>
      </p:nvGrpSpPr>
      <p:grpSpPr>
        <a:xfrm>
          <a:off x="0" y="0"/>
          <a:ext cx="0" cy="0"/>
          <a:chOff x="0" y="0"/>
          <a:chExt cx="0" cy="0"/>
        </a:xfrm>
      </p:grpSpPr>
      <p:sp>
        <p:nvSpPr>
          <p:cNvPr id="116" name="Google Shape;116;p18"/>
          <p:cNvSpPr/>
          <p:nvPr/>
        </p:nvSpPr>
        <p:spPr>
          <a:xfrm>
            <a:off x="0" y="0"/>
            <a:ext cx="12192000" cy="6858000"/>
          </a:xfrm>
          <a:prstGeom prst="rect">
            <a:avLst/>
          </a:prstGeom>
          <a:solidFill>
            <a:schemeClr val="lt1"/>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pic>
        <p:nvPicPr>
          <p:cNvPr descr="saama_color.png" id="117" name="Google Shape;117;p18"/>
          <p:cNvPicPr preferRelativeResize="0"/>
          <p:nvPr/>
        </p:nvPicPr>
        <p:blipFill rotWithShape="1">
          <a:blip r:embed="rId2">
            <a:alphaModFix/>
          </a:blip>
          <a:srcRect b="0" l="0" r="0" t="0"/>
          <a:stretch/>
        </p:blipFill>
        <p:spPr>
          <a:xfrm>
            <a:off x="2397011" y="1949404"/>
            <a:ext cx="7397980" cy="295919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8" name="Shape 118"/>
        <p:cNvGrpSpPr/>
        <p:nvPr/>
      </p:nvGrpSpPr>
      <p:grpSpPr>
        <a:xfrm>
          <a:off x="0" y="0"/>
          <a:ext cx="0" cy="0"/>
          <a:chOff x="0" y="0"/>
          <a:chExt cx="0" cy="0"/>
        </a:xfrm>
      </p:grpSpPr>
      <p:sp>
        <p:nvSpPr>
          <p:cNvPr id="119" name="Google Shape;119;p19"/>
          <p:cNvSpPr txBox="1"/>
          <p:nvPr>
            <p:ph type="title"/>
          </p:nvPr>
        </p:nvSpPr>
        <p:spPr>
          <a:xfrm>
            <a:off x="1524000" y="1122362"/>
            <a:ext cx="9144000" cy="2387601"/>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SzPts val="1400"/>
              <a:buNone/>
              <a:defRPr b="1" i="0" sz="6000" u="none" cap="none" strike="noStrike">
                <a:solidFill>
                  <a:srgbClr val="3E3E3E"/>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120" name="Google Shape;120;p19"/>
          <p:cNvSpPr txBox="1"/>
          <p:nvPr>
            <p:ph idx="1" type="body"/>
          </p:nvPr>
        </p:nvSpPr>
        <p:spPr>
          <a:xfrm>
            <a:off x="1524000" y="3602037"/>
            <a:ext cx="9144000" cy="1655763"/>
          </a:xfrm>
          <a:prstGeom prst="rect">
            <a:avLst/>
          </a:prstGeom>
          <a:noFill/>
          <a:ln>
            <a:noFill/>
          </a:ln>
        </p:spPr>
        <p:txBody>
          <a:bodyPr anchorCtr="0" anchor="t" bIns="91425" lIns="91425" spcFirstLastPara="1" rIns="91425" wrap="square" tIns="91425">
            <a:noAutofit/>
          </a:bodyPr>
          <a:lstStyle>
            <a:lvl1pPr indent="-228600" lvl="0" marL="457200" marR="0" algn="ctr">
              <a:lnSpc>
                <a:spcPct val="100000"/>
              </a:lnSpc>
              <a:spcBef>
                <a:spcPts val="800"/>
              </a:spcBef>
              <a:spcAft>
                <a:spcPts val="0"/>
              </a:spcAft>
              <a:buClr>
                <a:schemeClr val="dk1"/>
              </a:buClr>
              <a:buSzPts val="2400"/>
              <a:buFont typeface="Arial"/>
              <a:buNone/>
              <a:defRPr b="0" i="0" sz="2400" u="none" cap="none" strike="noStrike">
                <a:solidFill>
                  <a:schemeClr val="dk1"/>
                </a:solidFill>
                <a:latin typeface="Roboto Slab"/>
                <a:ea typeface="Roboto Slab"/>
                <a:cs typeface="Roboto Slab"/>
                <a:sym typeface="Roboto Slab"/>
              </a:defRPr>
            </a:lvl1pPr>
            <a:lvl2pPr indent="-228600" lvl="1" marL="914400" marR="0" algn="ctr">
              <a:lnSpc>
                <a:spcPct val="150000"/>
              </a:lnSpc>
              <a:spcBef>
                <a:spcPts val="0"/>
              </a:spcBef>
              <a:spcAft>
                <a:spcPts val="0"/>
              </a:spcAft>
              <a:buClr>
                <a:schemeClr val="dk1"/>
              </a:buClr>
              <a:buSzPts val="2400"/>
              <a:buFont typeface="Arial"/>
              <a:buNone/>
              <a:defRPr b="0" i="0" sz="2400" u="none" cap="none" strike="noStrike">
                <a:solidFill>
                  <a:schemeClr val="dk1"/>
                </a:solidFill>
                <a:latin typeface="Roboto Slab"/>
                <a:ea typeface="Roboto Slab"/>
                <a:cs typeface="Roboto Slab"/>
                <a:sym typeface="Roboto Slab"/>
              </a:defRPr>
            </a:lvl2pPr>
            <a:lvl3pPr indent="-228600" lvl="2" marL="1371600" marR="0" algn="ctr">
              <a:lnSpc>
                <a:spcPct val="150000"/>
              </a:lnSpc>
              <a:spcBef>
                <a:spcPts val="480"/>
              </a:spcBef>
              <a:spcAft>
                <a:spcPts val="0"/>
              </a:spcAft>
              <a:buClr>
                <a:schemeClr val="dk1"/>
              </a:buClr>
              <a:buSzPts val="2400"/>
              <a:buFont typeface="Arial"/>
              <a:buNone/>
              <a:defRPr b="0" i="0" sz="2400" u="none" cap="none" strike="noStrike">
                <a:solidFill>
                  <a:schemeClr val="dk1"/>
                </a:solidFill>
                <a:latin typeface="Roboto Slab"/>
                <a:ea typeface="Roboto Slab"/>
                <a:cs typeface="Roboto Slab"/>
                <a:sym typeface="Roboto Slab"/>
              </a:defRPr>
            </a:lvl3pPr>
            <a:lvl4pPr indent="-228600" lvl="3" marL="1828800" marR="0" algn="ctr">
              <a:lnSpc>
                <a:spcPct val="150000"/>
              </a:lnSpc>
              <a:spcBef>
                <a:spcPts val="480"/>
              </a:spcBef>
              <a:spcAft>
                <a:spcPts val="0"/>
              </a:spcAft>
              <a:buClr>
                <a:schemeClr val="dk1"/>
              </a:buClr>
              <a:buSzPts val="2400"/>
              <a:buFont typeface="Arial"/>
              <a:buNone/>
              <a:defRPr b="0" i="0" sz="2400" u="none" cap="none" strike="noStrike">
                <a:solidFill>
                  <a:schemeClr val="dk1"/>
                </a:solidFill>
                <a:latin typeface="Roboto Slab"/>
                <a:ea typeface="Roboto Slab"/>
                <a:cs typeface="Roboto Slab"/>
                <a:sym typeface="Roboto Slab"/>
              </a:defRPr>
            </a:lvl4pPr>
            <a:lvl5pPr indent="-228600" lvl="4" marL="2286000" marR="0" algn="ctr">
              <a:lnSpc>
                <a:spcPct val="150000"/>
              </a:lnSpc>
              <a:spcBef>
                <a:spcPts val="480"/>
              </a:spcBef>
              <a:spcAft>
                <a:spcPts val="0"/>
              </a:spcAft>
              <a:buClr>
                <a:schemeClr val="dk1"/>
              </a:buClr>
              <a:buSzPts val="2400"/>
              <a:buFont typeface="Arial"/>
              <a:buNone/>
              <a:defRPr b="0" i="0" sz="2400" u="none" cap="none" strike="noStrike">
                <a:solidFill>
                  <a:schemeClr val="dk1"/>
                </a:solidFill>
                <a:latin typeface="Roboto Slab"/>
                <a:ea typeface="Roboto Slab"/>
                <a:cs typeface="Roboto Slab"/>
                <a:sym typeface="Roboto Slab"/>
              </a:defRPr>
            </a:lvl5pPr>
            <a:lvl6pPr indent="-397954" lvl="5" marL="27432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21" name="Google Shape;121;p19"/>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4" name="Shape 24"/>
        <p:cNvGrpSpPr/>
        <p:nvPr/>
      </p:nvGrpSpPr>
      <p:grpSpPr>
        <a:xfrm>
          <a:off x="0" y="0"/>
          <a:ext cx="0" cy="0"/>
          <a:chOff x="0" y="0"/>
          <a:chExt cx="0" cy="0"/>
        </a:xfrm>
      </p:grpSpPr>
      <p:sp>
        <p:nvSpPr>
          <p:cNvPr id="25" name="Google Shape;25;p3"/>
          <p:cNvSpPr txBox="1"/>
          <p:nvPr>
            <p:ph idx="12" type="sldNum"/>
          </p:nvPr>
        </p:nvSpPr>
        <p:spPr>
          <a:xfrm>
            <a:off x="11740453" y="6502047"/>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pic>
        <p:nvPicPr>
          <p:cNvPr descr="analytics_cropped.jpg" id="26" name="Google Shape;26;p3"/>
          <p:cNvPicPr preferRelativeResize="0"/>
          <p:nvPr/>
        </p:nvPicPr>
        <p:blipFill rotWithShape="1">
          <a:blip r:embed="rId2">
            <a:alphaModFix/>
          </a:blip>
          <a:srcRect b="0" l="0" r="0" t="0"/>
          <a:stretch/>
        </p:blipFill>
        <p:spPr>
          <a:xfrm>
            <a:off x="0" y="0"/>
            <a:ext cx="12192000" cy="1482900"/>
          </a:xfrm>
          <a:prstGeom prst="rect">
            <a:avLst/>
          </a:prstGeom>
          <a:noFill/>
          <a:ln>
            <a:noFill/>
          </a:ln>
        </p:spPr>
      </p:pic>
      <p:sp>
        <p:nvSpPr>
          <p:cNvPr id="27" name="Google Shape;27;p3"/>
          <p:cNvSpPr/>
          <p:nvPr/>
        </p:nvSpPr>
        <p:spPr>
          <a:xfrm>
            <a:off x="0" y="0"/>
            <a:ext cx="12192000" cy="1482900"/>
          </a:xfrm>
          <a:prstGeom prst="rect">
            <a:avLst/>
          </a:prstGeom>
          <a:solidFill>
            <a:schemeClr val="dk2">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28" name="Google Shape;28;p3"/>
          <p:cNvSpPr txBox="1"/>
          <p:nvPr>
            <p:ph idx="1" type="body"/>
          </p:nvPr>
        </p:nvSpPr>
        <p:spPr>
          <a:xfrm>
            <a:off x="497243"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29" name="Google Shape;29;p3"/>
          <p:cNvSpPr txBox="1"/>
          <p:nvPr>
            <p:ph idx="2" type="body"/>
          </p:nvPr>
        </p:nvSpPr>
        <p:spPr>
          <a:xfrm>
            <a:off x="497243"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0" name="Google Shape;30;p3"/>
          <p:cNvSpPr txBox="1"/>
          <p:nvPr>
            <p:ph idx="3" type="body"/>
          </p:nvPr>
        </p:nvSpPr>
        <p:spPr>
          <a:xfrm>
            <a:off x="2813078"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1" name="Google Shape;31;p3"/>
          <p:cNvSpPr txBox="1"/>
          <p:nvPr>
            <p:ph idx="4" type="body"/>
          </p:nvPr>
        </p:nvSpPr>
        <p:spPr>
          <a:xfrm>
            <a:off x="2813078"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2" name="Google Shape;32;p3"/>
          <p:cNvSpPr txBox="1"/>
          <p:nvPr>
            <p:ph idx="5" type="body"/>
          </p:nvPr>
        </p:nvSpPr>
        <p:spPr>
          <a:xfrm>
            <a:off x="5119651"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3" name="Google Shape;33;p3"/>
          <p:cNvSpPr txBox="1"/>
          <p:nvPr>
            <p:ph idx="6" type="body"/>
          </p:nvPr>
        </p:nvSpPr>
        <p:spPr>
          <a:xfrm>
            <a:off x="5119651"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4" name="Google Shape;34;p3"/>
          <p:cNvSpPr txBox="1"/>
          <p:nvPr>
            <p:ph idx="7" type="body"/>
          </p:nvPr>
        </p:nvSpPr>
        <p:spPr>
          <a:xfrm>
            <a:off x="7426225"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5" name="Google Shape;35;p3"/>
          <p:cNvSpPr txBox="1"/>
          <p:nvPr>
            <p:ph idx="8" type="body"/>
          </p:nvPr>
        </p:nvSpPr>
        <p:spPr>
          <a:xfrm>
            <a:off x="7426225"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6" name="Google Shape;36;p3"/>
          <p:cNvSpPr txBox="1"/>
          <p:nvPr>
            <p:ph idx="9" type="body"/>
          </p:nvPr>
        </p:nvSpPr>
        <p:spPr>
          <a:xfrm>
            <a:off x="9732798"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7" name="Google Shape;37;p3"/>
          <p:cNvSpPr txBox="1"/>
          <p:nvPr>
            <p:ph idx="13" type="body"/>
          </p:nvPr>
        </p:nvSpPr>
        <p:spPr>
          <a:xfrm>
            <a:off x="9732798"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8" name="Shape 38"/>
        <p:cNvGrpSpPr/>
        <p:nvPr/>
      </p:nvGrpSpPr>
      <p:grpSpPr>
        <a:xfrm>
          <a:off x="0" y="0"/>
          <a:ext cx="0" cy="0"/>
          <a:chOff x="0" y="0"/>
          <a:chExt cx="0" cy="0"/>
        </a:xfrm>
      </p:grpSpPr>
      <p:sp>
        <p:nvSpPr>
          <p:cNvPr id="39" name="Google Shape;39;p4"/>
          <p:cNvSpPr txBox="1"/>
          <p:nvPr>
            <p:ph type="title"/>
          </p:nvPr>
        </p:nvSpPr>
        <p:spPr>
          <a:xfrm>
            <a:off x="1128889" y="422893"/>
            <a:ext cx="10956117" cy="868363"/>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3200" u="none" cap="none" strike="noStrike">
                <a:solidFill>
                  <a:schemeClr val="dk1"/>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40" name="Google Shape;40;p4"/>
          <p:cNvSpPr txBox="1"/>
          <p:nvPr>
            <p:ph idx="1" type="body"/>
          </p:nvPr>
        </p:nvSpPr>
        <p:spPr>
          <a:xfrm>
            <a:off x="1128888" y="1422400"/>
            <a:ext cx="10972800" cy="4999656"/>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2400"/>
              <a:buFont typeface="Arial"/>
              <a:buNone/>
              <a:defRPr b="1" i="0" sz="2400" u="none" cap="none" strike="noStrike">
                <a:solidFill>
                  <a:schemeClr val="dk1"/>
                </a:solidFill>
                <a:latin typeface="Roboto Slab"/>
                <a:ea typeface="Roboto Slab"/>
                <a:cs typeface="Roboto Slab"/>
                <a:sym typeface="Roboto Slab"/>
              </a:defRPr>
            </a:lvl1pPr>
            <a:lvl2pPr indent="-364045" lvl="1" marL="914400" marR="0" algn="l">
              <a:lnSpc>
                <a:spcPct val="100000"/>
              </a:lnSpc>
              <a:spcBef>
                <a:spcPts val="0"/>
              </a:spcBef>
              <a:spcAft>
                <a:spcPts val="0"/>
              </a:spcAft>
              <a:buClr>
                <a:schemeClr val="dk1"/>
              </a:buClr>
              <a:buSzPts val="2133"/>
              <a:buFont typeface="Arial"/>
              <a:buChar char="–"/>
              <a:defRPr b="0" i="0" sz="2133" u="none" cap="none" strike="noStrike">
                <a:solidFill>
                  <a:schemeClr val="dk1"/>
                </a:solidFill>
                <a:latin typeface="Roboto Slab"/>
                <a:ea typeface="Roboto Slab"/>
                <a:cs typeface="Roboto Slab"/>
                <a:sym typeface="Roboto Slab"/>
              </a:defRPr>
            </a:lvl2pPr>
            <a:lvl3pPr indent="-381000" lvl="2" marL="1371600" marR="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a:ea typeface="Roboto Slab"/>
                <a:cs typeface="Roboto Slab"/>
                <a:sym typeface="Roboto Slab"/>
              </a:defRPr>
            </a:lvl3pPr>
            <a:lvl4pPr indent="-381000" lvl="3" marL="1828800" marR="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a:ea typeface="Roboto Slab"/>
                <a:cs typeface="Roboto Slab"/>
                <a:sym typeface="Roboto Slab"/>
              </a:defRPr>
            </a:lvl4pPr>
            <a:lvl5pPr indent="-381000" lvl="4" marL="2286000" marR="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a:ea typeface="Roboto Slab"/>
                <a:cs typeface="Roboto Slab"/>
                <a:sym typeface="Roboto Slab"/>
              </a:defRPr>
            </a:lvl5pPr>
            <a:lvl6pPr indent="-397954" lvl="5" marL="27432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41" name="Google Shape;41;p4"/>
          <p:cNvSpPr txBox="1"/>
          <p:nvPr>
            <p:ph idx="12" type="sldNum"/>
          </p:nvPr>
        </p:nvSpPr>
        <p:spPr>
          <a:xfrm>
            <a:off x="11740453" y="6502047"/>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 name="Shape 42"/>
        <p:cNvGrpSpPr/>
        <p:nvPr/>
      </p:nvGrpSpPr>
      <p:grpSpPr>
        <a:xfrm>
          <a:off x="0" y="0"/>
          <a:ext cx="0" cy="0"/>
          <a:chOff x="0" y="0"/>
          <a:chExt cx="0" cy="0"/>
        </a:xfrm>
      </p:grpSpPr>
      <p:sp>
        <p:nvSpPr>
          <p:cNvPr id="43" name="Google Shape;43;p5"/>
          <p:cNvSpPr txBox="1"/>
          <p:nvPr>
            <p:ph type="title"/>
          </p:nvPr>
        </p:nvSpPr>
        <p:spPr>
          <a:xfrm>
            <a:off x="1128980" y="168894"/>
            <a:ext cx="10445324" cy="868362"/>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666" u="none" cap="none" strike="noStrike">
                <a:solidFill>
                  <a:schemeClr val="dk1"/>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4" name="Shape 44"/>
        <p:cNvGrpSpPr/>
        <p:nvPr/>
      </p:nvGrpSpPr>
      <p:grpSpPr>
        <a:xfrm>
          <a:off x="0" y="0"/>
          <a:ext cx="0" cy="0"/>
          <a:chOff x="0" y="0"/>
          <a:chExt cx="0" cy="0"/>
        </a:xfrm>
      </p:grpSpPr>
      <p:sp>
        <p:nvSpPr>
          <p:cNvPr id="45" name="Google Shape;45;p6"/>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46" name="Shape 46"/>
        <p:cNvGrpSpPr/>
        <p:nvPr/>
      </p:nvGrpSpPr>
      <p:grpSpPr>
        <a:xfrm>
          <a:off x="0" y="0"/>
          <a:ext cx="0" cy="0"/>
          <a:chOff x="0" y="0"/>
          <a:chExt cx="0" cy="0"/>
        </a:xfrm>
      </p:grpSpPr>
      <p:sp>
        <p:nvSpPr>
          <p:cNvPr id="47" name="Google Shape;47;p7"/>
          <p:cNvSpPr/>
          <p:nvPr/>
        </p:nvSpPr>
        <p:spPr>
          <a:xfrm>
            <a:off x="0" y="1"/>
            <a:ext cx="12192000" cy="1089025"/>
          </a:xfrm>
          <a:prstGeom prst="rect">
            <a:avLst/>
          </a:prstGeom>
          <a:gradFill>
            <a:gsLst>
              <a:gs pos="0">
                <a:schemeClr val="lt1"/>
              </a:gs>
              <a:gs pos="50000">
                <a:srgbClr val="FFFFFF">
                  <a:alpha val="69019"/>
                </a:srgbClr>
              </a:gs>
              <a:gs pos="95000">
                <a:srgbClr val="FFFFFF">
                  <a:alpha val="32156"/>
                </a:srgbClr>
              </a:gs>
              <a:gs pos="100000">
                <a:srgbClr val="FFFFFF">
                  <a:alpha val="32156"/>
                </a:srgbClr>
              </a:gs>
            </a:gsLst>
            <a:lin ang="5400000" scaled="0"/>
          </a:gradFill>
          <a:ln>
            <a:noFill/>
          </a:ln>
        </p:spPr>
        <p:txBody>
          <a:bodyPr anchorCtr="0" anchor="ctr" bIns="45700" lIns="731500"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Arial"/>
              <a:ea typeface="Arial"/>
              <a:cs typeface="Arial"/>
              <a:sym typeface="Arial"/>
            </a:endParaRPr>
          </a:p>
        </p:txBody>
      </p:sp>
      <p:sp>
        <p:nvSpPr>
          <p:cNvPr id="48" name="Google Shape;48;p7"/>
          <p:cNvSpPr txBox="1"/>
          <p:nvPr>
            <p:ph type="title"/>
          </p:nvPr>
        </p:nvSpPr>
        <p:spPr>
          <a:xfrm>
            <a:off x="757766" y="285751"/>
            <a:ext cx="10837335" cy="601663"/>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500" u="none" cap="none" strike="noStrike">
                <a:solidFill>
                  <a:srgbClr val="3E3E3E"/>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49" name="Google Shape;49;p7"/>
          <p:cNvSpPr txBox="1"/>
          <p:nvPr>
            <p:ph idx="12" type="sldNum"/>
          </p:nvPr>
        </p:nvSpPr>
        <p:spPr>
          <a:xfrm>
            <a:off x="11480801" y="6400800"/>
            <a:ext cx="440521" cy="26035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7F7F7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7F7F7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7F7F7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7F7F7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7F7F7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7F7F7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7F7F7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7F7F7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solidFill>
          <a:schemeClr val="lt2"/>
        </a:solidFill>
      </p:bgPr>
    </p:bg>
    <p:spTree>
      <p:nvGrpSpPr>
        <p:cNvPr id="50" name="Shape 50"/>
        <p:cNvGrpSpPr/>
        <p:nvPr/>
      </p:nvGrpSpPr>
      <p:grpSpPr>
        <a:xfrm>
          <a:off x="0" y="0"/>
          <a:ext cx="0" cy="0"/>
          <a:chOff x="0" y="0"/>
          <a:chExt cx="0" cy="0"/>
        </a:xfrm>
      </p:grpSpPr>
      <p:sp>
        <p:nvSpPr>
          <p:cNvPr id="51" name="Google Shape;51;p8"/>
          <p:cNvSpPr/>
          <p:nvPr/>
        </p:nvSpPr>
        <p:spPr>
          <a:xfrm>
            <a:off x="609600" y="2154239"/>
            <a:ext cx="3894667" cy="2921000"/>
          </a:xfrm>
          <a:prstGeom prst="rect">
            <a:avLst/>
          </a:prstGeom>
          <a:solidFill>
            <a:schemeClr val="lt1"/>
          </a:solidFill>
          <a:ln cap="flat" cmpd="sng" w="9525">
            <a:solidFill>
              <a:srgbClr val="BFBFBF">
                <a:alpha val="49019"/>
              </a:srgbClr>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52" name="Google Shape;52;p8"/>
          <p:cNvSpPr/>
          <p:nvPr>
            <p:ph idx="2" type="pic"/>
          </p:nvPr>
        </p:nvSpPr>
        <p:spPr>
          <a:xfrm>
            <a:off x="797984" y="2332041"/>
            <a:ext cx="3520016" cy="260349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a:ea typeface="Roboto Slab"/>
                <a:cs typeface="Roboto Slab"/>
                <a:sym typeface="Roboto Slab"/>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a:ea typeface="Roboto Slab"/>
                <a:cs typeface="Roboto Slab"/>
                <a:sym typeface="Roboto Slab"/>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a:ea typeface="Roboto Slab"/>
                <a:cs typeface="Roboto Slab"/>
                <a:sym typeface="Roboto Slab"/>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5pPr>
            <a:lvl6pPr lvl="5"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53" name="Google Shape;53;p8"/>
          <p:cNvSpPr txBox="1"/>
          <p:nvPr>
            <p:ph idx="1" type="body"/>
          </p:nvPr>
        </p:nvSpPr>
        <p:spPr>
          <a:xfrm>
            <a:off x="5145398" y="2759076"/>
            <a:ext cx="6437007" cy="23161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4" name="Google Shape;54;p8"/>
          <p:cNvSpPr txBox="1"/>
          <p:nvPr>
            <p:ph idx="3" type="body"/>
          </p:nvPr>
        </p:nvSpPr>
        <p:spPr>
          <a:xfrm>
            <a:off x="5145398" y="2175668"/>
            <a:ext cx="6437007"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2400"/>
              <a:buFont typeface="Arial"/>
              <a:buNone/>
              <a:defRPr b="1" i="0" sz="2400"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8"/>
          <p:cNvSpPr txBox="1"/>
          <p:nvPr>
            <p:ph type="title"/>
          </p:nvPr>
        </p:nvSpPr>
        <p:spPr>
          <a:xfrm>
            <a:off x="609601" y="1"/>
            <a:ext cx="12191999" cy="868363"/>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3200" u="none" cap="none" strike="noStrike">
                <a:solidFill>
                  <a:schemeClr val="dk1"/>
                </a:solidFill>
                <a:latin typeface="Roboto Slab"/>
                <a:ea typeface="Roboto Slab"/>
                <a:cs typeface="Roboto Slab"/>
                <a:sym typeface="Roboto Slab"/>
              </a:defRPr>
            </a:lvl1pPr>
            <a:lvl2pPr lvl="1"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algn="l">
              <a:lnSpc>
                <a:spcPct val="100000"/>
              </a:lnSpc>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2"/>
        </a:solidFill>
      </p:bgPr>
    </p:bg>
    <p:spTree>
      <p:nvGrpSpPr>
        <p:cNvPr id="57" name="Shape 57"/>
        <p:cNvGrpSpPr/>
        <p:nvPr/>
      </p:nvGrpSpPr>
      <p:grpSpPr>
        <a:xfrm>
          <a:off x="0" y="0"/>
          <a:ext cx="0" cy="0"/>
          <a:chOff x="0" y="0"/>
          <a:chExt cx="0" cy="0"/>
        </a:xfrm>
      </p:grpSpPr>
      <p:sp>
        <p:nvSpPr>
          <p:cNvPr id="58" name="Google Shape;58;p9"/>
          <p:cNvSpPr/>
          <p:nvPr/>
        </p:nvSpPr>
        <p:spPr>
          <a:xfrm>
            <a:off x="514355" y="477839"/>
            <a:ext cx="11163300" cy="3543300"/>
          </a:xfrm>
          <a:prstGeom prst="rect">
            <a:avLst/>
          </a:prstGeom>
          <a:solidFill>
            <a:schemeClr val="lt1"/>
          </a:solidFill>
          <a:ln cap="flat" cmpd="sng" w="9525">
            <a:solidFill>
              <a:srgbClr val="BFBFBF">
                <a:alpha val="49019"/>
              </a:srgbClr>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59" name="Google Shape;59;p9"/>
          <p:cNvSpPr/>
          <p:nvPr>
            <p:ph idx="2" type="pic"/>
          </p:nvPr>
        </p:nvSpPr>
        <p:spPr>
          <a:xfrm>
            <a:off x="778934" y="649033"/>
            <a:ext cx="10634133" cy="320119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a:ea typeface="Roboto Slab"/>
                <a:cs typeface="Roboto Slab"/>
                <a:sym typeface="Roboto Slab"/>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a:ea typeface="Roboto Slab"/>
                <a:cs typeface="Roboto Slab"/>
                <a:sym typeface="Roboto Slab"/>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a:ea typeface="Roboto Slab"/>
                <a:cs typeface="Roboto Slab"/>
                <a:sym typeface="Roboto Slab"/>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5pPr>
            <a:lvl6pPr lvl="5"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60" name="Google Shape;60;p9"/>
          <p:cNvSpPr txBox="1"/>
          <p:nvPr>
            <p:ph idx="1" type="body"/>
          </p:nvPr>
        </p:nvSpPr>
        <p:spPr>
          <a:xfrm>
            <a:off x="566208" y="4937668"/>
            <a:ext cx="11066992" cy="102287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1" name="Google Shape;61;p9"/>
          <p:cNvSpPr txBox="1"/>
          <p:nvPr>
            <p:ph idx="3" type="body"/>
          </p:nvPr>
        </p:nvSpPr>
        <p:spPr>
          <a:xfrm>
            <a:off x="566208" y="4354260"/>
            <a:ext cx="11066992"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2667"/>
              <a:buFont typeface="Arial"/>
              <a:buNone/>
              <a:defRPr b="1" i="0" sz="2667"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467"/>
              <a:buFont typeface="Arial"/>
              <a:buNone/>
              <a:defRPr b="1" i="0" sz="1467"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63" name="Shape 63"/>
        <p:cNvGrpSpPr/>
        <p:nvPr/>
      </p:nvGrpSpPr>
      <p:grpSpPr>
        <a:xfrm>
          <a:off x="0" y="0"/>
          <a:ext cx="0" cy="0"/>
          <a:chOff x="0" y="0"/>
          <a:chExt cx="0" cy="0"/>
        </a:xfrm>
      </p:grpSpPr>
      <p:sp>
        <p:nvSpPr>
          <p:cNvPr id="64" name="Google Shape;64;p10"/>
          <p:cNvSpPr/>
          <p:nvPr/>
        </p:nvSpPr>
        <p:spPr>
          <a:xfrm>
            <a:off x="0" y="2"/>
            <a:ext cx="12192000" cy="22272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65" name="Google Shape;65;p10"/>
          <p:cNvSpPr txBox="1"/>
          <p:nvPr>
            <p:ph idx="1" type="body"/>
          </p:nvPr>
        </p:nvSpPr>
        <p:spPr>
          <a:xfrm>
            <a:off x="566208" y="899587"/>
            <a:ext cx="11066992" cy="102287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6" name="Google Shape;66;p10"/>
          <p:cNvSpPr txBox="1"/>
          <p:nvPr>
            <p:ph idx="2" type="body"/>
          </p:nvPr>
        </p:nvSpPr>
        <p:spPr>
          <a:xfrm>
            <a:off x="566208" y="284957"/>
            <a:ext cx="11066992" cy="43973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00"/>
              </a:spcBef>
              <a:spcAft>
                <a:spcPts val="0"/>
              </a:spcAft>
              <a:buClr>
                <a:schemeClr val="dk1"/>
              </a:buClr>
              <a:buSzPts val="2667"/>
              <a:buFont typeface="Arial"/>
              <a:buNone/>
              <a:defRPr b="1" i="0" sz="2667" u="none" cap="none" strike="noStrike">
                <a:solidFill>
                  <a:schemeClr val="dk1"/>
                </a:solidFill>
                <a:latin typeface="Roboto Slab"/>
                <a:ea typeface="Roboto Slab"/>
                <a:cs typeface="Roboto Slab"/>
                <a:sym typeface="Roboto Slab"/>
              </a:defRPr>
            </a:lvl1pPr>
            <a:lvl2pPr indent="-228600" lvl="1" marL="914400" marR="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a:ea typeface="Roboto Slab"/>
                <a:cs typeface="Roboto Slab"/>
                <a:sym typeface="Roboto Slab"/>
              </a:defRPr>
            </a:lvl2pPr>
            <a:lvl3pPr indent="-228600" lvl="2" marL="1371600" marR="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a:ea typeface="Roboto Slab"/>
                <a:cs typeface="Roboto Slab"/>
                <a:sym typeface="Roboto Slab"/>
              </a:defRPr>
            </a:lvl3pPr>
            <a:lvl4pPr indent="-228600" lvl="3" marL="18288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4pPr>
            <a:lvl5pPr indent="-228600" lvl="4" marL="2286000" marR="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a:ea typeface="Roboto Slab"/>
                <a:cs typeface="Roboto Slab"/>
                <a:sym typeface="Roboto Slab"/>
              </a:defRPr>
            </a:lvl5pPr>
            <a:lvl6pPr indent="-228600" lvl="5" marL="27432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7" name="Google Shape;67;p10"/>
          <p:cNvSpPr/>
          <p:nvPr>
            <p:ph idx="3" type="pic"/>
          </p:nvPr>
        </p:nvSpPr>
        <p:spPr>
          <a:xfrm>
            <a:off x="566208" y="2565402"/>
            <a:ext cx="11066992" cy="344249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a:ea typeface="Roboto Slab"/>
                <a:cs typeface="Roboto Slab"/>
                <a:sym typeface="Roboto Slab"/>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a:ea typeface="Roboto Slab"/>
                <a:cs typeface="Roboto Slab"/>
                <a:sym typeface="Roboto Slab"/>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a:ea typeface="Roboto Slab"/>
                <a:cs typeface="Roboto Slab"/>
                <a:sym typeface="Roboto Slab"/>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a:ea typeface="Roboto Slab"/>
                <a:cs typeface="Roboto Slab"/>
                <a:sym typeface="Roboto Slab"/>
              </a:defRPr>
            </a:lvl5pPr>
            <a:lvl6pPr lvl="5"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68" name="Google Shape;68;p10"/>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85334" y="274639"/>
            <a:ext cx="10397065" cy="11430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3E3E3E"/>
                </a:solidFill>
                <a:latin typeface="Roboto Slab"/>
                <a:ea typeface="Roboto Slab"/>
                <a:cs typeface="Roboto Slab"/>
                <a:sym typeface="Roboto Slab"/>
              </a:defRPr>
            </a:lvl1pPr>
            <a:lvl2pPr lvl="1" marR="0" rtl="0" algn="l">
              <a:lnSpc>
                <a:spcPct val="100000"/>
              </a:lnSpc>
              <a:spcBef>
                <a:spcPts val="0"/>
              </a:spcBef>
              <a:spcAft>
                <a:spcPts val="0"/>
              </a:spcAft>
              <a:buClr>
                <a:srgbClr val="000000"/>
              </a:buClr>
              <a:buSzPts val="1400"/>
              <a:buFont typeface="Arial"/>
              <a:buNone/>
              <a:defRPr b="1" i="0" sz="4800" u="none" cap="none" strike="noStrike">
                <a:solidFill>
                  <a:srgbClr val="3E3E3E"/>
                </a:solidFill>
                <a:latin typeface="Roboto Slab"/>
                <a:ea typeface="Roboto Slab"/>
                <a:cs typeface="Roboto Slab"/>
                <a:sym typeface="Roboto Slab"/>
              </a:defRPr>
            </a:lvl2pPr>
            <a:lvl3pPr lvl="2" marR="0" rtl="0" algn="l">
              <a:lnSpc>
                <a:spcPct val="100000"/>
              </a:lnSpc>
              <a:spcBef>
                <a:spcPts val="0"/>
              </a:spcBef>
              <a:spcAft>
                <a:spcPts val="0"/>
              </a:spcAft>
              <a:buClr>
                <a:srgbClr val="000000"/>
              </a:buClr>
              <a:buSzPts val="1400"/>
              <a:buFont typeface="Arial"/>
              <a:buNone/>
              <a:defRPr b="1" i="0" sz="4800" u="none" cap="none" strike="noStrike">
                <a:solidFill>
                  <a:srgbClr val="3E3E3E"/>
                </a:solidFill>
                <a:latin typeface="Roboto Slab"/>
                <a:ea typeface="Roboto Slab"/>
                <a:cs typeface="Roboto Slab"/>
                <a:sym typeface="Roboto Slab"/>
              </a:defRPr>
            </a:lvl3pPr>
            <a:lvl4pPr lvl="3" marR="0" rtl="0" algn="l">
              <a:lnSpc>
                <a:spcPct val="100000"/>
              </a:lnSpc>
              <a:spcBef>
                <a:spcPts val="0"/>
              </a:spcBef>
              <a:spcAft>
                <a:spcPts val="0"/>
              </a:spcAft>
              <a:buClr>
                <a:srgbClr val="000000"/>
              </a:buClr>
              <a:buSzPts val="1400"/>
              <a:buFont typeface="Arial"/>
              <a:buNone/>
              <a:defRPr b="1" i="0" sz="4800" u="none" cap="none" strike="noStrike">
                <a:solidFill>
                  <a:srgbClr val="3E3E3E"/>
                </a:solidFill>
                <a:latin typeface="Roboto Slab"/>
                <a:ea typeface="Roboto Slab"/>
                <a:cs typeface="Roboto Slab"/>
                <a:sym typeface="Roboto Slab"/>
              </a:defRPr>
            </a:lvl4pPr>
            <a:lvl5pPr lvl="4" marR="0" rtl="0" algn="l">
              <a:lnSpc>
                <a:spcPct val="100000"/>
              </a:lnSpc>
              <a:spcBef>
                <a:spcPts val="0"/>
              </a:spcBef>
              <a:spcAft>
                <a:spcPts val="0"/>
              </a:spcAft>
              <a:buClr>
                <a:srgbClr val="000000"/>
              </a:buClr>
              <a:buSzPts val="1400"/>
              <a:buFont typeface="Arial"/>
              <a:buNone/>
              <a:defRPr b="1" i="0" sz="4800" u="none" cap="none" strike="noStrike">
                <a:solidFill>
                  <a:srgbClr val="3E3E3E"/>
                </a:solidFill>
                <a:latin typeface="Roboto Slab"/>
                <a:ea typeface="Roboto Slab"/>
                <a:cs typeface="Roboto Slab"/>
                <a:sym typeface="Roboto Slab"/>
              </a:defRPr>
            </a:lvl5pPr>
            <a:lvl6pPr lvl="5" marR="0" rtl="0" algn="l">
              <a:lnSpc>
                <a:spcPct val="100000"/>
              </a:lnSpc>
              <a:spcBef>
                <a:spcPts val="0"/>
              </a:spcBef>
              <a:spcAft>
                <a:spcPts val="0"/>
              </a:spcAft>
              <a:buClr>
                <a:srgbClr val="000000"/>
              </a:buClr>
              <a:buSzPts val="1400"/>
              <a:buFont typeface="Arial"/>
              <a:buNone/>
              <a:defRPr b="1" i="0" sz="4800" u="none" cap="none" strike="noStrike">
                <a:solidFill>
                  <a:srgbClr val="3E3E3E"/>
                </a:solidFill>
                <a:latin typeface="Roboto Slab"/>
                <a:ea typeface="Roboto Slab"/>
                <a:cs typeface="Roboto Slab"/>
                <a:sym typeface="Roboto Slab"/>
              </a:defRPr>
            </a:lvl6pPr>
            <a:lvl7pPr lvl="6" marR="0" rtl="0" algn="l">
              <a:lnSpc>
                <a:spcPct val="100000"/>
              </a:lnSpc>
              <a:spcBef>
                <a:spcPts val="0"/>
              </a:spcBef>
              <a:spcAft>
                <a:spcPts val="0"/>
              </a:spcAft>
              <a:buClr>
                <a:srgbClr val="000000"/>
              </a:buClr>
              <a:buSzPts val="1400"/>
              <a:buFont typeface="Arial"/>
              <a:buNone/>
              <a:defRPr b="1" i="0" sz="4800" u="none" cap="none" strike="noStrike">
                <a:solidFill>
                  <a:srgbClr val="3E3E3E"/>
                </a:solidFill>
                <a:latin typeface="Roboto Slab"/>
                <a:ea typeface="Roboto Slab"/>
                <a:cs typeface="Roboto Slab"/>
                <a:sym typeface="Roboto Slab"/>
              </a:defRPr>
            </a:lvl7pPr>
            <a:lvl8pPr lvl="7" marR="0" rtl="0" algn="l">
              <a:lnSpc>
                <a:spcPct val="100000"/>
              </a:lnSpc>
              <a:spcBef>
                <a:spcPts val="0"/>
              </a:spcBef>
              <a:spcAft>
                <a:spcPts val="0"/>
              </a:spcAft>
              <a:buClr>
                <a:srgbClr val="000000"/>
              </a:buClr>
              <a:buSzPts val="1400"/>
              <a:buFont typeface="Arial"/>
              <a:buNone/>
              <a:defRPr b="1" i="0" sz="4800" u="none" cap="none" strike="noStrike">
                <a:solidFill>
                  <a:srgbClr val="3E3E3E"/>
                </a:solidFill>
                <a:latin typeface="Roboto Slab"/>
                <a:ea typeface="Roboto Slab"/>
                <a:cs typeface="Roboto Slab"/>
                <a:sym typeface="Roboto Slab"/>
              </a:defRPr>
            </a:lvl8pPr>
            <a:lvl9pPr lvl="8" marR="0" rtl="0" algn="l">
              <a:lnSpc>
                <a:spcPct val="100000"/>
              </a:lnSpc>
              <a:spcBef>
                <a:spcPts val="0"/>
              </a:spcBef>
              <a:spcAft>
                <a:spcPts val="0"/>
              </a:spcAft>
              <a:buClr>
                <a:srgbClr val="000000"/>
              </a:buClr>
              <a:buSzPts val="1400"/>
              <a:buFont typeface="Arial"/>
              <a:buNone/>
              <a:defRPr b="1" i="0" sz="4800" u="none" cap="none" strike="noStrike">
                <a:solidFill>
                  <a:srgbClr val="3E3E3E"/>
                </a:solidFill>
                <a:latin typeface="Roboto Slab"/>
                <a:ea typeface="Roboto Slab"/>
                <a:cs typeface="Roboto Slab"/>
                <a:sym typeface="Roboto Slab"/>
              </a:defRPr>
            </a:lvl9pPr>
          </a:lstStyle>
          <a:p/>
        </p:txBody>
      </p:sp>
      <p:sp>
        <p:nvSpPr>
          <p:cNvPr id="11" name="Google Shape;11;p1"/>
          <p:cNvSpPr txBox="1"/>
          <p:nvPr>
            <p:ph idx="1" type="body"/>
          </p:nvPr>
        </p:nvSpPr>
        <p:spPr>
          <a:xfrm>
            <a:off x="1185334" y="1417639"/>
            <a:ext cx="10397065" cy="4708525"/>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2400"/>
              <a:buFont typeface="Arial"/>
              <a:buNone/>
              <a:defRPr b="0" i="0" sz="2400" u="none" cap="none" strike="noStrike">
                <a:solidFill>
                  <a:schemeClr val="dk1"/>
                </a:solidFill>
                <a:latin typeface="Roboto Slab"/>
                <a:ea typeface="Roboto Slab"/>
                <a:cs typeface="Roboto Slab"/>
                <a:sym typeface="Roboto Slab"/>
              </a:defRPr>
            </a:lvl1pPr>
            <a:lvl2pPr indent="-364045" lvl="1" marL="914400" marR="0" rtl="0" algn="l">
              <a:lnSpc>
                <a:spcPct val="150000"/>
              </a:lnSpc>
              <a:spcBef>
                <a:spcPts val="0"/>
              </a:spcBef>
              <a:spcAft>
                <a:spcPts val="0"/>
              </a:spcAft>
              <a:buClr>
                <a:schemeClr val="dk1"/>
              </a:buClr>
              <a:buSzPts val="2133"/>
              <a:buFont typeface="Arial"/>
              <a:buChar char="–"/>
              <a:defRPr b="0" i="0" sz="2133" u="none" cap="none" strike="noStrike">
                <a:solidFill>
                  <a:schemeClr val="dk1"/>
                </a:solidFill>
                <a:latin typeface="Roboto Slab"/>
                <a:ea typeface="Roboto Slab"/>
                <a:cs typeface="Roboto Slab"/>
                <a:sym typeface="Roboto Slab"/>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a:ea typeface="Roboto Slab"/>
                <a:cs typeface="Roboto Slab"/>
                <a:sym typeface="Roboto Slab"/>
              </a:defRPr>
            </a:lvl3pPr>
            <a:lvl4pPr indent="-381000" lvl="3" marL="18288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a:ea typeface="Roboto Slab"/>
                <a:cs typeface="Roboto Slab"/>
                <a:sym typeface="Roboto Slab"/>
              </a:defRPr>
            </a:lvl4pPr>
            <a:lvl5pPr indent="-381000" lvl="4" marL="22860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a:ea typeface="Roboto Slab"/>
                <a:cs typeface="Roboto Slab"/>
                <a:sym typeface="Roboto Slab"/>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2" name="Google Shape;12;p1"/>
          <p:cNvSpPr txBox="1"/>
          <p:nvPr/>
        </p:nvSpPr>
        <p:spPr>
          <a:xfrm>
            <a:off x="10511107" y="6439352"/>
            <a:ext cx="1308371" cy="33855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0" i="0" lang="en-US" sz="800" u="none" cap="none" strike="noStrike">
                <a:solidFill>
                  <a:srgbClr val="BFBFBF"/>
                </a:solidFill>
                <a:latin typeface="Roboto Slab"/>
                <a:ea typeface="Roboto Slab"/>
                <a:cs typeface="Roboto Slab"/>
                <a:sym typeface="Roboto Slab"/>
              </a:rPr>
              <a:t>Confidential</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800"/>
              <a:buFont typeface="Arial"/>
              <a:buNone/>
            </a:pPr>
            <a:r>
              <a:rPr b="0" i="0" lang="en-US" sz="800" u="none" cap="none" strike="noStrike">
                <a:solidFill>
                  <a:srgbClr val="BFBFBF"/>
                </a:solidFill>
                <a:latin typeface="Roboto Slab"/>
                <a:ea typeface="Roboto Slab"/>
                <a:cs typeface="Roboto Slab"/>
                <a:sym typeface="Roboto Slab"/>
              </a:rPr>
              <a:t>Saama Technologies, Inc</a:t>
            </a:r>
            <a:endParaRPr b="0" i="0" sz="800" u="none" cap="none" strike="noStrike">
              <a:solidFill>
                <a:srgbClr val="BFBFBF"/>
              </a:solidFill>
              <a:latin typeface="Roboto Slab"/>
              <a:ea typeface="Roboto Slab"/>
              <a:cs typeface="Roboto Slab"/>
              <a:sym typeface="Roboto Slab"/>
            </a:endParaRPr>
          </a:p>
        </p:txBody>
      </p:sp>
      <p:sp>
        <p:nvSpPr>
          <p:cNvPr id="13" name="Google Shape;13;p1"/>
          <p:cNvSpPr/>
          <p:nvPr/>
        </p:nvSpPr>
        <p:spPr>
          <a:xfrm>
            <a:off x="11774321" y="6484510"/>
            <a:ext cx="288604" cy="2765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4" name="Google Shape;14;p1"/>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933"/>
              <a:buFont typeface="Arial"/>
              <a:buNone/>
              <a:defRPr b="1" i="0" sz="933"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pic>
        <p:nvPicPr>
          <p:cNvPr descr="saama_icon.png" id="15" name="Google Shape;15;p1"/>
          <p:cNvPicPr preferRelativeResize="0"/>
          <p:nvPr/>
        </p:nvPicPr>
        <p:blipFill rotWithShape="1">
          <a:blip r:embed="rId1">
            <a:alphaModFix/>
          </a:blip>
          <a:srcRect b="0" l="0" r="0" t="0"/>
          <a:stretch/>
        </p:blipFill>
        <p:spPr>
          <a:xfrm>
            <a:off x="220133" y="428095"/>
            <a:ext cx="812800" cy="812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hyperlink" Target="https://www.saama.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1.jp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ctrTitle"/>
          </p:nvPr>
        </p:nvSpPr>
        <p:spPr>
          <a:xfrm>
            <a:off x="914400" y="2757084"/>
            <a:ext cx="10363200" cy="1195800"/>
          </a:xfrm>
          <a:prstGeom prst="rect">
            <a:avLst/>
          </a:prstGeom>
          <a:noFill/>
          <a:ln>
            <a:noFill/>
          </a:ln>
        </p:spPr>
        <p:txBody>
          <a:bodyPr anchorCtr="0" anchor="ctr" bIns="45700" lIns="91425" spcFirstLastPara="1" rIns="91425" wrap="square" tIns="45700">
            <a:noAutofit/>
          </a:bodyPr>
          <a:lstStyle/>
          <a:p>
            <a:pPr indent="0" lvl="0" marL="1828800" rtl="0" algn="l">
              <a:lnSpc>
                <a:spcPct val="100000"/>
              </a:lnSpc>
              <a:spcBef>
                <a:spcPts val="0"/>
              </a:spcBef>
              <a:spcAft>
                <a:spcPts val="0"/>
              </a:spcAft>
              <a:buClr>
                <a:srgbClr val="000000"/>
              </a:buClr>
              <a:buSzPts val="1400"/>
              <a:buFont typeface="Arial"/>
              <a:buNone/>
            </a:pPr>
            <a:r>
              <a:rPr b="0" lang="en-US" sz="3900">
                <a:solidFill>
                  <a:schemeClr val="lt1"/>
                </a:solidFill>
                <a:latin typeface="Times New Roman"/>
                <a:ea typeface="Times New Roman"/>
                <a:cs typeface="Times New Roman"/>
                <a:sym typeface="Times New Roman"/>
              </a:rPr>
              <a:t>     </a:t>
            </a:r>
            <a:r>
              <a:rPr b="0" lang="en-US" sz="3800">
                <a:solidFill>
                  <a:schemeClr val="lt1"/>
                </a:solidFill>
                <a:latin typeface="Times New Roman"/>
                <a:ea typeface="Times New Roman"/>
                <a:cs typeface="Times New Roman"/>
                <a:sym typeface="Times New Roman"/>
              </a:rPr>
              <a:t>Pay Attention to the cough</a:t>
            </a:r>
            <a:r>
              <a:rPr b="0" lang="en-US" sz="3900">
                <a:solidFill>
                  <a:schemeClr val="lt1"/>
                </a:solidFill>
                <a:latin typeface="Times New Roman"/>
                <a:ea typeface="Times New Roman"/>
                <a:cs typeface="Times New Roman"/>
                <a:sym typeface="Times New Roman"/>
              </a:rPr>
              <a:t> </a:t>
            </a:r>
            <a:endParaRPr b="0" sz="39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rPr b="0" lang="en-US" sz="2400">
                <a:solidFill>
                  <a:schemeClr val="lt1"/>
                </a:solidFill>
                <a:latin typeface="Times New Roman"/>
                <a:ea typeface="Times New Roman"/>
                <a:cs typeface="Times New Roman"/>
                <a:sym typeface="Times New Roman"/>
              </a:rPr>
              <a:t>Early Diagnosis of COVID-19 using Interpretable Symptoms Embeddings </a:t>
            </a:r>
            <a:endParaRPr b="0" sz="24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000000"/>
              </a:buClr>
              <a:buSzPts val="1400"/>
              <a:buFont typeface="Arial"/>
              <a:buNone/>
            </a:pPr>
            <a:r>
              <a:rPr b="0" lang="en-US" sz="2400">
                <a:solidFill>
                  <a:schemeClr val="lt1"/>
                </a:solidFill>
                <a:latin typeface="Times New Roman"/>
                <a:ea typeface="Times New Roman"/>
                <a:cs typeface="Times New Roman"/>
                <a:sym typeface="Times New Roman"/>
              </a:rPr>
              <a:t>with Cough Sound Signal Processing</a:t>
            </a:r>
            <a:endParaRPr b="0" sz="24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400"/>
              <a:buNone/>
            </a:pPr>
            <a:r>
              <a:t/>
            </a:r>
            <a:endParaRPr b="0" sz="3800">
              <a:latin typeface="Times New Roman"/>
              <a:ea typeface="Times New Roman"/>
              <a:cs typeface="Times New Roman"/>
              <a:sym typeface="Times New Roman"/>
            </a:endParaRPr>
          </a:p>
        </p:txBody>
      </p:sp>
      <p:sp>
        <p:nvSpPr>
          <p:cNvPr id="127" name="Google Shape;127;p20"/>
          <p:cNvSpPr txBox="1"/>
          <p:nvPr/>
        </p:nvSpPr>
        <p:spPr>
          <a:xfrm>
            <a:off x="633025" y="5254000"/>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200" u="none" cap="none" strike="noStrike">
                <a:solidFill>
                  <a:schemeClr val="lt1"/>
                </a:solidFill>
                <a:latin typeface="Times New Roman"/>
                <a:ea typeface="Times New Roman"/>
                <a:cs typeface="Times New Roman"/>
                <a:sym typeface="Times New Roman"/>
              </a:rPr>
              <a:t>Ankit Pal (Aaditya Ura)</a:t>
            </a:r>
            <a:endParaRPr b="0" i="0" sz="2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500"/>
              <a:buFont typeface="Arial"/>
              <a:buNone/>
            </a:pPr>
            <a:r>
              <a:rPr b="0" i="0" lang="en-US" sz="2200" u="none" cap="none" strike="noStrike">
                <a:solidFill>
                  <a:schemeClr val="lt1"/>
                </a:solidFill>
                <a:latin typeface="Times New Roman"/>
                <a:ea typeface="Times New Roman"/>
                <a:cs typeface="Times New Roman"/>
                <a:sym typeface="Times New Roman"/>
              </a:rPr>
              <a:t>Research Engineer, Saama AI Research Lab</a:t>
            </a:r>
            <a:endParaRPr b="0" i="0" sz="2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500"/>
              <a:buFont typeface="Arial"/>
              <a:buNone/>
            </a:pPr>
            <a:r>
              <a:rPr b="0" i="0" lang="en-US" sz="2200" u="none" cap="none" strike="noStrike">
                <a:solidFill>
                  <a:schemeClr val="lt1"/>
                </a:solidFill>
                <a:latin typeface="Times New Roman"/>
                <a:ea typeface="Times New Roman"/>
                <a:cs typeface="Times New Roman"/>
                <a:sym typeface="Times New Roman"/>
              </a:rPr>
              <a:t>ankit.pal@saama.com</a:t>
            </a:r>
            <a:endParaRPr b="0" i="0" sz="16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FFFFFF"/>
              </a:solidFill>
              <a:latin typeface="Times New Roman"/>
              <a:ea typeface="Times New Roman"/>
              <a:cs typeface="Times New Roman"/>
              <a:sym typeface="Times New Roman"/>
            </a:endParaRPr>
          </a:p>
        </p:txBody>
      </p:sp>
      <p:sp>
        <p:nvSpPr>
          <p:cNvPr id="128" name="Google Shape;128;p20"/>
          <p:cNvSpPr txBox="1"/>
          <p:nvPr/>
        </p:nvSpPr>
        <p:spPr>
          <a:xfrm>
            <a:off x="6670350" y="5195200"/>
            <a:ext cx="56799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Times New Roman"/>
                <a:ea typeface="Times New Roman"/>
                <a:cs typeface="Times New Roman"/>
                <a:sym typeface="Times New Roman"/>
              </a:rPr>
              <a:t>Malaikannan Sankarasubbu</a:t>
            </a:r>
            <a:endParaRPr b="0" i="0" sz="2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Times New Roman"/>
                <a:ea typeface="Times New Roman"/>
                <a:cs typeface="Times New Roman"/>
                <a:sym typeface="Times New Roman"/>
              </a:rPr>
              <a:t>VP, Saama AI Research Lab</a:t>
            </a:r>
            <a:endParaRPr b="0" i="0" sz="2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Times New Roman"/>
                <a:ea typeface="Times New Roman"/>
                <a:cs typeface="Times New Roman"/>
                <a:sym typeface="Times New Roman"/>
              </a:rPr>
              <a:t>malaikannan.sankarasubbu@saama.com</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Data Statistics</a:t>
            </a:r>
            <a:endParaRPr sz="3000">
              <a:solidFill>
                <a:srgbClr val="FFFFFF"/>
              </a:solidFill>
            </a:endParaRPr>
          </a:p>
        </p:txBody>
      </p:sp>
      <p:sp>
        <p:nvSpPr>
          <p:cNvPr id="214" name="Google Shape;214;p29"/>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15" name="Google Shape;215;p29"/>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pic>
        <p:nvPicPr>
          <p:cNvPr id="216" name="Google Shape;216;p29"/>
          <p:cNvPicPr preferRelativeResize="0"/>
          <p:nvPr/>
        </p:nvPicPr>
        <p:blipFill rotWithShape="1">
          <a:blip r:embed="rId3">
            <a:alphaModFix/>
          </a:blip>
          <a:srcRect b="0" l="0" r="0" t="0"/>
          <a:stretch/>
        </p:blipFill>
        <p:spPr>
          <a:xfrm>
            <a:off x="7069025" y="2150888"/>
            <a:ext cx="3603375" cy="3603375"/>
          </a:xfrm>
          <a:prstGeom prst="rect">
            <a:avLst/>
          </a:prstGeom>
          <a:noFill/>
          <a:ln>
            <a:noFill/>
          </a:ln>
        </p:spPr>
      </p:pic>
      <p:sp>
        <p:nvSpPr>
          <p:cNvPr id="217" name="Google Shape;217;p29"/>
          <p:cNvSpPr txBox="1"/>
          <p:nvPr/>
        </p:nvSpPr>
        <p:spPr>
          <a:xfrm>
            <a:off x="2661250" y="6108525"/>
            <a:ext cx="10269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Symptoms count</a:t>
            </a:r>
            <a:endParaRPr b="0" i="0" sz="1600" u="none" cap="none" strike="noStrike">
              <a:solidFill>
                <a:srgbClr val="000000"/>
              </a:solidFill>
              <a:latin typeface="Calibri"/>
              <a:ea typeface="Calibri"/>
              <a:cs typeface="Calibri"/>
              <a:sym typeface="Calibri"/>
            </a:endParaRPr>
          </a:p>
        </p:txBody>
      </p:sp>
      <p:sp>
        <p:nvSpPr>
          <p:cNvPr id="218" name="Google Shape;218;p29"/>
          <p:cNvSpPr txBox="1"/>
          <p:nvPr/>
        </p:nvSpPr>
        <p:spPr>
          <a:xfrm>
            <a:off x="8088900" y="6116200"/>
            <a:ext cx="9777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Age distribution</a:t>
            </a:r>
            <a:endParaRPr b="0" i="0" sz="1500" u="none" cap="none" strike="noStrike">
              <a:solidFill>
                <a:srgbClr val="000000"/>
              </a:solidFill>
              <a:latin typeface="Calibri"/>
              <a:ea typeface="Calibri"/>
              <a:cs typeface="Calibri"/>
              <a:sym typeface="Calibri"/>
            </a:endParaRPr>
          </a:p>
        </p:txBody>
      </p:sp>
      <p:pic>
        <p:nvPicPr>
          <p:cNvPr id="219" name="Google Shape;219;p29"/>
          <p:cNvPicPr preferRelativeResize="0"/>
          <p:nvPr/>
        </p:nvPicPr>
        <p:blipFill rotWithShape="1">
          <a:blip r:embed="rId4">
            <a:alphaModFix/>
          </a:blip>
          <a:srcRect b="0" l="0" r="0" t="0"/>
          <a:stretch/>
        </p:blipFill>
        <p:spPr>
          <a:xfrm>
            <a:off x="1793625" y="2610650"/>
            <a:ext cx="3886075" cy="332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a:t>
            </a:r>
            <a:r>
              <a:rPr lang="en-US" sz="3000">
                <a:solidFill>
                  <a:srgbClr val="FFFFFF"/>
                </a:solidFill>
              </a:rPr>
              <a:t>Healthy Cough</a:t>
            </a:r>
            <a:endParaRPr sz="3000">
              <a:solidFill>
                <a:srgbClr val="FFFFFF"/>
              </a:solidFill>
            </a:endParaRPr>
          </a:p>
        </p:txBody>
      </p:sp>
      <p:sp>
        <p:nvSpPr>
          <p:cNvPr id="226" name="Google Shape;226;p30"/>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27" name="Google Shape;227;p30"/>
          <p:cNvSpPr txBox="1"/>
          <p:nvPr/>
        </p:nvSpPr>
        <p:spPr>
          <a:xfrm>
            <a:off x="909075" y="1899150"/>
            <a:ext cx="9905400" cy="2321400"/>
          </a:xfrm>
          <a:prstGeom prst="rect">
            <a:avLst/>
          </a:prstGeom>
          <a:noFill/>
          <a:ln>
            <a:noFill/>
          </a:ln>
        </p:spPr>
        <p:txBody>
          <a:bodyPr anchorCtr="0" anchor="t" bIns="45700" lIns="91425" spcFirstLastPara="1" rIns="91425" wrap="square" tIns="45700">
            <a:noAutofit/>
          </a:bodyPr>
          <a:lstStyle/>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pic>
        <p:nvPicPr>
          <p:cNvPr id="228" name="Google Shape;228;p30"/>
          <p:cNvPicPr preferRelativeResize="0"/>
          <p:nvPr/>
        </p:nvPicPr>
        <p:blipFill rotWithShape="1">
          <a:blip r:embed="rId3">
            <a:alphaModFix/>
          </a:blip>
          <a:srcRect b="0" l="0" r="0" t="0"/>
          <a:stretch/>
        </p:blipFill>
        <p:spPr>
          <a:xfrm>
            <a:off x="2754925" y="1816175"/>
            <a:ext cx="6353899" cy="4064975"/>
          </a:xfrm>
          <a:prstGeom prst="rect">
            <a:avLst/>
          </a:prstGeom>
          <a:noFill/>
          <a:ln>
            <a:noFill/>
          </a:ln>
        </p:spPr>
      </p:pic>
      <p:sp>
        <p:nvSpPr>
          <p:cNvPr id="229" name="Google Shape;229;p30"/>
          <p:cNvSpPr txBox="1"/>
          <p:nvPr/>
        </p:nvSpPr>
        <p:spPr>
          <a:xfrm>
            <a:off x="3387975" y="6086550"/>
            <a:ext cx="9777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Random Sample of a Healthy Cough from collected dataset</a:t>
            </a:r>
            <a:endParaRPr b="0" i="0" sz="15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a:t>
            </a:r>
            <a:r>
              <a:rPr lang="en-US" sz="3000">
                <a:solidFill>
                  <a:srgbClr val="FFFFFF"/>
                </a:solidFill>
              </a:rPr>
              <a:t>COVID-19 Cough</a:t>
            </a:r>
            <a:endParaRPr sz="3000">
              <a:solidFill>
                <a:srgbClr val="FFFFFF"/>
              </a:solidFill>
            </a:endParaRPr>
          </a:p>
        </p:txBody>
      </p:sp>
      <p:sp>
        <p:nvSpPr>
          <p:cNvPr id="236" name="Google Shape;236;p31"/>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37" name="Google Shape;237;p31"/>
          <p:cNvSpPr txBox="1"/>
          <p:nvPr/>
        </p:nvSpPr>
        <p:spPr>
          <a:xfrm>
            <a:off x="909075" y="1899150"/>
            <a:ext cx="9905400" cy="2321400"/>
          </a:xfrm>
          <a:prstGeom prst="rect">
            <a:avLst/>
          </a:prstGeom>
          <a:noFill/>
          <a:ln>
            <a:noFill/>
          </a:ln>
        </p:spPr>
        <p:txBody>
          <a:bodyPr anchorCtr="0" anchor="t" bIns="45700" lIns="91425" spcFirstLastPara="1" rIns="91425" wrap="square" tIns="45700">
            <a:noAutofit/>
          </a:bodyPr>
          <a:lstStyle/>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pic>
        <p:nvPicPr>
          <p:cNvPr id="238" name="Google Shape;238;p31"/>
          <p:cNvPicPr preferRelativeResize="0"/>
          <p:nvPr/>
        </p:nvPicPr>
        <p:blipFill rotWithShape="1">
          <a:blip r:embed="rId3">
            <a:alphaModFix/>
          </a:blip>
          <a:srcRect b="0" l="0" r="0" t="0"/>
          <a:stretch/>
        </p:blipFill>
        <p:spPr>
          <a:xfrm>
            <a:off x="2772525" y="1899150"/>
            <a:ext cx="6227524" cy="3921375"/>
          </a:xfrm>
          <a:prstGeom prst="rect">
            <a:avLst/>
          </a:prstGeom>
          <a:noFill/>
          <a:ln>
            <a:noFill/>
          </a:ln>
        </p:spPr>
      </p:pic>
      <p:sp>
        <p:nvSpPr>
          <p:cNvPr id="239" name="Google Shape;239;p31"/>
          <p:cNvSpPr txBox="1"/>
          <p:nvPr/>
        </p:nvSpPr>
        <p:spPr>
          <a:xfrm>
            <a:off x="3475900" y="6086550"/>
            <a:ext cx="9777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Random Sample of a COVID-19 Cough from collected dataset</a:t>
            </a:r>
            <a:endParaRPr b="0" i="0" sz="15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Data Preprocessing</a:t>
            </a:r>
            <a:endParaRPr sz="3000">
              <a:solidFill>
                <a:srgbClr val="FFFFFF"/>
              </a:solidFill>
            </a:endParaRPr>
          </a:p>
        </p:txBody>
      </p:sp>
      <p:sp>
        <p:nvSpPr>
          <p:cNvPr id="246" name="Google Shape;246;p32"/>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47" name="Google Shape;247;p32"/>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248" name="Google Shape;248;p32"/>
          <p:cNvSpPr txBox="1"/>
          <p:nvPr/>
        </p:nvSpPr>
        <p:spPr>
          <a:xfrm>
            <a:off x="909069" y="1878399"/>
            <a:ext cx="9703800" cy="2031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Each cough recording was downsampled to 16 kHz</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Normalization was applied to the cough signal level with a target amplitude of -28.0 dBFS</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Normalized features were split based on the silence threshold</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 High Pass Filter(HPF) was applied to reduce the noise</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Divided into sub-segments of non-overlapping Hamming-windowed frames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2"/>
          <p:cNvSpPr txBox="1"/>
          <p:nvPr/>
        </p:nvSpPr>
        <p:spPr>
          <a:xfrm>
            <a:off x="4085550" y="5936725"/>
            <a:ext cx="9777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Roboto Slab"/>
                <a:ea typeface="Roboto Slab"/>
                <a:cs typeface="Roboto Slab"/>
                <a:sym typeface="Roboto Slab"/>
              </a:rPr>
              <a:t>An example of Non-Overlapping windows [1]</a:t>
            </a:r>
            <a:endParaRPr b="0" i="0" sz="1100" u="none" cap="none" strike="noStrike">
              <a:solidFill>
                <a:srgbClr val="000000"/>
              </a:solidFill>
              <a:latin typeface="Roboto Slab"/>
              <a:ea typeface="Roboto Slab"/>
              <a:cs typeface="Roboto Slab"/>
              <a:sym typeface="Roboto Slab"/>
            </a:endParaRPr>
          </a:p>
        </p:txBody>
      </p:sp>
      <p:pic>
        <p:nvPicPr>
          <p:cNvPr id="250" name="Google Shape;250;p32"/>
          <p:cNvPicPr preferRelativeResize="0"/>
          <p:nvPr/>
        </p:nvPicPr>
        <p:blipFill rotWithShape="1">
          <a:blip r:embed="rId3">
            <a:alphaModFix/>
          </a:blip>
          <a:srcRect b="0" l="0" r="0" t="0"/>
          <a:stretch/>
        </p:blipFill>
        <p:spPr>
          <a:xfrm>
            <a:off x="2989375" y="4392175"/>
            <a:ext cx="4888525" cy="133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Feature Extraction</a:t>
            </a:r>
            <a:endParaRPr sz="3000">
              <a:solidFill>
                <a:srgbClr val="FFFFFF"/>
              </a:solidFill>
            </a:endParaRPr>
          </a:p>
        </p:txBody>
      </p:sp>
      <p:sp>
        <p:nvSpPr>
          <p:cNvPr id="257" name="Google Shape;257;p33"/>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58" name="Google Shape;258;p33"/>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259" name="Google Shape;259;p33"/>
          <p:cNvSpPr txBox="1"/>
          <p:nvPr/>
        </p:nvSpPr>
        <p:spPr>
          <a:xfrm>
            <a:off x="926669" y="188049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800"/>
              <a:buFont typeface="Arial"/>
              <a:buNone/>
            </a:pPr>
            <a:r>
              <a:rPr b="0" i="0" lang="en-US" sz="1800" u="none" cap="none" strike="noStrike">
                <a:solidFill>
                  <a:srgbClr val="000000"/>
                </a:solidFill>
                <a:latin typeface="Arial"/>
                <a:ea typeface="Arial"/>
                <a:cs typeface="Arial"/>
                <a:sym typeface="Arial"/>
              </a:rPr>
              <a:t>After Preprocessing, Two types of features were extracted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cough Features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Symptoms &amp; Demographic features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Cough Features</a:t>
            </a:r>
            <a:endParaRPr sz="3000">
              <a:solidFill>
                <a:srgbClr val="FFFFFF"/>
              </a:solidFill>
            </a:endParaRPr>
          </a:p>
        </p:txBody>
      </p:sp>
      <p:sp>
        <p:nvSpPr>
          <p:cNvPr id="266" name="Google Shape;266;p34"/>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67" name="Google Shape;267;p34"/>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268" name="Google Shape;268;p34"/>
          <p:cNvSpPr txBox="1"/>
          <p:nvPr/>
        </p:nvSpPr>
        <p:spPr>
          <a:xfrm>
            <a:off x="961844" y="1859374"/>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1800" u="none" cap="none" strike="noStrike">
                <a:solidFill>
                  <a:srgbClr val="000000"/>
                </a:solidFill>
                <a:latin typeface="Arial"/>
                <a:ea typeface="Arial"/>
                <a:cs typeface="Arial"/>
                <a:sym typeface="Arial"/>
              </a:rPr>
              <a:t>For each Hamming-windowed frames, the following features were extracted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Mel Frequency Cepstral coefficients (MFCCs) </a:t>
            </a:r>
            <a:endParaRPr b="1"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hearing mechanism of human beings inspires MFCC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Skewness</a:t>
            </a:r>
            <a:br>
              <a:rPr b="1" i="0" lang="en-US" sz="18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Measures the symmetry in a probability distribution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p:txBody>
      </p:sp>
      <p:pic>
        <p:nvPicPr>
          <p:cNvPr id="269" name="Google Shape;269;p34"/>
          <p:cNvPicPr preferRelativeResize="0"/>
          <p:nvPr/>
        </p:nvPicPr>
        <p:blipFill rotWithShape="1">
          <a:blip r:embed="rId3">
            <a:alphaModFix/>
          </a:blip>
          <a:srcRect b="0" l="0" r="0" t="0"/>
          <a:stretch/>
        </p:blipFill>
        <p:spPr>
          <a:xfrm>
            <a:off x="1998800" y="3533125"/>
            <a:ext cx="6571475" cy="1408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Cough Features</a:t>
            </a:r>
            <a:endParaRPr sz="3000">
              <a:solidFill>
                <a:srgbClr val="FFFFFF"/>
              </a:solidFill>
            </a:endParaRPr>
          </a:p>
        </p:txBody>
      </p:sp>
      <p:sp>
        <p:nvSpPr>
          <p:cNvPr id="276" name="Google Shape;276;p35"/>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77" name="Google Shape;277;p35"/>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278" name="Google Shape;278;p35"/>
          <p:cNvSpPr txBox="1"/>
          <p:nvPr/>
        </p:nvSpPr>
        <p:spPr>
          <a:xfrm>
            <a:off x="944244" y="1859374"/>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1800" u="none" cap="none" strike="noStrike">
                <a:solidFill>
                  <a:srgbClr val="000000"/>
                </a:solidFill>
                <a:latin typeface="Arial"/>
                <a:ea typeface="Arial"/>
                <a:cs typeface="Arial"/>
                <a:sym typeface="Arial"/>
              </a:rPr>
              <a:t>For each Hamming-windowed frames, the following features were extracted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Zero crossing rate(ZCR)</a:t>
            </a:r>
            <a:endParaRPr b="1"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ZCR is used to calculate the number of times a signal crosses the zero axis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Entropy</a:t>
            </a:r>
            <a:endParaRPr b="1"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200"/>
              <a:buFont typeface="Arial"/>
              <a:buNone/>
            </a:pPr>
            <a:r>
              <a:t/>
            </a: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Capture the difference between signal energy distributions</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200"/>
              <a:buFont typeface="Arial"/>
              <a:buNone/>
            </a:pPr>
            <a:br>
              <a:rPr b="1" i="0" lang="en-US" sz="2200" u="none" cap="none" strike="noStrike">
                <a:solidFill>
                  <a:srgbClr val="000000"/>
                </a:solidFill>
                <a:latin typeface="Arial"/>
                <a:ea typeface="Arial"/>
                <a:cs typeface="Arial"/>
                <a:sym typeface="Arial"/>
              </a:rPr>
            </a:b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p:txBody>
      </p:sp>
      <p:pic>
        <p:nvPicPr>
          <p:cNvPr id="279" name="Google Shape;279;p35"/>
          <p:cNvPicPr preferRelativeResize="0"/>
          <p:nvPr/>
        </p:nvPicPr>
        <p:blipFill rotWithShape="1">
          <a:blip r:embed="rId3">
            <a:alphaModFix/>
          </a:blip>
          <a:srcRect b="0" l="-3139" r="3138" t="0"/>
          <a:stretch/>
        </p:blipFill>
        <p:spPr>
          <a:xfrm>
            <a:off x="944250" y="3429000"/>
            <a:ext cx="7197425" cy="1542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Cough Features</a:t>
            </a:r>
            <a:endParaRPr sz="3000">
              <a:solidFill>
                <a:srgbClr val="FFFFFF"/>
              </a:solidFill>
            </a:endParaRPr>
          </a:p>
        </p:txBody>
      </p:sp>
      <p:sp>
        <p:nvSpPr>
          <p:cNvPr id="286" name="Google Shape;286;p36"/>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87" name="Google Shape;287;p36"/>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288" name="Google Shape;288;p36"/>
          <p:cNvSpPr txBox="1"/>
          <p:nvPr/>
        </p:nvSpPr>
        <p:spPr>
          <a:xfrm>
            <a:off x="944244" y="185939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1800" u="none" cap="none" strike="noStrike">
                <a:solidFill>
                  <a:srgbClr val="000000"/>
                </a:solidFill>
                <a:latin typeface="Arial"/>
                <a:ea typeface="Arial"/>
                <a:cs typeface="Arial"/>
                <a:sym typeface="Arial"/>
              </a:rPr>
              <a:t>For each Hamming-windowed frames, the following features were extracted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Formant frequencies</a:t>
            </a:r>
            <a:br>
              <a:rPr b="1" i="0" lang="en-US" sz="18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Formant frequencies capture the vocal tract resonance characteristics</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Kurtosis</a:t>
            </a:r>
            <a:br>
              <a:rPr b="1" i="0" lang="en-US" sz="18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Measures the peakiness or heaviness associated with the cough sub-segment probability distribution</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200"/>
              <a:buFont typeface="Arial"/>
              <a:buNone/>
            </a:pPr>
            <a:br>
              <a:rPr b="1" i="0" lang="en-US" sz="2200" u="none" cap="none" strike="noStrike">
                <a:solidFill>
                  <a:srgbClr val="000000"/>
                </a:solidFill>
                <a:latin typeface="Arial"/>
                <a:ea typeface="Arial"/>
                <a:cs typeface="Arial"/>
                <a:sym typeface="Arial"/>
              </a:rPr>
            </a:b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p:txBody>
      </p:sp>
      <p:pic>
        <p:nvPicPr>
          <p:cNvPr id="289" name="Google Shape;289;p36"/>
          <p:cNvPicPr preferRelativeResize="0"/>
          <p:nvPr/>
        </p:nvPicPr>
        <p:blipFill rotWithShape="1">
          <a:blip r:embed="rId3">
            <a:alphaModFix/>
          </a:blip>
          <a:srcRect b="0" l="0" r="0" t="0"/>
          <a:stretch/>
        </p:blipFill>
        <p:spPr>
          <a:xfrm>
            <a:off x="1998750" y="3429000"/>
            <a:ext cx="3698650" cy="1738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Cough Features</a:t>
            </a:r>
            <a:endParaRPr sz="3000">
              <a:solidFill>
                <a:srgbClr val="FFFFFF"/>
              </a:solidFill>
            </a:endParaRPr>
          </a:p>
        </p:txBody>
      </p:sp>
      <p:sp>
        <p:nvSpPr>
          <p:cNvPr id="296" name="Google Shape;296;p37"/>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97" name="Google Shape;297;p37"/>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298" name="Google Shape;298;p37"/>
          <p:cNvSpPr txBox="1"/>
          <p:nvPr/>
        </p:nvSpPr>
        <p:spPr>
          <a:xfrm>
            <a:off x="909069" y="185939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1800" u="none" cap="none" strike="noStrike">
                <a:solidFill>
                  <a:srgbClr val="000000"/>
                </a:solidFill>
                <a:latin typeface="Arial"/>
                <a:ea typeface="Arial"/>
                <a:cs typeface="Arial"/>
                <a:sym typeface="Arial"/>
              </a:rPr>
              <a:t>For each Hamming-windowed frames, the following features were extracted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Fundamental frequency(F0)</a:t>
            </a:r>
            <a:br>
              <a:rPr b="1" i="0" lang="en-US" sz="18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F0 is the frequency at which vocal cords vibrate in voiced sounds</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200"/>
              <a:buFont typeface="Arial"/>
              <a:buNone/>
            </a:pPr>
            <a:br>
              <a:rPr b="1" i="0" lang="en-US" sz="2200" u="none" cap="none" strike="noStrike">
                <a:solidFill>
                  <a:srgbClr val="000000"/>
                </a:solidFill>
                <a:latin typeface="Arial"/>
                <a:ea typeface="Arial"/>
                <a:cs typeface="Arial"/>
                <a:sym typeface="Arial"/>
              </a:rPr>
            </a:b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p:txBody>
      </p:sp>
      <p:pic>
        <p:nvPicPr>
          <p:cNvPr id="299" name="Google Shape;299;p37"/>
          <p:cNvPicPr preferRelativeResize="0"/>
          <p:nvPr/>
        </p:nvPicPr>
        <p:blipFill rotWithShape="1">
          <a:blip r:embed="rId3">
            <a:alphaModFix/>
          </a:blip>
          <a:srcRect b="0" l="0" r="0" t="0"/>
          <a:stretch/>
        </p:blipFill>
        <p:spPr>
          <a:xfrm>
            <a:off x="1931900" y="3638650"/>
            <a:ext cx="6262550" cy="223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Model Architecture</a:t>
            </a:r>
            <a:endParaRPr sz="3000">
              <a:solidFill>
                <a:srgbClr val="FFFFFF"/>
              </a:solidFill>
            </a:endParaRPr>
          </a:p>
        </p:txBody>
      </p:sp>
      <p:sp>
        <p:nvSpPr>
          <p:cNvPr id="306" name="Google Shape;306;p38"/>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307" name="Google Shape;307;p38"/>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308" name="Google Shape;308;p38"/>
          <p:cNvSpPr txBox="1"/>
          <p:nvPr/>
        </p:nvSpPr>
        <p:spPr>
          <a:xfrm>
            <a:off x="926669" y="1845412"/>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100"/>
              <a:buFont typeface="Arial"/>
              <a:buNone/>
            </a:pPr>
            <a:r>
              <a:rPr b="0" i="0" lang="en-US" sz="1800" u="none" cap="none" strike="noStrike">
                <a:solidFill>
                  <a:srgbClr val="000000"/>
                </a:solidFill>
                <a:latin typeface="Arial"/>
                <a:ea typeface="Arial"/>
                <a:cs typeface="Arial"/>
                <a:sym typeface="Arial"/>
              </a:rPr>
              <a:t>The model architecture consists of two subnetworks components</a:t>
            </a:r>
            <a:br>
              <a:rPr b="1" i="0" lang="en-US" sz="2000" u="none" cap="none" strike="noStrike">
                <a:solidFill>
                  <a:srgbClr val="000000"/>
                </a:solidFill>
                <a:latin typeface="Arial"/>
                <a:ea typeface="Arial"/>
                <a:cs typeface="Arial"/>
                <a:sym typeface="Arial"/>
              </a:rPr>
            </a:b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8"/>
          <p:cNvSpPr txBox="1"/>
          <p:nvPr/>
        </p:nvSpPr>
        <p:spPr>
          <a:xfrm>
            <a:off x="2093525" y="4430725"/>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pic>
        <p:nvPicPr>
          <p:cNvPr id="310" name="Google Shape;310;p38"/>
          <p:cNvPicPr preferRelativeResize="0"/>
          <p:nvPr/>
        </p:nvPicPr>
        <p:blipFill rotWithShape="1">
          <a:blip r:embed="rId3">
            <a:alphaModFix/>
          </a:blip>
          <a:srcRect b="0" l="0" r="0" t="0"/>
          <a:stretch/>
        </p:blipFill>
        <p:spPr>
          <a:xfrm>
            <a:off x="4506400" y="2383000"/>
            <a:ext cx="2582499" cy="1395450"/>
          </a:xfrm>
          <a:prstGeom prst="rect">
            <a:avLst/>
          </a:prstGeom>
          <a:noFill/>
          <a:ln>
            <a:noFill/>
          </a:ln>
        </p:spPr>
      </p:pic>
      <p:pic>
        <p:nvPicPr>
          <p:cNvPr id="311" name="Google Shape;311;p38"/>
          <p:cNvPicPr preferRelativeResize="0"/>
          <p:nvPr/>
        </p:nvPicPr>
        <p:blipFill rotWithShape="1">
          <a:blip r:embed="rId4">
            <a:alphaModFix/>
          </a:blip>
          <a:srcRect b="0" l="0" r="0" t="0"/>
          <a:stretch/>
        </p:blipFill>
        <p:spPr>
          <a:xfrm>
            <a:off x="4311550" y="4074000"/>
            <a:ext cx="2777350" cy="1615918"/>
          </a:xfrm>
          <a:prstGeom prst="rect">
            <a:avLst/>
          </a:prstGeom>
          <a:noFill/>
          <a:ln>
            <a:noFill/>
          </a:ln>
        </p:spPr>
      </p:pic>
      <p:sp>
        <p:nvSpPr>
          <p:cNvPr id="312" name="Google Shape;312;p38"/>
          <p:cNvSpPr txBox="1"/>
          <p:nvPr/>
        </p:nvSpPr>
        <p:spPr>
          <a:xfrm>
            <a:off x="963050" y="2702000"/>
            <a:ext cx="9777000" cy="815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Symptoms Embeddings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p:txBody>
      </p:sp>
      <p:sp>
        <p:nvSpPr>
          <p:cNvPr id="313" name="Google Shape;313;p38"/>
          <p:cNvSpPr txBox="1"/>
          <p:nvPr/>
        </p:nvSpPr>
        <p:spPr>
          <a:xfrm>
            <a:off x="1084900" y="4696688"/>
            <a:ext cx="30000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Cough Embeddings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About Me</a:t>
            </a:r>
            <a:endParaRPr sz="3000">
              <a:solidFill>
                <a:srgbClr val="FFFFFF"/>
              </a:solidFill>
            </a:endParaRPr>
          </a:p>
        </p:txBody>
      </p:sp>
      <p:sp>
        <p:nvSpPr>
          <p:cNvPr id="135" name="Google Shape;135;p21"/>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136" name="Google Shape;136;p21"/>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137" name="Google Shape;137;p21"/>
          <p:cNvSpPr txBox="1"/>
          <p:nvPr/>
        </p:nvSpPr>
        <p:spPr>
          <a:xfrm>
            <a:off x="1084900" y="1733836"/>
            <a:ext cx="7957800" cy="1623600"/>
          </a:xfrm>
          <a:prstGeom prst="rect">
            <a:avLst/>
          </a:prstGeom>
          <a:noFill/>
          <a:ln>
            <a:noFill/>
          </a:ln>
        </p:spPr>
        <p:txBody>
          <a:bodyPr anchorCtr="0" anchor="t" bIns="45700" lIns="91425" spcFirstLastPara="1" rIns="91425" wrap="square" tIns="45700">
            <a:noAutofit/>
          </a:bodyPr>
          <a:lstStyle/>
          <a:p>
            <a:pPr indent="0" lvl="0" marL="457200" marR="0" rtl="0" algn="l">
              <a:lnSpc>
                <a:spcPct val="150000"/>
              </a:lnSpc>
              <a:spcBef>
                <a:spcPts val="0"/>
              </a:spcBef>
              <a:spcAft>
                <a:spcPts val="0"/>
              </a:spcAft>
              <a:buClr>
                <a:srgbClr val="000000"/>
              </a:buClr>
              <a:buSzPts val="2000"/>
              <a:buFont typeface="Arial"/>
              <a:buNone/>
            </a:pPr>
            <a:r>
              <a:t/>
            </a:r>
            <a:endParaRPr b="1" i="0" sz="2000" u="none" cap="none" strike="noStrike">
              <a:solidFill>
                <a:srgbClr val="333333"/>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2000"/>
              <a:buFont typeface="Arial"/>
              <a:buNone/>
            </a:pPr>
            <a:r>
              <a:t/>
            </a:r>
            <a:endParaRPr b="1" i="0" sz="2000" u="none" cap="none" strike="noStrike">
              <a:solidFill>
                <a:srgbClr val="333333"/>
              </a:solidFill>
              <a:latin typeface="Calibri"/>
              <a:ea typeface="Calibri"/>
              <a:cs typeface="Calibri"/>
              <a:sym typeface="Calibri"/>
            </a:endParaRPr>
          </a:p>
          <a:p>
            <a:pPr indent="0" lvl="0" marL="114300" marR="0" rtl="0" algn="l">
              <a:lnSpc>
                <a:spcPct val="150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pic>
        <p:nvPicPr>
          <p:cNvPr id="138" name="Google Shape;138;p21"/>
          <p:cNvPicPr preferRelativeResize="0"/>
          <p:nvPr/>
        </p:nvPicPr>
        <p:blipFill rotWithShape="1">
          <a:blip r:embed="rId3">
            <a:alphaModFix/>
          </a:blip>
          <a:srcRect b="0" l="0" r="0" t="0"/>
          <a:stretch/>
        </p:blipFill>
        <p:spPr>
          <a:xfrm>
            <a:off x="1189025" y="2074975"/>
            <a:ext cx="3150280" cy="4009325"/>
          </a:xfrm>
          <a:prstGeom prst="rect">
            <a:avLst/>
          </a:prstGeom>
          <a:noFill/>
          <a:ln>
            <a:noFill/>
          </a:ln>
        </p:spPr>
      </p:pic>
      <p:sp>
        <p:nvSpPr>
          <p:cNvPr id="139" name="Google Shape;139;p21"/>
          <p:cNvSpPr txBox="1"/>
          <p:nvPr/>
        </p:nvSpPr>
        <p:spPr>
          <a:xfrm>
            <a:off x="4769050" y="2250825"/>
            <a:ext cx="6971400" cy="3814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Research Engineer </a:t>
            </a:r>
            <a:r>
              <a:rPr b="0" i="0" lang="en-US" sz="1800" u="sng" cap="none" strike="noStrike">
                <a:solidFill>
                  <a:schemeClr val="hlink"/>
                </a:solidFill>
                <a:latin typeface="Calibri"/>
                <a:ea typeface="Calibri"/>
                <a:cs typeface="Calibri"/>
                <a:sym typeface="Calibri"/>
                <a:hlinkClick r:id="rId4"/>
              </a:rPr>
              <a:t>@ Saama AI Research Lab</a:t>
            </a:r>
            <a:endParaRPr b="0" i="0" sz="1800" u="none" cap="none" strike="noStrike">
              <a:solidFill>
                <a:srgbClr val="1155CC"/>
              </a:solidFill>
              <a:latin typeface="Calibri"/>
              <a:ea typeface="Calibri"/>
              <a:cs typeface="Calibri"/>
              <a:sym typeface="Calibri"/>
            </a:endParaRPr>
          </a:p>
          <a:p>
            <a:pPr indent="-349250" lvl="0" marL="457200" marR="0" rtl="0" algn="l">
              <a:lnSpc>
                <a:spcPct val="115000"/>
              </a:lnSpc>
              <a:spcBef>
                <a:spcPts val="0"/>
              </a:spcBef>
              <a:spcAft>
                <a:spcPts val="0"/>
              </a:spcAft>
              <a:buClr>
                <a:srgbClr val="000000"/>
              </a:buClr>
              <a:buSzPts val="1900"/>
              <a:buFont typeface="Calibri"/>
              <a:buChar char="●"/>
            </a:pPr>
            <a:r>
              <a:rPr b="0" i="0" lang="en-US" sz="1700" u="none" cap="none" strike="noStrike">
                <a:solidFill>
                  <a:srgbClr val="000000"/>
                </a:solidFill>
                <a:highlight>
                  <a:srgbClr val="FFFFFF"/>
                </a:highlight>
                <a:latin typeface="Calibri"/>
                <a:ea typeface="Calibri"/>
                <a:cs typeface="Calibri"/>
                <a:sym typeface="Calibri"/>
              </a:rPr>
              <a:t>Research interests involve </a:t>
            </a:r>
            <a:br>
              <a:rPr b="0" i="0" lang="en-US" sz="1700" u="none" cap="none" strike="noStrike">
                <a:solidFill>
                  <a:srgbClr val="000000"/>
                </a:solidFill>
                <a:highlight>
                  <a:srgbClr val="FFFFFF"/>
                </a:highlight>
                <a:latin typeface="Calibri"/>
                <a:ea typeface="Calibri"/>
                <a:cs typeface="Calibri"/>
                <a:sym typeface="Calibri"/>
              </a:rPr>
            </a:br>
            <a:r>
              <a:rPr b="0" i="0" lang="en-US" sz="1700" u="none" cap="none" strike="noStrike">
                <a:solidFill>
                  <a:srgbClr val="000000"/>
                </a:solidFill>
                <a:highlight>
                  <a:srgbClr val="FFFFFF"/>
                </a:highlight>
                <a:latin typeface="Calibri"/>
                <a:ea typeface="Calibri"/>
                <a:cs typeface="Calibri"/>
                <a:sym typeface="Calibri"/>
              </a:rPr>
              <a:t>Representation Learning on Graphs and Manifolds </a:t>
            </a:r>
            <a:endParaRPr b="0" i="0" sz="1700" u="none" cap="none" strike="noStrike">
              <a:solidFill>
                <a:srgbClr val="000000"/>
              </a:solidFill>
              <a:highlight>
                <a:srgbClr val="FFFFFF"/>
              </a:highlight>
              <a:latin typeface="Calibri"/>
              <a:ea typeface="Calibri"/>
              <a:cs typeface="Calibri"/>
              <a:sym typeface="Calibri"/>
            </a:endParaRPr>
          </a:p>
          <a:p>
            <a:pPr indent="-349250" lvl="0" marL="457200" marR="0" rtl="0" algn="l">
              <a:lnSpc>
                <a:spcPct val="115000"/>
              </a:lnSpc>
              <a:spcBef>
                <a:spcPts val="0"/>
              </a:spcBef>
              <a:spcAft>
                <a:spcPts val="0"/>
              </a:spcAft>
              <a:buClr>
                <a:srgbClr val="000000"/>
              </a:buClr>
              <a:buSzPts val="1900"/>
              <a:buFont typeface="Calibri"/>
              <a:buChar char="●"/>
            </a:pPr>
            <a:r>
              <a:rPr b="0" i="0" lang="en-US" sz="1700" u="none" cap="none" strike="noStrike">
                <a:solidFill>
                  <a:srgbClr val="000000"/>
                </a:solidFill>
                <a:highlight>
                  <a:srgbClr val="FFFFFF"/>
                </a:highlight>
                <a:latin typeface="Calibri"/>
                <a:ea typeface="Calibri"/>
                <a:cs typeface="Calibri"/>
                <a:sym typeface="Calibri"/>
              </a:rPr>
              <a:t>Interpretable Natural Language Processing, </a:t>
            </a:r>
            <a:br>
              <a:rPr b="0" i="0" lang="en-US" sz="1700" u="none" cap="none" strike="noStrike">
                <a:solidFill>
                  <a:srgbClr val="000000"/>
                </a:solidFill>
                <a:highlight>
                  <a:srgbClr val="FFFFFF"/>
                </a:highlight>
                <a:latin typeface="Calibri"/>
                <a:ea typeface="Calibri"/>
                <a:cs typeface="Calibri"/>
                <a:sym typeface="Calibri"/>
              </a:rPr>
            </a:br>
            <a:r>
              <a:rPr b="0" i="0" lang="en-US" sz="1700" u="none" cap="none" strike="noStrike">
                <a:solidFill>
                  <a:srgbClr val="000000"/>
                </a:solidFill>
                <a:highlight>
                  <a:srgbClr val="FFFFFF"/>
                </a:highlight>
                <a:latin typeface="Calibri"/>
                <a:ea typeface="Calibri"/>
                <a:cs typeface="Calibri"/>
                <a:sym typeface="Calibri"/>
              </a:rPr>
              <a:t>and their applications in Healthcare data</a:t>
            </a:r>
            <a:endParaRPr b="0" i="0" sz="1700" u="none" cap="none" strike="noStrike">
              <a:solidFill>
                <a:srgbClr val="000000"/>
              </a:solidFill>
              <a:highlight>
                <a:srgbClr val="FFFFFF"/>
              </a:highlight>
              <a:latin typeface="Calibri"/>
              <a:ea typeface="Calibri"/>
              <a:cs typeface="Calibri"/>
              <a:sym typeface="Calibri"/>
            </a:endParaRPr>
          </a:p>
          <a:p>
            <a:pPr indent="-336550" lvl="0" marL="457200" marR="0" rtl="0" algn="l">
              <a:lnSpc>
                <a:spcPct val="115000"/>
              </a:lnSpc>
              <a:spcBef>
                <a:spcPts val="0"/>
              </a:spcBef>
              <a:spcAft>
                <a:spcPts val="0"/>
              </a:spcAft>
              <a:buClr>
                <a:srgbClr val="000000"/>
              </a:buClr>
              <a:buSzPts val="1700"/>
              <a:buFont typeface="Calibri"/>
              <a:buChar char="●"/>
            </a:pPr>
            <a:r>
              <a:rPr b="0" i="0" lang="en-US" sz="1700" u="none" cap="none" strike="noStrike">
                <a:solidFill>
                  <a:srgbClr val="000000"/>
                </a:solidFill>
                <a:highlight>
                  <a:srgbClr val="FFFFFF"/>
                </a:highlight>
                <a:latin typeface="Calibri"/>
                <a:ea typeface="Calibri"/>
                <a:cs typeface="Calibri"/>
                <a:sym typeface="Calibri"/>
              </a:rPr>
              <a:t>Respiratory, Neurophysiological (EEG, ECG, EMG etc.) </a:t>
            </a:r>
            <a:br>
              <a:rPr b="0" i="0" lang="en-US" sz="1700" u="none" cap="none" strike="noStrike">
                <a:solidFill>
                  <a:srgbClr val="000000"/>
                </a:solidFill>
                <a:highlight>
                  <a:srgbClr val="FFFFFF"/>
                </a:highlight>
                <a:latin typeface="Calibri"/>
                <a:ea typeface="Calibri"/>
                <a:cs typeface="Calibri"/>
                <a:sym typeface="Calibri"/>
              </a:rPr>
            </a:br>
            <a:r>
              <a:rPr b="0" i="0" lang="en-US" sz="1700" u="none" cap="none" strike="noStrike">
                <a:solidFill>
                  <a:srgbClr val="000000"/>
                </a:solidFill>
                <a:highlight>
                  <a:srgbClr val="FFFFFF"/>
                </a:highlight>
                <a:latin typeface="Calibri"/>
                <a:ea typeface="Calibri"/>
                <a:cs typeface="Calibri"/>
                <a:sym typeface="Calibri"/>
              </a:rPr>
              <a:t>based Signal Processing</a:t>
            </a:r>
            <a:endParaRPr b="0" i="0" sz="1700" u="none" cap="none" strike="noStrike">
              <a:solidFill>
                <a:srgbClr val="000000"/>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900"/>
              <a:buFont typeface="Arial"/>
              <a:buNone/>
            </a:pPr>
            <a:r>
              <a:t/>
            </a:r>
            <a:endParaRPr b="0" i="0" sz="1700" u="none" cap="none" strike="noStrike">
              <a:solidFill>
                <a:srgbClr val="000000"/>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900"/>
              <a:buFont typeface="Arial"/>
              <a:buNone/>
            </a:pPr>
            <a:r>
              <a:rPr b="0" i="0" lang="en-US" sz="1700" u="none" cap="none" strike="noStrike">
                <a:solidFill>
                  <a:srgbClr val="000000"/>
                </a:solidFill>
                <a:highlight>
                  <a:srgbClr val="FFFFFF"/>
                </a:highlight>
                <a:latin typeface="Calibri"/>
                <a:ea typeface="Calibri"/>
                <a:cs typeface="Calibri"/>
                <a:sym typeface="Calibri"/>
              </a:rPr>
              <a:t>	Email      : ankit.pal@saama.com</a:t>
            </a:r>
            <a:endParaRPr b="0" i="0" sz="1700" u="none" cap="none" strike="noStrike">
              <a:solidFill>
                <a:srgbClr val="1155CC"/>
              </a:solidFill>
              <a:highlight>
                <a:srgbClr val="FFFFFF"/>
              </a:highlight>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1900"/>
              <a:buFont typeface="Arial"/>
              <a:buNone/>
            </a:pPr>
            <a:r>
              <a:rPr b="0" i="0" lang="en-US" sz="1700" u="none" cap="none" strike="noStrike">
                <a:solidFill>
                  <a:srgbClr val="000000"/>
                </a:solidFill>
                <a:highlight>
                  <a:srgbClr val="FFFFFF"/>
                </a:highlight>
                <a:latin typeface="Calibri"/>
                <a:ea typeface="Calibri"/>
                <a:cs typeface="Calibri"/>
                <a:sym typeface="Calibri"/>
              </a:rPr>
              <a:t>Website : aadityaura.github.io</a:t>
            </a:r>
            <a:endParaRPr b="0" i="0" sz="1700" u="none" cap="none" strike="noStrike">
              <a:solidFill>
                <a:srgbClr val="000000"/>
              </a:solidFill>
              <a:highlight>
                <a:srgbClr val="FFFFFF"/>
              </a:highlight>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1900"/>
              <a:buFont typeface="Arial"/>
              <a:buNone/>
            </a:pPr>
            <a:r>
              <a:rPr b="0" i="0" lang="en-US" sz="1700" u="none" cap="none" strike="noStrike">
                <a:solidFill>
                  <a:srgbClr val="000000"/>
                </a:solidFill>
                <a:highlight>
                  <a:srgbClr val="FFFFFF"/>
                </a:highlight>
                <a:latin typeface="Calibri"/>
                <a:ea typeface="Calibri"/>
                <a:cs typeface="Calibri"/>
                <a:sym typeface="Calibri"/>
              </a:rPr>
              <a:t>twitter    : @aadityaura</a:t>
            </a:r>
            <a:endParaRPr b="0" i="0" sz="1700" u="none" cap="none" strike="noStrike">
              <a:solidFill>
                <a:srgbClr val="000000"/>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Symptoms Embeddings</a:t>
            </a:r>
            <a:endParaRPr sz="3000">
              <a:solidFill>
                <a:srgbClr val="FFFFFF"/>
              </a:solidFill>
            </a:endParaRPr>
          </a:p>
        </p:txBody>
      </p:sp>
      <p:sp>
        <p:nvSpPr>
          <p:cNvPr id="320" name="Google Shape;320;p39"/>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321" name="Google Shape;321;p39"/>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322" name="Google Shape;322;p39"/>
          <p:cNvSpPr txBox="1"/>
          <p:nvPr/>
        </p:nvSpPr>
        <p:spPr>
          <a:xfrm>
            <a:off x="926644" y="1859399"/>
            <a:ext cx="9703800" cy="2031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Symptoms Embeddings capture the hidden features of patient characteristics, diagnosis, symptoms</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9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We utilized the transformer-based tabular model called “TabNet,” which uses a sequential attention mechanism to generate the Symptoms embeddings</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9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It consists of four main components :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Gated Linear Unit</a:t>
            </a:r>
            <a:endParaRPr b="0" i="0" sz="1800" u="none" cap="none" strike="noStrike">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Feature Transformer</a:t>
            </a:r>
            <a:endParaRPr b="0" i="0" sz="1800" u="none" cap="none" strike="noStrike">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Attentive Transformer</a:t>
            </a:r>
            <a:endParaRPr b="0" i="0" sz="1800" u="none" cap="none" strike="noStrike">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Decision Step</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Symptoms Embeddings</a:t>
            </a:r>
            <a:endParaRPr sz="3000">
              <a:solidFill>
                <a:srgbClr val="FFFFFF"/>
              </a:solidFill>
            </a:endParaRPr>
          </a:p>
        </p:txBody>
      </p:sp>
      <p:sp>
        <p:nvSpPr>
          <p:cNvPr id="329" name="Google Shape;329;p40"/>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330" name="Google Shape;330;p40"/>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331" name="Google Shape;331;p40"/>
          <p:cNvSpPr txBox="1"/>
          <p:nvPr/>
        </p:nvSpPr>
        <p:spPr>
          <a:xfrm>
            <a:off x="944244" y="1859399"/>
            <a:ext cx="9703800" cy="2031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Gated Linear Unit (GLU)</a:t>
            </a:r>
            <a:br>
              <a:rPr b="1" i="0" lang="en-US" sz="18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GLU functions like a filter; it regulates which parts of the signal should be allowed into the unit</a:t>
            </a: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Feature Transformer (FT)</a:t>
            </a:r>
            <a:br>
              <a:rPr b="1" i="0" lang="en-US" sz="18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Feature Transformer process the filtered features by looking at all the symptoms features assessed and deciding which ones indicate which class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332" name="Google Shape;332;p40"/>
          <p:cNvPicPr preferRelativeResize="0"/>
          <p:nvPr/>
        </p:nvPicPr>
        <p:blipFill rotWithShape="1">
          <a:blip r:embed="rId3">
            <a:alphaModFix/>
          </a:blip>
          <a:srcRect b="0" l="0" r="0" t="0"/>
          <a:stretch/>
        </p:blipFill>
        <p:spPr>
          <a:xfrm>
            <a:off x="2989800" y="4803273"/>
            <a:ext cx="5226351" cy="169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Symptoms Embeddings</a:t>
            </a:r>
            <a:endParaRPr sz="3000">
              <a:solidFill>
                <a:srgbClr val="FFFFFF"/>
              </a:solidFill>
            </a:endParaRPr>
          </a:p>
        </p:txBody>
      </p:sp>
      <p:sp>
        <p:nvSpPr>
          <p:cNvPr id="339" name="Google Shape;339;p41"/>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340" name="Google Shape;340;p41"/>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341" name="Google Shape;341;p41"/>
          <p:cNvSpPr txBox="1"/>
          <p:nvPr/>
        </p:nvSpPr>
        <p:spPr>
          <a:xfrm>
            <a:off x="944244" y="185939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42" name="Google Shape;342;p41"/>
          <p:cNvSpPr txBox="1"/>
          <p:nvPr/>
        </p:nvSpPr>
        <p:spPr>
          <a:xfrm>
            <a:off x="944244" y="1859399"/>
            <a:ext cx="9703800" cy="2031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Attentive Transformer (AT)</a:t>
            </a:r>
            <a:br>
              <a:rPr b="1" i="0" lang="en-US" sz="18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Utilizes sparse intense wise features selection based on learned symptoms dataset and focusing on specific symptoms features only</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Decision Step (DS)</a:t>
            </a:r>
            <a:br>
              <a:rPr b="1" i="0" lang="en-US" sz="18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Decision steps are composed of a Feature Transformer(FT), Attentive Transformer(AT), and feature masking</a:t>
            </a:r>
            <a:endParaRPr b="0" i="0" sz="1800" u="none" cap="none" strike="noStrike">
              <a:solidFill>
                <a:srgbClr val="000000"/>
              </a:solidFill>
              <a:latin typeface="Arial"/>
              <a:ea typeface="Arial"/>
              <a:cs typeface="Arial"/>
              <a:sym typeface="Arial"/>
            </a:endParaRPr>
          </a:p>
        </p:txBody>
      </p:sp>
      <p:sp>
        <p:nvSpPr>
          <p:cNvPr id="343" name="Google Shape;343;p41"/>
          <p:cNvSpPr txBox="1"/>
          <p:nvPr/>
        </p:nvSpPr>
        <p:spPr>
          <a:xfrm>
            <a:off x="2072400" y="4941300"/>
            <a:ext cx="6860700" cy="48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pic>
        <p:nvPicPr>
          <p:cNvPr id="344" name="Google Shape;344;p41"/>
          <p:cNvPicPr preferRelativeResize="0"/>
          <p:nvPr/>
        </p:nvPicPr>
        <p:blipFill rotWithShape="1">
          <a:blip r:embed="rId3">
            <a:alphaModFix/>
          </a:blip>
          <a:srcRect b="0" l="0" r="0" t="0"/>
          <a:stretch/>
        </p:blipFill>
        <p:spPr>
          <a:xfrm>
            <a:off x="2448594" y="4941301"/>
            <a:ext cx="1739855" cy="1402499"/>
          </a:xfrm>
          <a:prstGeom prst="rect">
            <a:avLst/>
          </a:prstGeom>
          <a:noFill/>
          <a:ln>
            <a:noFill/>
          </a:ln>
        </p:spPr>
      </p:pic>
      <p:pic>
        <p:nvPicPr>
          <p:cNvPr id="345" name="Google Shape;345;p41"/>
          <p:cNvPicPr preferRelativeResize="0"/>
          <p:nvPr/>
        </p:nvPicPr>
        <p:blipFill rotWithShape="1">
          <a:blip r:embed="rId4">
            <a:alphaModFix/>
          </a:blip>
          <a:srcRect b="0" l="0" r="0" t="0"/>
          <a:stretch/>
        </p:blipFill>
        <p:spPr>
          <a:xfrm>
            <a:off x="5251155" y="4984367"/>
            <a:ext cx="2868633" cy="13163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Cough Embeddings</a:t>
            </a:r>
            <a:endParaRPr sz="3000">
              <a:solidFill>
                <a:srgbClr val="FFFFFF"/>
              </a:solidFill>
            </a:endParaRPr>
          </a:p>
        </p:txBody>
      </p:sp>
      <p:sp>
        <p:nvSpPr>
          <p:cNvPr id="352" name="Google Shape;352;p42"/>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353" name="Google Shape;353;p42"/>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354" name="Google Shape;354;p42"/>
          <p:cNvSpPr txBox="1"/>
          <p:nvPr/>
        </p:nvSpPr>
        <p:spPr>
          <a:xfrm>
            <a:off x="945169" y="1885799"/>
            <a:ext cx="9703800" cy="2031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Cough Embeddings learn and capture more in-depth features in temporal acoustic characteristics of cough sounds</a:t>
            </a:r>
            <a:endParaRPr b="0" i="0" sz="18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20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We used Deep Neural Network (DNN) to learn the embeddings from cough features extracted in the previous feature engineering part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355" name="Google Shape;355;p42"/>
          <p:cNvPicPr preferRelativeResize="0"/>
          <p:nvPr/>
        </p:nvPicPr>
        <p:blipFill rotWithShape="1">
          <a:blip r:embed="rId3">
            <a:alphaModFix/>
          </a:blip>
          <a:srcRect b="0" l="0" r="0" t="0"/>
          <a:stretch/>
        </p:blipFill>
        <p:spPr>
          <a:xfrm>
            <a:off x="4313025" y="3806551"/>
            <a:ext cx="2968102" cy="2031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Final Model</a:t>
            </a:r>
            <a:endParaRPr sz="3000">
              <a:solidFill>
                <a:srgbClr val="FFFFFF"/>
              </a:solidFill>
            </a:endParaRPr>
          </a:p>
        </p:txBody>
      </p:sp>
      <p:sp>
        <p:nvSpPr>
          <p:cNvPr id="362" name="Google Shape;362;p43"/>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363" name="Google Shape;363;p43"/>
          <p:cNvSpPr txBox="1"/>
          <p:nvPr/>
        </p:nvSpPr>
        <p:spPr>
          <a:xfrm>
            <a:off x="980319" y="2181112"/>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US" sz="1600"/>
              <a:t>Concatenating </a:t>
            </a:r>
            <a:r>
              <a:rPr b="0" i="0" lang="en-US" sz="1600" u="none" cap="none" strike="noStrike">
                <a:solidFill>
                  <a:srgbClr val="000000"/>
                </a:solidFill>
                <a:latin typeface="Arial"/>
                <a:ea typeface="Arial"/>
                <a:cs typeface="Arial"/>
                <a:sym typeface="Arial"/>
              </a:rPr>
              <a:t>Symptoms Embeddings with Cough Embeddings followed by a Fully-Connected(FC) layer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64" name="Google Shape;364;p43"/>
          <p:cNvSpPr txBox="1"/>
          <p:nvPr/>
        </p:nvSpPr>
        <p:spPr>
          <a:xfrm>
            <a:off x="2286450" y="44042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365" name="Google Shape;365;p43"/>
          <p:cNvSpPr txBox="1"/>
          <p:nvPr/>
        </p:nvSpPr>
        <p:spPr>
          <a:xfrm>
            <a:off x="943725" y="4742550"/>
            <a:ext cx="9777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Slab"/>
              <a:ea typeface="Roboto Slab"/>
              <a:cs typeface="Roboto Slab"/>
              <a:sym typeface="Roboto Slab"/>
            </a:endParaRPr>
          </a:p>
        </p:txBody>
      </p:sp>
      <p:pic>
        <p:nvPicPr>
          <p:cNvPr id="366" name="Google Shape;366;p43"/>
          <p:cNvPicPr preferRelativeResize="0"/>
          <p:nvPr/>
        </p:nvPicPr>
        <p:blipFill rotWithShape="1">
          <a:blip r:embed="rId3">
            <a:alphaModFix/>
          </a:blip>
          <a:srcRect b="0" l="0" r="0" t="0"/>
          <a:stretch/>
        </p:blipFill>
        <p:spPr>
          <a:xfrm>
            <a:off x="3471046" y="3057950"/>
            <a:ext cx="4424454" cy="134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Final Model</a:t>
            </a:r>
            <a:endParaRPr sz="3000">
              <a:solidFill>
                <a:srgbClr val="FFFFFF"/>
              </a:solidFill>
            </a:endParaRPr>
          </a:p>
        </p:txBody>
      </p:sp>
      <p:sp>
        <p:nvSpPr>
          <p:cNvPr id="373" name="Google Shape;373;p44"/>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pic>
        <p:nvPicPr>
          <p:cNvPr id="374" name="Google Shape;374;p44"/>
          <p:cNvPicPr preferRelativeResize="0"/>
          <p:nvPr/>
        </p:nvPicPr>
        <p:blipFill rotWithShape="1">
          <a:blip r:embed="rId3">
            <a:alphaModFix/>
          </a:blip>
          <a:srcRect b="0" l="0" r="0" t="0"/>
          <a:stretch/>
        </p:blipFill>
        <p:spPr>
          <a:xfrm>
            <a:off x="1577175" y="1681350"/>
            <a:ext cx="8815347" cy="4727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Total Loss</a:t>
            </a:r>
            <a:endParaRPr sz="3000">
              <a:solidFill>
                <a:srgbClr val="FFFFFF"/>
              </a:solidFill>
            </a:endParaRPr>
          </a:p>
        </p:txBody>
      </p:sp>
      <p:sp>
        <p:nvSpPr>
          <p:cNvPr id="381" name="Google Shape;381;p45"/>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382" name="Google Shape;382;p45"/>
          <p:cNvSpPr txBox="1"/>
          <p:nvPr/>
        </p:nvSpPr>
        <p:spPr>
          <a:xfrm>
            <a:off x="1244094" y="25364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1800" u="none" cap="none" strike="noStrike">
                <a:solidFill>
                  <a:srgbClr val="000000"/>
                </a:solidFill>
                <a:latin typeface="Arial"/>
                <a:ea typeface="Arial"/>
                <a:cs typeface="Arial"/>
                <a:sym typeface="Arial"/>
              </a:rPr>
              <a:t>                                After this, the Total loss was calculated as follows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83" name="Google Shape;383;p45"/>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pic>
        <p:nvPicPr>
          <p:cNvPr id="384" name="Google Shape;384;p45"/>
          <p:cNvPicPr preferRelativeResize="0"/>
          <p:nvPr/>
        </p:nvPicPr>
        <p:blipFill rotWithShape="1">
          <a:blip r:embed="rId3">
            <a:alphaModFix/>
          </a:blip>
          <a:srcRect b="0" l="0" r="0" t="0"/>
          <a:stretch/>
        </p:blipFill>
        <p:spPr>
          <a:xfrm>
            <a:off x="3652625" y="4608613"/>
            <a:ext cx="4257675" cy="638175"/>
          </a:xfrm>
          <a:prstGeom prst="rect">
            <a:avLst/>
          </a:prstGeom>
          <a:noFill/>
          <a:ln>
            <a:noFill/>
          </a:ln>
        </p:spPr>
      </p:pic>
      <p:pic>
        <p:nvPicPr>
          <p:cNvPr id="385" name="Google Shape;385;p45"/>
          <p:cNvPicPr preferRelativeResize="0"/>
          <p:nvPr/>
        </p:nvPicPr>
        <p:blipFill rotWithShape="1">
          <a:blip r:embed="rId4">
            <a:alphaModFix/>
          </a:blip>
          <a:srcRect b="0" l="0" r="0" t="0"/>
          <a:stretch/>
        </p:blipFill>
        <p:spPr>
          <a:xfrm>
            <a:off x="3478701" y="3250225"/>
            <a:ext cx="4605525" cy="11674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Experiments</a:t>
            </a:r>
            <a:endParaRPr sz="3000">
              <a:solidFill>
                <a:srgbClr val="FFFFFF"/>
              </a:solidFill>
            </a:endParaRPr>
          </a:p>
        </p:txBody>
      </p:sp>
      <p:sp>
        <p:nvSpPr>
          <p:cNvPr id="392" name="Google Shape;392;p46"/>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393" name="Google Shape;393;p46"/>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394" name="Google Shape;394;p46"/>
          <p:cNvSpPr txBox="1"/>
          <p:nvPr/>
        </p:nvSpPr>
        <p:spPr>
          <a:xfrm>
            <a:off x="979425" y="1880250"/>
            <a:ext cx="8837100" cy="103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Based on the collected dataset, the model was trained on the following combination of features</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Task 1</a:t>
            </a:r>
            <a:r>
              <a:rPr b="0" i="0" lang="en-US" sz="1800" u="none" cap="none" strike="noStrike">
                <a:solidFill>
                  <a:srgbClr val="000000"/>
                </a:solidFill>
                <a:latin typeface="Calibri"/>
                <a:ea typeface="Calibri"/>
                <a:cs typeface="Calibri"/>
                <a:sym typeface="Calibri"/>
              </a:rPr>
              <a:t>, Using cough data only</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Task 2</a:t>
            </a:r>
            <a:r>
              <a:rPr b="0" i="0" lang="en-US" sz="1800" u="none" cap="none" strike="noStrike">
                <a:solidFill>
                  <a:srgbClr val="000000"/>
                </a:solidFill>
                <a:latin typeface="Calibri"/>
                <a:ea typeface="Calibri"/>
                <a:cs typeface="Calibri"/>
                <a:sym typeface="Calibri"/>
              </a:rPr>
              <a:t>, Using Demographic &amp; Symptoms Data Only</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Task 3</a:t>
            </a:r>
            <a:r>
              <a:rPr b="0" i="0" lang="en-US" sz="1800" u="none" cap="none" strike="noStrike">
                <a:solidFill>
                  <a:srgbClr val="000000"/>
                </a:solidFill>
                <a:latin typeface="Calibri"/>
                <a:ea typeface="Calibri"/>
                <a:cs typeface="Calibri"/>
                <a:sym typeface="Calibri"/>
              </a:rPr>
              <a:t>, Using Both</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1" i="0" lang="en-US" sz="1800" u="none" cap="none" strike="noStrike">
                <a:solidFill>
                  <a:srgbClr val="000000"/>
                </a:solidFill>
                <a:latin typeface="Calibri"/>
                <a:ea typeface="Calibri"/>
                <a:cs typeface="Calibri"/>
                <a:sym typeface="Calibri"/>
              </a:rPr>
              <a:t>Task 4</a:t>
            </a:r>
            <a:r>
              <a:rPr b="0" i="0" lang="en-US" sz="1800" u="none" cap="none" strike="noStrike">
                <a:solidFill>
                  <a:srgbClr val="000000"/>
                </a:solidFill>
                <a:latin typeface="Calibri"/>
                <a:ea typeface="Calibri"/>
                <a:cs typeface="Calibri"/>
                <a:sym typeface="Calibri"/>
              </a:rPr>
              <a:t>, Using Both with different Cough Types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7"/>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Results (Binary Classification : Task 1)</a:t>
            </a:r>
            <a:endParaRPr sz="3000">
              <a:solidFill>
                <a:srgbClr val="FFFFFF"/>
              </a:solidFill>
            </a:endParaRPr>
          </a:p>
        </p:txBody>
      </p:sp>
      <p:sp>
        <p:nvSpPr>
          <p:cNvPr id="401" name="Google Shape;401;p47"/>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402" name="Google Shape;402;p47"/>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pic>
        <p:nvPicPr>
          <p:cNvPr id="403" name="Google Shape;403;p47"/>
          <p:cNvPicPr preferRelativeResize="0"/>
          <p:nvPr/>
        </p:nvPicPr>
        <p:blipFill rotWithShape="1">
          <a:blip r:embed="rId3">
            <a:alphaModFix/>
          </a:blip>
          <a:srcRect b="0" l="0" r="0" t="0"/>
          <a:stretch/>
        </p:blipFill>
        <p:spPr>
          <a:xfrm>
            <a:off x="1816675" y="1994725"/>
            <a:ext cx="8417949" cy="3351000"/>
          </a:xfrm>
          <a:prstGeom prst="rect">
            <a:avLst/>
          </a:prstGeom>
          <a:noFill/>
          <a:ln>
            <a:noFill/>
          </a:ln>
        </p:spPr>
      </p:pic>
      <p:sp>
        <p:nvSpPr>
          <p:cNvPr id="404" name="Google Shape;404;p47"/>
          <p:cNvSpPr txBox="1"/>
          <p:nvPr/>
        </p:nvSpPr>
        <p:spPr>
          <a:xfrm>
            <a:off x="1654050" y="5433650"/>
            <a:ext cx="977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p:txBody>
      </p:sp>
      <p:sp>
        <p:nvSpPr>
          <p:cNvPr id="405" name="Google Shape;405;p47"/>
          <p:cNvSpPr txBox="1"/>
          <p:nvPr/>
        </p:nvSpPr>
        <p:spPr>
          <a:xfrm>
            <a:off x="2097150" y="5631475"/>
            <a:ext cx="9777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Model performance metrics across different models on Task 1 Using cough data only</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8"/>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Results (Binary Classification </a:t>
            </a:r>
            <a:r>
              <a:rPr lang="en-US" sz="3000">
                <a:solidFill>
                  <a:schemeClr val="lt1"/>
                </a:solidFill>
              </a:rPr>
              <a:t>: Task 2</a:t>
            </a:r>
            <a:r>
              <a:rPr lang="en-US" sz="3000">
                <a:solidFill>
                  <a:srgbClr val="FFFFFF"/>
                </a:solidFill>
                <a:latin typeface="Roboto Slab"/>
                <a:ea typeface="Roboto Slab"/>
                <a:cs typeface="Roboto Slab"/>
                <a:sym typeface="Roboto Slab"/>
              </a:rPr>
              <a:t>)</a:t>
            </a:r>
            <a:endParaRPr sz="3000">
              <a:solidFill>
                <a:srgbClr val="FFFFFF"/>
              </a:solidFill>
            </a:endParaRPr>
          </a:p>
        </p:txBody>
      </p:sp>
      <p:sp>
        <p:nvSpPr>
          <p:cNvPr id="412" name="Google Shape;412;p48"/>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413" name="Google Shape;413;p48"/>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414" name="Google Shape;414;p48"/>
          <p:cNvSpPr txBox="1"/>
          <p:nvPr/>
        </p:nvSpPr>
        <p:spPr>
          <a:xfrm>
            <a:off x="1654050" y="5433650"/>
            <a:ext cx="977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p:txBody>
      </p:sp>
      <p:sp>
        <p:nvSpPr>
          <p:cNvPr id="415" name="Google Shape;415;p48"/>
          <p:cNvSpPr txBox="1"/>
          <p:nvPr/>
        </p:nvSpPr>
        <p:spPr>
          <a:xfrm>
            <a:off x="2097150" y="5631475"/>
            <a:ext cx="9777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Model performance metrics across different models on Task 2 Using Demographic &amp; Symptoms Data Only</a:t>
            </a:r>
            <a:endParaRPr b="0" i="0" sz="1700" u="none" cap="none" strike="noStrike">
              <a:solidFill>
                <a:srgbClr val="000000"/>
              </a:solidFill>
              <a:latin typeface="Calibri"/>
              <a:ea typeface="Calibri"/>
              <a:cs typeface="Calibri"/>
              <a:sym typeface="Calibri"/>
            </a:endParaRPr>
          </a:p>
        </p:txBody>
      </p:sp>
      <p:pic>
        <p:nvPicPr>
          <p:cNvPr id="416" name="Google Shape;416;p48"/>
          <p:cNvPicPr preferRelativeResize="0"/>
          <p:nvPr/>
        </p:nvPicPr>
        <p:blipFill rotWithShape="1">
          <a:blip r:embed="rId3">
            <a:alphaModFix/>
          </a:blip>
          <a:srcRect b="0" l="0" r="0" t="0"/>
          <a:stretch/>
        </p:blipFill>
        <p:spPr>
          <a:xfrm>
            <a:off x="1828775" y="2020800"/>
            <a:ext cx="8233049" cy="333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COVID-19</a:t>
            </a:r>
            <a:endParaRPr sz="3000">
              <a:solidFill>
                <a:srgbClr val="FFFFFF"/>
              </a:solidFill>
            </a:endParaRPr>
          </a:p>
        </p:txBody>
      </p:sp>
      <p:sp>
        <p:nvSpPr>
          <p:cNvPr id="146" name="Google Shape;146;p22"/>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147" name="Google Shape;147;p22"/>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148" name="Google Shape;148;p22"/>
          <p:cNvSpPr txBox="1"/>
          <p:nvPr/>
        </p:nvSpPr>
        <p:spPr>
          <a:xfrm>
            <a:off x="1084900" y="1733836"/>
            <a:ext cx="7957800" cy="1623600"/>
          </a:xfrm>
          <a:prstGeom prst="rect">
            <a:avLst/>
          </a:prstGeom>
          <a:noFill/>
          <a:ln>
            <a:noFill/>
          </a:ln>
        </p:spPr>
        <p:txBody>
          <a:bodyPr anchorCtr="0" anchor="t" bIns="45700" lIns="91425" spcFirstLastPara="1" rIns="91425" wrap="square" tIns="45700">
            <a:noAutofit/>
          </a:bodyPr>
          <a:lstStyle/>
          <a:p>
            <a:pPr indent="0" lvl="0" marL="457200" marR="0" rtl="0" algn="l">
              <a:lnSpc>
                <a:spcPct val="150000"/>
              </a:lnSpc>
              <a:spcBef>
                <a:spcPts val="0"/>
              </a:spcBef>
              <a:spcAft>
                <a:spcPts val="0"/>
              </a:spcAft>
              <a:buClr>
                <a:srgbClr val="000000"/>
              </a:buClr>
              <a:buSzPts val="2000"/>
              <a:buFont typeface="Arial"/>
              <a:buNone/>
            </a:pPr>
            <a:r>
              <a:t/>
            </a:r>
            <a:endParaRPr b="1" i="0" sz="2000" u="none" cap="none" strike="noStrike">
              <a:solidFill>
                <a:srgbClr val="333333"/>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2000"/>
              <a:buFont typeface="Arial"/>
              <a:buNone/>
            </a:pPr>
            <a:r>
              <a:t/>
            </a:r>
            <a:endParaRPr b="1" i="0" sz="2000" u="none" cap="none" strike="noStrike">
              <a:solidFill>
                <a:srgbClr val="333333"/>
              </a:solidFill>
              <a:latin typeface="Calibri"/>
              <a:ea typeface="Calibri"/>
              <a:cs typeface="Calibri"/>
              <a:sym typeface="Calibri"/>
            </a:endParaRPr>
          </a:p>
          <a:p>
            <a:pPr indent="0" lvl="0" marL="114300" marR="0" rtl="0" algn="l">
              <a:lnSpc>
                <a:spcPct val="150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sp>
        <p:nvSpPr>
          <p:cNvPr id="149" name="Google Shape;149;p22"/>
          <p:cNvSpPr txBox="1"/>
          <p:nvPr/>
        </p:nvSpPr>
        <p:spPr>
          <a:xfrm>
            <a:off x="949500" y="1837625"/>
            <a:ext cx="102930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The novel coronavirus (COVID-19) disease has affected over 113 million lives, claiming more than 2.5 million fatalities globally, representing an epoch-making global crisis in health care.</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0" name="Google Shape;150;p22"/>
          <p:cNvPicPr preferRelativeResize="0"/>
          <p:nvPr/>
        </p:nvPicPr>
        <p:blipFill rotWithShape="1">
          <a:blip r:embed="rId3">
            <a:alphaModFix/>
          </a:blip>
          <a:srcRect b="0" l="0" r="0" t="0"/>
          <a:stretch/>
        </p:blipFill>
        <p:spPr>
          <a:xfrm>
            <a:off x="2426125" y="3008050"/>
            <a:ext cx="6489274" cy="3287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9"/>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Results (Binary Classification </a:t>
            </a:r>
            <a:r>
              <a:rPr lang="en-US" sz="3000">
                <a:solidFill>
                  <a:schemeClr val="lt1"/>
                </a:solidFill>
              </a:rPr>
              <a:t>: Task 3</a:t>
            </a:r>
            <a:r>
              <a:rPr lang="en-US" sz="3000">
                <a:solidFill>
                  <a:srgbClr val="FFFFFF"/>
                </a:solidFill>
                <a:latin typeface="Roboto Slab"/>
                <a:ea typeface="Roboto Slab"/>
                <a:cs typeface="Roboto Slab"/>
                <a:sym typeface="Roboto Slab"/>
              </a:rPr>
              <a:t>)</a:t>
            </a:r>
            <a:endParaRPr sz="3000">
              <a:solidFill>
                <a:srgbClr val="FFFFFF"/>
              </a:solidFill>
            </a:endParaRPr>
          </a:p>
        </p:txBody>
      </p:sp>
      <p:sp>
        <p:nvSpPr>
          <p:cNvPr id="423" name="Google Shape;423;p49"/>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424" name="Google Shape;424;p49"/>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425" name="Google Shape;425;p49"/>
          <p:cNvSpPr txBox="1"/>
          <p:nvPr/>
        </p:nvSpPr>
        <p:spPr>
          <a:xfrm>
            <a:off x="1654050" y="5433650"/>
            <a:ext cx="977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p:txBody>
      </p:sp>
      <p:sp>
        <p:nvSpPr>
          <p:cNvPr id="426" name="Google Shape;426;p49"/>
          <p:cNvSpPr txBox="1"/>
          <p:nvPr/>
        </p:nvSpPr>
        <p:spPr>
          <a:xfrm>
            <a:off x="2097150" y="5631475"/>
            <a:ext cx="9777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Model performance metrics across different models on Task 3 Using Using Both</a:t>
            </a:r>
            <a:endParaRPr b="0" i="0" sz="1800" u="none" cap="none" strike="noStrike">
              <a:solidFill>
                <a:srgbClr val="000000"/>
              </a:solidFill>
              <a:latin typeface="Calibri"/>
              <a:ea typeface="Calibri"/>
              <a:cs typeface="Calibri"/>
              <a:sym typeface="Calibri"/>
            </a:endParaRPr>
          </a:p>
        </p:txBody>
      </p:sp>
      <p:pic>
        <p:nvPicPr>
          <p:cNvPr id="427" name="Google Shape;427;p49"/>
          <p:cNvPicPr preferRelativeResize="0"/>
          <p:nvPr/>
        </p:nvPicPr>
        <p:blipFill rotWithShape="1">
          <a:blip r:embed="rId3">
            <a:alphaModFix/>
          </a:blip>
          <a:srcRect b="0" l="0" r="0" t="0"/>
          <a:stretch/>
        </p:blipFill>
        <p:spPr>
          <a:xfrm>
            <a:off x="1815600" y="2139675"/>
            <a:ext cx="8031774" cy="3293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0"/>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Results (Multi-Class Classification : Task 4) </a:t>
            </a:r>
            <a:endParaRPr sz="3000">
              <a:solidFill>
                <a:srgbClr val="FFFFFF"/>
              </a:solidFill>
            </a:endParaRPr>
          </a:p>
        </p:txBody>
      </p:sp>
      <p:sp>
        <p:nvSpPr>
          <p:cNvPr id="434" name="Google Shape;434;p50"/>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435" name="Google Shape;435;p50"/>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pic>
        <p:nvPicPr>
          <p:cNvPr id="436" name="Google Shape;436;p50"/>
          <p:cNvPicPr preferRelativeResize="0"/>
          <p:nvPr/>
        </p:nvPicPr>
        <p:blipFill rotWithShape="1">
          <a:blip r:embed="rId3">
            <a:alphaModFix/>
          </a:blip>
          <a:srcRect b="0" l="0" r="0" t="0"/>
          <a:stretch/>
        </p:blipFill>
        <p:spPr>
          <a:xfrm>
            <a:off x="1189900" y="2304515"/>
            <a:ext cx="9642175" cy="2248975"/>
          </a:xfrm>
          <a:prstGeom prst="rect">
            <a:avLst/>
          </a:prstGeom>
          <a:noFill/>
          <a:ln>
            <a:noFill/>
          </a:ln>
        </p:spPr>
      </p:pic>
      <p:sp>
        <p:nvSpPr>
          <p:cNvPr id="437" name="Google Shape;437;p50"/>
          <p:cNvSpPr txBox="1"/>
          <p:nvPr/>
        </p:nvSpPr>
        <p:spPr>
          <a:xfrm>
            <a:off x="3008350" y="4696850"/>
            <a:ext cx="9777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Model performance metrics across four different diseases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1"/>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Interpretability</a:t>
            </a:r>
            <a:endParaRPr sz="3000">
              <a:solidFill>
                <a:srgbClr val="FFFFFF"/>
              </a:solidFill>
            </a:endParaRPr>
          </a:p>
        </p:txBody>
      </p:sp>
      <p:sp>
        <p:nvSpPr>
          <p:cNvPr id="444" name="Google Shape;444;p51"/>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445" name="Google Shape;445;p51"/>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446" name="Google Shape;446;p51"/>
          <p:cNvSpPr txBox="1"/>
          <p:nvPr/>
        </p:nvSpPr>
        <p:spPr>
          <a:xfrm>
            <a:off x="961825" y="1862650"/>
            <a:ext cx="8837100" cy="1031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300"/>
              <a:buFont typeface="Arial"/>
              <a:buNone/>
            </a:pPr>
            <a:r>
              <a:rPr b="0" i="0" lang="en-US" sz="1800" u="none" cap="none" strike="noStrike">
                <a:solidFill>
                  <a:srgbClr val="000000"/>
                </a:solidFill>
                <a:latin typeface="Calibri"/>
                <a:ea typeface="Calibri"/>
                <a:cs typeface="Calibri"/>
                <a:sym typeface="Calibri"/>
              </a:rPr>
              <a:t>The Clinical selection of an algorithm depends on two main factors, </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its clinical usefulness, and </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trustworthiness.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3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200"/>
              <a:buFont typeface="Arial"/>
              <a:buNone/>
            </a:pPr>
            <a:r>
              <a:rPr b="0" i="0" lang="en-US" sz="1800" u="none" cap="none" strike="noStrike">
                <a:solidFill>
                  <a:srgbClr val="000000"/>
                </a:solidFill>
                <a:latin typeface="Calibri"/>
                <a:ea typeface="Calibri"/>
                <a:cs typeface="Calibri"/>
                <a:sym typeface="Calibri"/>
              </a:rPr>
              <a:t>When the prediction does not directly explain a particular clinical question, its use is limited</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2"/>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Interpretability</a:t>
            </a:r>
            <a:endParaRPr sz="3000">
              <a:solidFill>
                <a:srgbClr val="FFFFFF"/>
              </a:solidFill>
            </a:endParaRPr>
          </a:p>
        </p:txBody>
      </p:sp>
      <p:sp>
        <p:nvSpPr>
          <p:cNvPr id="453" name="Google Shape;453;p52"/>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454" name="Google Shape;454;p52"/>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pic>
        <p:nvPicPr>
          <p:cNvPr id="455" name="Google Shape;455;p52"/>
          <p:cNvPicPr preferRelativeResize="0"/>
          <p:nvPr/>
        </p:nvPicPr>
        <p:blipFill rotWithShape="1">
          <a:blip r:embed="rId3">
            <a:alphaModFix/>
          </a:blip>
          <a:srcRect b="0" l="0" r="0" t="0"/>
          <a:stretch/>
        </p:blipFill>
        <p:spPr>
          <a:xfrm>
            <a:off x="987638" y="1879393"/>
            <a:ext cx="10216722" cy="3036607"/>
          </a:xfrm>
          <a:prstGeom prst="rect">
            <a:avLst/>
          </a:prstGeom>
          <a:noFill/>
          <a:ln>
            <a:noFill/>
          </a:ln>
        </p:spPr>
      </p:pic>
      <p:sp>
        <p:nvSpPr>
          <p:cNvPr id="456" name="Google Shape;456;p52"/>
          <p:cNvSpPr txBox="1"/>
          <p:nvPr/>
        </p:nvSpPr>
        <p:spPr>
          <a:xfrm>
            <a:off x="1101950" y="5504000"/>
            <a:ext cx="9777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Attention distribution over the Symptoms of a random Healthy(COVID-19 Negative) person. The color depth expresses the seriousness of a symptom.</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Interpretability</a:t>
            </a:r>
            <a:endParaRPr sz="3000">
              <a:solidFill>
                <a:srgbClr val="FFFFFF"/>
              </a:solidFill>
            </a:endParaRPr>
          </a:p>
        </p:txBody>
      </p:sp>
      <p:sp>
        <p:nvSpPr>
          <p:cNvPr id="463" name="Google Shape;463;p53"/>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464" name="Google Shape;464;p53"/>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465" name="Google Shape;465;p53"/>
          <p:cNvSpPr txBox="1"/>
          <p:nvPr/>
        </p:nvSpPr>
        <p:spPr>
          <a:xfrm>
            <a:off x="1101950" y="5504000"/>
            <a:ext cx="97770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Attention distribution over the Symptoms of a random COVID-19 infected person, </a:t>
            </a:r>
            <a:r>
              <a:rPr lang="en-US">
                <a:latin typeface="Calibri"/>
                <a:ea typeface="Calibri"/>
                <a:cs typeface="Calibri"/>
                <a:sym typeface="Calibri"/>
              </a:rPr>
              <a:t>The color depth expresses the seriousness of a symptom.</a:t>
            </a:r>
            <a:endParaRPr>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p:txBody>
      </p:sp>
      <p:pic>
        <p:nvPicPr>
          <p:cNvPr id="466" name="Google Shape;466;p53"/>
          <p:cNvPicPr preferRelativeResize="0"/>
          <p:nvPr/>
        </p:nvPicPr>
        <p:blipFill rotWithShape="1">
          <a:blip r:embed="rId3">
            <a:alphaModFix/>
          </a:blip>
          <a:srcRect b="0" l="0" r="0" t="0"/>
          <a:stretch/>
        </p:blipFill>
        <p:spPr>
          <a:xfrm>
            <a:off x="951313" y="1879393"/>
            <a:ext cx="10289369" cy="303660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In-Depth Analysis (Different Types of cough)</a:t>
            </a:r>
            <a:endParaRPr sz="3000">
              <a:solidFill>
                <a:srgbClr val="FFFFFF"/>
              </a:solidFill>
            </a:endParaRPr>
          </a:p>
        </p:txBody>
      </p:sp>
      <p:sp>
        <p:nvSpPr>
          <p:cNvPr id="473" name="Google Shape;473;p54"/>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474" name="Google Shape;474;p54"/>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475" name="Google Shape;475;p54"/>
          <p:cNvSpPr txBox="1"/>
          <p:nvPr/>
        </p:nvSpPr>
        <p:spPr>
          <a:xfrm>
            <a:off x="1313651" y="2424905"/>
            <a:ext cx="9004500" cy="17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333333"/>
              </a:solidFill>
              <a:latin typeface="Calibri"/>
              <a:ea typeface="Calibri"/>
              <a:cs typeface="Calibri"/>
              <a:sym typeface="Calibri"/>
            </a:endParaRPr>
          </a:p>
          <a:p>
            <a:pPr indent="0" lvl="0" marL="114300" marR="0" rtl="0" algn="l">
              <a:lnSpc>
                <a:spcPct val="150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a:p>
            <a:pPr indent="0" lvl="0" marL="114300" marR="0" rtl="0" algn="l">
              <a:lnSpc>
                <a:spcPct val="150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sp>
        <p:nvSpPr>
          <p:cNvPr id="476" name="Google Shape;476;p54"/>
          <p:cNvSpPr txBox="1"/>
          <p:nvPr/>
        </p:nvSpPr>
        <p:spPr>
          <a:xfrm>
            <a:off x="2559132" y="4647816"/>
            <a:ext cx="9081900" cy="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477" name="Google Shape;477;p54"/>
          <p:cNvSpPr txBox="1"/>
          <p:nvPr/>
        </p:nvSpPr>
        <p:spPr>
          <a:xfrm>
            <a:off x="1313657" y="2303574"/>
            <a:ext cx="8200200" cy="90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p:txBody>
      </p:sp>
      <p:pic>
        <p:nvPicPr>
          <p:cNvPr id="478" name="Google Shape;478;p54"/>
          <p:cNvPicPr preferRelativeResize="0"/>
          <p:nvPr/>
        </p:nvPicPr>
        <p:blipFill rotWithShape="1">
          <a:blip r:embed="rId3">
            <a:alphaModFix/>
          </a:blip>
          <a:srcRect b="0" l="0" r="0" t="0"/>
          <a:stretch/>
        </p:blipFill>
        <p:spPr>
          <a:xfrm>
            <a:off x="2170025" y="1858850"/>
            <a:ext cx="7660351" cy="3885418"/>
          </a:xfrm>
          <a:prstGeom prst="rect">
            <a:avLst/>
          </a:prstGeom>
          <a:noFill/>
          <a:ln>
            <a:noFill/>
          </a:ln>
        </p:spPr>
      </p:pic>
      <p:sp>
        <p:nvSpPr>
          <p:cNvPr id="479" name="Google Shape;479;p54"/>
          <p:cNvSpPr txBox="1"/>
          <p:nvPr/>
        </p:nvSpPr>
        <p:spPr>
          <a:xfrm>
            <a:off x="2559125" y="5923063"/>
            <a:ext cx="977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Healthy &amp; Asthma Cough with their original sound, FFT output, and 1D image representation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5"/>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In-Depth Analysis (Different Types of cough)</a:t>
            </a:r>
            <a:endParaRPr sz="3000">
              <a:solidFill>
                <a:srgbClr val="FFFFFF"/>
              </a:solidFill>
            </a:endParaRPr>
          </a:p>
        </p:txBody>
      </p:sp>
      <p:sp>
        <p:nvSpPr>
          <p:cNvPr id="486" name="Google Shape;486;p55"/>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487" name="Google Shape;487;p55"/>
          <p:cNvSpPr txBox="1"/>
          <p:nvPr/>
        </p:nvSpPr>
        <p:spPr>
          <a:xfrm>
            <a:off x="2586300" y="4632800"/>
            <a:ext cx="7912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488" name="Google Shape;488;p55"/>
          <p:cNvSpPr txBox="1"/>
          <p:nvPr/>
        </p:nvSpPr>
        <p:spPr>
          <a:xfrm>
            <a:off x="1313651" y="2424905"/>
            <a:ext cx="9004500" cy="17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333333"/>
              </a:solidFill>
              <a:latin typeface="Calibri"/>
              <a:ea typeface="Calibri"/>
              <a:cs typeface="Calibri"/>
              <a:sym typeface="Calibri"/>
            </a:endParaRPr>
          </a:p>
          <a:p>
            <a:pPr indent="0" lvl="0" marL="114300" marR="0" rtl="0" algn="l">
              <a:lnSpc>
                <a:spcPct val="150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a:p>
            <a:pPr indent="0" lvl="0" marL="114300" marR="0" rtl="0" algn="l">
              <a:lnSpc>
                <a:spcPct val="150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sp>
        <p:nvSpPr>
          <p:cNvPr id="489" name="Google Shape;489;p55"/>
          <p:cNvSpPr txBox="1"/>
          <p:nvPr/>
        </p:nvSpPr>
        <p:spPr>
          <a:xfrm>
            <a:off x="2559132" y="4647816"/>
            <a:ext cx="9081900" cy="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490" name="Google Shape;490;p55"/>
          <p:cNvSpPr txBox="1"/>
          <p:nvPr/>
        </p:nvSpPr>
        <p:spPr>
          <a:xfrm>
            <a:off x="1313657" y="2303574"/>
            <a:ext cx="8200200" cy="90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p:txBody>
      </p:sp>
      <p:sp>
        <p:nvSpPr>
          <p:cNvPr id="491" name="Google Shape;491;p55"/>
          <p:cNvSpPr txBox="1"/>
          <p:nvPr/>
        </p:nvSpPr>
        <p:spPr>
          <a:xfrm>
            <a:off x="2559125" y="5943600"/>
            <a:ext cx="977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Bronchitis &amp; COVID-19  Cough with their original sound, FFT output, and 1D image representation</a:t>
            </a:r>
            <a:endParaRPr b="0" i="0" sz="1400" u="none" cap="none" strike="noStrike">
              <a:solidFill>
                <a:srgbClr val="000000"/>
              </a:solidFill>
              <a:latin typeface="Calibri"/>
              <a:ea typeface="Calibri"/>
              <a:cs typeface="Calibri"/>
              <a:sym typeface="Calibri"/>
            </a:endParaRPr>
          </a:p>
        </p:txBody>
      </p:sp>
      <p:pic>
        <p:nvPicPr>
          <p:cNvPr id="492" name="Google Shape;492;p55"/>
          <p:cNvPicPr preferRelativeResize="0"/>
          <p:nvPr/>
        </p:nvPicPr>
        <p:blipFill rotWithShape="1">
          <a:blip r:embed="rId3">
            <a:alphaModFix/>
          </a:blip>
          <a:srcRect b="0" l="0" r="0" t="0"/>
          <a:stretch/>
        </p:blipFill>
        <p:spPr>
          <a:xfrm>
            <a:off x="2211575" y="1894050"/>
            <a:ext cx="7610701" cy="3891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6"/>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In-Depth Analysis (Peak Analysis)</a:t>
            </a:r>
            <a:endParaRPr sz="3000">
              <a:solidFill>
                <a:srgbClr val="FFFFFF"/>
              </a:solidFill>
            </a:endParaRPr>
          </a:p>
        </p:txBody>
      </p:sp>
      <p:sp>
        <p:nvSpPr>
          <p:cNvPr id="499" name="Google Shape;499;p56"/>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pic>
        <p:nvPicPr>
          <p:cNvPr id="500" name="Google Shape;500;p56"/>
          <p:cNvPicPr preferRelativeResize="0"/>
          <p:nvPr/>
        </p:nvPicPr>
        <p:blipFill rotWithShape="1">
          <a:blip r:embed="rId3">
            <a:alphaModFix/>
          </a:blip>
          <a:srcRect b="0" l="0" r="0" t="0"/>
          <a:stretch/>
        </p:blipFill>
        <p:spPr>
          <a:xfrm>
            <a:off x="1277800" y="2041643"/>
            <a:ext cx="9086850" cy="3295650"/>
          </a:xfrm>
          <a:prstGeom prst="rect">
            <a:avLst/>
          </a:prstGeom>
          <a:noFill/>
          <a:ln>
            <a:noFill/>
          </a:ln>
        </p:spPr>
      </p:pic>
      <p:sp>
        <p:nvSpPr>
          <p:cNvPr id="501" name="Google Shape;501;p56"/>
          <p:cNvSpPr txBox="1"/>
          <p:nvPr/>
        </p:nvSpPr>
        <p:spPr>
          <a:xfrm>
            <a:off x="1529825" y="5886450"/>
            <a:ext cx="9777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Peaks analysis in Healthy &amp; Asthma cough. Where y-axis represents Normalized Energy envelope E(t), obtained from applying band-pass filter followed by second-order Butterworth low pass filter, and the x-axis represents the time in seconds.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In-Depth Analysis (Peak Analysis)</a:t>
            </a:r>
            <a:endParaRPr sz="3000">
              <a:solidFill>
                <a:srgbClr val="FFFFFF"/>
              </a:solidFill>
            </a:endParaRPr>
          </a:p>
        </p:txBody>
      </p:sp>
      <p:sp>
        <p:nvSpPr>
          <p:cNvPr id="508" name="Google Shape;508;p57"/>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509" name="Google Shape;509;p57"/>
          <p:cNvSpPr txBox="1"/>
          <p:nvPr/>
        </p:nvSpPr>
        <p:spPr>
          <a:xfrm>
            <a:off x="1529825" y="5886450"/>
            <a:ext cx="9777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Peaks analysis in Bronchitis &amp; COVID-19  cough. Where y-axis represents Normalized Energy envelope E(t), obtained from applying band-pass filter followed by second-order Butterworth low pass filter, and the x-axis represents the time in seconds.</a:t>
            </a:r>
            <a:endParaRPr b="0" i="0" sz="1400" u="none" cap="none" strike="noStrike">
              <a:solidFill>
                <a:srgbClr val="000000"/>
              </a:solidFill>
              <a:latin typeface="Calibri"/>
              <a:ea typeface="Calibri"/>
              <a:cs typeface="Calibri"/>
              <a:sym typeface="Calibri"/>
            </a:endParaRPr>
          </a:p>
        </p:txBody>
      </p:sp>
      <p:pic>
        <p:nvPicPr>
          <p:cNvPr id="510" name="Google Shape;510;p57"/>
          <p:cNvPicPr preferRelativeResize="0"/>
          <p:nvPr/>
        </p:nvPicPr>
        <p:blipFill rotWithShape="1">
          <a:blip r:embed="rId3">
            <a:alphaModFix/>
          </a:blip>
          <a:srcRect b="0" l="0" r="0" t="0"/>
          <a:stretch/>
        </p:blipFill>
        <p:spPr>
          <a:xfrm>
            <a:off x="1371225" y="1898238"/>
            <a:ext cx="8886825" cy="3381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8"/>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In-Depth Analysis (t-SNE visualization)</a:t>
            </a:r>
            <a:endParaRPr sz="3000">
              <a:solidFill>
                <a:srgbClr val="FFFFFF"/>
              </a:solidFill>
            </a:endParaRPr>
          </a:p>
        </p:txBody>
      </p:sp>
      <p:sp>
        <p:nvSpPr>
          <p:cNvPr id="517" name="Google Shape;517;p58"/>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pic>
        <p:nvPicPr>
          <p:cNvPr id="518" name="Google Shape;518;p58"/>
          <p:cNvPicPr preferRelativeResize="0"/>
          <p:nvPr/>
        </p:nvPicPr>
        <p:blipFill rotWithShape="1">
          <a:blip r:embed="rId3">
            <a:alphaModFix/>
          </a:blip>
          <a:srcRect b="0" l="0" r="0" t="0"/>
          <a:stretch/>
        </p:blipFill>
        <p:spPr>
          <a:xfrm>
            <a:off x="3675188" y="2057225"/>
            <a:ext cx="4841627" cy="3953977"/>
          </a:xfrm>
          <a:prstGeom prst="rect">
            <a:avLst/>
          </a:prstGeom>
          <a:noFill/>
          <a:ln>
            <a:noFill/>
          </a:ln>
        </p:spPr>
      </p:pic>
      <p:sp>
        <p:nvSpPr>
          <p:cNvPr id="519" name="Google Shape;519;p58"/>
          <p:cNvSpPr txBox="1"/>
          <p:nvPr/>
        </p:nvSpPr>
        <p:spPr>
          <a:xfrm>
            <a:off x="4062050" y="6207400"/>
            <a:ext cx="977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t-SNE visualization of four types of Cough features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a:t>
            </a:r>
            <a:r>
              <a:rPr lang="en-US" sz="3000">
                <a:solidFill>
                  <a:srgbClr val="FFFFFF"/>
                </a:solidFill>
              </a:rPr>
              <a:t>Outline</a:t>
            </a:r>
            <a:endParaRPr sz="3000">
              <a:solidFill>
                <a:srgbClr val="FFFFFF"/>
              </a:solidFill>
            </a:endParaRPr>
          </a:p>
        </p:txBody>
      </p:sp>
      <p:sp>
        <p:nvSpPr>
          <p:cNvPr id="157" name="Google Shape;157;p23"/>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158" name="Google Shape;158;p23"/>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159" name="Google Shape;159;p23"/>
          <p:cNvSpPr txBox="1"/>
          <p:nvPr/>
        </p:nvSpPr>
        <p:spPr>
          <a:xfrm>
            <a:off x="1084900" y="1733836"/>
            <a:ext cx="7957800" cy="1623600"/>
          </a:xfrm>
          <a:prstGeom prst="rect">
            <a:avLst/>
          </a:prstGeom>
          <a:noFill/>
          <a:ln>
            <a:noFill/>
          </a:ln>
        </p:spPr>
        <p:txBody>
          <a:bodyPr anchorCtr="0" anchor="t" bIns="45700" lIns="91425" spcFirstLastPara="1" rIns="91425" wrap="square" tIns="45700">
            <a:noAutofit/>
          </a:bodyPr>
          <a:lstStyle/>
          <a:p>
            <a:pPr indent="0" lvl="0" marL="457200" marR="0" rtl="0" algn="l">
              <a:lnSpc>
                <a:spcPct val="150000"/>
              </a:lnSpc>
              <a:spcBef>
                <a:spcPts val="0"/>
              </a:spcBef>
              <a:spcAft>
                <a:spcPts val="0"/>
              </a:spcAft>
              <a:buClr>
                <a:srgbClr val="000000"/>
              </a:buClr>
              <a:buSzPts val="2000"/>
              <a:buFont typeface="Arial"/>
              <a:buNone/>
            </a:pPr>
            <a:r>
              <a:t/>
            </a:r>
            <a:endParaRPr b="1" i="0" sz="2000" u="none" cap="none" strike="noStrike">
              <a:solidFill>
                <a:srgbClr val="333333"/>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2000"/>
              <a:buFont typeface="Arial"/>
              <a:buNone/>
            </a:pPr>
            <a:r>
              <a:t/>
            </a:r>
            <a:endParaRPr b="1" i="0" sz="2000" u="none" cap="none" strike="noStrike">
              <a:solidFill>
                <a:srgbClr val="333333"/>
              </a:solidFill>
              <a:latin typeface="Calibri"/>
              <a:ea typeface="Calibri"/>
              <a:cs typeface="Calibri"/>
              <a:sym typeface="Calibri"/>
            </a:endParaRPr>
          </a:p>
          <a:p>
            <a:pPr indent="0" lvl="0" marL="114300" marR="0" rtl="0" algn="l">
              <a:lnSpc>
                <a:spcPct val="150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sp>
        <p:nvSpPr>
          <p:cNvPr id="160" name="Google Shape;160;p23"/>
          <p:cNvSpPr txBox="1"/>
          <p:nvPr/>
        </p:nvSpPr>
        <p:spPr>
          <a:xfrm>
            <a:off x="934150" y="1788975"/>
            <a:ext cx="7734300" cy="5171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Introduction</a:t>
            </a:r>
            <a:endParaRPr b="1"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Problem Statement</a:t>
            </a:r>
            <a:endParaRPr b="1"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Motivation</a:t>
            </a:r>
            <a:endParaRPr b="1"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COVID-19 Data </a:t>
            </a:r>
            <a:endParaRPr b="1" sz="1600">
              <a:latin typeface="Calibri"/>
              <a:ea typeface="Calibri"/>
              <a:cs typeface="Calibri"/>
              <a:sym typeface="Calibri"/>
            </a:endParaRPr>
          </a:p>
          <a:p>
            <a:pPr indent="-330200" lvl="1" marL="9144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Data Collection, Statistics &amp; Preprocessing</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Feature Extraction</a:t>
            </a:r>
            <a:endParaRPr b="1" sz="1600">
              <a:latin typeface="Calibri"/>
              <a:ea typeface="Calibri"/>
              <a:cs typeface="Calibri"/>
              <a:sym typeface="Calibri"/>
            </a:endParaRPr>
          </a:p>
          <a:p>
            <a:pPr indent="-330200" lvl="1" marL="9144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Cough Features</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Model Architecture</a:t>
            </a:r>
            <a:endParaRPr b="1" sz="1600">
              <a:latin typeface="Calibri"/>
              <a:ea typeface="Calibri"/>
              <a:cs typeface="Calibri"/>
              <a:sym typeface="Calibri"/>
            </a:endParaRPr>
          </a:p>
          <a:p>
            <a:pPr indent="-330200" lvl="1" marL="9144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Symptoms &amp; Cough Embeddings, Final Model &amp; loss</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Experiments</a:t>
            </a:r>
            <a:endParaRPr b="1" sz="1600">
              <a:latin typeface="Calibri"/>
              <a:ea typeface="Calibri"/>
              <a:cs typeface="Calibri"/>
              <a:sym typeface="Calibri"/>
            </a:endParaRPr>
          </a:p>
          <a:p>
            <a:pPr indent="-330200" lvl="1" marL="9144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Results</a:t>
            </a:r>
            <a:endParaRPr sz="1600">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Interpretability</a:t>
            </a:r>
            <a:endParaRPr b="1"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In depth Analysis</a:t>
            </a:r>
            <a:endParaRPr b="1"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b="1" lang="en-US" sz="1600">
                <a:latin typeface="Calibri"/>
                <a:ea typeface="Calibri"/>
                <a:cs typeface="Calibri"/>
                <a:sym typeface="Calibri"/>
              </a:rPr>
              <a:t>Scope &amp; Future work</a:t>
            </a:r>
            <a:endParaRPr b="1"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Scope &amp; Future work</a:t>
            </a:r>
            <a:endParaRPr sz="3000">
              <a:solidFill>
                <a:srgbClr val="FFFFFF"/>
              </a:solidFill>
            </a:endParaRPr>
          </a:p>
        </p:txBody>
      </p:sp>
      <p:sp>
        <p:nvSpPr>
          <p:cNvPr id="526" name="Google Shape;526;p59"/>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527" name="Google Shape;527;p59"/>
          <p:cNvSpPr txBox="1"/>
          <p:nvPr/>
        </p:nvSpPr>
        <p:spPr>
          <a:xfrm>
            <a:off x="934850" y="1859091"/>
            <a:ext cx="10076100" cy="2678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Low cost, rapid and interpretable AI-based diagnostic tool</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Large-scale COVID-19 disease screening and areas where healthcare facilities are not easily accessible</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Experiments will be carried out in the future by incorporating additional voice data features such as breathing sound, counting sound (natural voice samples), and sustained vowel phonation</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0"/>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Take-Home </a:t>
            </a:r>
            <a:r>
              <a:rPr lang="en-US" sz="3000">
                <a:solidFill>
                  <a:srgbClr val="FFFFFF"/>
                </a:solidFill>
              </a:rPr>
              <a:t>M</a:t>
            </a:r>
            <a:r>
              <a:rPr lang="en-US" sz="3000">
                <a:solidFill>
                  <a:srgbClr val="FFFFFF"/>
                </a:solidFill>
                <a:latin typeface="Roboto Slab"/>
                <a:ea typeface="Roboto Slab"/>
                <a:cs typeface="Roboto Slab"/>
                <a:sym typeface="Roboto Slab"/>
              </a:rPr>
              <a:t>essages</a:t>
            </a:r>
            <a:endParaRPr sz="3000">
              <a:solidFill>
                <a:srgbClr val="FFFFFF"/>
              </a:solidFill>
            </a:endParaRPr>
          </a:p>
        </p:txBody>
      </p:sp>
      <p:sp>
        <p:nvSpPr>
          <p:cNvPr id="534" name="Google Shape;534;p60"/>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535" name="Google Shape;535;p60"/>
          <p:cNvSpPr txBox="1"/>
          <p:nvPr/>
        </p:nvSpPr>
        <p:spPr>
          <a:xfrm>
            <a:off x="909075" y="1899150"/>
            <a:ext cx="9905400" cy="2321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It isn’t a replacement or a medically approved diagnostic tool; instead, it is a first-level diagnosis method for anyone, anywhere, anytime</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Cough detection and classification is fast, affordable, and accurate using AI-based methods</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We utilized different types of patient information; The results prove to be transparent, interpretable, and multi-model learning in cough classification research</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Additional clinical data such as case trajectory, patient characteristics, diagnosis, symptoms, comorbidities, and outcomes &amp; EHR data could be utilized to capture better symptoms &amp; cough features to build a rapid, accurate, and easy-to-access mobile diagnosis tool for different diseases</a:t>
            </a:r>
            <a:r>
              <a:rPr b="0" i="0" lang="en-US" sz="17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1"/>
          <p:cNvSpPr txBox="1"/>
          <p:nvPr>
            <p:ph idx="12" type="sldNum"/>
          </p:nvPr>
        </p:nvSpPr>
        <p:spPr>
          <a:xfrm>
            <a:off x="11740453" y="6502047"/>
            <a:ext cx="344700" cy="230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542" name="Google Shape;542;p61"/>
          <p:cNvSpPr txBox="1"/>
          <p:nvPr/>
        </p:nvSpPr>
        <p:spPr>
          <a:xfrm>
            <a:off x="1858625" y="1780350"/>
            <a:ext cx="8686800" cy="567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1800">
                <a:solidFill>
                  <a:srgbClr val="333333"/>
                </a:solidFill>
                <a:latin typeface="Century Gothic"/>
                <a:ea typeface="Century Gothic"/>
                <a:cs typeface="Century Gothic"/>
                <a:sym typeface="Century Gothic"/>
              </a:rPr>
              <a:t>Edge deployment of models (on device and close-to-endpoint server)</a:t>
            </a:r>
            <a:endParaRPr b="1" sz="1800">
              <a:solidFill>
                <a:srgbClr val="333333"/>
              </a:solidFill>
              <a:latin typeface="Century Gothic"/>
              <a:ea typeface="Century Gothic"/>
              <a:cs typeface="Century Gothic"/>
              <a:sym typeface="Century Gothic"/>
            </a:endParaRPr>
          </a:p>
        </p:txBody>
      </p:sp>
      <p:sp>
        <p:nvSpPr>
          <p:cNvPr id="543" name="Google Shape;543;p61"/>
          <p:cNvSpPr txBox="1"/>
          <p:nvPr/>
        </p:nvSpPr>
        <p:spPr>
          <a:xfrm>
            <a:off x="2177825" y="2271150"/>
            <a:ext cx="7611900" cy="406200"/>
          </a:xfrm>
          <a:prstGeom prst="rect">
            <a:avLst/>
          </a:prstGeom>
          <a:noFill/>
          <a:ln>
            <a:noFill/>
          </a:ln>
        </p:spPr>
        <p:txBody>
          <a:bodyPr anchorCtr="0" anchor="t" bIns="91425" lIns="91425" spcFirstLastPara="1" rIns="91425" wrap="square" tIns="91425">
            <a:spAutoFit/>
          </a:bodyPr>
          <a:lstStyle/>
          <a:p>
            <a:pPr indent="342900" lvl="0" marL="0" rtl="0" algn="ctr">
              <a:lnSpc>
                <a:spcPct val="90000"/>
              </a:lnSpc>
              <a:spcBef>
                <a:spcPts val="0"/>
              </a:spcBef>
              <a:spcAft>
                <a:spcPts val="0"/>
              </a:spcAft>
              <a:buNone/>
            </a:pPr>
            <a:r>
              <a:rPr b="1" lang="en-US" sz="1600">
                <a:solidFill>
                  <a:srgbClr val="1B96DE"/>
                </a:solidFill>
                <a:latin typeface="Century Gothic"/>
                <a:ea typeface="Century Gothic"/>
                <a:cs typeface="Century Gothic"/>
                <a:sym typeface="Century Gothic"/>
              </a:rPr>
              <a:t>Using Tiny ML, Intel’s Neural Compute Stick</a:t>
            </a:r>
            <a:endParaRPr sz="1600">
              <a:solidFill>
                <a:srgbClr val="1B96DE"/>
              </a:solidFill>
            </a:endParaRPr>
          </a:p>
        </p:txBody>
      </p:sp>
      <p:sp>
        <p:nvSpPr>
          <p:cNvPr id="544" name="Google Shape;544;p61"/>
          <p:cNvSpPr txBox="1"/>
          <p:nvPr/>
        </p:nvSpPr>
        <p:spPr>
          <a:xfrm>
            <a:off x="2185025" y="2719050"/>
            <a:ext cx="7999500" cy="3231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US" sz="1200">
                <a:latin typeface="Century Gothic"/>
                <a:ea typeface="Century Gothic"/>
                <a:cs typeface="Century Gothic"/>
                <a:sym typeface="Century Gothic"/>
              </a:rPr>
              <a:t>TinyML is a type of machine learning that shrinks deep learning networks to fit on tiny hardware.</a:t>
            </a:r>
            <a:endParaRPr sz="1200">
              <a:latin typeface="Century Gothic"/>
              <a:ea typeface="Century Gothic"/>
              <a:cs typeface="Century Gothic"/>
              <a:sym typeface="Century Gothic"/>
            </a:endParaRPr>
          </a:p>
        </p:txBody>
      </p:sp>
      <p:sp>
        <p:nvSpPr>
          <p:cNvPr id="545" name="Google Shape;545;p61"/>
          <p:cNvSpPr/>
          <p:nvPr/>
        </p:nvSpPr>
        <p:spPr>
          <a:xfrm>
            <a:off x="1646575" y="3837425"/>
            <a:ext cx="1762200" cy="1929300"/>
          </a:xfrm>
          <a:prstGeom prst="ellipse">
            <a:avLst/>
          </a:prstGeom>
          <a:solidFill>
            <a:srgbClr val="FFFFFF"/>
          </a:solidFill>
          <a:ln cap="flat" cmpd="sng" w="9525">
            <a:solidFill>
              <a:srgbClr val="1B96D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46" name="Google Shape;546;p61"/>
          <p:cNvSpPr/>
          <p:nvPr/>
        </p:nvSpPr>
        <p:spPr>
          <a:xfrm>
            <a:off x="3595622" y="3837425"/>
            <a:ext cx="1762200" cy="1929300"/>
          </a:xfrm>
          <a:prstGeom prst="ellipse">
            <a:avLst/>
          </a:prstGeom>
          <a:solidFill>
            <a:srgbClr val="FFFFFF"/>
          </a:solidFill>
          <a:ln cap="flat" cmpd="sng" w="9525">
            <a:solidFill>
              <a:srgbClr val="FF92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47" name="Google Shape;547;p61"/>
          <p:cNvSpPr/>
          <p:nvPr/>
        </p:nvSpPr>
        <p:spPr>
          <a:xfrm>
            <a:off x="2625288" y="3837425"/>
            <a:ext cx="1762200" cy="1929300"/>
          </a:xfrm>
          <a:prstGeom prst="ellipse">
            <a:avLst/>
          </a:prstGeom>
          <a:solidFill>
            <a:srgbClr val="F7F7F7"/>
          </a:solidFill>
          <a:ln cap="flat" cmpd="sng" w="9525">
            <a:solidFill>
              <a:srgbClr val="224C6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48" name="Google Shape;548;p61"/>
          <p:cNvSpPr txBox="1"/>
          <p:nvPr/>
        </p:nvSpPr>
        <p:spPr>
          <a:xfrm>
            <a:off x="2094082" y="3925350"/>
            <a:ext cx="86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Century Gothic"/>
                <a:ea typeface="Century Gothic"/>
                <a:cs typeface="Century Gothic"/>
                <a:sym typeface="Century Gothic"/>
              </a:rPr>
              <a:t>Machine Learning</a:t>
            </a:r>
            <a:endParaRPr b="1" sz="1600">
              <a:latin typeface="Century Gothic"/>
              <a:ea typeface="Century Gothic"/>
              <a:cs typeface="Century Gothic"/>
              <a:sym typeface="Century Gothic"/>
            </a:endParaRPr>
          </a:p>
        </p:txBody>
      </p:sp>
      <p:sp>
        <p:nvSpPr>
          <p:cNvPr id="549" name="Google Shape;549;p61"/>
          <p:cNvSpPr txBox="1"/>
          <p:nvPr/>
        </p:nvSpPr>
        <p:spPr>
          <a:xfrm>
            <a:off x="4176288" y="3997055"/>
            <a:ext cx="867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latin typeface="Century Gothic"/>
                <a:ea typeface="Century Gothic"/>
                <a:cs typeface="Century Gothic"/>
                <a:sym typeface="Century Gothic"/>
              </a:rPr>
              <a:t>Embedded system</a:t>
            </a:r>
            <a:endParaRPr b="1" sz="1600">
              <a:latin typeface="Century Gothic"/>
              <a:ea typeface="Century Gothic"/>
              <a:cs typeface="Century Gothic"/>
              <a:sym typeface="Century Gothic"/>
            </a:endParaRPr>
          </a:p>
        </p:txBody>
      </p:sp>
      <p:sp>
        <p:nvSpPr>
          <p:cNvPr id="550" name="Google Shape;550;p61"/>
          <p:cNvSpPr txBox="1"/>
          <p:nvPr/>
        </p:nvSpPr>
        <p:spPr>
          <a:xfrm>
            <a:off x="3021993" y="4069477"/>
            <a:ext cx="867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latin typeface="Century Gothic"/>
                <a:ea typeface="Century Gothic"/>
                <a:cs typeface="Century Gothic"/>
                <a:sym typeface="Century Gothic"/>
              </a:rPr>
              <a:t>TinyML</a:t>
            </a:r>
            <a:endParaRPr b="1" sz="1600">
              <a:latin typeface="Century Gothic"/>
              <a:ea typeface="Century Gothic"/>
              <a:cs typeface="Century Gothic"/>
              <a:sym typeface="Century Gothic"/>
            </a:endParaRPr>
          </a:p>
        </p:txBody>
      </p:sp>
      <p:sp>
        <p:nvSpPr>
          <p:cNvPr id="551" name="Google Shape;551;p61"/>
          <p:cNvSpPr txBox="1"/>
          <p:nvPr/>
        </p:nvSpPr>
        <p:spPr>
          <a:xfrm>
            <a:off x="3048875" y="5877750"/>
            <a:ext cx="7033800" cy="523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1B96DE"/>
              </a:buClr>
              <a:buSzPts val="1100"/>
              <a:buFont typeface="Century Gothic"/>
              <a:buChar char="●"/>
            </a:pPr>
            <a:r>
              <a:rPr b="1" lang="en-US" sz="1100">
                <a:solidFill>
                  <a:srgbClr val="1B96DE"/>
                </a:solidFill>
                <a:latin typeface="Century Gothic"/>
                <a:ea typeface="Century Gothic"/>
                <a:cs typeface="Century Gothic"/>
                <a:sym typeface="Century Gothic"/>
              </a:rPr>
              <a:t>Trained edge level machine learning models using Intel’s Neural Compute Stick</a:t>
            </a:r>
            <a:endParaRPr b="1" sz="1100">
              <a:solidFill>
                <a:srgbClr val="1B96DE"/>
              </a:solidFill>
              <a:latin typeface="Century Gothic"/>
              <a:ea typeface="Century Gothic"/>
              <a:cs typeface="Century Gothic"/>
              <a:sym typeface="Century Gothic"/>
            </a:endParaRPr>
          </a:p>
          <a:p>
            <a:pPr indent="-298450" lvl="0" marL="457200" rtl="0" algn="l">
              <a:spcBef>
                <a:spcPts val="0"/>
              </a:spcBef>
              <a:spcAft>
                <a:spcPts val="0"/>
              </a:spcAft>
              <a:buClr>
                <a:srgbClr val="1B96DE"/>
              </a:buClr>
              <a:buSzPts val="1100"/>
              <a:buFont typeface="Century Gothic"/>
              <a:buChar char="●"/>
            </a:pPr>
            <a:r>
              <a:rPr b="1" lang="en-US" sz="1100">
                <a:solidFill>
                  <a:srgbClr val="1B96DE"/>
                </a:solidFill>
                <a:latin typeface="Century Gothic"/>
                <a:ea typeface="Century Gothic"/>
                <a:cs typeface="Century Gothic"/>
                <a:sym typeface="Century Gothic"/>
              </a:rPr>
              <a:t>Utilized the TinyML to train models on raspberry pi and deployed internally</a:t>
            </a:r>
            <a:endParaRPr b="1" sz="1100">
              <a:solidFill>
                <a:srgbClr val="1B96DE"/>
              </a:solidFill>
              <a:latin typeface="Century Gothic"/>
              <a:ea typeface="Century Gothic"/>
              <a:cs typeface="Century Gothic"/>
              <a:sym typeface="Century Gothic"/>
            </a:endParaRPr>
          </a:p>
        </p:txBody>
      </p:sp>
      <p:grpSp>
        <p:nvGrpSpPr>
          <p:cNvPr id="552" name="Google Shape;552;p61"/>
          <p:cNvGrpSpPr/>
          <p:nvPr/>
        </p:nvGrpSpPr>
        <p:grpSpPr>
          <a:xfrm>
            <a:off x="3060739" y="4426999"/>
            <a:ext cx="788651" cy="846136"/>
            <a:chOff x="6962730" y="2142056"/>
            <a:chExt cx="520081" cy="551193"/>
          </a:xfrm>
        </p:grpSpPr>
        <p:grpSp>
          <p:nvGrpSpPr>
            <p:cNvPr id="553" name="Google Shape;553;p61"/>
            <p:cNvGrpSpPr/>
            <p:nvPr/>
          </p:nvGrpSpPr>
          <p:grpSpPr>
            <a:xfrm>
              <a:off x="6962730" y="2142056"/>
              <a:ext cx="446809" cy="551193"/>
              <a:chOff x="6962730" y="2142056"/>
              <a:chExt cx="446809" cy="551193"/>
            </a:xfrm>
          </p:grpSpPr>
          <p:sp>
            <p:nvSpPr>
              <p:cNvPr id="554" name="Google Shape;554;p61"/>
              <p:cNvSpPr/>
              <p:nvPr/>
            </p:nvSpPr>
            <p:spPr>
              <a:xfrm>
                <a:off x="6962730" y="2142056"/>
                <a:ext cx="287302" cy="551193"/>
              </a:xfrm>
              <a:custGeom>
                <a:rect b="b" l="l" r="r" t="t"/>
                <a:pathLst>
                  <a:path extrusionOk="0" h="551193" w="287302">
                    <a:moveTo>
                      <a:pt x="278256" y="416411"/>
                    </a:moveTo>
                    <a:cubicBezTo>
                      <a:pt x="273130" y="416411"/>
                      <a:pt x="269210" y="420330"/>
                      <a:pt x="269210" y="425456"/>
                    </a:cubicBezTo>
                    <a:lnTo>
                      <a:pt x="269210" y="486667"/>
                    </a:lnTo>
                    <a:cubicBezTo>
                      <a:pt x="269210" y="517422"/>
                      <a:pt x="245088" y="530388"/>
                      <a:pt x="224283" y="532499"/>
                    </a:cubicBezTo>
                    <a:cubicBezTo>
                      <a:pt x="189908" y="535816"/>
                      <a:pt x="150107" y="512297"/>
                      <a:pt x="140156" y="461338"/>
                    </a:cubicBezTo>
                    <a:cubicBezTo>
                      <a:pt x="140458" y="426964"/>
                      <a:pt x="158550" y="363342"/>
                      <a:pt x="226393" y="363342"/>
                    </a:cubicBezTo>
                    <a:cubicBezTo>
                      <a:pt x="231519" y="363342"/>
                      <a:pt x="235439" y="359422"/>
                      <a:pt x="235439" y="354296"/>
                    </a:cubicBezTo>
                    <a:cubicBezTo>
                      <a:pt x="235439" y="349170"/>
                      <a:pt x="231519" y="345250"/>
                      <a:pt x="226393" y="345250"/>
                    </a:cubicBezTo>
                    <a:cubicBezTo>
                      <a:pt x="191416" y="345250"/>
                      <a:pt x="165183" y="360628"/>
                      <a:pt x="147393" y="383544"/>
                    </a:cubicBezTo>
                    <a:cubicBezTo>
                      <a:pt x="132015" y="379624"/>
                      <a:pt x="119351" y="364849"/>
                      <a:pt x="119351" y="354296"/>
                    </a:cubicBezTo>
                    <a:cubicBezTo>
                      <a:pt x="119351" y="349170"/>
                      <a:pt x="115431" y="345250"/>
                      <a:pt x="110305" y="345250"/>
                    </a:cubicBezTo>
                    <a:cubicBezTo>
                      <a:pt x="105179" y="345250"/>
                      <a:pt x="101259" y="349170"/>
                      <a:pt x="101259" y="354296"/>
                    </a:cubicBezTo>
                    <a:cubicBezTo>
                      <a:pt x="101259" y="372387"/>
                      <a:pt x="117542" y="391685"/>
                      <a:pt x="137443" y="399223"/>
                    </a:cubicBezTo>
                    <a:cubicBezTo>
                      <a:pt x="128698" y="415807"/>
                      <a:pt x="123572" y="434502"/>
                      <a:pt x="122366" y="453800"/>
                    </a:cubicBezTo>
                    <a:cubicBezTo>
                      <a:pt x="100656" y="453800"/>
                      <a:pt x="82263" y="445357"/>
                      <a:pt x="67790" y="429075"/>
                    </a:cubicBezTo>
                    <a:cubicBezTo>
                      <a:pt x="46381" y="404651"/>
                      <a:pt x="38240" y="366055"/>
                      <a:pt x="43064" y="344345"/>
                    </a:cubicBezTo>
                    <a:cubicBezTo>
                      <a:pt x="43667" y="341330"/>
                      <a:pt x="42763" y="338013"/>
                      <a:pt x="40350" y="335902"/>
                    </a:cubicBezTo>
                    <a:cubicBezTo>
                      <a:pt x="21957" y="318414"/>
                      <a:pt x="14117" y="289166"/>
                      <a:pt x="19243" y="256299"/>
                    </a:cubicBezTo>
                    <a:cubicBezTo>
                      <a:pt x="23766" y="227051"/>
                      <a:pt x="38240" y="200516"/>
                      <a:pt x="53316" y="192978"/>
                    </a:cubicBezTo>
                    <a:cubicBezTo>
                      <a:pt x="56633" y="191169"/>
                      <a:pt x="58744" y="187551"/>
                      <a:pt x="58442" y="183932"/>
                    </a:cubicBezTo>
                    <a:cubicBezTo>
                      <a:pt x="54522" y="145940"/>
                      <a:pt x="80454" y="115184"/>
                      <a:pt x="110003" y="106138"/>
                    </a:cubicBezTo>
                    <a:cubicBezTo>
                      <a:pt x="114828" y="168253"/>
                      <a:pt x="158248" y="177299"/>
                      <a:pt x="204683" y="177299"/>
                    </a:cubicBezTo>
                    <a:cubicBezTo>
                      <a:pt x="209809" y="177299"/>
                      <a:pt x="213729" y="173379"/>
                      <a:pt x="213729" y="168253"/>
                    </a:cubicBezTo>
                    <a:cubicBezTo>
                      <a:pt x="213729" y="163127"/>
                      <a:pt x="209809" y="159207"/>
                      <a:pt x="204683" y="159207"/>
                    </a:cubicBezTo>
                    <a:cubicBezTo>
                      <a:pt x="154931" y="159207"/>
                      <a:pt x="128095" y="148955"/>
                      <a:pt x="128095" y="94981"/>
                    </a:cubicBezTo>
                    <a:cubicBezTo>
                      <a:pt x="129603" y="68748"/>
                      <a:pt x="170611" y="18092"/>
                      <a:pt x="217046" y="18092"/>
                    </a:cubicBezTo>
                    <a:cubicBezTo>
                      <a:pt x="234836" y="18092"/>
                      <a:pt x="248103" y="22313"/>
                      <a:pt x="256245" y="30756"/>
                    </a:cubicBezTo>
                    <a:cubicBezTo>
                      <a:pt x="269210" y="43722"/>
                      <a:pt x="269210" y="65733"/>
                      <a:pt x="269210" y="80207"/>
                    </a:cubicBezTo>
                    <a:lnTo>
                      <a:pt x="269210" y="82619"/>
                    </a:lnTo>
                    <a:cubicBezTo>
                      <a:pt x="269210" y="87745"/>
                      <a:pt x="273130" y="91665"/>
                      <a:pt x="278256" y="91665"/>
                    </a:cubicBezTo>
                    <a:cubicBezTo>
                      <a:pt x="283382" y="91665"/>
                      <a:pt x="287302" y="87745"/>
                      <a:pt x="287302" y="82619"/>
                    </a:cubicBezTo>
                    <a:lnTo>
                      <a:pt x="287302" y="80207"/>
                    </a:lnTo>
                    <a:cubicBezTo>
                      <a:pt x="287302" y="63622"/>
                      <a:pt x="287302" y="36183"/>
                      <a:pt x="269210" y="17790"/>
                    </a:cubicBezTo>
                    <a:cubicBezTo>
                      <a:pt x="257451" y="6031"/>
                      <a:pt x="239962" y="0"/>
                      <a:pt x="217046" y="0"/>
                    </a:cubicBezTo>
                    <a:cubicBezTo>
                      <a:pt x="165183" y="0"/>
                      <a:pt x="118145" y="50657"/>
                      <a:pt x="110908" y="87142"/>
                    </a:cubicBezTo>
                    <a:cubicBezTo>
                      <a:pt x="73217" y="95584"/>
                      <a:pt x="38240" y="132672"/>
                      <a:pt x="40350" y="179711"/>
                    </a:cubicBezTo>
                    <a:cubicBezTo>
                      <a:pt x="21957" y="192375"/>
                      <a:pt x="6579" y="220719"/>
                      <a:pt x="1755" y="253284"/>
                    </a:cubicBezTo>
                    <a:cubicBezTo>
                      <a:pt x="-3974" y="290070"/>
                      <a:pt x="4469" y="323238"/>
                      <a:pt x="24973" y="345250"/>
                    </a:cubicBezTo>
                    <a:cubicBezTo>
                      <a:pt x="21053" y="371784"/>
                      <a:pt x="29797" y="412491"/>
                      <a:pt x="54522" y="440834"/>
                    </a:cubicBezTo>
                    <a:cubicBezTo>
                      <a:pt x="72614" y="461640"/>
                      <a:pt x="96435" y="472193"/>
                      <a:pt x="124175" y="471892"/>
                    </a:cubicBezTo>
                    <a:cubicBezTo>
                      <a:pt x="137443" y="524961"/>
                      <a:pt x="179355" y="551194"/>
                      <a:pt x="218252" y="551194"/>
                    </a:cubicBezTo>
                    <a:cubicBezTo>
                      <a:pt x="220966" y="551194"/>
                      <a:pt x="223378" y="551194"/>
                      <a:pt x="226092" y="550892"/>
                    </a:cubicBezTo>
                    <a:cubicBezTo>
                      <a:pt x="262878" y="547575"/>
                      <a:pt x="287302" y="521945"/>
                      <a:pt x="287302" y="487270"/>
                    </a:cubicBezTo>
                    <a:lnTo>
                      <a:pt x="287302" y="426059"/>
                    </a:lnTo>
                    <a:cubicBezTo>
                      <a:pt x="287302" y="420632"/>
                      <a:pt x="283382" y="416411"/>
                      <a:pt x="278256" y="416411"/>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5" name="Google Shape;555;p61"/>
              <p:cNvSpPr/>
              <p:nvPr/>
            </p:nvSpPr>
            <p:spPr>
              <a:xfrm>
                <a:off x="7170560" y="2534043"/>
                <a:ext cx="238979" cy="44324"/>
              </a:xfrm>
              <a:custGeom>
                <a:rect b="b" l="l" r="r" t="t"/>
                <a:pathLst>
                  <a:path extrusionOk="0" h="44324" w="238979">
                    <a:moveTo>
                      <a:pt x="229633" y="0"/>
                    </a:moveTo>
                    <a:lnTo>
                      <a:pt x="70426" y="0"/>
                    </a:lnTo>
                    <a:cubicBezTo>
                      <a:pt x="42685" y="0"/>
                      <a:pt x="12834" y="3920"/>
                      <a:pt x="773" y="31962"/>
                    </a:cubicBezTo>
                    <a:cubicBezTo>
                      <a:pt x="-1338" y="36485"/>
                      <a:pt x="1074" y="41912"/>
                      <a:pt x="5597" y="43722"/>
                    </a:cubicBezTo>
                    <a:cubicBezTo>
                      <a:pt x="6803" y="44325"/>
                      <a:pt x="8009" y="44325"/>
                      <a:pt x="9215" y="44325"/>
                    </a:cubicBezTo>
                    <a:cubicBezTo>
                      <a:pt x="12834" y="44325"/>
                      <a:pt x="16151" y="42214"/>
                      <a:pt x="17658" y="38897"/>
                    </a:cubicBezTo>
                    <a:cubicBezTo>
                      <a:pt x="23990" y="23821"/>
                      <a:pt x="39368" y="17790"/>
                      <a:pt x="70727" y="17790"/>
                    </a:cubicBezTo>
                    <a:lnTo>
                      <a:pt x="229934" y="17790"/>
                    </a:lnTo>
                    <a:cubicBezTo>
                      <a:pt x="235060" y="17790"/>
                      <a:pt x="238980" y="13870"/>
                      <a:pt x="238980" y="8744"/>
                    </a:cubicBezTo>
                    <a:cubicBezTo>
                      <a:pt x="238980" y="3618"/>
                      <a:pt x="234759" y="0"/>
                      <a:pt x="229633" y="0"/>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6" name="Google Shape;556;p61"/>
              <p:cNvSpPr/>
              <p:nvPr/>
            </p:nvSpPr>
            <p:spPr>
              <a:xfrm>
                <a:off x="7154145" y="2206281"/>
                <a:ext cx="169158" cy="51562"/>
              </a:xfrm>
              <a:custGeom>
                <a:rect b="b" l="l" r="r" t="t"/>
                <a:pathLst>
                  <a:path extrusionOk="0" h="51562" w="169158">
                    <a:moveTo>
                      <a:pt x="17490" y="5730"/>
                    </a:moveTo>
                    <a:cubicBezTo>
                      <a:pt x="15681" y="1207"/>
                      <a:pt x="10253" y="-1205"/>
                      <a:pt x="5730" y="604"/>
                    </a:cubicBezTo>
                    <a:cubicBezTo>
                      <a:pt x="1207" y="2413"/>
                      <a:pt x="-1205" y="7841"/>
                      <a:pt x="604" y="12364"/>
                    </a:cubicBezTo>
                    <a:cubicBezTo>
                      <a:pt x="14776" y="47040"/>
                      <a:pt x="53975" y="51562"/>
                      <a:pt x="86540" y="51562"/>
                    </a:cubicBezTo>
                    <a:lnTo>
                      <a:pt x="160113" y="51562"/>
                    </a:lnTo>
                    <a:cubicBezTo>
                      <a:pt x="165239" y="51562"/>
                      <a:pt x="169158" y="47643"/>
                      <a:pt x="169158" y="42517"/>
                    </a:cubicBezTo>
                    <a:cubicBezTo>
                      <a:pt x="169158" y="37391"/>
                      <a:pt x="165239" y="33471"/>
                      <a:pt x="160113" y="33471"/>
                    </a:cubicBezTo>
                    <a:lnTo>
                      <a:pt x="86540" y="33471"/>
                    </a:lnTo>
                    <a:cubicBezTo>
                      <a:pt x="46135" y="33772"/>
                      <a:pt x="25631" y="25329"/>
                      <a:pt x="17490" y="5730"/>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7" name="Google Shape;557;p61"/>
              <p:cNvSpPr/>
              <p:nvPr/>
            </p:nvSpPr>
            <p:spPr>
              <a:xfrm>
                <a:off x="7038359" y="2264477"/>
                <a:ext cx="370879" cy="177901"/>
              </a:xfrm>
              <a:custGeom>
                <a:rect b="b" l="l" r="r" t="t"/>
                <a:pathLst>
                  <a:path extrusionOk="0" h="177901" w="370879">
                    <a:moveTo>
                      <a:pt x="211673" y="9046"/>
                    </a:moveTo>
                    <a:cubicBezTo>
                      <a:pt x="211673" y="3920"/>
                      <a:pt x="207753" y="0"/>
                      <a:pt x="202627" y="0"/>
                    </a:cubicBezTo>
                    <a:cubicBezTo>
                      <a:pt x="197501" y="0"/>
                      <a:pt x="193581" y="3920"/>
                      <a:pt x="193581" y="9046"/>
                    </a:cubicBezTo>
                    <a:lnTo>
                      <a:pt x="193581" y="73573"/>
                    </a:lnTo>
                    <a:lnTo>
                      <a:pt x="166444" y="73573"/>
                    </a:lnTo>
                    <a:cubicBezTo>
                      <a:pt x="150161" y="72065"/>
                      <a:pt x="137195" y="87142"/>
                      <a:pt x="124833" y="101917"/>
                    </a:cubicBezTo>
                    <a:cubicBezTo>
                      <a:pt x="121516" y="105836"/>
                      <a:pt x="118501" y="109153"/>
                      <a:pt x="115485" y="112470"/>
                    </a:cubicBezTo>
                    <a:cubicBezTo>
                      <a:pt x="100710" y="127848"/>
                      <a:pt x="73874" y="133275"/>
                      <a:pt x="56386" y="124833"/>
                    </a:cubicBezTo>
                    <a:cubicBezTo>
                      <a:pt x="53672" y="101615"/>
                      <a:pt x="34374" y="84729"/>
                      <a:pt x="9046" y="84729"/>
                    </a:cubicBezTo>
                    <a:cubicBezTo>
                      <a:pt x="3920" y="84729"/>
                      <a:pt x="0" y="88649"/>
                      <a:pt x="0" y="93775"/>
                    </a:cubicBezTo>
                    <a:cubicBezTo>
                      <a:pt x="0" y="98901"/>
                      <a:pt x="3920" y="102821"/>
                      <a:pt x="9046" y="102821"/>
                    </a:cubicBezTo>
                    <a:cubicBezTo>
                      <a:pt x="25931" y="102821"/>
                      <a:pt x="38596" y="114581"/>
                      <a:pt x="38596" y="130260"/>
                    </a:cubicBezTo>
                    <a:cubicBezTo>
                      <a:pt x="38596" y="143527"/>
                      <a:pt x="30153" y="156493"/>
                      <a:pt x="18996" y="160413"/>
                    </a:cubicBezTo>
                    <a:cubicBezTo>
                      <a:pt x="14172" y="162222"/>
                      <a:pt x="11760" y="167348"/>
                      <a:pt x="13569" y="171871"/>
                    </a:cubicBezTo>
                    <a:cubicBezTo>
                      <a:pt x="14775" y="175489"/>
                      <a:pt x="18393" y="177902"/>
                      <a:pt x="22012" y="177902"/>
                    </a:cubicBezTo>
                    <a:cubicBezTo>
                      <a:pt x="22916" y="177902"/>
                      <a:pt x="24122" y="177600"/>
                      <a:pt x="25027" y="177299"/>
                    </a:cubicBezTo>
                    <a:cubicBezTo>
                      <a:pt x="39500" y="172173"/>
                      <a:pt x="50657" y="158905"/>
                      <a:pt x="54878" y="143527"/>
                    </a:cubicBezTo>
                    <a:cubicBezTo>
                      <a:pt x="61210" y="145638"/>
                      <a:pt x="68145" y="146543"/>
                      <a:pt x="75081" y="146543"/>
                    </a:cubicBezTo>
                    <a:cubicBezTo>
                      <a:pt x="94378" y="146543"/>
                      <a:pt x="115184" y="139005"/>
                      <a:pt x="128451" y="124833"/>
                    </a:cubicBezTo>
                    <a:cubicBezTo>
                      <a:pt x="131768" y="121214"/>
                      <a:pt x="135085" y="117294"/>
                      <a:pt x="138401" y="113676"/>
                    </a:cubicBezTo>
                    <a:cubicBezTo>
                      <a:pt x="147146" y="103424"/>
                      <a:pt x="157699" y="90760"/>
                      <a:pt x="164936" y="91665"/>
                    </a:cubicBezTo>
                    <a:cubicBezTo>
                      <a:pt x="165237" y="91665"/>
                      <a:pt x="165539" y="91665"/>
                      <a:pt x="165841" y="91665"/>
                    </a:cubicBezTo>
                    <a:lnTo>
                      <a:pt x="361834" y="91665"/>
                    </a:lnTo>
                    <a:cubicBezTo>
                      <a:pt x="366960" y="91665"/>
                      <a:pt x="370880" y="87745"/>
                      <a:pt x="370880" y="82619"/>
                    </a:cubicBezTo>
                    <a:cubicBezTo>
                      <a:pt x="370880" y="77493"/>
                      <a:pt x="366960" y="73573"/>
                      <a:pt x="361834" y="73573"/>
                    </a:cubicBezTo>
                    <a:lnTo>
                      <a:pt x="211673" y="73573"/>
                    </a:lnTo>
                    <a:lnTo>
                      <a:pt x="211673" y="9046"/>
                    </a:ln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8" name="Google Shape;558;p61"/>
              <p:cNvSpPr/>
              <p:nvPr/>
            </p:nvSpPr>
            <p:spPr>
              <a:xfrm>
                <a:off x="7231940" y="2374836"/>
                <a:ext cx="91664" cy="152874"/>
              </a:xfrm>
              <a:custGeom>
                <a:rect b="b" l="l" r="r" t="t"/>
                <a:pathLst>
                  <a:path extrusionOk="0" h="152874" w="91664">
                    <a:moveTo>
                      <a:pt x="9046" y="0"/>
                    </a:moveTo>
                    <a:cubicBezTo>
                      <a:pt x="3920" y="0"/>
                      <a:pt x="0" y="3920"/>
                      <a:pt x="0" y="9046"/>
                    </a:cubicBezTo>
                    <a:lnTo>
                      <a:pt x="0" y="143829"/>
                    </a:lnTo>
                    <a:cubicBezTo>
                      <a:pt x="0" y="148955"/>
                      <a:pt x="3920" y="152875"/>
                      <a:pt x="9046" y="152875"/>
                    </a:cubicBezTo>
                    <a:cubicBezTo>
                      <a:pt x="14172" y="152875"/>
                      <a:pt x="18092" y="148955"/>
                      <a:pt x="18092" y="143829"/>
                    </a:cubicBezTo>
                    <a:lnTo>
                      <a:pt x="18092" y="79302"/>
                    </a:lnTo>
                    <a:lnTo>
                      <a:pt x="82619" y="79302"/>
                    </a:lnTo>
                    <a:cubicBezTo>
                      <a:pt x="87745" y="79302"/>
                      <a:pt x="91665" y="75382"/>
                      <a:pt x="91665" y="70256"/>
                    </a:cubicBezTo>
                    <a:cubicBezTo>
                      <a:pt x="91665" y="65130"/>
                      <a:pt x="87745" y="61210"/>
                      <a:pt x="82619" y="61210"/>
                    </a:cubicBezTo>
                    <a:lnTo>
                      <a:pt x="18092" y="61210"/>
                    </a:lnTo>
                    <a:lnTo>
                      <a:pt x="18092" y="9046"/>
                    </a:lnTo>
                    <a:cubicBezTo>
                      <a:pt x="18092" y="3920"/>
                      <a:pt x="14172" y="0"/>
                      <a:pt x="9046" y="0"/>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9" name="Google Shape;559;p61"/>
              <p:cNvSpPr/>
              <p:nvPr/>
            </p:nvSpPr>
            <p:spPr>
              <a:xfrm>
                <a:off x="7256364" y="2632040"/>
                <a:ext cx="67240" cy="18091"/>
              </a:xfrm>
              <a:custGeom>
                <a:rect b="b" l="l" r="r" t="t"/>
                <a:pathLst>
                  <a:path extrusionOk="0" h="18091" w="67240">
                    <a:moveTo>
                      <a:pt x="58195" y="0"/>
                    </a:moveTo>
                    <a:lnTo>
                      <a:pt x="9046" y="0"/>
                    </a:lnTo>
                    <a:cubicBezTo>
                      <a:pt x="3920" y="0"/>
                      <a:pt x="0" y="3920"/>
                      <a:pt x="0" y="9046"/>
                    </a:cubicBezTo>
                    <a:cubicBezTo>
                      <a:pt x="0" y="14172"/>
                      <a:pt x="3920" y="18092"/>
                      <a:pt x="9046" y="18092"/>
                    </a:cubicBezTo>
                    <a:lnTo>
                      <a:pt x="58195" y="18092"/>
                    </a:lnTo>
                    <a:cubicBezTo>
                      <a:pt x="63321" y="18092"/>
                      <a:pt x="67241" y="14172"/>
                      <a:pt x="67241" y="9046"/>
                    </a:cubicBezTo>
                    <a:cubicBezTo>
                      <a:pt x="67241" y="3920"/>
                      <a:pt x="63019" y="0"/>
                      <a:pt x="58195" y="0"/>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60" name="Google Shape;560;p61"/>
            <p:cNvSpPr/>
            <p:nvPr/>
          </p:nvSpPr>
          <p:spPr>
            <a:xfrm>
              <a:off x="7391147" y="2301263"/>
              <a:ext cx="91664" cy="91664"/>
            </a:xfrm>
            <a:custGeom>
              <a:rect b="b" l="l" r="r" t="t"/>
              <a:pathLst>
                <a:path extrusionOk="0" h="91664" w="91664">
                  <a:moveTo>
                    <a:pt x="45832" y="91665"/>
                  </a:moveTo>
                  <a:cubicBezTo>
                    <a:pt x="20504" y="91665"/>
                    <a:pt x="0" y="71161"/>
                    <a:pt x="0" y="45832"/>
                  </a:cubicBezTo>
                  <a:cubicBezTo>
                    <a:pt x="0" y="20504"/>
                    <a:pt x="20504" y="0"/>
                    <a:pt x="45832" y="0"/>
                  </a:cubicBezTo>
                  <a:cubicBezTo>
                    <a:pt x="71161" y="0"/>
                    <a:pt x="91665" y="20504"/>
                    <a:pt x="91665" y="45832"/>
                  </a:cubicBezTo>
                  <a:cubicBezTo>
                    <a:pt x="91665" y="71161"/>
                    <a:pt x="71161" y="91665"/>
                    <a:pt x="45832" y="91665"/>
                  </a:cubicBezTo>
                  <a:close/>
                  <a:moveTo>
                    <a:pt x="45832" y="18092"/>
                  </a:moveTo>
                  <a:cubicBezTo>
                    <a:pt x="30454" y="18092"/>
                    <a:pt x="18092" y="30454"/>
                    <a:pt x="18092" y="45832"/>
                  </a:cubicBezTo>
                  <a:cubicBezTo>
                    <a:pt x="18092" y="61210"/>
                    <a:pt x="30454" y="73573"/>
                    <a:pt x="45832" y="73573"/>
                  </a:cubicBezTo>
                  <a:cubicBezTo>
                    <a:pt x="61210" y="73573"/>
                    <a:pt x="73573" y="61210"/>
                    <a:pt x="73573" y="45832"/>
                  </a:cubicBezTo>
                  <a:cubicBezTo>
                    <a:pt x="73573" y="30454"/>
                    <a:pt x="61210" y="18092"/>
                    <a:pt x="45832" y="18092"/>
                  </a:cubicBezTo>
                  <a:close/>
                </a:path>
              </a:pathLst>
            </a:custGeom>
            <a:solidFill>
              <a:srgbClr val="FF92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1" name="Google Shape;561;p61"/>
            <p:cNvSpPr/>
            <p:nvPr/>
          </p:nvSpPr>
          <p:spPr>
            <a:xfrm>
              <a:off x="7305513" y="2203267"/>
              <a:ext cx="91664" cy="91664"/>
            </a:xfrm>
            <a:custGeom>
              <a:rect b="b" l="l" r="r" t="t"/>
              <a:pathLst>
                <a:path extrusionOk="0" h="91664" w="91664">
                  <a:moveTo>
                    <a:pt x="45832" y="91665"/>
                  </a:moveTo>
                  <a:cubicBezTo>
                    <a:pt x="20504" y="91665"/>
                    <a:pt x="0" y="71161"/>
                    <a:pt x="0" y="45832"/>
                  </a:cubicBezTo>
                  <a:cubicBezTo>
                    <a:pt x="0" y="20504"/>
                    <a:pt x="20504" y="0"/>
                    <a:pt x="45832" y="0"/>
                  </a:cubicBezTo>
                  <a:cubicBezTo>
                    <a:pt x="71161" y="0"/>
                    <a:pt x="91665" y="20504"/>
                    <a:pt x="91665" y="45832"/>
                  </a:cubicBezTo>
                  <a:cubicBezTo>
                    <a:pt x="91665" y="71161"/>
                    <a:pt x="71161" y="91665"/>
                    <a:pt x="45832" y="91665"/>
                  </a:cubicBezTo>
                  <a:close/>
                  <a:moveTo>
                    <a:pt x="45832" y="18092"/>
                  </a:moveTo>
                  <a:cubicBezTo>
                    <a:pt x="30454" y="18092"/>
                    <a:pt x="18092" y="30454"/>
                    <a:pt x="18092" y="45832"/>
                  </a:cubicBezTo>
                  <a:cubicBezTo>
                    <a:pt x="18092" y="61210"/>
                    <a:pt x="30454" y="73573"/>
                    <a:pt x="45832" y="73573"/>
                  </a:cubicBezTo>
                  <a:cubicBezTo>
                    <a:pt x="61210" y="73573"/>
                    <a:pt x="73573" y="61210"/>
                    <a:pt x="73573" y="45832"/>
                  </a:cubicBezTo>
                  <a:cubicBezTo>
                    <a:pt x="73573" y="30454"/>
                    <a:pt x="60909" y="18092"/>
                    <a:pt x="45832" y="18092"/>
                  </a:cubicBezTo>
                  <a:close/>
                </a:path>
              </a:pathLst>
            </a:custGeom>
            <a:solidFill>
              <a:srgbClr val="FF92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2" name="Google Shape;562;p61"/>
            <p:cNvSpPr/>
            <p:nvPr/>
          </p:nvSpPr>
          <p:spPr>
            <a:xfrm>
              <a:off x="7305513" y="2399260"/>
              <a:ext cx="91664" cy="91664"/>
            </a:xfrm>
            <a:custGeom>
              <a:rect b="b" l="l" r="r" t="t"/>
              <a:pathLst>
                <a:path extrusionOk="0" h="91664" w="91664">
                  <a:moveTo>
                    <a:pt x="45832" y="91665"/>
                  </a:moveTo>
                  <a:cubicBezTo>
                    <a:pt x="20504" y="91665"/>
                    <a:pt x="0" y="71161"/>
                    <a:pt x="0" y="45832"/>
                  </a:cubicBezTo>
                  <a:cubicBezTo>
                    <a:pt x="0" y="20504"/>
                    <a:pt x="20504" y="0"/>
                    <a:pt x="45832" y="0"/>
                  </a:cubicBezTo>
                  <a:cubicBezTo>
                    <a:pt x="71161" y="0"/>
                    <a:pt x="91665" y="20504"/>
                    <a:pt x="91665" y="45832"/>
                  </a:cubicBezTo>
                  <a:cubicBezTo>
                    <a:pt x="91665" y="71161"/>
                    <a:pt x="71161" y="91665"/>
                    <a:pt x="45832" y="91665"/>
                  </a:cubicBezTo>
                  <a:close/>
                  <a:moveTo>
                    <a:pt x="45832" y="18092"/>
                  </a:moveTo>
                  <a:cubicBezTo>
                    <a:pt x="30454" y="18092"/>
                    <a:pt x="18092" y="30454"/>
                    <a:pt x="18092" y="45832"/>
                  </a:cubicBezTo>
                  <a:cubicBezTo>
                    <a:pt x="18092" y="61210"/>
                    <a:pt x="30454" y="73573"/>
                    <a:pt x="45832" y="73573"/>
                  </a:cubicBezTo>
                  <a:cubicBezTo>
                    <a:pt x="61210" y="73573"/>
                    <a:pt x="73573" y="61210"/>
                    <a:pt x="73573" y="45832"/>
                  </a:cubicBezTo>
                  <a:cubicBezTo>
                    <a:pt x="73573" y="30454"/>
                    <a:pt x="60909" y="18092"/>
                    <a:pt x="45832" y="18092"/>
                  </a:cubicBezTo>
                  <a:close/>
                </a:path>
              </a:pathLst>
            </a:custGeom>
            <a:solidFill>
              <a:srgbClr val="FF92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3" name="Google Shape;563;p61"/>
            <p:cNvSpPr/>
            <p:nvPr/>
          </p:nvSpPr>
          <p:spPr>
            <a:xfrm>
              <a:off x="7305513" y="2595253"/>
              <a:ext cx="91664" cy="91664"/>
            </a:xfrm>
            <a:custGeom>
              <a:rect b="b" l="l" r="r" t="t"/>
              <a:pathLst>
                <a:path extrusionOk="0" h="91664" w="91664">
                  <a:moveTo>
                    <a:pt x="45832" y="91665"/>
                  </a:moveTo>
                  <a:cubicBezTo>
                    <a:pt x="20504" y="91665"/>
                    <a:pt x="0" y="71161"/>
                    <a:pt x="0" y="45832"/>
                  </a:cubicBezTo>
                  <a:cubicBezTo>
                    <a:pt x="0" y="20504"/>
                    <a:pt x="20504" y="0"/>
                    <a:pt x="45832" y="0"/>
                  </a:cubicBezTo>
                  <a:cubicBezTo>
                    <a:pt x="71161" y="0"/>
                    <a:pt x="91665" y="20504"/>
                    <a:pt x="91665" y="45832"/>
                  </a:cubicBezTo>
                  <a:cubicBezTo>
                    <a:pt x="91665" y="71161"/>
                    <a:pt x="71161" y="91665"/>
                    <a:pt x="45832" y="91665"/>
                  </a:cubicBezTo>
                  <a:close/>
                  <a:moveTo>
                    <a:pt x="45832" y="18092"/>
                  </a:moveTo>
                  <a:cubicBezTo>
                    <a:pt x="30454" y="18092"/>
                    <a:pt x="18092" y="30454"/>
                    <a:pt x="18092" y="45832"/>
                  </a:cubicBezTo>
                  <a:cubicBezTo>
                    <a:pt x="18092" y="61210"/>
                    <a:pt x="30454" y="73573"/>
                    <a:pt x="45832" y="73573"/>
                  </a:cubicBezTo>
                  <a:cubicBezTo>
                    <a:pt x="61210" y="73573"/>
                    <a:pt x="73573" y="61210"/>
                    <a:pt x="73573" y="45832"/>
                  </a:cubicBezTo>
                  <a:cubicBezTo>
                    <a:pt x="73573" y="30454"/>
                    <a:pt x="60909" y="18092"/>
                    <a:pt x="45832" y="18092"/>
                  </a:cubicBezTo>
                  <a:close/>
                </a:path>
              </a:pathLst>
            </a:custGeom>
            <a:solidFill>
              <a:srgbClr val="FF92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4" name="Google Shape;564;p61"/>
            <p:cNvSpPr/>
            <p:nvPr/>
          </p:nvSpPr>
          <p:spPr>
            <a:xfrm>
              <a:off x="7391147" y="2497257"/>
              <a:ext cx="91664" cy="91664"/>
            </a:xfrm>
            <a:custGeom>
              <a:rect b="b" l="l" r="r" t="t"/>
              <a:pathLst>
                <a:path extrusionOk="0" h="91664" w="91664">
                  <a:moveTo>
                    <a:pt x="45832" y="91665"/>
                  </a:moveTo>
                  <a:cubicBezTo>
                    <a:pt x="20504" y="91665"/>
                    <a:pt x="0" y="71161"/>
                    <a:pt x="0" y="45832"/>
                  </a:cubicBezTo>
                  <a:cubicBezTo>
                    <a:pt x="0" y="20504"/>
                    <a:pt x="20504" y="0"/>
                    <a:pt x="45832" y="0"/>
                  </a:cubicBezTo>
                  <a:cubicBezTo>
                    <a:pt x="71161" y="0"/>
                    <a:pt x="91665" y="20504"/>
                    <a:pt x="91665" y="45832"/>
                  </a:cubicBezTo>
                  <a:cubicBezTo>
                    <a:pt x="91665" y="71161"/>
                    <a:pt x="71161" y="91665"/>
                    <a:pt x="45832" y="91665"/>
                  </a:cubicBezTo>
                  <a:close/>
                  <a:moveTo>
                    <a:pt x="45832" y="18092"/>
                  </a:moveTo>
                  <a:cubicBezTo>
                    <a:pt x="30454" y="18092"/>
                    <a:pt x="18092" y="30454"/>
                    <a:pt x="18092" y="45832"/>
                  </a:cubicBezTo>
                  <a:cubicBezTo>
                    <a:pt x="18092" y="61210"/>
                    <a:pt x="30454" y="73573"/>
                    <a:pt x="45832" y="73573"/>
                  </a:cubicBezTo>
                  <a:cubicBezTo>
                    <a:pt x="61210" y="73573"/>
                    <a:pt x="73573" y="61210"/>
                    <a:pt x="73573" y="45832"/>
                  </a:cubicBezTo>
                  <a:cubicBezTo>
                    <a:pt x="73573" y="30454"/>
                    <a:pt x="61210" y="18092"/>
                    <a:pt x="45832" y="18092"/>
                  </a:cubicBezTo>
                  <a:close/>
                </a:path>
              </a:pathLst>
            </a:custGeom>
            <a:solidFill>
              <a:srgbClr val="FF92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65" name="Google Shape;565;p61"/>
          <p:cNvGrpSpPr/>
          <p:nvPr/>
        </p:nvGrpSpPr>
        <p:grpSpPr>
          <a:xfrm>
            <a:off x="4519484" y="4612102"/>
            <a:ext cx="497344" cy="474705"/>
            <a:chOff x="4170405" y="1233663"/>
            <a:chExt cx="597698" cy="525058"/>
          </a:xfrm>
        </p:grpSpPr>
        <p:sp>
          <p:nvSpPr>
            <p:cNvPr id="566" name="Google Shape;566;p61"/>
            <p:cNvSpPr/>
            <p:nvPr/>
          </p:nvSpPr>
          <p:spPr>
            <a:xfrm>
              <a:off x="4227222" y="1327985"/>
              <a:ext cx="242625" cy="121312"/>
            </a:xfrm>
            <a:custGeom>
              <a:rect b="b" l="l" r="r" t="t"/>
              <a:pathLst>
                <a:path extrusionOk="0" h="121312" w="242625">
                  <a:moveTo>
                    <a:pt x="0" y="121313"/>
                  </a:moveTo>
                  <a:lnTo>
                    <a:pt x="18427" y="121313"/>
                  </a:lnTo>
                  <a:cubicBezTo>
                    <a:pt x="18427" y="64495"/>
                    <a:pt x="64495" y="18427"/>
                    <a:pt x="121313" y="18427"/>
                  </a:cubicBezTo>
                  <a:cubicBezTo>
                    <a:pt x="178130" y="18427"/>
                    <a:pt x="224199" y="64495"/>
                    <a:pt x="224199" y="121313"/>
                  </a:cubicBezTo>
                  <a:lnTo>
                    <a:pt x="242626" y="121313"/>
                  </a:lnTo>
                  <a:cubicBezTo>
                    <a:pt x="242626" y="54258"/>
                    <a:pt x="188368" y="0"/>
                    <a:pt x="121313" y="0"/>
                  </a:cubicBezTo>
                  <a:cubicBezTo>
                    <a:pt x="54258" y="256"/>
                    <a:pt x="0" y="54514"/>
                    <a:pt x="0" y="121313"/>
                  </a:cubicBezTo>
                  <a:close/>
                </a:path>
              </a:pathLst>
            </a:custGeom>
            <a:solidFill>
              <a:srgbClr val="FF92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67" name="Google Shape;567;p61"/>
            <p:cNvSpPr/>
            <p:nvPr/>
          </p:nvSpPr>
          <p:spPr>
            <a:xfrm>
              <a:off x="4539526" y="1609000"/>
              <a:ext cx="182673" cy="106592"/>
            </a:xfrm>
            <a:custGeom>
              <a:rect b="b" l="l" r="r" t="t"/>
              <a:pathLst>
                <a:path extrusionOk="0" h="106592" w="182673">
                  <a:moveTo>
                    <a:pt x="182674" y="29432"/>
                  </a:moveTo>
                  <a:lnTo>
                    <a:pt x="168853" y="27129"/>
                  </a:lnTo>
                  <a:cubicBezTo>
                    <a:pt x="161943" y="69614"/>
                    <a:pt x="122017" y="98535"/>
                    <a:pt x="79532" y="91624"/>
                  </a:cubicBezTo>
                  <a:cubicBezTo>
                    <a:pt x="37047" y="84714"/>
                    <a:pt x="8126" y="44788"/>
                    <a:pt x="15037" y="2303"/>
                  </a:cubicBezTo>
                  <a:lnTo>
                    <a:pt x="1216" y="0"/>
                  </a:lnTo>
                  <a:cubicBezTo>
                    <a:pt x="-6974" y="50163"/>
                    <a:pt x="27066" y="97255"/>
                    <a:pt x="77229" y="105445"/>
                  </a:cubicBezTo>
                  <a:cubicBezTo>
                    <a:pt x="127392" y="113379"/>
                    <a:pt x="174484" y="79340"/>
                    <a:pt x="182674" y="29432"/>
                  </a:cubicBezTo>
                  <a:close/>
                </a:path>
              </a:pathLst>
            </a:custGeom>
            <a:solidFill>
              <a:srgbClr val="FF92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568" name="Google Shape;568;p61"/>
            <p:cNvGrpSpPr/>
            <p:nvPr/>
          </p:nvGrpSpPr>
          <p:grpSpPr>
            <a:xfrm>
              <a:off x="4170405" y="1233663"/>
              <a:ext cx="597698" cy="525058"/>
              <a:chOff x="4170405" y="1233663"/>
              <a:chExt cx="597698" cy="525058"/>
            </a:xfrm>
          </p:grpSpPr>
          <p:grpSp>
            <p:nvGrpSpPr>
              <p:cNvPr id="569" name="Google Shape;569;p61"/>
              <p:cNvGrpSpPr/>
              <p:nvPr/>
            </p:nvGrpSpPr>
            <p:grpSpPr>
              <a:xfrm>
                <a:off x="4170405" y="1233663"/>
                <a:ext cx="597698" cy="525058"/>
                <a:chOff x="4170405" y="1233663"/>
                <a:chExt cx="597698" cy="525058"/>
              </a:xfrm>
            </p:grpSpPr>
            <p:sp>
              <p:nvSpPr>
                <p:cNvPr id="570" name="Google Shape;570;p61"/>
                <p:cNvSpPr/>
                <p:nvPr/>
              </p:nvSpPr>
              <p:spPr>
                <a:xfrm>
                  <a:off x="4264845" y="1368166"/>
                  <a:ext cx="167381" cy="167381"/>
                </a:xfrm>
                <a:custGeom>
                  <a:rect b="b" l="l" r="r" t="t"/>
                  <a:pathLst>
                    <a:path extrusionOk="0" h="167381" w="167381">
                      <a:moveTo>
                        <a:pt x="83691" y="0"/>
                      </a:moveTo>
                      <a:cubicBezTo>
                        <a:pt x="37622" y="0"/>
                        <a:pt x="0" y="37622"/>
                        <a:pt x="0" y="83691"/>
                      </a:cubicBezTo>
                      <a:cubicBezTo>
                        <a:pt x="0" y="129759"/>
                        <a:pt x="37622" y="167381"/>
                        <a:pt x="83691" y="167381"/>
                      </a:cubicBezTo>
                      <a:cubicBezTo>
                        <a:pt x="129759" y="167381"/>
                        <a:pt x="167381" y="129759"/>
                        <a:pt x="167381" y="83691"/>
                      </a:cubicBezTo>
                      <a:cubicBezTo>
                        <a:pt x="167381" y="37622"/>
                        <a:pt x="129759" y="0"/>
                        <a:pt x="83691" y="0"/>
                      </a:cubicBezTo>
                      <a:close/>
                      <a:moveTo>
                        <a:pt x="83691" y="154584"/>
                      </a:moveTo>
                      <a:cubicBezTo>
                        <a:pt x="44533" y="154584"/>
                        <a:pt x="12797" y="122848"/>
                        <a:pt x="12797" y="83691"/>
                      </a:cubicBezTo>
                      <a:cubicBezTo>
                        <a:pt x="12797" y="44533"/>
                        <a:pt x="44533" y="12797"/>
                        <a:pt x="83691" y="12797"/>
                      </a:cubicBezTo>
                      <a:cubicBezTo>
                        <a:pt x="122849" y="12797"/>
                        <a:pt x="154584" y="44533"/>
                        <a:pt x="154584" y="83691"/>
                      </a:cubicBezTo>
                      <a:cubicBezTo>
                        <a:pt x="154584" y="122848"/>
                        <a:pt x="122849" y="154584"/>
                        <a:pt x="83691" y="154584"/>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71" name="Google Shape;571;p61"/>
                <p:cNvSpPr/>
                <p:nvPr/>
              </p:nvSpPr>
              <p:spPr>
                <a:xfrm>
                  <a:off x="4170405" y="1272959"/>
                  <a:ext cx="357028" cy="357028"/>
                </a:xfrm>
                <a:custGeom>
                  <a:rect b="b" l="l" r="r" t="t"/>
                  <a:pathLst>
                    <a:path extrusionOk="0" h="357028" w="357028">
                      <a:moveTo>
                        <a:pt x="322733" y="220871"/>
                      </a:moveTo>
                      <a:cubicBezTo>
                        <a:pt x="324013" y="216520"/>
                        <a:pt x="328364" y="213193"/>
                        <a:pt x="333227" y="213193"/>
                      </a:cubicBezTo>
                      <a:cubicBezTo>
                        <a:pt x="346279" y="213193"/>
                        <a:pt x="357029" y="202444"/>
                        <a:pt x="357029" y="189391"/>
                      </a:cubicBezTo>
                      <a:lnTo>
                        <a:pt x="357029" y="167637"/>
                      </a:lnTo>
                      <a:cubicBezTo>
                        <a:pt x="357029" y="154584"/>
                        <a:pt x="346279" y="143835"/>
                        <a:pt x="333227" y="143835"/>
                      </a:cubicBezTo>
                      <a:cubicBezTo>
                        <a:pt x="328364" y="143835"/>
                        <a:pt x="324013" y="140508"/>
                        <a:pt x="322733" y="136157"/>
                      </a:cubicBezTo>
                      <a:cubicBezTo>
                        <a:pt x="320174" y="126687"/>
                        <a:pt x="316079" y="116962"/>
                        <a:pt x="310448" y="106725"/>
                      </a:cubicBezTo>
                      <a:cubicBezTo>
                        <a:pt x="308145" y="102630"/>
                        <a:pt x="309169" y="96999"/>
                        <a:pt x="312496" y="93672"/>
                      </a:cubicBezTo>
                      <a:cubicBezTo>
                        <a:pt x="321710" y="84458"/>
                        <a:pt x="321710" y="69102"/>
                        <a:pt x="312496" y="59889"/>
                      </a:cubicBezTo>
                      <a:lnTo>
                        <a:pt x="297140" y="44533"/>
                      </a:lnTo>
                      <a:cubicBezTo>
                        <a:pt x="292533" y="39926"/>
                        <a:pt x="286647" y="37366"/>
                        <a:pt x="280248" y="37366"/>
                      </a:cubicBezTo>
                      <a:cubicBezTo>
                        <a:pt x="273850" y="37366"/>
                        <a:pt x="267963" y="39926"/>
                        <a:pt x="263357" y="44533"/>
                      </a:cubicBezTo>
                      <a:cubicBezTo>
                        <a:pt x="260029" y="47860"/>
                        <a:pt x="254399" y="48628"/>
                        <a:pt x="250304" y="46580"/>
                      </a:cubicBezTo>
                      <a:cubicBezTo>
                        <a:pt x="241090" y="41461"/>
                        <a:pt x="231365" y="37622"/>
                        <a:pt x="220871" y="34295"/>
                      </a:cubicBezTo>
                      <a:cubicBezTo>
                        <a:pt x="216521" y="33016"/>
                        <a:pt x="213193" y="28665"/>
                        <a:pt x="213193" y="23546"/>
                      </a:cubicBezTo>
                      <a:cubicBezTo>
                        <a:pt x="212937" y="10493"/>
                        <a:pt x="201932" y="0"/>
                        <a:pt x="189136" y="0"/>
                      </a:cubicBezTo>
                      <a:lnTo>
                        <a:pt x="167381" y="0"/>
                      </a:lnTo>
                      <a:cubicBezTo>
                        <a:pt x="154328" y="0"/>
                        <a:pt x="143579" y="10749"/>
                        <a:pt x="143579" y="23802"/>
                      </a:cubicBezTo>
                      <a:cubicBezTo>
                        <a:pt x="143579" y="28665"/>
                        <a:pt x="140252" y="33016"/>
                        <a:pt x="135901" y="34295"/>
                      </a:cubicBezTo>
                      <a:cubicBezTo>
                        <a:pt x="126432" y="36855"/>
                        <a:pt x="116706" y="40949"/>
                        <a:pt x="106469" y="46580"/>
                      </a:cubicBezTo>
                      <a:cubicBezTo>
                        <a:pt x="102374" y="48883"/>
                        <a:pt x="96743" y="47860"/>
                        <a:pt x="93416" y="44533"/>
                      </a:cubicBezTo>
                      <a:cubicBezTo>
                        <a:pt x="84202" y="35319"/>
                        <a:pt x="68846" y="35319"/>
                        <a:pt x="59633" y="44533"/>
                      </a:cubicBezTo>
                      <a:lnTo>
                        <a:pt x="44277" y="59889"/>
                      </a:lnTo>
                      <a:cubicBezTo>
                        <a:pt x="35063" y="69102"/>
                        <a:pt x="35063" y="84458"/>
                        <a:pt x="44277" y="93672"/>
                      </a:cubicBezTo>
                      <a:cubicBezTo>
                        <a:pt x="47604" y="96999"/>
                        <a:pt x="48372" y="102630"/>
                        <a:pt x="46324" y="106725"/>
                      </a:cubicBezTo>
                      <a:cubicBezTo>
                        <a:pt x="41205" y="116450"/>
                        <a:pt x="37110" y="125920"/>
                        <a:pt x="34295" y="136157"/>
                      </a:cubicBezTo>
                      <a:cubicBezTo>
                        <a:pt x="33016" y="140508"/>
                        <a:pt x="28665" y="143835"/>
                        <a:pt x="23802" y="143835"/>
                      </a:cubicBezTo>
                      <a:cubicBezTo>
                        <a:pt x="10749" y="143835"/>
                        <a:pt x="0" y="154584"/>
                        <a:pt x="0" y="167637"/>
                      </a:cubicBezTo>
                      <a:lnTo>
                        <a:pt x="0" y="189391"/>
                      </a:lnTo>
                      <a:cubicBezTo>
                        <a:pt x="0" y="202444"/>
                        <a:pt x="10749" y="213193"/>
                        <a:pt x="23802" y="213193"/>
                      </a:cubicBezTo>
                      <a:cubicBezTo>
                        <a:pt x="28665" y="213193"/>
                        <a:pt x="33016" y="216520"/>
                        <a:pt x="34295" y="220871"/>
                      </a:cubicBezTo>
                      <a:cubicBezTo>
                        <a:pt x="36855" y="230341"/>
                        <a:pt x="40950" y="240066"/>
                        <a:pt x="46580" y="250304"/>
                      </a:cubicBezTo>
                      <a:cubicBezTo>
                        <a:pt x="48883" y="254399"/>
                        <a:pt x="47860" y="260029"/>
                        <a:pt x="44533" y="263356"/>
                      </a:cubicBezTo>
                      <a:cubicBezTo>
                        <a:pt x="35319" y="272570"/>
                        <a:pt x="35319" y="287926"/>
                        <a:pt x="44533" y="297140"/>
                      </a:cubicBezTo>
                      <a:lnTo>
                        <a:pt x="59889" y="312496"/>
                      </a:lnTo>
                      <a:cubicBezTo>
                        <a:pt x="64495" y="317103"/>
                        <a:pt x="70382" y="319662"/>
                        <a:pt x="76780" y="319662"/>
                      </a:cubicBezTo>
                      <a:cubicBezTo>
                        <a:pt x="83179" y="319662"/>
                        <a:pt x="89065" y="317103"/>
                        <a:pt x="93672" y="312496"/>
                      </a:cubicBezTo>
                      <a:cubicBezTo>
                        <a:pt x="96999" y="309169"/>
                        <a:pt x="102630" y="308401"/>
                        <a:pt x="106725" y="310448"/>
                      </a:cubicBezTo>
                      <a:cubicBezTo>
                        <a:pt x="115938" y="315567"/>
                        <a:pt x="125664" y="319406"/>
                        <a:pt x="136157" y="322733"/>
                      </a:cubicBezTo>
                      <a:cubicBezTo>
                        <a:pt x="140508" y="324013"/>
                        <a:pt x="143835" y="328364"/>
                        <a:pt x="143835" y="333226"/>
                      </a:cubicBezTo>
                      <a:cubicBezTo>
                        <a:pt x="143835" y="346279"/>
                        <a:pt x="154584" y="357028"/>
                        <a:pt x="167637" y="357028"/>
                      </a:cubicBezTo>
                      <a:lnTo>
                        <a:pt x="189391" y="357028"/>
                      </a:lnTo>
                      <a:cubicBezTo>
                        <a:pt x="202444" y="357028"/>
                        <a:pt x="213193" y="346279"/>
                        <a:pt x="213193" y="333226"/>
                      </a:cubicBezTo>
                      <a:cubicBezTo>
                        <a:pt x="213193" y="328364"/>
                        <a:pt x="216521" y="324013"/>
                        <a:pt x="220871" y="322733"/>
                      </a:cubicBezTo>
                      <a:cubicBezTo>
                        <a:pt x="230341" y="319918"/>
                        <a:pt x="240067" y="316079"/>
                        <a:pt x="250304" y="310448"/>
                      </a:cubicBezTo>
                      <a:cubicBezTo>
                        <a:pt x="254399" y="308145"/>
                        <a:pt x="260029" y="309169"/>
                        <a:pt x="263357" y="312496"/>
                      </a:cubicBezTo>
                      <a:cubicBezTo>
                        <a:pt x="267963" y="317103"/>
                        <a:pt x="273850" y="319662"/>
                        <a:pt x="280248" y="319662"/>
                      </a:cubicBezTo>
                      <a:cubicBezTo>
                        <a:pt x="286647" y="319662"/>
                        <a:pt x="292533" y="317103"/>
                        <a:pt x="297140" y="312496"/>
                      </a:cubicBezTo>
                      <a:lnTo>
                        <a:pt x="312496" y="297140"/>
                      </a:lnTo>
                      <a:cubicBezTo>
                        <a:pt x="321710" y="287926"/>
                        <a:pt x="321710" y="272570"/>
                        <a:pt x="312496" y="263356"/>
                      </a:cubicBezTo>
                      <a:cubicBezTo>
                        <a:pt x="309169" y="260029"/>
                        <a:pt x="308401" y="254399"/>
                        <a:pt x="310448" y="250304"/>
                      </a:cubicBezTo>
                      <a:cubicBezTo>
                        <a:pt x="315567" y="241090"/>
                        <a:pt x="319406" y="231365"/>
                        <a:pt x="322733" y="220871"/>
                      </a:cubicBezTo>
                      <a:close/>
                      <a:moveTo>
                        <a:pt x="303282" y="272570"/>
                      </a:moveTo>
                      <a:cubicBezTo>
                        <a:pt x="307633" y="276921"/>
                        <a:pt x="307633" y="283831"/>
                        <a:pt x="303282" y="288438"/>
                      </a:cubicBezTo>
                      <a:lnTo>
                        <a:pt x="287926" y="303794"/>
                      </a:lnTo>
                      <a:cubicBezTo>
                        <a:pt x="285879" y="305841"/>
                        <a:pt x="283064" y="307121"/>
                        <a:pt x="279992" y="307121"/>
                      </a:cubicBezTo>
                      <a:cubicBezTo>
                        <a:pt x="276921" y="307121"/>
                        <a:pt x="274362" y="305841"/>
                        <a:pt x="272058" y="303794"/>
                      </a:cubicBezTo>
                      <a:cubicBezTo>
                        <a:pt x="264380" y="296372"/>
                        <a:pt x="253119" y="294836"/>
                        <a:pt x="243906" y="299699"/>
                      </a:cubicBezTo>
                      <a:cubicBezTo>
                        <a:pt x="234436" y="304818"/>
                        <a:pt x="225734" y="308401"/>
                        <a:pt x="217032" y="310960"/>
                      </a:cubicBezTo>
                      <a:cubicBezTo>
                        <a:pt x="207051" y="313775"/>
                        <a:pt x="200141" y="323245"/>
                        <a:pt x="200141" y="333738"/>
                      </a:cubicBezTo>
                      <a:cubicBezTo>
                        <a:pt x="200141" y="339881"/>
                        <a:pt x="195278" y="344743"/>
                        <a:pt x="189136" y="344743"/>
                      </a:cubicBezTo>
                      <a:lnTo>
                        <a:pt x="167381" y="344743"/>
                      </a:lnTo>
                      <a:cubicBezTo>
                        <a:pt x="161239" y="344743"/>
                        <a:pt x="156376" y="339881"/>
                        <a:pt x="156376" y="333738"/>
                      </a:cubicBezTo>
                      <a:cubicBezTo>
                        <a:pt x="156376" y="322989"/>
                        <a:pt x="149466" y="313775"/>
                        <a:pt x="139484" y="310960"/>
                      </a:cubicBezTo>
                      <a:cubicBezTo>
                        <a:pt x="129759" y="307889"/>
                        <a:pt x="121057" y="304306"/>
                        <a:pt x="112355" y="299699"/>
                      </a:cubicBezTo>
                      <a:cubicBezTo>
                        <a:pt x="108772" y="297908"/>
                        <a:pt x="104933" y="296884"/>
                        <a:pt x="101094" y="296884"/>
                      </a:cubicBezTo>
                      <a:cubicBezTo>
                        <a:pt x="94696" y="296884"/>
                        <a:pt x="88553" y="299187"/>
                        <a:pt x="83947" y="303794"/>
                      </a:cubicBezTo>
                      <a:cubicBezTo>
                        <a:pt x="81899" y="305841"/>
                        <a:pt x="79084" y="307121"/>
                        <a:pt x="76013" y="307121"/>
                      </a:cubicBezTo>
                      <a:cubicBezTo>
                        <a:pt x="72941" y="307121"/>
                        <a:pt x="70382" y="305841"/>
                        <a:pt x="68079" y="303794"/>
                      </a:cubicBezTo>
                      <a:lnTo>
                        <a:pt x="52722" y="288438"/>
                      </a:lnTo>
                      <a:cubicBezTo>
                        <a:pt x="48372" y="284087"/>
                        <a:pt x="48372" y="277177"/>
                        <a:pt x="52722" y="272570"/>
                      </a:cubicBezTo>
                      <a:cubicBezTo>
                        <a:pt x="59889" y="264892"/>
                        <a:pt x="61680" y="253375"/>
                        <a:pt x="56817" y="244417"/>
                      </a:cubicBezTo>
                      <a:cubicBezTo>
                        <a:pt x="51699" y="234692"/>
                        <a:pt x="48116" y="226246"/>
                        <a:pt x="45556" y="217544"/>
                      </a:cubicBezTo>
                      <a:cubicBezTo>
                        <a:pt x="42741" y="207563"/>
                        <a:pt x="33271" y="200652"/>
                        <a:pt x="22778" y="200652"/>
                      </a:cubicBezTo>
                      <a:cubicBezTo>
                        <a:pt x="16636" y="200652"/>
                        <a:pt x="11773" y="195790"/>
                        <a:pt x="11773" y="189647"/>
                      </a:cubicBezTo>
                      <a:lnTo>
                        <a:pt x="11773" y="167893"/>
                      </a:lnTo>
                      <a:cubicBezTo>
                        <a:pt x="11773" y="161750"/>
                        <a:pt x="16636" y="156888"/>
                        <a:pt x="22778" y="156888"/>
                      </a:cubicBezTo>
                      <a:cubicBezTo>
                        <a:pt x="33527" y="156888"/>
                        <a:pt x="42741" y="149977"/>
                        <a:pt x="45556" y="139996"/>
                      </a:cubicBezTo>
                      <a:cubicBezTo>
                        <a:pt x="48116" y="130782"/>
                        <a:pt x="51699" y="122081"/>
                        <a:pt x="56562" y="113123"/>
                      </a:cubicBezTo>
                      <a:cubicBezTo>
                        <a:pt x="61424" y="103909"/>
                        <a:pt x="59633" y="92136"/>
                        <a:pt x="52211" y="84970"/>
                      </a:cubicBezTo>
                      <a:cubicBezTo>
                        <a:pt x="47860" y="80619"/>
                        <a:pt x="47860" y="73709"/>
                        <a:pt x="52211" y="69102"/>
                      </a:cubicBezTo>
                      <a:lnTo>
                        <a:pt x="67567" y="53746"/>
                      </a:lnTo>
                      <a:cubicBezTo>
                        <a:pt x="71918" y="49395"/>
                        <a:pt x="78828" y="49395"/>
                        <a:pt x="83435" y="53746"/>
                      </a:cubicBezTo>
                      <a:cubicBezTo>
                        <a:pt x="91113" y="61168"/>
                        <a:pt x="102374" y="62704"/>
                        <a:pt x="111587" y="57841"/>
                      </a:cubicBezTo>
                      <a:cubicBezTo>
                        <a:pt x="121057" y="52722"/>
                        <a:pt x="129759" y="49139"/>
                        <a:pt x="138461" y="46580"/>
                      </a:cubicBezTo>
                      <a:cubicBezTo>
                        <a:pt x="148442" y="43765"/>
                        <a:pt x="155352" y="34295"/>
                        <a:pt x="155352" y="23802"/>
                      </a:cubicBezTo>
                      <a:cubicBezTo>
                        <a:pt x="155352" y="17659"/>
                        <a:pt x="160215" y="12797"/>
                        <a:pt x="166357" y="12797"/>
                      </a:cubicBezTo>
                      <a:lnTo>
                        <a:pt x="188112" y="12797"/>
                      </a:lnTo>
                      <a:cubicBezTo>
                        <a:pt x="194254" y="12797"/>
                        <a:pt x="199117" y="17915"/>
                        <a:pt x="199373" y="23802"/>
                      </a:cubicBezTo>
                      <a:cubicBezTo>
                        <a:pt x="199373" y="34551"/>
                        <a:pt x="206283" y="43765"/>
                        <a:pt x="216265" y="46580"/>
                      </a:cubicBezTo>
                      <a:cubicBezTo>
                        <a:pt x="225990" y="49651"/>
                        <a:pt x="234692" y="53234"/>
                        <a:pt x="243394" y="57841"/>
                      </a:cubicBezTo>
                      <a:cubicBezTo>
                        <a:pt x="252607" y="62704"/>
                        <a:pt x="264380" y="60912"/>
                        <a:pt x="271546" y="53490"/>
                      </a:cubicBezTo>
                      <a:cubicBezTo>
                        <a:pt x="273594" y="51443"/>
                        <a:pt x="276409" y="50163"/>
                        <a:pt x="279480" y="50163"/>
                      </a:cubicBezTo>
                      <a:cubicBezTo>
                        <a:pt x="282552" y="50163"/>
                        <a:pt x="285111" y="51443"/>
                        <a:pt x="287414" y="53490"/>
                      </a:cubicBezTo>
                      <a:lnTo>
                        <a:pt x="302770" y="68846"/>
                      </a:lnTo>
                      <a:cubicBezTo>
                        <a:pt x="307121" y="73197"/>
                        <a:pt x="307121" y="80107"/>
                        <a:pt x="302770" y="84714"/>
                      </a:cubicBezTo>
                      <a:cubicBezTo>
                        <a:pt x="295348" y="92392"/>
                        <a:pt x="293813" y="103653"/>
                        <a:pt x="298676" y="112867"/>
                      </a:cubicBezTo>
                      <a:cubicBezTo>
                        <a:pt x="303794" y="122593"/>
                        <a:pt x="307377" y="131038"/>
                        <a:pt x="309937" y="139740"/>
                      </a:cubicBezTo>
                      <a:cubicBezTo>
                        <a:pt x="312752" y="149722"/>
                        <a:pt x="322221" y="156632"/>
                        <a:pt x="332715" y="156632"/>
                      </a:cubicBezTo>
                      <a:cubicBezTo>
                        <a:pt x="338857" y="156632"/>
                        <a:pt x="343720" y="161495"/>
                        <a:pt x="343720" y="167637"/>
                      </a:cubicBezTo>
                      <a:lnTo>
                        <a:pt x="343720" y="189391"/>
                      </a:lnTo>
                      <a:cubicBezTo>
                        <a:pt x="343720" y="195534"/>
                        <a:pt x="338857" y="200397"/>
                        <a:pt x="332715" y="200397"/>
                      </a:cubicBezTo>
                      <a:cubicBezTo>
                        <a:pt x="321966" y="200397"/>
                        <a:pt x="312752" y="207307"/>
                        <a:pt x="309937" y="217288"/>
                      </a:cubicBezTo>
                      <a:cubicBezTo>
                        <a:pt x="306865" y="227014"/>
                        <a:pt x="303282" y="235715"/>
                        <a:pt x="298676" y="244417"/>
                      </a:cubicBezTo>
                      <a:cubicBezTo>
                        <a:pt x="294325" y="253631"/>
                        <a:pt x="296116" y="265148"/>
                        <a:pt x="303282" y="272570"/>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72" name="Google Shape;572;p61"/>
                <p:cNvSpPr/>
                <p:nvPr/>
              </p:nvSpPr>
              <p:spPr>
                <a:xfrm>
                  <a:off x="4566591" y="1556790"/>
                  <a:ext cx="130014" cy="130014"/>
                </a:xfrm>
                <a:custGeom>
                  <a:rect b="b" l="l" r="r" t="t"/>
                  <a:pathLst>
                    <a:path extrusionOk="0" h="130014" w="130014">
                      <a:moveTo>
                        <a:pt x="65007" y="0"/>
                      </a:moveTo>
                      <a:cubicBezTo>
                        <a:pt x="29177" y="0"/>
                        <a:pt x="0" y="29176"/>
                        <a:pt x="0" y="65007"/>
                      </a:cubicBezTo>
                      <a:cubicBezTo>
                        <a:pt x="0" y="100838"/>
                        <a:pt x="29177" y="130015"/>
                        <a:pt x="65007" y="130015"/>
                      </a:cubicBezTo>
                      <a:cubicBezTo>
                        <a:pt x="100838" y="130015"/>
                        <a:pt x="130015" y="100838"/>
                        <a:pt x="130015" y="65007"/>
                      </a:cubicBezTo>
                      <a:cubicBezTo>
                        <a:pt x="130015" y="29176"/>
                        <a:pt x="100838" y="0"/>
                        <a:pt x="65007" y="0"/>
                      </a:cubicBezTo>
                      <a:close/>
                      <a:moveTo>
                        <a:pt x="65007" y="117218"/>
                      </a:moveTo>
                      <a:cubicBezTo>
                        <a:pt x="36343" y="117218"/>
                        <a:pt x="12797" y="93672"/>
                        <a:pt x="12797" y="65007"/>
                      </a:cubicBezTo>
                      <a:cubicBezTo>
                        <a:pt x="12797" y="36343"/>
                        <a:pt x="36343" y="12797"/>
                        <a:pt x="65007" y="12797"/>
                      </a:cubicBezTo>
                      <a:cubicBezTo>
                        <a:pt x="93672" y="12797"/>
                        <a:pt x="117218" y="36343"/>
                        <a:pt x="117218" y="65007"/>
                      </a:cubicBezTo>
                      <a:cubicBezTo>
                        <a:pt x="117218" y="93672"/>
                        <a:pt x="93672" y="117218"/>
                        <a:pt x="65007" y="117218"/>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73" name="Google Shape;573;p61"/>
                <p:cNvSpPr/>
                <p:nvPr/>
              </p:nvSpPr>
              <p:spPr>
                <a:xfrm>
                  <a:off x="4494583" y="1485293"/>
                  <a:ext cx="273520" cy="273428"/>
                </a:xfrm>
                <a:custGeom>
                  <a:rect b="b" l="l" r="r" t="t"/>
                  <a:pathLst>
                    <a:path extrusionOk="0" h="273428" w="273520">
                      <a:moveTo>
                        <a:pt x="257049" y="128058"/>
                      </a:moveTo>
                      <a:cubicBezTo>
                        <a:pt x="253978" y="127546"/>
                        <a:pt x="251675" y="124987"/>
                        <a:pt x="251163" y="122172"/>
                      </a:cubicBezTo>
                      <a:cubicBezTo>
                        <a:pt x="250139" y="113726"/>
                        <a:pt x="248092" y="105792"/>
                        <a:pt x="245532" y="98370"/>
                      </a:cubicBezTo>
                      <a:cubicBezTo>
                        <a:pt x="244509" y="95555"/>
                        <a:pt x="245532" y="92483"/>
                        <a:pt x="248092" y="90692"/>
                      </a:cubicBezTo>
                      <a:cubicBezTo>
                        <a:pt x="256793" y="84294"/>
                        <a:pt x="258841" y="72265"/>
                        <a:pt x="252443" y="63307"/>
                      </a:cubicBezTo>
                      <a:lnTo>
                        <a:pt x="242717" y="49998"/>
                      </a:lnTo>
                      <a:cubicBezTo>
                        <a:pt x="236319" y="41297"/>
                        <a:pt x="224290" y="39249"/>
                        <a:pt x="215332" y="45647"/>
                      </a:cubicBezTo>
                      <a:cubicBezTo>
                        <a:pt x="213029" y="47439"/>
                        <a:pt x="209446" y="47439"/>
                        <a:pt x="207142" y="45392"/>
                      </a:cubicBezTo>
                      <a:cubicBezTo>
                        <a:pt x="199976" y="40017"/>
                        <a:pt x="193322" y="35922"/>
                        <a:pt x="186411" y="32595"/>
                      </a:cubicBezTo>
                      <a:cubicBezTo>
                        <a:pt x="183596" y="31315"/>
                        <a:pt x="182316" y="28500"/>
                        <a:pt x="182828" y="25429"/>
                      </a:cubicBezTo>
                      <a:cubicBezTo>
                        <a:pt x="183852" y="20310"/>
                        <a:pt x="182572" y="15191"/>
                        <a:pt x="179501" y="10840"/>
                      </a:cubicBezTo>
                      <a:cubicBezTo>
                        <a:pt x="176430" y="6490"/>
                        <a:pt x="171567" y="3674"/>
                        <a:pt x="166704" y="2906"/>
                      </a:cubicBezTo>
                      <a:lnTo>
                        <a:pt x="150581" y="347"/>
                      </a:lnTo>
                      <a:cubicBezTo>
                        <a:pt x="145462" y="-677"/>
                        <a:pt x="140343" y="603"/>
                        <a:pt x="135992" y="3674"/>
                      </a:cubicBezTo>
                      <a:cubicBezTo>
                        <a:pt x="131641" y="6745"/>
                        <a:pt x="128826" y="11608"/>
                        <a:pt x="128058" y="16471"/>
                      </a:cubicBezTo>
                      <a:cubicBezTo>
                        <a:pt x="127547" y="19542"/>
                        <a:pt x="124987" y="21846"/>
                        <a:pt x="122172" y="22357"/>
                      </a:cubicBezTo>
                      <a:cubicBezTo>
                        <a:pt x="113726" y="23381"/>
                        <a:pt x="105792" y="25429"/>
                        <a:pt x="98370" y="27988"/>
                      </a:cubicBezTo>
                      <a:cubicBezTo>
                        <a:pt x="95555" y="29012"/>
                        <a:pt x="92483" y="27988"/>
                        <a:pt x="90692" y="25429"/>
                      </a:cubicBezTo>
                      <a:cubicBezTo>
                        <a:pt x="84294" y="16727"/>
                        <a:pt x="72265" y="14679"/>
                        <a:pt x="63307" y="21078"/>
                      </a:cubicBezTo>
                      <a:lnTo>
                        <a:pt x="49998" y="30803"/>
                      </a:lnTo>
                      <a:cubicBezTo>
                        <a:pt x="41297" y="37202"/>
                        <a:pt x="39249" y="49231"/>
                        <a:pt x="45648" y="58188"/>
                      </a:cubicBezTo>
                      <a:cubicBezTo>
                        <a:pt x="47439" y="60492"/>
                        <a:pt x="47439" y="64075"/>
                        <a:pt x="45392" y="66378"/>
                      </a:cubicBezTo>
                      <a:cubicBezTo>
                        <a:pt x="40017" y="73544"/>
                        <a:pt x="35922" y="80199"/>
                        <a:pt x="32595" y="87109"/>
                      </a:cubicBezTo>
                      <a:cubicBezTo>
                        <a:pt x="31315" y="89924"/>
                        <a:pt x="28500" y="91204"/>
                        <a:pt x="25429" y="90692"/>
                      </a:cubicBezTo>
                      <a:cubicBezTo>
                        <a:pt x="20310" y="89668"/>
                        <a:pt x="15191" y="90948"/>
                        <a:pt x="10840" y="94019"/>
                      </a:cubicBezTo>
                      <a:cubicBezTo>
                        <a:pt x="6490" y="97090"/>
                        <a:pt x="3674" y="101953"/>
                        <a:pt x="2906" y="106816"/>
                      </a:cubicBezTo>
                      <a:lnTo>
                        <a:pt x="347" y="122940"/>
                      </a:lnTo>
                      <a:cubicBezTo>
                        <a:pt x="-677" y="128058"/>
                        <a:pt x="603" y="133177"/>
                        <a:pt x="3674" y="137528"/>
                      </a:cubicBezTo>
                      <a:cubicBezTo>
                        <a:pt x="6745" y="141879"/>
                        <a:pt x="11608" y="144694"/>
                        <a:pt x="16471" y="145462"/>
                      </a:cubicBezTo>
                      <a:cubicBezTo>
                        <a:pt x="19542" y="145974"/>
                        <a:pt x="21846" y="148533"/>
                        <a:pt x="22357" y="151348"/>
                      </a:cubicBezTo>
                      <a:cubicBezTo>
                        <a:pt x="23381" y="159794"/>
                        <a:pt x="25429" y="167728"/>
                        <a:pt x="27988" y="175150"/>
                      </a:cubicBezTo>
                      <a:cubicBezTo>
                        <a:pt x="29012" y="177965"/>
                        <a:pt x="27988" y="181037"/>
                        <a:pt x="25429" y="182828"/>
                      </a:cubicBezTo>
                      <a:cubicBezTo>
                        <a:pt x="16727" y="189227"/>
                        <a:pt x="14679" y="201255"/>
                        <a:pt x="21078" y="210213"/>
                      </a:cubicBezTo>
                      <a:lnTo>
                        <a:pt x="30803" y="223522"/>
                      </a:lnTo>
                      <a:cubicBezTo>
                        <a:pt x="37202" y="232224"/>
                        <a:pt x="49231" y="234271"/>
                        <a:pt x="58188" y="227873"/>
                      </a:cubicBezTo>
                      <a:cubicBezTo>
                        <a:pt x="60492" y="226081"/>
                        <a:pt x="64075" y="226081"/>
                        <a:pt x="66378" y="228129"/>
                      </a:cubicBezTo>
                      <a:cubicBezTo>
                        <a:pt x="73544" y="233503"/>
                        <a:pt x="80199" y="237598"/>
                        <a:pt x="87109" y="240925"/>
                      </a:cubicBezTo>
                      <a:cubicBezTo>
                        <a:pt x="89924" y="242205"/>
                        <a:pt x="91204" y="245020"/>
                        <a:pt x="90692" y="248347"/>
                      </a:cubicBezTo>
                      <a:cubicBezTo>
                        <a:pt x="89156" y="258841"/>
                        <a:pt x="96322" y="268822"/>
                        <a:pt x="106816" y="270614"/>
                      </a:cubicBezTo>
                      <a:cubicBezTo>
                        <a:pt x="106816" y="270614"/>
                        <a:pt x="106816" y="270614"/>
                        <a:pt x="106816" y="270614"/>
                      </a:cubicBezTo>
                      <a:lnTo>
                        <a:pt x="122940" y="273173"/>
                      </a:lnTo>
                      <a:cubicBezTo>
                        <a:pt x="123963" y="273429"/>
                        <a:pt x="125243" y="273429"/>
                        <a:pt x="126267" y="273429"/>
                      </a:cubicBezTo>
                      <a:cubicBezTo>
                        <a:pt x="130362" y="273429"/>
                        <a:pt x="134201" y="272149"/>
                        <a:pt x="137528" y="269846"/>
                      </a:cubicBezTo>
                      <a:cubicBezTo>
                        <a:pt x="141879" y="266775"/>
                        <a:pt x="144694" y="261912"/>
                        <a:pt x="145462" y="257049"/>
                      </a:cubicBezTo>
                      <a:cubicBezTo>
                        <a:pt x="145974" y="253978"/>
                        <a:pt x="148533" y="251675"/>
                        <a:pt x="151348" y="251163"/>
                      </a:cubicBezTo>
                      <a:cubicBezTo>
                        <a:pt x="159794" y="250139"/>
                        <a:pt x="167728" y="248091"/>
                        <a:pt x="175150" y="245532"/>
                      </a:cubicBezTo>
                      <a:cubicBezTo>
                        <a:pt x="177966" y="244508"/>
                        <a:pt x="181037" y="245532"/>
                        <a:pt x="182828" y="248091"/>
                      </a:cubicBezTo>
                      <a:cubicBezTo>
                        <a:pt x="189227" y="256793"/>
                        <a:pt x="201256" y="258841"/>
                        <a:pt x="210213" y="252442"/>
                      </a:cubicBezTo>
                      <a:lnTo>
                        <a:pt x="223522" y="242717"/>
                      </a:lnTo>
                      <a:cubicBezTo>
                        <a:pt x="232224" y="236318"/>
                        <a:pt x="234271" y="224290"/>
                        <a:pt x="227873" y="215332"/>
                      </a:cubicBezTo>
                      <a:cubicBezTo>
                        <a:pt x="226081" y="213028"/>
                        <a:pt x="226081" y="209445"/>
                        <a:pt x="228129" y="207142"/>
                      </a:cubicBezTo>
                      <a:cubicBezTo>
                        <a:pt x="233503" y="199976"/>
                        <a:pt x="237598" y="193322"/>
                        <a:pt x="240925" y="186411"/>
                      </a:cubicBezTo>
                      <a:cubicBezTo>
                        <a:pt x="242205" y="183596"/>
                        <a:pt x="245020" y="182316"/>
                        <a:pt x="248092" y="182828"/>
                      </a:cubicBezTo>
                      <a:cubicBezTo>
                        <a:pt x="253210" y="183852"/>
                        <a:pt x="258329" y="182572"/>
                        <a:pt x="262680" y="179501"/>
                      </a:cubicBezTo>
                      <a:cubicBezTo>
                        <a:pt x="267031" y="176430"/>
                        <a:pt x="269846" y="171567"/>
                        <a:pt x="270614" y="166704"/>
                      </a:cubicBezTo>
                      <a:lnTo>
                        <a:pt x="273173" y="150580"/>
                      </a:lnTo>
                      <a:cubicBezTo>
                        <a:pt x="274197" y="145462"/>
                        <a:pt x="272917" y="140343"/>
                        <a:pt x="269846" y="135992"/>
                      </a:cubicBezTo>
                      <a:cubicBezTo>
                        <a:pt x="266775" y="131641"/>
                        <a:pt x="262168" y="128826"/>
                        <a:pt x="257049" y="128058"/>
                      </a:cubicBezTo>
                      <a:close/>
                      <a:moveTo>
                        <a:pt x="260632" y="148533"/>
                      </a:moveTo>
                      <a:lnTo>
                        <a:pt x="258073" y="164657"/>
                      </a:lnTo>
                      <a:cubicBezTo>
                        <a:pt x="257817" y="166448"/>
                        <a:pt x="256793" y="167984"/>
                        <a:pt x="255258" y="169008"/>
                      </a:cubicBezTo>
                      <a:cubicBezTo>
                        <a:pt x="253722" y="170032"/>
                        <a:pt x="251931" y="170543"/>
                        <a:pt x="250395" y="170287"/>
                      </a:cubicBezTo>
                      <a:cubicBezTo>
                        <a:pt x="241693" y="168752"/>
                        <a:pt x="233247" y="173103"/>
                        <a:pt x="229408" y="181037"/>
                      </a:cubicBezTo>
                      <a:cubicBezTo>
                        <a:pt x="226593" y="187179"/>
                        <a:pt x="223010" y="193066"/>
                        <a:pt x="218147" y="199464"/>
                      </a:cubicBezTo>
                      <a:cubicBezTo>
                        <a:pt x="212773" y="206374"/>
                        <a:pt x="212773" y="216100"/>
                        <a:pt x="217635" y="223010"/>
                      </a:cubicBezTo>
                      <a:cubicBezTo>
                        <a:pt x="219683" y="226081"/>
                        <a:pt x="218915" y="230432"/>
                        <a:pt x="216100" y="232735"/>
                      </a:cubicBezTo>
                      <a:lnTo>
                        <a:pt x="202791" y="242461"/>
                      </a:lnTo>
                      <a:cubicBezTo>
                        <a:pt x="199720" y="244508"/>
                        <a:pt x="195369" y="243996"/>
                        <a:pt x="193066" y="240925"/>
                      </a:cubicBezTo>
                      <a:cubicBezTo>
                        <a:pt x="187691" y="233503"/>
                        <a:pt x="178989" y="230944"/>
                        <a:pt x="170543" y="233759"/>
                      </a:cubicBezTo>
                      <a:cubicBezTo>
                        <a:pt x="163889" y="236063"/>
                        <a:pt x="156723" y="237854"/>
                        <a:pt x="149301" y="238878"/>
                      </a:cubicBezTo>
                      <a:cubicBezTo>
                        <a:pt x="141111" y="239902"/>
                        <a:pt x="134201" y="246556"/>
                        <a:pt x="132665" y="255258"/>
                      </a:cubicBezTo>
                      <a:cubicBezTo>
                        <a:pt x="132409" y="257049"/>
                        <a:pt x="131386" y="258585"/>
                        <a:pt x="129850" y="259609"/>
                      </a:cubicBezTo>
                      <a:cubicBezTo>
                        <a:pt x="128314" y="260632"/>
                        <a:pt x="126523" y="261144"/>
                        <a:pt x="124731" y="260888"/>
                      </a:cubicBezTo>
                      <a:lnTo>
                        <a:pt x="108607" y="258329"/>
                      </a:lnTo>
                      <a:cubicBezTo>
                        <a:pt x="105024" y="257561"/>
                        <a:pt x="102209" y="253978"/>
                        <a:pt x="102721" y="250651"/>
                      </a:cubicBezTo>
                      <a:cubicBezTo>
                        <a:pt x="104256" y="241949"/>
                        <a:pt x="99906" y="233503"/>
                        <a:pt x="91972" y="229664"/>
                      </a:cubicBezTo>
                      <a:cubicBezTo>
                        <a:pt x="85829" y="226849"/>
                        <a:pt x="79943" y="223266"/>
                        <a:pt x="73544" y="218403"/>
                      </a:cubicBezTo>
                      <a:cubicBezTo>
                        <a:pt x="66634" y="213028"/>
                        <a:pt x="56909" y="213028"/>
                        <a:pt x="49998" y="217891"/>
                      </a:cubicBezTo>
                      <a:cubicBezTo>
                        <a:pt x="46927" y="219939"/>
                        <a:pt x="42576" y="219427"/>
                        <a:pt x="40273" y="216356"/>
                      </a:cubicBezTo>
                      <a:lnTo>
                        <a:pt x="30547" y="203047"/>
                      </a:lnTo>
                      <a:cubicBezTo>
                        <a:pt x="28500" y="199976"/>
                        <a:pt x="29012" y="195625"/>
                        <a:pt x="32083" y="193322"/>
                      </a:cubicBezTo>
                      <a:cubicBezTo>
                        <a:pt x="39505" y="187947"/>
                        <a:pt x="42064" y="179245"/>
                        <a:pt x="39249" y="170799"/>
                      </a:cubicBezTo>
                      <a:cubicBezTo>
                        <a:pt x="36946" y="164145"/>
                        <a:pt x="35154" y="156979"/>
                        <a:pt x="34130" y="149557"/>
                      </a:cubicBezTo>
                      <a:cubicBezTo>
                        <a:pt x="33107" y="141367"/>
                        <a:pt x="26452" y="134457"/>
                        <a:pt x="17751" y="132921"/>
                      </a:cubicBezTo>
                      <a:cubicBezTo>
                        <a:pt x="15959" y="132665"/>
                        <a:pt x="14423" y="131641"/>
                        <a:pt x="13400" y="130106"/>
                      </a:cubicBezTo>
                      <a:cubicBezTo>
                        <a:pt x="12376" y="128570"/>
                        <a:pt x="11864" y="126779"/>
                        <a:pt x="12120" y="124987"/>
                      </a:cubicBezTo>
                      <a:lnTo>
                        <a:pt x="14679" y="108863"/>
                      </a:lnTo>
                      <a:cubicBezTo>
                        <a:pt x="14935" y="107072"/>
                        <a:pt x="15959" y="105536"/>
                        <a:pt x="17495" y="104512"/>
                      </a:cubicBezTo>
                      <a:cubicBezTo>
                        <a:pt x="19030" y="103489"/>
                        <a:pt x="20822" y="102977"/>
                        <a:pt x="22357" y="103233"/>
                      </a:cubicBezTo>
                      <a:cubicBezTo>
                        <a:pt x="31059" y="104768"/>
                        <a:pt x="39505" y="100417"/>
                        <a:pt x="43344" y="92483"/>
                      </a:cubicBezTo>
                      <a:cubicBezTo>
                        <a:pt x="46159" y="86341"/>
                        <a:pt x="49742" y="80455"/>
                        <a:pt x="54605" y="74056"/>
                      </a:cubicBezTo>
                      <a:cubicBezTo>
                        <a:pt x="59980" y="67146"/>
                        <a:pt x="59980" y="57420"/>
                        <a:pt x="55117" y="50510"/>
                      </a:cubicBezTo>
                      <a:cubicBezTo>
                        <a:pt x="53070" y="47439"/>
                        <a:pt x="53581" y="43088"/>
                        <a:pt x="56653" y="40785"/>
                      </a:cubicBezTo>
                      <a:lnTo>
                        <a:pt x="69961" y="31059"/>
                      </a:lnTo>
                      <a:cubicBezTo>
                        <a:pt x="73032" y="29012"/>
                        <a:pt x="77383" y="29524"/>
                        <a:pt x="79687" y="32595"/>
                      </a:cubicBezTo>
                      <a:cubicBezTo>
                        <a:pt x="85061" y="40017"/>
                        <a:pt x="93763" y="42576"/>
                        <a:pt x="102209" y="39761"/>
                      </a:cubicBezTo>
                      <a:cubicBezTo>
                        <a:pt x="108863" y="37458"/>
                        <a:pt x="116029" y="35666"/>
                        <a:pt x="123452" y="34642"/>
                      </a:cubicBezTo>
                      <a:cubicBezTo>
                        <a:pt x="131641" y="33619"/>
                        <a:pt x="138552" y="26964"/>
                        <a:pt x="140087" y="18262"/>
                      </a:cubicBezTo>
                      <a:cubicBezTo>
                        <a:pt x="140343" y="16471"/>
                        <a:pt x="141367" y="14935"/>
                        <a:pt x="142903" y="13912"/>
                      </a:cubicBezTo>
                      <a:cubicBezTo>
                        <a:pt x="144438" y="12888"/>
                        <a:pt x="146230" y="12376"/>
                        <a:pt x="148021" y="12888"/>
                      </a:cubicBezTo>
                      <a:lnTo>
                        <a:pt x="164145" y="15447"/>
                      </a:lnTo>
                      <a:cubicBezTo>
                        <a:pt x="165937" y="15703"/>
                        <a:pt x="167472" y="16727"/>
                        <a:pt x="168496" y="18262"/>
                      </a:cubicBezTo>
                      <a:cubicBezTo>
                        <a:pt x="169520" y="19798"/>
                        <a:pt x="170032" y="21590"/>
                        <a:pt x="169776" y="23125"/>
                      </a:cubicBezTo>
                      <a:cubicBezTo>
                        <a:pt x="168240" y="31827"/>
                        <a:pt x="172591" y="40273"/>
                        <a:pt x="180525" y="44112"/>
                      </a:cubicBezTo>
                      <a:cubicBezTo>
                        <a:pt x="186667" y="46927"/>
                        <a:pt x="192554" y="50510"/>
                        <a:pt x="198952" y="55373"/>
                      </a:cubicBezTo>
                      <a:cubicBezTo>
                        <a:pt x="205862" y="60748"/>
                        <a:pt x="215588" y="60748"/>
                        <a:pt x="222498" y="55885"/>
                      </a:cubicBezTo>
                      <a:cubicBezTo>
                        <a:pt x="225569" y="53837"/>
                        <a:pt x="229920" y="54605"/>
                        <a:pt x="232224" y="57420"/>
                      </a:cubicBezTo>
                      <a:lnTo>
                        <a:pt x="241949" y="70729"/>
                      </a:lnTo>
                      <a:cubicBezTo>
                        <a:pt x="243997" y="73800"/>
                        <a:pt x="243229" y="78151"/>
                        <a:pt x="240414" y="80455"/>
                      </a:cubicBezTo>
                      <a:cubicBezTo>
                        <a:pt x="232992" y="85829"/>
                        <a:pt x="230432" y="94531"/>
                        <a:pt x="233247" y="102977"/>
                      </a:cubicBezTo>
                      <a:cubicBezTo>
                        <a:pt x="235551" y="109631"/>
                        <a:pt x="237342" y="116797"/>
                        <a:pt x="238366" y="124219"/>
                      </a:cubicBezTo>
                      <a:cubicBezTo>
                        <a:pt x="239390" y="132409"/>
                        <a:pt x="246044" y="139319"/>
                        <a:pt x="254746" y="140855"/>
                      </a:cubicBezTo>
                      <a:cubicBezTo>
                        <a:pt x="256537" y="141111"/>
                        <a:pt x="258073" y="142135"/>
                        <a:pt x="259097" y="143670"/>
                      </a:cubicBezTo>
                      <a:cubicBezTo>
                        <a:pt x="260632" y="144950"/>
                        <a:pt x="261144" y="146741"/>
                        <a:pt x="260632" y="148533"/>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74" name="Google Shape;574;p61"/>
                <p:cNvSpPr/>
                <p:nvPr/>
              </p:nvSpPr>
              <p:spPr>
                <a:xfrm>
                  <a:off x="4594232" y="1294969"/>
                  <a:ext cx="113123" cy="113122"/>
                </a:xfrm>
                <a:custGeom>
                  <a:rect b="b" l="l" r="r" t="t"/>
                  <a:pathLst>
                    <a:path extrusionOk="0" h="113122" w="113123">
                      <a:moveTo>
                        <a:pt x="56562" y="113123"/>
                      </a:moveTo>
                      <a:cubicBezTo>
                        <a:pt x="87786" y="113123"/>
                        <a:pt x="113123" y="87785"/>
                        <a:pt x="113123" y="56561"/>
                      </a:cubicBezTo>
                      <a:cubicBezTo>
                        <a:pt x="113123" y="25337"/>
                        <a:pt x="87786" y="0"/>
                        <a:pt x="56562" y="0"/>
                      </a:cubicBezTo>
                      <a:cubicBezTo>
                        <a:pt x="25338" y="0"/>
                        <a:pt x="0" y="25337"/>
                        <a:pt x="0" y="56561"/>
                      </a:cubicBezTo>
                      <a:cubicBezTo>
                        <a:pt x="0" y="87785"/>
                        <a:pt x="25338" y="113123"/>
                        <a:pt x="56562" y="113123"/>
                      </a:cubicBezTo>
                      <a:close/>
                      <a:moveTo>
                        <a:pt x="56562" y="12797"/>
                      </a:moveTo>
                      <a:cubicBezTo>
                        <a:pt x="80619" y="12797"/>
                        <a:pt x="100326" y="32504"/>
                        <a:pt x="100326" y="56561"/>
                      </a:cubicBezTo>
                      <a:cubicBezTo>
                        <a:pt x="100326" y="80619"/>
                        <a:pt x="80619" y="100326"/>
                        <a:pt x="56562" y="100326"/>
                      </a:cubicBezTo>
                      <a:cubicBezTo>
                        <a:pt x="32504" y="100326"/>
                        <a:pt x="12797" y="80619"/>
                        <a:pt x="12797" y="56561"/>
                      </a:cubicBezTo>
                      <a:cubicBezTo>
                        <a:pt x="12797" y="32504"/>
                        <a:pt x="32504" y="12797"/>
                        <a:pt x="56562" y="12797"/>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75" name="Google Shape;575;p61"/>
                <p:cNvSpPr/>
                <p:nvPr/>
              </p:nvSpPr>
              <p:spPr>
                <a:xfrm>
                  <a:off x="4533440" y="1233663"/>
                  <a:ext cx="234452" cy="234829"/>
                </a:xfrm>
                <a:custGeom>
                  <a:rect b="b" l="l" r="r" t="t"/>
                  <a:pathLst>
                    <a:path extrusionOk="0" h="234829" w="234452">
                      <a:moveTo>
                        <a:pt x="13957" y="120683"/>
                      </a:moveTo>
                      <a:cubicBezTo>
                        <a:pt x="16004" y="121195"/>
                        <a:pt x="17540" y="122986"/>
                        <a:pt x="17796" y="125034"/>
                      </a:cubicBezTo>
                      <a:cubicBezTo>
                        <a:pt x="18308" y="132968"/>
                        <a:pt x="19587" y="139622"/>
                        <a:pt x="21635" y="146021"/>
                      </a:cubicBezTo>
                      <a:cubicBezTo>
                        <a:pt x="22147" y="148068"/>
                        <a:pt x="21379" y="150116"/>
                        <a:pt x="19587" y="151139"/>
                      </a:cubicBezTo>
                      <a:cubicBezTo>
                        <a:pt x="15492" y="153699"/>
                        <a:pt x="12677" y="157794"/>
                        <a:pt x="11653" y="162400"/>
                      </a:cubicBezTo>
                      <a:cubicBezTo>
                        <a:pt x="10630" y="167007"/>
                        <a:pt x="11653" y="171870"/>
                        <a:pt x="14213" y="175709"/>
                      </a:cubicBezTo>
                      <a:lnTo>
                        <a:pt x="21891" y="187482"/>
                      </a:lnTo>
                      <a:cubicBezTo>
                        <a:pt x="24450" y="191577"/>
                        <a:pt x="28545" y="194392"/>
                        <a:pt x="33152" y="195416"/>
                      </a:cubicBezTo>
                      <a:cubicBezTo>
                        <a:pt x="37759" y="196440"/>
                        <a:pt x="42621" y="195416"/>
                        <a:pt x="46461" y="192601"/>
                      </a:cubicBezTo>
                      <a:cubicBezTo>
                        <a:pt x="47996" y="191577"/>
                        <a:pt x="50555" y="191577"/>
                        <a:pt x="52347" y="192857"/>
                      </a:cubicBezTo>
                      <a:cubicBezTo>
                        <a:pt x="58233" y="197975"/>
                        <a:pt x="64120" y="201814"/>
                        <a:pt x="69751" y="204885"/>
                      </a:cubicBezTo>
                      <a:cubicBezTo>
                        <a:pt x="71542" y="205909"/>
                        <a:pt x="72566" y="208213"/>
                        <a:pt x="72054" y="210260"/>
                      </a:cubicBezTo>
                      <a:cubicBezTo>
                        <a:pt x="71030" y="214867"/>
                        <a:pt x="72054" y="219730"/>
                        <a:pt x="74613" y="223569"/>
                      </a:cubicBezTo>
                      <a:cubicBezTo>
                        <a:pt x="77173" y="227664"/>
                        <a:pt x="81268" y="230479"/>
                        <a:pt x="85874" y="231247"/>
                      </a:cubicBezTo>
                      <a:lnTo>
                        <a:pt x="99695" y="234318"/>
                      </a:lnTo>
                      <a:cubicBezTo>
                        <a:pt x="100975" y="234574"/>
                        <a:pt x="102254" y="234830"/>
                        <a:pt x="103278" y="234830"/>
                      </a:cubicBezTo>
                      <a:cubicBezTo>
                        <a:pt x="106605" y="234830"/>
                        <a:pt x="109932" y="233806"/>
                        <a:pt x="113003" y="232014"/>
                      </a:cubicBezTo>
                      <a:cubicBezTo>
                        <a:pt x="117098" y="229455"/>
                        <a:pt x="119914" y="225360"/>
                        <a:pt x="120682" y="220753"/>
                      </a:cubicBezTo>
                      <a:cubicBezTo>
                        <a:pt x="121193" y="218706"/>
                        <a:pt x="122985" y="217170"/>
                        <a:pt x="125032" y="216914"/>
                      </a:cubicBezTo>
                      <a:cubicBezTo>
                        <a:pt x="132966" y="216402"/>
                        <a:pt x="139621" y="215123"/>
                        <a:pt x="146019" y="213075"/>
                      </a:cubicBezTo>
                      <a:cubicBezTo>
                        <a:pt x="148066" y="212563"/>
                        <a:pt x="150114" y="213331"/>
                        <a:pt x="151138" y="215123"/>
                      </a:cubicBezTo>
                      <a:cubicBezTo>
                        <a:pt x="153697" y="219218"/>
                        <a:pt x="157792" y="222033"/>
                        <a:pt x="162399" y="223057"/>
                      </a:cubicBezTo>
                      <a:cubicBezTo>
                        <a:pt x="167006" y="224081"/>
                        <a:pt x="171868" y="223057"/>
                        <a:pt x="175451" y="220497"/>
                      </a:cubicBezTo>
                      <a:lnTo>
                        <a:pt x="187224" y="212819"/>
                      </a:lnTo>
                      <a:cubicBezTo>
                        <a:pt x="191319" y="210260"/>
                        <a:pt x="194135" y="206165"/>
                        <a:pt x="195158" y="201558"/>
                      </a:cubicBezTo>
                      <a:cubicBezTo>
                        <a:pt x="196182" y="196951"/>
                        <a:pt x="195158" y="192089"/>
                        <a:pt x="192343" y="188250"/>
                      </a:cubicBezTo>
                      <a:cubicBezTo>
                        <a:pt x="191319" y="186714"/>
                        <a:pt x="191319" y="184155"/>
                        <a:pt x="192599" y="182363"/>
                      </a:cubicBezTo>
                      <a:cubicBezTo>
                        <a:pt x="197718" y="176477"/>
                        <a:pt x="201557" y="170590"/>
                        <a:pt x="204628" y="164960"/>
                      </a:cubicBezTo>
                      <a:cubicBezTo>
                        <a:pt x="205652" y="163168"/>
                        <a:pt x="207955" y="162144"/>
                        <a:pt x="210003" y="162656"/>
                      </a:cubicBezTo>
                      <a:cubicBezTo>
                        <a:pt x="214609" y="163680"/>
                        <a:pt x="219472" y="162656"/>
                        <a:pt x="223311" y="160097"/>
                      </a:cubicBezTo>
                      <a:cubicBezTo>
                        <a:pt x="227406" y="157538"/>
                        <a:pt x="230221" y="153443"/>
                        <a:pt x="230989" y="148836"/>
                      </a:cubicBezTo>
                      <a:lnTo>
                        <a:pt x="234060" y="135015"/>
                      </a:lnTo>
                      <a:cubicBezTo>
                        <a:pt x="235084" y="130409"/>
                        <a:pt x="234060" y="125546"/>
                        <a:pt x="231501" y="121707"/>
                      </a:cubicBezTo>
                      <a:cubicBezTo>
                        <a:pt x="228942" y="117612"/>
                        <a:pt x="224847" y="114797"/>
                        <a:pt x="220240" y="114029"/>
                      </a:cubicBezTo>
                      <a:cubicBezTo>
                        <a:pt x="218193" y="113517"/>
                        <a:pt x="216657" y="111725"/>
                        <a:pt x="216401" y="109678"/>
                      </a:cubicBezTo>
                      <a:cubicBezTo>
                        <a:pt x="215889" y="101744"/>
                        <a:pt x="214609" y="95090"/>
                        <a:pt x="212562" y="88691"/>
                      </a:cubicBezTo>
                      <a:cubicBezTo>
                        <a:pt x="212050" y="86644"/>
                        <a:pt x="212818" y="84596"/>
                        <a:pt x="214609" y="83573"/>
                      </a:cubicBezTo>
                      <a:cubicBezTo>
                        <a:pt x="218704" y="81269"/>
                        <a:pt x="221520" y="77430"/>
                        <a:pt x="222543" y="73079"/>
                      </a:cubicBezTo>
                      <a:cubicBezTo>
                        <a:pt x="223823" y="68472"/>
                        <a:pt x="222799" y="63354"/>
                        <a:pt x="220496" y="59259"/>
                      </a:cubicBezTo>
                      <a:cubicBezTo>
                        <a:pt x="220496" y="59259"/>
                        <a:pt x="220496" y="59259"/>
                        <a:pt x="220496" y="59259"/>
                      </a:cubicBezTo>
                      <a:lnTo>
                        <a:pt x="212818" y="47486"/>
                      </a:lnTo>
                      <a:cubicBezTo>
                        <a:pt x="210259" y="43391"/>
                        <a:pt x="206164" y="40576"/>
                        <a:pt x="201557" y="39552"/>
                      </a:cubicBezTo>
                      <a:cubicBezTo>
                        <a:pt x="196950" y="38528"/>
                        <a:pt x="192087" y="39552"/>
                        <a:pt x="188248" y="42367"/>
                      </a:cubicBezTo>
                      <a:cubicBezTo>
                        <a:pt x="186713" y="43391"/>
                        <a:pt x="184153" y="43391"/>
                        <a:pt x="182362" y="42111"/>
                      </a:cubicBezTo>
                      <a:cubicBezTo>
                        <a:pt x="176475" y="36993"/>
                        <a:pt x="170589" y="33154"/>
                        <a:pt x="164958" y="30082"/>
                      </a:cubicBezTo>
                      <a:cubicBezTo>
                        <a:pt x="163167" y="29059"/>
                        <a:pt x="162143" y="26755"/>
                        <a:pt x="162655" y="24708"/>
                      </a:cubicBezTo>
                      <a:cubicBezTo>
                        <a:pt x="164702" y="14982"/>
                        <a:pt x="158560" y="5513"/>
                        <a:pt x="149090" y="3465"/>
                      </a:cubicBezTo>
                      <a:lnTo>
                        <a:pt x="135270" y="394"/>
                      </a:lnTo>
                      <a:cubicBezTo>
                        <a:pt x="125544" y="-1654"/>
                        <a:pt x="116075" y="4489"/>
                        <a:pt x="114027" y="13958"/>
                      </a:cubicBezTo>
                      <a:cubicBezTo>
                        <a:pt x="113515" y="16006"/>
                        <a:pt x="111724" y="17542"/>
                        <a:pt x="109676" y="17798"/>
                      </a:cubicBezTo>
                      <a:cubicBezTo>
                        <a:pt x="101742" y="18309"/>
                        <a:pt x="95088" y="19589"/>
                        <a:pt x="88690" y="21637"/>
                      </a:cubicBezTo>
                      <a:cubicBezTo>
                        <a:pt x="86642" y="22148"/>
                        <a:pt x="84595" y="21381"/>
                        <a:pt x="83571" y="19589"/>
                      </a:cubicBezTo>
                      <a:cubicBezTo>
                        <a:pt x="81012" y="15494"/>
                        <a:pt x="76917" y="12679"/>
                        <a:pt x="72310" y="11655"/>
                      </a:cubicBezTo>
                      <a:cubicBezTo>
                        <a:pt x="67703" y="10631"/>
                        <a:pt x="62840" y="11655"/>
                        <a:pt x="59001" y="14214"/>
                      </a:cubicBezTo>
                      <a:lnTo>
                        <a:pt x="47484" y="21892"/>
                      </a:lnTo>
                      <a:cubicBezTo>
                        <a:pt x="43389" y="24452"/>
                        <a:pt x="40574" y="28547"/>
                        <a:pt x="39550" y="33154"/>
                      </a:cubicBezTo>
                      <a:cubicBezTo>
                        <a:pt x="38527" y="37760"/>
                        <a:pt x="39550" y="42623"/>
                        <a:pt x="42366" y="46462"/>
                      </a:cubicBezTo>
                      <a:cubicBezTo>
                        <a:pt x="43389" y="47998"/>
                        <a:pt x="43389" y="50557"/>
                        <a:pt x="42110" y="52349"/>
                      </a:cubicBezTo>
                      <a:cubicBezTo>
                        <a:pt x="36991" y="58235"/>
                        <a:pt x="33152" y="64122"/>
                        <a:pt x="30081" y="69752"/>
                      </a:cubicBezTo>
                      <a:cubicBezTo>
                        <a:pt x="29057" y="71544"/>
                        <a:pt x="26754" y="72567"/>
                        <a:pt x="24706" y="72056"/>
                      </a:cubicBezTo>
                      <a:cubicBezTo>
                        <a:pt x="20099" y="71032"/>
                        <a:pt x="15236" y="72056"/>
                        <a:pt x="11397" y="74615"/>
                      </a:cubicBezTo>
                      <a:cubicBezTo>
                        <a:pt x="7303" y="77174"/>
                        <a:pt x="4487" y="81269"/>
                        <a:pt x="3719" y="85620"/>
                      </a:cubicBezTo>
                      <a:lnTo>
                        <a:pt x="392" y="99441"/>
                      </a:lnTo>
                      <a:cubicBezTo>
                        <a:pt x="-631" y="104047"/>
                        <a:pt x="392" y="108910"/>
                        <a:pt x="2952" y="112749"/>
                      </a:cubicBezTo>
                      <a:cubicBezTo>
                        <a:pt x="5255" y="117100"/>
                        <a:pt x="9350" y="119915"/>
                        <a:pt x="13957" y="120683"/>
                      </a:cubicBezTo>
                      <a:close/>
                      <a:moveTo>
                        <a:pt x="12677" y="102512"/>
                      </a:moveTo>
                      <a:lnTo>
                        <a:pt x="16004" y="88691"/>
                      </a:lnTo>
                      <a:cubicBezTo>
                        <a:pt x="16260" y="87412"/>
                        <a:pt x="17028" y="86388"/>
                        <a:pt x="18052" y="85620"/>
                      </a:cubicBezTo>
                      <a:cubicBezTo>
                        <a:pt x="19075" y="84852"/>
                        <a:pt x="20611" y="84596"/>
                        <a:pt x="21891" y="84852"/>
                      </a:cubicBezTo>
                      <a:cubicBezTo>
                        <a:pt x="29569" y="86388"/>
                        <a:pt x="37503" y="82805"/>
                        <a:pt x="41086" y="75895"/>
                      </a:cubicBezTo>
                      <a:cubicBezTo>
                        <a:pt x="43645" y="70776"/>
                        <a:pt x="47228" y="65913"/>
                        <a:pt x="51579" y="60539"/>
                      </a:cubicBezTo>
                      <a:cubicBezTo>
                        <a:pt x="56442" y="54396"/>
                        <a:pt x="56954" y="45694"/>
                        <a:pt x="52603" y="39296"/>
                      </a:cubicBezTo>
                      <a:cubicBezTo>
                        <a:pt x="51835" y="38272"/>
                        <a:pt x="51579" y="36993"/>
                        <a:pt x="51835" y="35969"/>
                      </a:cubicBezTo>
                      <a:cubicBezTo>
                        <a:pt x="52091" y="34689"/>
                        <a:pt x="52859" y="33665"/>
                        <a:pt x="54139" y="32898"/>
                      </a:cubicBezTo>
                      <a:lnTo>
                        <a:pt x="66167" y="25220"/>
                      </a:lnTo>
                      <a:cubicBezTo>
                        <a:pt x="67447" y="24196"/>
                        <a:pt x="68983" y="24452"/>
                        <a:pt x="69495" y="24452"/>
                      </a:cubicBezTo>
                      <a:cubicBezTo>
                        <a:pt x="70774" y="24708"/>
                        <a:pt x="71798" y="25476"/>
                        <a:pt x="72566" y="26499"/>
                      </a:cubicBezTo>
                      <a:cubicBezTo>
                        <a:pt x="76661" y="33409"/>
                        <a:pt x="84851" y="36737"/>
                        <a:pt x="92529" y="34177"/>
                      </a:cubicBezTo>
                      <a:cubicBezTo>
                        <a:pt x="97903" y="32386"/>
                        <a:pt x="103534" y="31362"/>
                        <a:pt x="110700" y="30850"/>
                      </a:cubicBezTo>
                      <a:cubicBezTo>
                        <a:pt x="118634" y="30082"/>
                        <a:pt x="125032" y="24452"/>
                        <a:pt x="126568" y="16774"/>
                      </a:cubicBezTo>
                      <a:cubicBezTo>
                        <a:pt x="127080" y="14214"/>
                        <a:pt x="129895" y="12423"/>
                        <a:pt x="132454" y="12935"/>
                      </a:cubicBezTo>
                      <a:lnTo>
                        <a:pt x="146275" y="16006"/>
                      </a:lnTo>
                      <a:cubicBezTo>
                        <a:pt x="148834" y="16518"/>
                        <a:pt x="150626" y="19333"/>
                        <a:pt x="150114" y="21892"/>
                      </a:cubicBezTo>
                      <a:cubicBezTo>
                        <a:pt x="148578" y="29570"/>
                        <a:pt x="152161" y="37504"/>
                        <a:pt x="159072" y="41088"/>
                      </a:cubicBezTo>
                      <a:cubicBezTo>
                        <a:pt x="164190" y="43647"/>
                        <a:pt x="169053" y="47230"/>
                        <a:pt x="174428" y="51581"/>
                      </a:cubicBezTo>
                      <a:cubicBezTo>
                        <a:pt x="180570" y="56444"/>
                        <a:pt x="189272" y="56955"/>
                        <a:pt x="195670" y="52605"/>
                      </a:cubicBezTo>
                      <a:cubicBezTo>
                        <a:pt x="196950" y="51581"/>
                        <a:pt x="198486" y="51837"/>
                        <a:pt x="198997" y="51837"/>
                      </a:cubicBezTo>
                      <a:cubicBezTo>
                        <a:pt x="200277" y="52093"/>
                        <a:pt x="201301" y="52860"/>
                        <a:pt x="202069" y="54140"/>
                      </a:cubicBezTo>
                      <a:lnTo>
                        <a:pt x="209747" y="65913"/>
                      </a:lnTo>
                      <a:cubicBezTo>
                        <a:pt x="210514" y="67193"/>
                        <a:pt x="210770" y="68472"/>
                        <a:pt x="210259" y="69752"/>
                      </a:cubicBezTo>
                      <a:cubicBezTo>
                        <a:pt x="210003" y="70520"/>
                        <a:pt x="209491" y="71544"/>
                        <a:pt x="208211" y="72311"/>
                      </a:cubicBezTo>
                      <a:cubicBezTo>
                        <a:pt x="201301" y="76406"/>
                        <a:pt x="197974" y="84596"/>
                        <a:pt x="200533" y="92274"/>
                      </a:cubicBezTo>
                      <a:cubicBezTo>
                        <a:pt x="202325" y="97649"/>
                        <a:pt x="203348" y="103280"/>
                        <a:pt x="203860" y="110446"/>
                      </a:cubicBezTo>
                      <a:cubicBezTo>
                        <a:pt x="204628" y="118380"/>
                        <a:pt x="210259" y="124778"/>
                        <a:pt x="217937" y="126314"/>
                      </a:cubicBezTo>
                      <a:cubicBezTo>
                        <a:pt x="219216" y="126570"/>
                        <a:pt x="220240" y="127337"/>
                        <a:pt x="221008" y="128361"/>
                      </a:cubicBezTo>
                      <a:cubicBezTo>
                        <a:pt x="221776" y="129385"/>
                        <a:pt x="222032" y="130920"/>
                        <a:pt x="221776" y="132200"/>
                      </a:cubicBezTo>
                      <a:lnTo>
                        <a:pt x="218704" y="146021"/>
                      </a:lnTo>
                      <a:cubicBezTo>
                        <a:pt x="218448" y="147300"/>
                        <a:pt x="217681" y="148324"/>
                        <a:pt x="216657" y="149092"/>
                      </a:cubicBezTo>
                      <a:cubicBezTo>
                        <a:pt x="215633" y="149860"/>
                        <a:pt x="214098" y="150116"/>
                        <a:pt x="212818" y="149860"/>
                      </a:cubicBezTo>
                      <a:cubicBezTo>
                        <a:pt x="205140" y="148324"/>
                        <a:pt x="197206" y="151907"/>
                        <a:pt x="193623" y="158817"/>
                      </a:cubicBezTo>
                      <a:cubicBezTo>
                        <a:pt x="191063" y="163936"/>
                        <a:pt x="187480" y="168799"/>
                        <a:pt x="183129" y="174173"/>
                      </a:cubicBezTo>
                      <a:cubicBezTo>
                        <a:pt x="178267" y="180316"/>
                        <a:pt x="177755" y="189018"/>
                        <a:pt x="182106" y="195416"/>
                      </a:cubicBezTo>
                      <a:cubicBezTo>
                        <a:pt x="182874" y="196440"/>
                        <a:pt x="183129" y="197719"/>
                        <a:pt x="182874" y="198743"/>
                      </a:cubicBezTo>
                      <a:cubicBezTo>
                        <a:pt x="182618" y="200023"/>
                        <a:pt x="181850" y="201046"/>
                        <a:pt x="180570" y="201814"/>
                      </a:cubicBezTo>
                      <a:lnTo>
                        <a:pt x="168541" y="209492"/>
                      </a:lnTo>
                      <a:cubicBezTo>
                        <a:pt x="167262" y="210516"/>
                        <a:pt x="165726" y="210260"/>
                        <a:pt x="165214" y="210260"/>
                      </a:cubicBezTo>
                      <a:cubicBezTo>
                        <a:pt x="163934" y="210004"/>
                        <a:pt x="162911" y="209236"/>
                        <a:pt x="162143" y="208213"/>
                      </a:cubicBezTo>
                      <a:cubicBezTo>
                        <a:pt x="158048" y="201302"/>
                        <a:pt x="149858" y="197975"/>
                        <a:pt x="142180" y="200535"/>
                      </a:cubicBezTo>
                      <a:cubicBezTo>
                        <a:pt x="136805" y="202326"/>
                        <a:pt x="131175" y="203350"/>
                        <a:pt x="124009" y="203862"/>
                      </a:cubicBezTo>
                      <a:cubicBezTo>
                        <a:pt x="116075" y="204630"/>
                        <a:pt x="109676" y="210260"/>
                        <a:pt x="108141" y="217938"/>
                      </a:cubicBezTo>
                      <a:cubicBezTo>
                        <a:pt x="107885" y="219218"/>
                        <a:pt x="107117" y="220242"/>
                        <a:pt x="106093" y="221009"/>
                      </a:cubicBezTo>
                      <a:cubicBezTo>
                        <a:pt x="104814" y="221777"/>
                        <a:pt x="103534" y="222033"/>
                        <a:pt x="102254" y="221777"/>
                      </a:cubicBezTo>
                      <a:lnTo>
                        <a:pt x="88434" y="218706"/>
                      </a:lnTo>
                      <a:cubicBezTo>
                        <a:pt x="85874" y="218194"/>
                        <a:pt x="84083" y="215379"/>
                        <a:pt x="84595" y="212819"/>
                      </a:cubicBezTo>
                      <a:cubicBezTo>
                        <a:pt x="86130" y="205141"/>
                        <a:pt x="82547" y="197207"/>
                        <a:pt x="75637" y="193624"/>
                      </a:cubicBezTo>
                      <a:cubicBezTo>
                        <a:pt x="70518" y="191065"/>
                        <a:pt x="65656" y="187482"/>
                        <a:pt x="60281" y="183131"/>
                      </a:cubicBezTo>
                      <a:cubicBezTo>
                        <a:pt x="56954" y="180572"/>
                        <a:pt x="52859" y="179036"/>
                        <a:pt x="48764" y="179036"/>
                      </a:cubicBezTo>
                      <a:cubicBezTo>
                        <a:pt x="45437" y="179036"/>
                        <a:pt x="41854" y="180060"/>
                        <a:pt x="39038" y="182107"/>
                      </a:cubicBezTo>
                      <a:cubicBezTo>
                        <a:pt x="37759" y="183131"/>
                        <a:pt x="36223" y="182875"/>
                        <a:pt x="35711" y="182875"/>
                      </a:cubicBezTo>
                      <a:cubicBezTo>
                        <a:pt x="34432" y="182619"/>
                        <a:pt x="33408" y="181851"/>
                        <a:pt x="32640" y="180572"/>
                      </a:cubicBezTo>
                      <a:lnTo>
                        <a:pt x="24962" y="168543"/>
                      </a:lnTo>
                      <a:cubicBezTo>
                        <a:pt x="24194" y="167519"/>
                        <a:pt x="23938" y="166239"/>
                        <a:pt x="24194" y="165216"/>
                      </a:cubicBezTo>
                      <a:cubicBezTo>
                        <a:pt x="24450" y="163936"/>
                        <a:pt x="25218" y="162912"/>
                        <a:pt x="26242" y="162144"/>
                      </a:cubicBezTo>
                      <a:cubicBezTo>
                        <a:pt x="33152" y="158049"/>
                        <a:pt x="36479" y="149860"/>
                        <a:pt x="33920" y="142182"/>
                      </a:cubicBezTo>
                      <a:cubicBezTo>
                        <a:pt x="32128" y="136807"/>
                        <a:pt x="31104" y="131176"/>
                        <a:pt x="30593" y="124010"/>
                      </a:cubicBezTo>
                      <a:cubicBezTo>
                        <a:pt x="29825" y="116076"/>
                        <a:pt x="24194" y="109678"/>
                        <a:pt x="16516" y="108142"/>
                      </a:cubicBezTo>
                      <a:cubicBezTo>
                        <a:pt x="15236" y="107886"/>
                        <a:pt x="14213" y="107119"/>
                        <a:pt x="13445" y="106095"/>
                      </a:cubicBezTo>
                      <a:cubicBezTo>
                        <a:pt x="12677" y="105071"/>
                        <a:pt x="12421" y="103535"/>
                        <a:pt x="12677" y="102512"/>
                      </a:cubicBezTo>
                      <a:close/>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576" name="Google Shape;576;p61"/>
              <p:cNvSpPr/>
              <p:nvPr/>
            </p:nvSpPr>
            <p:spPr>
              <a:xfrm>
                <a:off x="4609333" y="1271706"/>
                <a:ext cx="121337" cy="144831"/>
              </a:xfrm>
              <a:custGeom>
                <a:rect b="b" l="l" r="r" t="t"/>
                <a:pathLst>
                  <a:path extrusionOk="0" h="144831" w="121337">
                    <a:moveTo>
                      <a:pt x="0" y="12514"/>
                    </a:moveTo>
                    <a:lnTo>
                      <a:pt x="6398" y="22495"/>
                    </a:lnTo>
                    <a:cubicBezTo>
                      <a:pt x="37366" y="2532"/>
                      <a:pt x="78828" y="11490"/>
                      <a:pt x="98791" y="42458"/>
                    </a:cubicBezTo>
                    <a:cubicBezTo>
                      <a:pt x="118754" y="73426"/>
                      <a:pt x="109796" y="114887"/>
                      <a:pt x="78828" y="134850"/>
                    </a:cubicBezTo>
                    <a:lnTo>
                      <a:pt x="85226" y="144832"/>
                    </a:lnTo>
                    <a:cubicBezTo>
                      <a:pt x="121825" y="121286"/>
                      <a:pt x="132318" y="72402"/>
                      <a:pt x="108772" y="35804"/>
                    </a:cubicBezTo>
                    <a:cubicBezTo>
                      <a:pt x="85482" y="-283"/>
                      <a:pt x="36599" y="-11032"/>
                      <a:pt x="0" y="12514"/>
                    </a:cubicBezTo>
                    <a:close/>
                  </a:path>
                </a:pathLst>
              </a:custGeom>
              <a:solidFill>
                <a:srgbClr val="FF92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sp>
        <p:nvSpPr>
          <p:cNvPr id="577" name="Google Shape;577;p61"/>
          <p:cNvSpPr/>
          <p:nvPr/>
        </p:nvSpPr>
        <p:spPr>
          <a:xfrm>
            <a:off x="2082050" y="4525467"/>
            <a:ext cx="413088" cy="445714"/>
          </a:xfrm>
          <a:custGeom>
            <a:rect b="b" l="l" r="r" t="t"/>
            <a:pathLst>
              <a:path extrusionOk="0" h="472906" w="474814">
                <a:moveTo>
                  <a:pt x="372029" y="238"/>
                </a:moveTo>
                <a:cubicBezTo>
                  <a:pt x="388485" y="238"/>
                  <a:pt x="401601" y="13593"/>
                  <a:pt x="401601" y="29810"/>
                </a:cubicBezTo>
                <a:cubicBezTo>
                  <a:pt x="401601" y="46265"/>
                  <a:pt x="388246" y="59382"/>
                  <a:pt x="372029" y="59382"/>
                </a:cubicBezTo>
                <a:cubicBezTo>
                  <a:pt x="368929" y="59382"/>
                  <a:pt x="365590" y="58905"/>
                  <a:pt x="362490" y="57712"/>
                </a:cubicBezTo>
                <a:lnTo>
                  <a:pt x="359867" y="56758"/>
                </a:lnTo>
                <a:lnTo>
                  <a:pt x="358436" y="59143"/>
                </a:lnTo>
                <a:lnTo>
                  <a:pt x="287846" y="166698"/>
                </a:lnTo>
                <a:lnTo>
                  <a:pt x="286176" y="169321"/>
                </a:lnTo>
                <a:lnTo>
                  <a:pt x="288800" y="171467"/>
                </a:lnTo>
                <a:cubicBezTo>
                  <a:pt x="295954" y="177429"/>
                  <a:pt x="302155" y="184345"/>
                  <a:pt x="306924" y="192215"/>
                </a:cubicBezTo>
                <a:lnTo>
                  <a:pt x="308594" y="195077"/>
                </a:lnTo>
                <a:lnTo>
                  <a:pt x="311455" y="193646"/>
                </a:lnTo>
                <a:lnTo>
                  <a:pt x="368691" y="167175"/>
                </a:lnTo>
                <a:lnTo>
                  <a:pt x="371552" y="165744"/>
                </a:lnTo>
                <a:lnTo>
                  <a:pt x="370599" y="162643"/>
                </a:lnTo>
                <a:cubicBezTo>
                  <a:pt x="368691" y="157158"/>
                  <a:pt x="367975" y="151435"/>
                  <a:pt x="367975" y="145711"/>
                </a:cubicBezTo>
                <a:cubicBezTo>
                  <a:pt x="367975" y="116140"/>
                  <a:pt x="392062" y="92292"/>
                  <a:pt x="421395" y="92292"/>
                </a:cubicBezTo>
                <a:cubicBezTo>
                  <a:pt x="450966" y="92292"/>
                  <a:pt x="474814" y="116378"/>
                  <a:pt x="474814" y="145711"/>
                </a:cubicBezTo>
                <a:cubicBezTo>
                  <a:pt x="474814" y="175283"/>
                  <a:pt x="450728" y="199131"/>
                  <a:pt x="421395" y="199131"/>
                </a:cubicBezTo>
                <a:cubicBezTo>
                  <a:pt x="403986" y="199131"/>
                  <a:pt x="387769" y="190546"/>
                  <a:pt x="377753" y="176475"/>
                </a:cubicBezTo>
                <a:lnTo>
                  <a:pt x="376084" y="174090"/>
                </a:lnTo>
                <a:lnTo>
                  <a:pt x="373460" y="175283"/>
                </a:lnTo>
                <a:lnTo>
                  <a:pt x="315510" y="202231"/>
                </a:lnTo>
                <a:lnTo>
                  <a:pt x="312648" y="203662"/>
                </a:lnTo>
                <a:lnTo>
                  <a:pt x="313602" y="206762"/>
                </a:lnTo>
                <a:cubicBezTo>
                  <a:pt x="316463" y="215109"/>
                  <a:pt x="317894" y="223694"/>
                  <a:pt x="317894" y="232518"/>
                </a:cubicBezTo>
                <a:cubicBezTo>
                  <a:pt x="317894" y="236811"/>
                  <a:pt x="317417" y="241342"/>
                  <a:pt x="316702" y="245873"/>
                </a:cubicBezTo>
                <a:lnTo>
                  <a:pt x="316225" y="248973"/>
                </a:lnTo>
                <a:lnTo>
                  <a:pt x="319325" y="249927"/>
                </a:lnTo>
                <a:lnTo>
                  <a:pt x="364637" y="262567"/>
                </a:lnTo>
                <a:lnTo>
                  <a:pt x="367498" y="263282"/>
                </a:lnTo>
                <a:lnTo>
                  <a:pt x="368929" y="260659"/>
                </a:lnTo>
                <a:cubicBezTo>
                  <a:pt x="375130" y="248735"/>
                  <a:pt x="387531" y="241103"/>
                  <a:pt x="401124" y="241103"/>
                </a:cubicBezTo>
                <a:cubicBezTo>
                  <a:pt x="421156" y="241103"/>
                  <a:pt x="437611" y="257320"/>
                  <a:pt x="437611" y="277591"/>
                </a:cubicBezTo>
                <a:cubicBezTo>
                  <a:pt x="437611" y="297623"/>
                  <a:pt x="421395" y="314078"/>
                  <a:pt x="401124" y="314078"/>
                </a:cubicBezTo>
                <a:cubicBezTo>
                  <a:pt x="381092" y="314078"/>
                  <a:pt x="364637" y="297862"/>
                  <a:pt x="364637" y="277591"/>
                </a:cubicBezTo>
                <a:cubicBezTo>
                  <a:pt x="364637" y="276875"/>
                  <a:pt x="364637" y="276160"/>
                  <a:pt x="364637" y="275206"/>
                </a:cubicBezTo>
                <a:lnTo>
                  <a:pt x="364875" y="272344"/>
                </a:lnTo>
                <a:lnTo>
                  <a:pt x="362013" y="271629"/>
                </a:lnTo>
                <a:lnTo>
                  <a:pt x="316702" y="258989"/>
                </a:lnTo>
                <a:lnTo>
                  <a:pt x="313602" y="258035"/>
                </a:lnTo>
                <a:lnTo>
                  <a:pt x="312409" y="261136"/>
                </a:lnTo>
                <a:cubicBezTo>
                  <a:pt x="309309" y="268767"/>
                  <a:pt x="305255" y="275683"/>
                  <a:pt x="300247" y="282122"/>
                </a:cubicBezTo>
                <a:lnTo>
                  <a:pt x="298100" y="284745"/>
                </a:lnTo>
                <a:lnTo>
                  <a:pt x="300485" y="287130"/>
                </a:lnTo>
                <a:lnTo>
                  <a:pt x="391346" y="378229"/>
                </a:lnTo>
                <a:lnTo>
                  <a:pt x="393493" y="380376"/>
                </a:lnTo>
                <a:lnTo>
                  <a:pt x="395877" y="378706"/>
                </a:lnTo>
                <a:cubicBezTo>
                  <a:pt x="403509" y="373460"/>
                  <a:pt x="412333" y="370598"/>
                  <a:pt x="421633" y="370598"/>
                </a:cubicBezTo>
                <a:cubicBezTo>
                  <a:pt x="446435" y="370598"/>
                  <a:pt x="466706" y="390869"/>
                  <a:pt x="466706" y="415671"/>
                </a:cubicBezTo>
                <a:cubicBezTo>
                  <a:pt x="466706" y="440473"/>
                  <a:pt x="446435" y="460744"/>
                  <a:pt x="421633" y="460744"/>
                </a:cubicBezTo>
                <a:cubicBezTo>
                  <a:pt x="396831" y="460744"/>
                  <a:pt x="376561" y="440473"/>
                  <a:pt x="376561" y="415671"/>
                </a:cubicBezTo>
                <a:cubicBezTo>
                  <a:pt x="376561" y="406370"/>
                  <a:pt x="379422" y="397308"/>
                  <a:pt x="384669" y="389676"/>
                </a:cubicBezTo>
                <a:lnTo>
                  <a:pt x="386338" y="387292"/>
                </a:lnTo>
                <a:lnTo>
                  <a:pt x="384192" y="385145"/>
                </a:lnTo>
                <a:lnTo>
                  <a:pt x="293569" y="293807"/>
                </a:lnTo>
                <a:lnTo>
                  <a:pt x="291185" y="291423"/>
                </a:lnTo>
                <a:lnTo>
                  <a:pt x="288561" y="293569"/>
                </a:lnTo>
                <a:cubicBezTo>
                  <a:pt x="280214" y="300485"/>
                  <a:pt x="270675" y="305255"/>
                  <a:pt x="260182" y="308355"/>
                </a:cubicBezTo>
                <a:lnTo>
                  <a:pt x="257082" y="309309"/>
                </a:lnTo>
                <a:lnTo>
                  <a:pt x="257559" y="312409"/>
                </a:lnTo>
                <a:lnTo>
                  <a:pt x="266144" y="362013"/>
                </a:lnTo>
                <a:lnTo>
                  <a:pt x="266621" y="364875"/>
                </a:lnTo>
                <a:lnTo>
                  <a:pt x="269721" y="364875"/>
                </a:lnTo>
                <a:cubicBezTo>
                  <a:pt x="294285" y="364875"/>
                  <a:pt x="314317" y="384907"/>
                  <a:pt x="314317" y="409470"/>
                </a:cubicBezTo>
                <a:cubicBezTo>
                  <a:pt x="314317" y="434034"/>
                  <a:pt x="294285" y="454066"/>
                  <a:pt x="269721" y="454066"/>
                </a:cubicBezTo>
                <a:cubicBezTo>
                  <a:pt x="245158" y="454066"/>
                  <a:pt x="225125" y="434034"/>
                  <a:pt x="225125" y="409470"/>
                </a:cubicBezTo>
                <a:cubicBezTo>
                  <a:pt x="225125" y="390630"/>
                  <a:pt x="237049" y="373937"/>
                  <a:pt x="254697" y="367498"/>
                </a:cubicBezTo>
                <a:lnTo>
                  <a:pt x="257559" y="366544"/>
                </a:lnTo>
                <a:lnTo>
                  <a:pt x="257082" y="363682"/>
                </a:lnTo>
                <a:lnTo>
                  <a:pt x="248497" y="314078"/>
                </a:lnTo>
                <a:lnTo>
                  <a:pt x="248020" y="310978"/>
                </a:lnTo>
                <a:lnTo>
                  <a:pt x="244681" y="311217"/>
                </a:lnTo>
                <a:cubicBezTo>
                  <a:pt x="242535" y="311455"/>
                  <a:pt x="240627" y="311455"/>
                  <a:pt x="238957" y="311455"/>
                </a:cubicBezTo>
                <a:cubicBezTo>
                  <a:pt x="231803" y="311455"/>
                  <a:pt x="224410" y="310501"/>
                  <a:pt x="217494" y="308355"/>
                </a:cubicBezTo>
                <a:lnTo>
                  <a:pt x="214394" y="307401"/>
                </a:lnTo>
                <a:lnTo>
                  <a:pt x="213201" y="310501"/>
                </a:lnTo>
                <a:lnTo>
                  <a:pt x="200800" y="341504"/>
                </a:lnTo>
                <a:lnTo>
                  <a:pt x="199847" y="344127"/>
                </a:lnTo>
                <a:lnTo>
                  <a:pt x="201993" y="345796"/>
                </a:lnTo>
                <a:cubicBezTo>
                  <a:pt x="209624" y="351520"/>
                  <a:pt x="214155" y="360105"/>
                  <a:pt x="214155" y="369644"/>
                </a:cubicBezTo>
                <a:cubicBezTo>
                  <a:pt x="214155" y="386099"/>
                  <a:pt x="200800" y="399216"/>
                  <a:pt x="184584" y="399216"/>
                </a:cubicBezTo>
                <a:cubicBezTo>
                  <a:pt x="168129" y="399216"/>
                  <a:pt x="155012" y="385861"/>
                  <a:pt x="155012" y="369644"/>
                </a:cubicBezTo>
                <a:cubicBezTo>
                  <a:pt x="155012" y="353189"/>
                  <a:pt x="168367" y="340073"/>
                  <a:pt x="184584" y="340073"/>
                </a:cubicBezTo>
                <a:cubicBezTo>
                  <a:pt x="185776" y="340073"/>
                  <a:pt x="186969" y="340073"/>
                  <a:pt x="188400" y="340311"/>
                </a:cubicBezTo>
                <a:lnTo>
                  <a:pt x="191261" y="340550"/>
                </a:lnTo>
                <a:lnTo>
                  <a:pt x="192215" y="337926"/>
                </a:lnTo>
                <a:lnTo>
                  <a:pt x="204616" y="306924"/>
                </a:lnTo>
                <a:lnTo>
                  <a:pt x="205809" y="303824"/>
                </a:lnTo>
                <a:lnTo>
                  <a:pt x="202947" y="302393"/>
                </a:lnTo>
                <a:cubicBezTo>
                  <a:pt x="198177" y="300008"/>
                  <a:pt x="193885" y="296908"/>
                  <a:pt x="189830" y="293807"/>
                </a:cubicBezTo>
                <a:lnTo>
                  <a:pt x="187207" y="291661"/>
                </a:lnTo>
                <a:lnTo>
                  <a:pt x="184822" y="294046"/>
                </a:lnTo>
                <a:lnTo>
                  <a:pt x="81560" y="398023"/>
                </a:lnTo>
                <a:lnTo>
                  <a:pt x="79414" y="400170"/>
                </a:lnTo>
                <a:lnTo>
                  <a:pt x="81083" y="402554"/>
                </a:lnTo>
                <a:cubicBezTo>
                  <a:pt x="86568" y="410186"/>
                  <a:pt x="89192" y="419010"/>
                  <a:pt x="89192" y="428310"/>
                </a:cubicBezTo>
                <a:cubicBezTo>
                  <a:pt x="89192" y="452874"/>
                  <a:pt x="69159" y="472906"/>
                  <a:pt x="44596" y="472906"/>
                </a:cubicBezTo>
                <a:cubicBezTo>
                  <a:pt x="20032" y="472906"/>
                  <a:pt x="0" y="452874"/>
                  <a:pt x="0" y="428310"/>
                </a:cubicBezTo>
                <a:cubicBezTo>
                  <a:pt x="0" y="403747"/>
                  <a:pt x="20032" y="383714"/>
                  <a:pt x="44596" y="383714"/>
                </a:cubicBezTo>
                <a:cubicBezTo>
                  <a:pt x="53897" y="383714"/>
                  <a:pt x="62720" y="386576"/>
                  <a:pt x="70113" y="391823"/>
                </a:cubicBezTo>
                <a:lnTo>
                  <a:pt x="72498" y="393492"/>
                </a:lnTo>
                <a:lnTo>
                  <a:pt x="74644" y="391346"/>
                </a:lnTo>
                <a:lnTo>
                  <a:pt x="177906" y="287369"/>
                </a:lnTo>
                <a:lnTo>
                  <a:pt x="180291" y="284984"/>
                </a:lnTo>
                <a:lnTo>
                  <a:pt x="178145" y="282599"/>
                </a:lnTo>
                <a:cubicBezTo>
                  <a:pt x="173614" y="277114"/>
                  <a:pt x="169798" y="271152"/>
                  <a:pt x="166936" y="264474"/>
                </a:cubicBezTo>
                <a:lnTo>
                  <a:pt x="165744" y="261613"/>
                </a:lnTo>
                <a:lnTo>
                  <a:pt x="162644" y="262567"/>
                </a:lnTo>
                <a:lnTo>
                  <a:pt x="97300" y="283791"/>
                </a:lnTo>
                <a:lnTo>
                  <a:pt x="94438" y="284745"/>
                </a:lnTo>
                <a:lnTo>
                  <a:pt x="94915" y="287607"/>
                </a:lnTo>
                <a:cubicBezTo>
                  <a:pt x="95154" y="289753"/>
                  <a:pt x="95392" y="291900"/>
                  <a:pt x="95392" y="294046"/>
                </a:cubicBezTo>
                <a:cubicBezTo>
                  <a:pt x="95392" y="318848"/>
                  <a:pt x="75121" y="339119"/>
                  <a:pt x="50319" y="339119"/>
                </a:cubicBezTo>
                <a:cubicBezTo>
                  <a:pt x="25517" y="339119"/>
                  <a:pt x="5247" y="318848"/>
                  <a:pt x="5247" y="294046"/>
                </a:cubicBezTo>
                <a:cubicBezTo>
                  <a:pt x="5247" y="269244"/>
                  <a:pt x="25517" y="248973"/>
                  <a:pt x="50319" y="248973"/>
                </a:cubicBezTo>
                <a:cubicBezTo>
                  <a:pt x="67013" y="248973"/>
                  <a:pt x="82276" y="258035"/>
                  <a:pt x="90146" y="272821"/>
                </a:cubicBezTo>
                <a:lnTo>
                  <a:pt x="91576" y="275445"/>
                </a:lnTo>
                <a:lnTo>
                  <a:pt x="94438" y="274491"/>
                </a:lnTo>
                <a:lnTo>
                  <a:pt x="159782" y="253266"/>
                </a:lnTo>
                <a:lnTo>
                  <a:pt x="162882" y="252312"/>
                </a:lnTo>
                <a:lnTo>
                  <a:pt x="162167" y="249212"/>
                </a:lnTo>
                <a:cubicBezTo>
                  <a:pt x="160974" y="243727"/>
                  <a:pt x="160259" y="238003"/>
                  <a:pt x="160259" y="232518"/>
                </a:cubicBezTo>
                <a:cubicBezTo>
                  <a:pt x="160259" y="225125"/>
                  <a:pt x="161213" y="217971"/>
                  <a:pt x="163359" y="210816"/>
                </a:cubicBezTo>
                <a:lnTo>
                  <a:pt x="164313" y="207716"/>
                </a:lnTo>
                <a:lnTo>
                  <a:pt x="161213" y="206524"/>
                </a:lnTo>
                <a:lnTo>
                  <a:pt x="125918" y="192453"/>
                </a:lnTo>
                <a:lnTo>
                  <a:pt x="123294" y="191261"/>
                </a:lnTo>
                <a:lnTo>
                  <a:pt x="121625" y="193646"/>
                </a:lnTo>
                <a:cubicBezTo>
                  <a:pt x="114471" y="204377"/>
                  <a:pt x="102785" y="210816"/>
                  <a:pt x="89907" y="210816"/>
                </a:cubicBezTo>
                <a:cubicBezTo>
                  <a:pt x="68921" y="210816"/>
                  <a:pt x="51989" y="193884"/>
                  <a:pt x="51989" y="172898"/>
                </a:cubicBezTo>
                <a:cubicBezTo>
                  <a:pt x="51989" y="151912"/>
                  <a:pt x="68921" y="134980"/>
                  <a:pt x="89907" y="134980"/>
                </a:cubicBezTo>
                <a:cubicBezTo>
                  <a:pt x="110893" y="134980"/>
                  <a:pt x="127825" y="151912"/>
                  <a:pt x="127825" y="172898"/>
                </a:cubicBezTo>
                <a:cubicBezTo>
                  <a:pt x="127825" y="175044"/>
                  <a:pt x="127587" y="177429"/>
                  <a:pt x="127110" y="179576"/>
                </a:cubicBezTo>
                <a:lnTo>
                  <a:pt x="126633" y="182437"/>
                </a:lnTo>
                <a:lnTo>
                  <a:pt x="129256" y="183630"/>
                </a:lnTo>
                <a:lnTo>
                  <a:pt x="164551" y="197700"/>
                </a:lnTo>
                <a:lnTo>
                  <a:pt x="167652" y="198892"/>
                </a:lnTo>
                <a:lnTo>
                  <a:pt x="169083" y="196031"/>
                </a:lnTo>
                <a:cubicBezTo>
                  <a:pt x="172660" y="189353"/>
                  <a:pt x="176952" y="183391"/>
                  <a:pt x="182199" y="177906"/>
                </a:cubicBezTo>
                <a:lnTo>
                  <a:pt x="184345" y="175521"/>
                </a:lnTo>
                <a:lnTo>
                  <a:pt x="182199" y="173137"/>
                </a:lnTo>
                <a:lnTo>
                  <a:pt x="107793" y="84899"/>
                </a:lnTo>
                <a:lnTo>
                  <a:pt x="105885" y="82514"/>
                </a:lnTo>
                <a:lnTo>
                  <a:pt x="103262" y="83945"/>
                </a:lnTo>
                <a:cubicBezTo>
                  <a:pt x="96346" y="87999"/>
                  <a:pt x="88476" y="90145"/>
                  <a:pt x="80606" y="90145"/>
                </a:cubicBezTo>
                <a:cubicBezTo>
                  <a:pt x="55804" y="90145"/>
                  <a:pt x="35534" y="69875"/>
                  <a:pt x="35534" y="45073"/>
                </a:cubicBezTo>
                <a:cubicBezTo>
                  <a:pt x="35534" y="20271"/>
                  <a:pt x="55804" y="0"/>
                  <a:pt x="80606" y="0"/>
                </a:cubicBezTo>
                <a:cubicBezTo>
                  <a:pt x="105408" y="0"/>
                  <a:pt x="125679" y="20271"/>
                  <a:pt x="125679" y="45073"/>
                </a:cubicBezTo>
                <a:cubicBezTo>
                  <a:pt x="125679" y="55566"/>
                  <a:pt x="121863" y="65821"/>
                  <a:pt x="115186" y="73929"/>
                </a:cubicBezTo>
                <a:lnTo>
                  <a:pt x="113278" y="76314"/>
                </a:lnTo>
                <a:lnTo>
                  <a:pt x="115186" y="78698"/>
                </a:lnTo>
                <a:lnTo>
                  <a:pt x="190069" y="167175"/>
                </a:lnTo>
                <a:lnTo>
                  <a:pt x="192215" y="169559"/>
                </a:lnTo>
                <a:lnTo>
                  <a:pt x="194838" y="167652"/>
                </a:lnTo>
                <a:cubicBezTo>
                  <a:pt x="204139" y="161213"/>
                  <a:pt x="214632" y="156920"/>
                  <a:pt x="225841" y="155012"/>
                </a:cubicBezTo>
                <a:lnTo>
                  <a:pt x="228941" y="154535"/>
                </a:lnTo>
                <a:lnTo>
                  <a:pt x="228703" y="151196"/>
                </a:lnTo>
                <a:lnTo>
                  <a:pt x="226079" y="115901"/>
                </a:lnTo>
                <a:lnTo>
                  <a:pt x="225841" y="112801"/>
                </a:lnTo>
                <a:lnTo>
                  <a:pt x="222741" y="112563"/>
                </a:lnTo>
                <a:cubicBezTo>
                  <a:pt x="199847" y="110178"/>
                  <a:pt x="182676" y="91099"/>
                  <a:pt x="182676" y="68205"/>
                </a:cubicBezTo>
                <a:cubicBezTo>
                  <a:pt x="182676" y="43642"/>
                  <a:pt x="202708" y="23610"/>
                  <a:pt x="227272" y="23610"/>
                </a:cubicBezTo>
                <a:cubicBezTo>
                  <a:pt x="251835" y="23610"/>
                  <a:pt x="271868" y="43642"/>
                  <a:pt x="271868" y="68205"/>
                </a:cubicBezTo>
                <a:cubicBezTo>
                  <a:pt x="271868" y="88715"/>
                  <a:pt x="257797" y="106601"/>
                  <a:pt x="237765" y="111609"/>
                </a:cubicBezTo>
                <a:lnTo>
                  <a:pt x="234903" y="112324"/>
                </a:lnTo>
                <a:lnTo>
                  <a:pt x="235142" y="115424"/>
                </a:lnTo>
                <a:lnTo>
                  <a:pt x="237765" y="150719"/>
                </a:lnTo>
                <a:lnTo>
                  <a:pt x="238003" y="154058"/>
                </a:lnTo>
                <a:lnTo>
                  <a:pt x="241342" y="154058"/>
                </a:lnTo>
                <a:cubicBezTo>
                  <a:pt x="253266" y="154297"/>
                  <a:pt x="264713" y="157397"/>
                  <a:pt x="275206" y="162882"/>
                </a:cubicBezTo>
                <a:lnTo>
                  <a:pt x="278068" y="164313"/>
                </a:lnTo>
                <a:lnTo>
                  <a:pt x="279737" y="161690"/>
                </a:lnTo>
                <a:lnTo>
                  <a:pt x="350328" y="54135"/>
                </a:lnTo>
                <a:lnTo>
                  <a:pt x="351759" y="51750"/>
                </a:lnTo>
                <a:lnTo>
                  <a:pt x="349851" y="49604"/>
                </a:lnTo>
                <a:cubicBezTo>
                  <a:pt x="344843" y="44119"/>
                  <a:pt x="342219" y="36964"/>
                  <a:pt x="342219" y="29572"/>
                </a:cubicBezTo>
                <a:cubicBezTo>
                  <a:pt x="342458" y="13593"/>
                  <a:pt x="355813" y="238"/>
                  <a:pt x="372029" y="238"/>
                </a:cubicBezTo>
                <a:moveTo>
                  <a:pt x="227510" y="103500"/>
                </a:moveTo>
                <a:cubicBezTo>
                  <a:pt x="246827" y="103500"/>
                  <a:pt x="262805" y="87761"/>
                  <a:pt x="262805" y="68205"/>
                </a:cubicBezTo>
                <a:cubicBezTo>
                  <a:pt x="262805" y="48888"/>
                  <a:pt x="247066" y="32910"/>
                  <a:pt x="227510" y="32910"/>
                </a:cubicBezTo>
                <a:cubicBezTo>
                  <a:pt x="208193" y="32910"/>
                  <a:pt x="192215" y="48650"/>
                  <a:pt x="192215" y="68205"/>
                </a:cubicBezTo>
                <a:cubicBezTo>
                  <a:pt x="192215" y="87761"/>
                  <a:pt x="208193" y="103500"/>
                  <a:pt x="227510" y="103500"/>
                </a:cubicBezTo>
                <a:moveTo>
                  <a:pt x="421395" y="190069"/>
                </a:moveTo>
                <a:cubicBezTo>
                  <a:pt x="445720" y="190069"/>
                  <a:pt x="465514" y="170275"/>
                  <a:pt x="465514" y="145950"/>
                </a:cubicBezTo>
                <a:cubicBezTo>
                  <a:pt x="465514" y="121625"/>
                  <a:pt x="445720" y="101831"/>
                  <a:pt x="421395" y="101831"/>
                </a:cubicBezTo>
                <a:cubicBezTo>
                  <a:pt x="397070" y="101831"/>
                  <a:pt x="377276" y="121625"/>
                  <a:pt x="377276" y="145950"/>
                </a:cubicBezTo>
                <a:cubicBezTo>
                  <a:pt x="377514" y="170275"/>
                  <a:pt x="397070" y="190069"/>
                  <a:pt x="421395" y="190069"/>
                </a:cubicBezTo>
                <a:moveTo>
                  <a:pt x="90384" y="201516"/>
                </a:moveTo>
                <a:cubicBezTo>
                  <a:pt x="106124" y="201516"/>
                  <a:pt x="119002" y="188638"/>
                  <a:pt x="119002" y="172898"/>
                </a:cubicBezTo>
                <a:cubicBezTo>
                  <a:pt x="119002" y="157158"/>
                  <a:pt x="106124" y="144280"/>
                  <a:pt x="90384" y="144280"/>
                </a:cubicBezTo>
                <a:cubicBezTo>
                  <a:pt x="74644" y="144280"/>
                  <a:pt x="61766" y="157158"/>
                  <a:pt x="61766" y="172898"/>
                </a:cubicBezTo>
                <a:cubicBezTo>
                  <a:pt x="61766" y="188638"/>
                  <a:pt x="74644" y="201516"/>
                  <a:pt x="90384" y="201516"/>
                </a:cubicBezTo>
                <a:moveTo>
                  <a:pt x="239196" y="301677"/>
                </a:moveTo>
                <a:cubicBezTo>
                  <a:pt x="277353" y="301677"/>
                  <a:pt x="308355" y="270675"/>
                  <a:pt x="308355" y="232518"/>
                </a:cubicBezTo>
                <a:cubicBezTo>
                  <a:pt x="308355" y="194361"/>
                  <a:pt x="277353" y="163359"/>
                  <a:pt x="239196" y="163359"/>
                </a:cubicBezTo>
                <a:cubicBezTo>
                  <a:pt x="201039" y="163359"/>
                  <a:pt x="170037" y="194361"/>
                  <a:pt x="170037" y="232518"/>
                </a:cubicBezTo>
                <a:cubicBezTo>
                  <a:pt x="170037" y="270675"/>
                  <a:pt x="201039" y="301677"/>
                  <a:pt x="239196" y="301677"/>
                </a:cubicBezTo>
                <a:moveTo>
                  <a:pt x="44834" y="463367"/>
                </a:moveTo>
                <a:cubicBezTo>
                  <a:pt x="64151" y="463367"/>
                  <a:pt x="80129" y="447627"/>
                  <a:pt x="80129" y="428072"/>
                </a:cubicBezTo>
                <a:cubicBezTo>
                  <a:pt x="80129" y="408755"/>
                  <a:pt x="64390" y="392777"/>
                  <a:pt x="44834" y="392777"/>
                </a:cubicBezTo>
                <a:cubicBezTo>
                  <a:pt x="25517" y="392777"/>
                  <a:pt x="9539" y="408516"/>
                  <a:pt x="9539" y="428072"/>
                </a:cubicBezTo>
                <a:cubicBezTo>
                  <a:pt x="9539" y="447627"/>
                  <a:pt x="25279" y="463367"/>
                  <a:pt x="44834" y="463367"/>
                </a:cubicBezTo>
              </a:path>
            </a:pathLst>
          </a:custGeom>
          <a:solidFill>
            <a:srgbClr val="234D7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id="578" name="Google Shape;578;p61"/>
          <p:cNvPicPr preferRelativeResize="0"/>
          <p:nvPr/>
        </p:nvPicPr>
        <p:blipFill>
          <a:blip r:embed="rId3">
            <a:alphaModFix/>
          </a:blip>
          <a:stretch>
            <a:fillRect/>
          </a:stretch>
        </p:blipFill>
        <p:spPr>
          <a:xfrm>
            <a:off x="8374674" y="4792300"/>
            <a:ext cx="1929702" cy="1085450"/>
          </a:xfrm>
          <a:prstGeom prst="rect">
            <a:avLst/>
          </a:prstGeom>
          <a:noFill/>
          <a:ln>
            <a:noFill/>
          </a:ln>
        </p:spPr>
      </p:pic>
      <p:pic>
        <p:nvPicPr>
          <p:cNvPr id="579" name="Google Shape;579;p61"/>
          <p:cNvPicPr preferRelativeResize="0"/>
          <p:nvPr/>
        </p:nvPicPr>
        <p:blipFill>
          <a:blip r:embed="rId4">
            <a:alphaModFix/>
          </a:blip>
          <a:stretch>
            <a:fillRect/>
          </a:stretch>
        </p:blipFill>
        <p:spPr>
          <a:xfrm>
            <a:off x="5357725" y="3154773"/>
            <a:ext cx="3590175" cy="1762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2"/>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Questions?</a:t>
            </a:r>
            <a:endParaRPr sz="3000">
              <a:solidFill>
                <a:srgbClr val="FFFFFF"/>
              </a:solidFill>
            </a:endParaRPr>
          </a:p>
        </p:txBody>
      </p:sp>
      <p:sp>
        <p:nvSpPr>
          <p:cNvPr id="586" name="Google Shape;586;p62"/>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587" name="Google Shape;587;p62"/>
          <p:cNvSpPr txBox="1"/>
          <p:nvPr/>
        </p:nvSpPr>
        <p:spPr>
          <a:xfrm>
            <a:off x="2138150" y="2634538"/>
            <a:ext cx="7044000" cy="1780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4800"/>
              <a:buFont typeface="Arial"/>
              <a:buNone/>
            </a:pPr>
            <a:r>
              <a:rPr b="1" i="0" lang="en-US" sz="4800" u="none" cap="none" strike="noStrike">
                <a:solidFill>
                  <a:srgbClr val="333333"/>
                </a:solidFill>
                <a:latin typeface="Caveat"/>
                <a:ea typeface="Caveat"/>
                <a:cs typeface="Caveat"/>
                <a:sym typeface="Caveat"/>
              </a:rPr>
              <a:t>                Thanks !</a:t>
            </a:r>
            <a:endParaRPr b="1" i="0" sz="4800" u="none" cap="none" strike="noStrike">
              <a:solidFill>
                <a:srgbClr val="333333"/>
              </a:solidFill>
              <a:latin typeface="Caveat"/>
              <a:ea typeface="Caveat"/>
              <a:cs typeface="Caveat"/>
              <a:sym typeface="Caveat"/>
            </a:endParaRPr>
          </a:p>
          <a:p>
            <a:pPr indent="0" lvl="0" marL="0" marR="0" rtl="0" algn="l">
              <a:lnSpc>
                <a:spcPct val="115000"/>
              </a:lnSpc>
              <a:spcBef>
                <a:spcPts val="0"/>
              </a:spcBef>
              <a:spcAft>
                <a:spcPts val="0"/>
              </a:spcAft>
              <a:buClr>
                <a:srgbClr val="000000"/>
              </a:buClr>
              <a:buSzPts val="4800"/>
              <a:buFont typeface="Arial"/>
              <a:buNone/>
            </a:pPr>
            <a:r>
              <a:t/>
            </a:r>
            <a:endParaRPr b="1" i="0" sz="4800" u="none" cap="none" strike="noStrike">
              <a:solidFill>
                <a:srgbClr val="333333"/>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sp>
        <p:nvSpPr>
          <p:cNvPr id="588" name="Google Shape;588;p62"/>
          <p:cNvSpPr txBox="1"/>
          <p:nvPr/>
        </p:nvSpPr>
        <p:spPr>
          <a:xfrm>
            <a:off x="1866225" y="3429000"/>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a:t>
            </a:r>
            <a:r>
              <a:rPr b="0" i="0" lang="en-US" sz="2400" u="none" cap="none" strike="noStrike">
                <a:solidFill>
                  <a:schemeClr val="dk2"/>
                </a:solidFill>
                <a:latin typeface="Calibri"/>
                <a:ea typeface="Calibri"/>
                <a:cs typeface="Calibri"/>
                <a:sym typeface="Calibri"/>
              </a:rPr>
              <a:t>   ankit.pal@saama.com</a:t>
            </a:r>
            <a:endParaRPr b="0"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aadityaura.github.io</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twitter : @aadityaura</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The Problem statement</a:t>
            </a:r>
            <a:endParaRPr sz="3000">
              <a:solidFill>
                <a:srgbClr val="FFFFFF"/>
              </a:solidFill>
            </a:endParaRPr>
          </a:p>
        </p:txBody>
      </p:sp>
      <p:sp>
        <p:nvSpPr>
          <p:cNvPr id="167" name="Google Shape;167;p24"/>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168" name="Google Shape;168;p24"/>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169" name="Google Shape;169;p24"/>
          <p:cNvSpPr txBox="1"/>
          <p:nvPr/>
        </p:nvSpPr>
        <p:spPr>
          <a:xfrm>
            <a:off x="944219" y="185939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current diagnosis of COVID-19 is done by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Thermometer</a:t>
            </a:r>
            <a:endParaRPr b="1"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It does not give an accurate estimation of deep body temperature</a:t>
            </a:r>
            <a:br>
              <a:rPr b="0" i="0" lang="en-US" sz="18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Reverse-Transcription Polymer Chain Reaction (RT-PCR) </a:t>
            </a:r>
            <a:endParaRPr b="1"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Time-consuming, expensive, and not easily available in straitened regions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Arial"/>
              <a:ea typeface="Arial"/>
              <a:cs typeface="Arial"/>
              <a:sym typeface="Arial"/>
            </a:endParaRPr>
          </a:p>
        </p:txBody>
      </p:sp>
      <p:pic>
        <p:nvPicPr>
          <p:cNvPr id="170" name="Google Shape;170;p24"/>
          <p:cNvPicPr preferRelativeResize="0"/>
          <p:nvPr/>
        </p:nvPicPr>
        <p:blipFill rotWithShape="1">
          <a:blip r:embed="rId3">
            <a:alphaModFix/>
          </a:blip>
          <a:srcRect b="0" l="0" r="0" t="0"/>
          <a:stretch/>
        </p:blipFill>
        <p:spPr>
          <a:xfrm>
            <a:off x="3257175" y="4800600"/>
            <a:ext cx="4644913" cy="159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Motivation</a:t>
            </a:r>
            <a:endParaRPr sz="3000">
              <a:solidFill>
                <a:srgbClr val="FFFFFF"/>
              </a:solidFill>
            </a:endParaRPr>
          </a:p>
        </p:txBody>
      </p:sp>
      <p:sp>
        <p:nvSpPr>
          <p:cNvPr id="177" name="Google Shape;177;p25"/>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178" name="Google Shape;178;p25"/>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179" name="Google Shape;179;p25"/>
          <p:cNvSpPr txBox="1"/>
          <p:nvPr/>
        </p:nvSpPr>
        <p:spPr>
          <a:xfrm>
            <a:off x="943725" y="1859400"/>
            <a:ext cx="9624600" cy="2536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Lack of a fast and reliable testing method challenge</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 low-cost, rapid, easily accessible testing solution is required to increase diagnostic capability and devise a treatment plan</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It is an essential tool in the fight to slow and reduce the virus's spread and impact</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1800" u="none" cap="none" strike="noStrike">
              <a:solidFill>
                <a:srgbClr val="333333"/>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2600" u="none" cap="none" strike="noStrike">
              <a:solidFill>
                <a:srgbClr val="333333"/>
              </a:solidFill>
              <a:latin typeface="Calibri"/>
              <a:ea typeface="Calibri"/>
              <a:cs typeface="Calibri"/>
              <a:sym typeface="Calibri"/>
            </a:endParaRPr>
          </a:p>
          <a:p>
            <a:pPr indent="-171450" lvl="0" marL="285750" marR="0" rtl="0" algn="l">
              <a:lnSpc>
                <a:spcPct val="115000"/>
              </a:lnSpc>
              <a:spcBef>
                <a:spcPts val="0"/>
              </a:spcBef>
              <a:spcAft>
                <a:spcPts val="0"/>
              </a:spcAft>
              <a:buClr>
                <a:srgbClr val="333333"/>
              </a:buClr>
              <a:buSzPts val="1800"/>
              <a:buFont typeface="Arial"/>
              <a:buNone/>
            </a:pPr>
            <a:r>
              <a:t/>
            </a:r>
            <a:endParaRPr b="0" i="0" sz="20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2000" u="none" cap="none" strike="noStrike">
              <a:solidFill>
                <a:srgbClr val="333333"/>
              </a:solidFill>
              <a:latin typeface="Calibri"/>
              <a:ea typeface="Calibri"/>
              <a:cs typeface="Calibri"/>
              <a:sym typeface="Calibri"/>
            </a:endParaRPr>
          </a:p>
          <a:p>
            <a:pPr indent="0" lvl="0" marL="114300" marR="0" rtl="0" algn="l">
              <a:lnSpc>
                <a:spcPct val="115000"/>
              </a:lnSpc>
              <a:spcBef>
                <a:spcPts val="0"/>
              </a:spcBef>
              <a:spcAft>
                <a:spcPts val="0"/>
              </a:spcAft>
              <a:buClr>
                <a:srgbClr val="333333"/>
              </a:buClr>
              <a:buSzPts val="1800"/>
              <a:buFont typeface="Arial"/>
              <a:buNone/>
            </a:pPr>
            <a:r>
              <a:t/>
            </a:r>
            <a:endParaRPr b="0" i="0" sz="2000" u="none" cap="none" strike="noStrike">
              <a:solidFill>
                <a:srgbClr val="333333"/>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Motivation</a:t>
            </a:r>
            <a:endParaRPr sz="3000">
              <a:solidFill>
                <a:srgbClr val="FFFFFF"/>
              </a:solidFill>
            </a:endParaRPr>
          </a:p>
        </p:txBody>
      </p:sp>
      <p:sp>
        <p:nvSpPr>
          <p:cNvPr id="186" name="Google Shape;186;p26"/>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187" name="Google Shape;187;p26"/>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188" name="Google Shape;188;p26"/>
          <p:cNvSpPr txBox="1"/>
          <p:nvPr/>
        </p:nvSpPr>
        <p:spPr>
          <a:xfrm>
            <a:off x="926669" y="2071824"/>
            <a:ext cx="9703800" cy="20313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US" sz="2600" u="none" cap="none" strike="noStrike">
                <a:solidFill>
                  <a:srgbClr val="333333"/>
                </a:solidFill>
                <a:latin typeface="Calibri"/>
                <a:ea typeface="Calibri"/>
                <a:cs typeface="Calibri"/>
                <a:sym typeface="Calibri"/>
              </a:rPr>
              <a:t>At the beginning of March 2020, we thought about a simple idea: </a:t>
            </a:r>
            <a:endParaRPr b="0" i="0" sz="2600" u="none" cap="none" strike="noStrike">
              <a:solidFill>
                <a:srgbClr val="333333"/>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2400"/>
              <a:buFont typeface="Arial"/>
              <a:buNone/>
            </a:pPr>
            <a:r>
              <a:rPr b="0" i="0" lang="en-US" sz="2400" u="none" cap="none" strike="noStrike">
                <a:solidFill>
                  <a:srgbClr val="333333"/>
                </a:solidFill>
                <a:latin typeface="Calibri"/>
                <a:ea typeface="Calibri"/>
                <a:cs typeface="Calibri"/>
                <a:sym typeface="Calibri"/>
              </a:rPr>
              <a:t>     “</a:t>
            </a:r>
            <a:r>
              <a:rPr b="1" i="0" lang="en-US" sz="2800" u="none" cap="none" strike="noStrike">
                <a:solidFill>
                  <a:srgbClr val="333333"/>
                </a:solidFill>
                <a:latin typeface="Calibri"/>
                <a:ea typeface="Calibri"/>
                <a:cs typeface="Calibri"/>
                <a:sym typeface="Calibri"/>
              </a:rPr>
              <a:t>Is it possible to do mass testing with current technology?</a:t>
            </a:r>
            <a:r>
              <a:rPr b="0" i="0" lang="en-US" sz="2400" u="none" cap="none" strike="noStrike">
                <a:solidFill>
                  <a:srgbClr val="333333"/>
                </a:solidFill>
                <a:latin typeface="Calibri"/>
                <a:ea typeface="Calibri"/>
                <a:cs typeface="Calibri"/>
                <a:sym typeface="Calibri"/>
              </a:rPr>
              <a:t>”</a:t>
            </a:r>
            <a:endParaRPr b="0" i="0" sz="2400" u="none" cap="none" strike="noStrike">
              <a:solidFill>
                <a:srgbClr val="333333"/>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333333"/>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333333"/>
              </a:solidFill>
              <a:latin typeface="Calibri"/>
              <a:ea typeface="Calibri"/>
              <a:cs typeface="Calibri"/>
              <a:sym typeface="Calibri"/>
            </a:endParaRPr>
          </a:p>
          <a:p>
            <a:pPr indent="0" lvl="0" marL="114300" marR="0" rtl="0" algn="l">
              <a:lnSpc>
                <a:spcPct val="150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a:p>
            <a:pPr indent="0" lvl="0" marL="114300" marR="0" rtl="0" algn="l">
              <a:lnSpc>
                <a:spcPct val="150000"/>
              </a:lnSpc>
              <a:spcBef>
                <a:spcPts val="0"/>
              </a:spcBef>
              <a:spcAft>
                <a:spcPts val="0"/>
              </a:spcAft>
              <a:buClr>
                <a:srgbClr val="333333"/>
              </a:buClr>
              <a:buSzPts val="1800"/>
              <a:buFont typeface="Arial"/>
              <a:buNone/>
            </a:pPr>
            <a:r>
              <a:t/>
            </a:r>
            <a:endParaRPr b="0" i="0" sz="1800" u="none" cap="none" strike="noStrike">
              <a:solidFill>
                <a:srgbClr val="333333"/>
              </a:solidFill>
              <a:latin typeface="Calibri"/>
              <a:ea typeface="Calibri"/>
              <a:cs typeface="Calibri"/>
              <a:sym typeface="Calibri"/>
            </a:endParaRPr>
          </a:p>
        </p:txBody>
      </p:sp>
      <p:pic>
        <p:nvPicPr>
          <p:cNvPr id="189" name="Google Shape;189;p26"/>
          <p:cNvPicPr preferRelativeResize="0"/>
          <p:nvPr/>
        </p:nvPicPr>
        <p:blipFill rotWithShape="1">
          <a:blip r:embed="rId3">
            <a:alphaModFix/>
          </a:blip>
          <a:srcRect b="0" l="0" r="0" t="0"/>
          <a:stretch/>
        </p:blipFill>
        <p:spPr>
          <a:xfrm>
            <a:off x="4727775" y="3944875"/>
            <a:ext cx="1890625" cy="18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COVID-19 Symptoms</a:t>
            </a:r>
            <a:endParaRPr sz="3000">
              <a:solidFill>
                <a:srgbClr val="FFFFFF"/>
              </a:solidFill>
            </a:endParaRPr>
          </a:p>
        </p:txBody>
      </p:sp>
      <p:sp>
        <p:nvSpPr>
          <p:cNvPr id="196" name="Google Shape;196;p27"/>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197" name="Google Shape;197;p27"/>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198" name="Google Shape;198;p27"/>
          <p:cNvSpPr txBox="1"/>
          <p:nvPr/>
        </p:nvSpPr>
        <p:spPr>
          <a:xfrm>
            <a:off x="967150" y="1881550"/>
            <a:ext cx="7772400" cy="173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main symptoms of COVID-19 given by WHO and CDC official report are</a:t>
            </a:r>
            <a:br>
              <a:rPr b="0" i="0" lang="en-US" sz="1800" u="none" cap="none" strike="noStrike">
                <a:solidFill>
                  <a:srgbClr val="000000"/>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Fever</a:t>
            </a:r>
            <a:endParaRPr b="1"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Shortness of breathing</a:t>
            </a:r>
            <a:endParaRPr b="1"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COVID-19 Dry cough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4294967295" type="title"/>
          </p:nvPr>
        </p:nvSpPr>
        <p:spPr>
          <a:xfrm>
            <a:off x="2" y="422893"/>
            <a:ext cx="12192000" cy="86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000">
                <a:solidFill>
                  <a:srgbClr val="FFFFFF"/>
                </a:solidFill>
                <a:latin typeface="Roboto Slab"/>
                <a:ea typeface="Roboto Slab"/>
                <a:cs typeface="Roboto Slab"/>
                <a:sym typeface="Roboto Slab"/>
              </a:rPr>
              <a:t>     Data collection</a:t>
            </a:r>
            <a:endParaRPr sz="3000">
              <a:solidFill>
                <a:srgbClr val="FFFFFF"/>
              </a:solidFill>
            </a:endParaRPr>
          </a:p>
        </p:txBody>
      </p:sp>
      <p:sp>
        <p:nvSpPr>
          <p:cNvPr id="205" name="Google Shape;205;p28"/>
          <p:cNvSpPr txBox="1"/>
          <p:nvPr>
            <p:ph idx="12" type="sldNum"/>
          </p:nvPr>
        </p:nvSpPr>
        <p:spPr>
          <a:xfrm>
            <a:off x="11740453" y="6502047"/>
            <a:ext cx="344700" cy="230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33"/>
              <a:buFont typeface="Arial"/>
              <a:buNone/>
            </a:pPr>
            <a:fld id="{00000000-1234-1234-1234-123412341234}" type="slidenum">
              <a:rPr lang="en-US"/>
              <a:t>‹#›</a:t>
            </a:fld>
            <a:endParaRPr/>
          </a:p>
        </p:txBody>
      </p:sp>
      <p:sp>
        <p:nvSpPr>
          <p:cNvPr id="206" name="Google Shape;206;p28"/>
          <p:cNvSpPr txBox="1"/>
          <p:nvPr/>
        </p:nvSpPr>
        <p:spPr>
          <a:xfrm>
            <a:off x="1084900" y="1094775"/>
            <a:ext cx="85659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E3E3E"/>
              </a:solidFill>
              <a:latin typeface="Roboto Slab"/>
              <a:ea typeface="Roboto Slab"/>
              <a:cs typeface="Roboto Slab"/>
              <a:sym typeface="Roboto Slab"/>
            </a:endParaRPr>
          </a:p>
        </p:txBody>
      </p:sp>
      <p:sp>
        <p:nvSpPr>
          <p:cNvPr id="207" name="Google Shape;207;p28"/>
          <p:cNvSpPr txBox="1"/>
          <p:nvPr/>
        </p:nvSpPr>
        <p:spPr>
          <a:xfrm>
            <a:off x="908575" y="1859325"/>
            <a:ext cx="9777000" cy="3900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Data in this study were obtained from Dr. Ram Manohar Lohia Hospital, New Delhi, India</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Out of 100 were confirmed positive from COVID-19 RT-PCR results</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Bronchitis and Asthma cough samples were also collected from different online &amp; offline sources</a:t>
            </a:r>
            <a:endParaRPr b="0" i="0" sz="1800" u="none" cap="none" strike="noStrike">
              <a:solidFill>
                <a:srgbClr val="000000"/>
              </a:solidFill>
              <a:latin typeface="Calibri"/>
              <a:ea typeface="Calibri"/>
              <a:cs typeface="Calibri"/>
              <a:sym typeface="Calibri"/>
            </a:endParaRPr>
          </a:p>
          <a:p>
            <a:pPr indent="-342900" lvl="0" marL="4572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Additional data </a:t>
            </a:r>
            <a:endParaRPr b="0" i="0" sz="1800" u="none" cap="none" strike="noStrike">
              <a:solidFill>
                <a:srgbClr val="000000"/>
              </a:solidFill>
              <a:latin typeface="Calibri"/>
              <a:ea typeface="Calibri"/>
              <a:cs typeface="Calibri"/>
              <a:sym typeface="Calibri"/>
            </a:endParaRPr>
          </a:p>
          <a:p>
            <a:pPr indent="-342900" lvl="1" marL="9144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Breathing sounds</a:t>
            </a:r>
            <a:endParaRPr b="0" i="0" sz="1800" u="none" cap="none" strike="noStrike">
              <a:solidFill>
                <a:srgbClr val="000000"/>
              </a:solidFill>
              <a:latin typeface="Calibri"/>
              <a:ea typeface="Calibri"/>
              <a:cs typeface="Calibri"/>
              <a:sym typeface="Calibri"/>
            </a:endParaRPr>
          </a:p>
          <a:p>
            <a:pPr indent="-342900" lvl="1" marL="9144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counting 1 to 10 (natural voice samples)</a:t>
            </a:r>
            <a:endParaRPr b="0" i="0" sz="1800" u="none" cap="none" strike="noStrike">
              <a:solidFill>
                <a:srgbClr val="000000"/>
              </a:solidFill>
              <a:latin typeface="Calibri"/>
              <a:ea typeface="Calibri"/>
              <a:cs typeface="Calibri"/>
              <a:sym typeface="Calibri"/>
            </a:endParaRPr>
          </a:p>
          <a:p>
            <a:pPr indent="-342900" lvl="1" marL="914400" marR="0" rtl="0" algn="l">
              <a:lnSpc>
                <a:spcPct val="15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sustained phonation of ’a,’ ’e,’ ’o’ vowel</a:t>
            </a:r>
            <a:endParaRPr b="0" i="0" sz="1800" u="none" cap="none" strike="noStrike">
              <a:solidFill>
                <a:srgbClr val="000000"/>
              </a:solidFill>
              <a:latin typeface="Calibri"/>
              <a:ea typeface="Calibri"/>
              <a:cs typeface="Calibri"/>
              <a:sym typeface="Calibri"/>
            </a:endParaRPr>
          </a:p>
          <a:p>
            <a:pPr indent="0" lvl="0" marL="914400" marR="0" rtl="0" algn="l">
              <a:lnSpc>
                <a:spcPct val="115000"/>
              </a:lnSpc>
              <a:spcBef>
                <a:spcPts val="0"/>
              </a:spcBef>
              <a:spcAft>
                <a:spcPts val="0"/>
              </a:spcAft>
              <a:buClr>
                <a:srgbClr val="000000"/>
              </a:buClr>
              <a:buSzPts val="15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t/>
            </a:r>
            <a:endParaRPr b="0" i="0" sz="1100" u="none" cap="none" strike="noStrike">
              <a:solidFill>
                <a:srgbClr val="000000"/>
              </a:solidFill>
              <a:latin typeface="Roboto Slab"/>
              <a:ea typeface="Roboto Slab"/>
              <a:cs typeface="Roboto Slab"/>
              <a:sym typeface="Roboto Slab"/>
            </a:endParaRPr>
          </a:p>
          <a:p>
            <a:pPr indent="0" lvl="0" marL="0" marR="0" rtl="0" algn="l">
              <a:lnSpc>
                <a:spcPct val="115000"/>
              </a:lnSpc>
              <a:spcBef>
                <a:spcPts val="0"/>
              </a:spcBef>
              <a:spcAft>
                <a:spcPts val="0"/>
              </a:spcAft>
              <a:buClr>
                <a:srgbClr val="000000"/>
              </a:buClr>
              <a:buSzPts val="1200"/>
              <a:buFont typeface="Arial"/>
              <a:buNone/>
            </a:pPr>
            <a:r>
              <a:t/>
            </a:r>
            <a:endParaRPr b="0" i="0" sz="1100" u="none" cap="none" strike="noStrike">
              <a:solidFill>
                <a:srgbClr val="000000"/>
              </a:solidFill>
              <a:latin typeface="Roboto Slab"/>
              <a:ea typeface="Roboto Slab"/>
              <a:cs typeface="Roboto Slab"/>
              <a:sym typeface="Roboto Slab"/>
            </a:endParaRPr>
          </a:p>
          <a:p>
            <a:pPr indent="0" lvl="0" marL="0" marR="0" rtl="0" algn="l">
              <a:lnSpc>
                <a:spcPct val="115000"/>
              </a:lnSpc>
              <a:spcBef>
                <a:spcPts val="0"/>
              </a:spcBef>
              <a:spcAft>
                <a:spcPts val="0"/>
              </a:spcAft>
              <a:buClr>
                <a:srgbClr val="000000"/>
              </a:buClr>
              <a:buSzPts val="1200"/>
              <a:buFont typeface="Arial"/>
              <a:buNone/>
            </a:pPr>
            <a:r>
              <a:t/>
            </a:r>
            <a:endParaRPr b="0" i="0" sz="1100" u="none" cap="none" strike="noStrike">
              <a:solidFill>
                <a:srgbClr val="000000"/>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Saama_KP">
  <a:themeElements>
    <a:clrScheme name="Custom 2">
      <a:dk1>
        <a:srgbClr val="333333"/>
      </a:dk1>
      <a:lt1>
        <a:srgbClr val="FFFFFF"/>
      </a:lt1>
      <a:dk2>
        <a:srgbClr val="1155CC"/>
      </a:dk2>
      <a:lt2>
        <a:srgbClr val="F7F7F7"/>
      </a:lt2>
      <a:accent1>
        <a:srgbClr val="354047"/>
      </a:accent1>
      <a:accent2>
        <a:srgbClr val="5A727F"/>
      </a:accent2>
      <a:accent3>
        <a:srgbClr val="00859C"/>
      </a:accent3>
      <a:accent4>
        <a:srgbClr val="8CC4CD"/>
      </a:accent4>
      <a:accent5>
        <a:srgbClr val="A75404"/>
      </a:accent5>
      <a:accent6>
        <a:srgbClr val="FD7F09"/>
      </a:accent6>
      <a:hlink>
        <a:srgbClr val="0085D9"/>
      </a:hlink>
      <a:folHlink>
        <a:srgbClr val="3DA8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