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4" r:id="rId5"/>
    <p:sldId id="302" r:id="rId6"/>
    <p:sldId id="301" r:id="rId7"/>
    <p:sldId id="310" r:id="rId8"/>
    <p:sldId id="308" r:id="rId9"/>
    <p:sldId id="317" r:id="rId10"/>
    <p:sldId id="318" r:id="rId11"/>
    <p:sldId id="315" r:id="rId12"/>
    <p:sldId id="312" r:id="rId13"/>
    <p:sldId id="313" r:id="rId14"/>
    <p:sldId id="314" r:id="rId15"/>
    <p:sldId id="316" r:id="rId16"/>
    <p:sldId id="319" r:id="rId17"/>
    <p:sldId id="28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0"/>
    <a:srgbClr val="FF794F"/>
    <a:srgbClr val="95E569"/>
    <a:srgbClr val="CC3300"/>
    <a:srgbClr val="CC0000"/>
    <a:srgbClr val="FEB856"/>
    <a:srgbClr val="FF0000"/>
    <a:srgbClr val="00B050"/>
    <a:srgbClr val="576868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360" autoAdjust="0"/>
  </p:normalViewPr>
  <p:slideViewPr>
    <p:cSldViewPr showGuides="1">
      <p:cViewPr varScale="1">
        <p:scale>
          <a:sx n="144" d="100"/>
          <a:sy n="144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</a:rPr>
                <a:t>D</a:t>
              </a:r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</a:rPr>
                <a:t>D</a:t>
              </a:r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</a:rPr>
                <a:t>D</a:t>
              </a:r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</a:rPr>
                <a:t>D</a:t>
              </a:r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>
                      <a:latin typeface="배달의민족 주아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배달의민족 주아" panose="02020603020101020101" pitchFamily="18" charset="-127"/>
                  </a:endParaRPr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youtu.be/87-4rrAkaCc" TargetMode="External"/><Relationship Id="rId5" Type="http://schemas.openxmlformats.org/officeDocument/2006/relationships/hyperlink" Target="https://youtu.be/x7iqZd_DmKQ" TargetMode="External"/><Relationship Id="rId4" Type="http://schemas.openxmlformats.org/officeDocument/2006/relationships/hyperlink" Target="https://youtu.be/Efdvvv-RvF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RSP ( Rock Scissors Paper 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Image Classification, Save Dataset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i="1" dirty="0">
                <a:ea typeface="맑은 고딕" pitchFamily="50" charset="-127"/>
              </a:rPr>
              <a:t>RSP</a:t>
            </a:r>
            <a:r>
              <a:rPr lang="en-US" altLang="ko-KR" dirty="0">
                <a:ea typeface="맑은 고딕" pitchFamily="50" charset="-127"/>
              </a:rPr>
              <a:t> 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427983" y="904887"/>
            <a:ext cx="288032" cy="308474"/>
            <a:chOff x="4427983" y="904887"/>
            <a:chExt cx="288032" cy="308474"/>
          </a:xfrm>
        </p:grpSpPr>
        <p:sp>
          <p:nvSpPr>
            <p:cNvPr id="5" name="직사각형 4"/>
            <p:cNvSpPr/>
            <p:nvPr/>
          </p:nvSpPr>
          <p:spPr>
            <a:xfrm>
              <a:off x="4427983" y="1141353"/>
              <a:ext cx="288032" cy="72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3" y="904887"/>
              <a:ext cx="288032" cy="2880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주아" panose="02020603020101020101" pitchFamily="18" charset="-127"/>
                </a:rPr>
                <a:t>R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01794" y="1429385"/>
            <a:ext cx="288032" cy="297795"/>
            <a:chOff x="4427983" y="915566"/>
            <a:chExt cx="288032" cy="297795"/>
          </a:xfrm>
          <a:solidFill>
            <a:srgbClr val="1CBBB4"/>
          </a:solidFill>
        </p:grpSpPr>
        <p:sp>
          <p:nvSpPr>
            <p:cNvPr id="15" name="직사각형 14"/>
            <p:cNvSpPr/>
            <p:nvPr/>
          </p:nvSpPr>
          <p:spPr>
            <a:xfrm>
              <a:off x="4427983" y="1141353"/>
              <a:ext cx="288032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3" y="915566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주아" panose="02020603020101020101" pitchFamily="18" charset="-127"/>
                </a:rPr>
                <a:t>P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39952" y="1398262"/>
            <a:ext cx="360040" cy="350277"/>
            <a:chOff x="4427983" y="915566"/>
            <a:chExt cx="288032" cy="297795"/>
          </a:xfrm>
          <a:solidFill>
            <a:srgbClr val="FEB856"/>
          </a:solidFill>
        </p:grpSpPr>
        <p:sp>
          <p:nvSpPr>
            <p:cNvPr id="18" name="직사각형 17"/>
            <p:cNvSpPr/>
            <p:nvPr/>
          </p:nvSpPr>
          <p:spPr>
            <a:xfrm>
              <a:off x="4427983" y="1141353"/>
              <a:ext cx="288032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27983" y="915566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주아" panose="02020603020101020101" pitchFamily="18" charset="-127"/>
                </a:rPr>
                <a:t>S</a:t>
              </a:r>
              <a:endParaRPr lang="ko-KR" altLang="en-US" b="1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907703" y="4515966"/>
            <a:ext cx="5328592" cy="256910"/>
          </a:xfrm>
          <a:prstGeom prst="rect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김기영 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옥진해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전고은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477"/>
            <a:ext cx="9144000" cy="678787"/>
          </a:xfrm>
          <a:prstGeom prst="rect">
            <a:avLst/>
          </a:prstGeom>
        </p:spPr>
        <p:txBody>
          <a:bodyPr/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232" y="915566"/>
            <a:ext cx="7182624" cy="4008755"/>
            <a:chOff x="2267664" y="1167534"/>
            <a:chExt cx="6156336" cy="3435965"/>
          </a:xfrm>
        </p:grpSpPr>
        <p:sp>
          <p:nvSpPr>
            <p:cNvPr id="7" name="Frame 6"/>
            <p:cNvSpPr/>
            <p:nvPr/>
          </p:nvSpPr>
          <p:spPr>
            <a:xfrm>
              <a:off x="2267664" y="1167534"/>
              <a:ext cx="6156336" cy="3435965"/>
            </a:xfrm>
            <a:prstGeom prst="frame">
              <a:avLst>
                <a:gd name="adj1" fmla="val 18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516" y="1409352"/>
              <a:ext cx="5688632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5210" y="2944583"/>
            <a:ext cx="1541158" cy="693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훈련데이터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분류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전처리</a:t>
            </a:r>
          </a:p>
        </p:txBody>
      </p:sp>
      <p:sp>
        <p:nvSpPr>
          <p:cNvPr id="22" name="아래쪽 화살표 21"/>
          <p:cNvSpPr/>
          <p:nvPr/>
        </p:nvSpPr>
        <p:spPr>
          <a:xfrm rot="13074188">
            <a:off x="3479000" y="2426761"/>
            <a:ext cx="178556" cy="511189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0171359">
            <a:off x="6816057" y="2991111"/>
            <a:ext cx="206764" cy="68310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43759"/>
              </p:ext>
            </p:extLst>
          </p:nvPr>
        </p:nvGraphicFramePr>
        <p:xfrm>
          <a:off x="2012067" y="1269992"/>
          <a:ext cx="6636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38">
                  <a:extLst>
                    <a:ext uri="{9D8B030D-6E8A-4147-A177-3AD203B41FA5}">
                      <a16:colId xmlns:a16="http://schemas.microsoft.com/office/drawing/2014/main" val="302487066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216249647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379942810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180773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284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748742" y="2014086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8742" y="3723878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추가</a:t>
            </a:r>
            <a:endParaRPr lang="en-US" altLang="ko-KR" sz="15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</a:t>
            </a:r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18872" y="203292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취합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2274" y="2463960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29095" y="164566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</a:p>
        </p:txBody>
      </p:sp>
      <p:sp>
        <p:nvSpPr>
          <p:cNvPr id="32" name="아래쪽 화살표 31"/>
          <p:cNvSpPr/>
          <p:nvPr/>
        </p:nvSpPr>
        <p:spPr>
          <a:xfrm rot="13616469">
            <a:off x="5222194" y="1820168"/>
            <a:ext cx="178556" cy="1529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4430043" y="2523834"/>
            <a:ext cx="178556" cy="112234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8908582">
            <a:off x="7017393" y="1821168"/>
            <a:ext cx="178556" cy="1529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18872" y="3723876"/>
            <a:ext cx="1541158" cy="8953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학습 진행</a:t>
            </a:r>
            <a:endParaRPr lang="en-US" altLang="ko-KR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천번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 rot="12303885">
            <a:off x="5216914" y="2991404"/>
            <a:ext cx="178556" cy="673468"/>
          </a:xfrm>
          <a:prstGeom prst="downArrow">
            <a:avLst/>
          </a:prstGeom>
          <a:solidFill>
            <a:srgbClr val="57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700173" y="2533252"/>
            <a:ext cx="178556" cy="11223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>
            <a:off x="5227116" y="2358467"/>
            <a:ext cx="178556" cy="1200757"/>
          </a:xfrm>
          <a:prstGeom prst="downArrow">
            <a:avLst/>
          </a:prstGeom>
          <a:solidFill>
            <a:srgbClr val="FF7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11460" y="2180285"/>
            <a:ext cx="1856076" cy="1596320"/>
          </a:xfrm>
          <a:prstGeom prst="rect">
            <a:avLst/>
          </a:prstGeom>
          <a:solidFill>
            <a:srgbClr val="FF79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분류 데이터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결과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90~100%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43~57%</a:t>
            </a:r>
            <a:endParaRPr lang="ko-KR" altLang="en-US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2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477"/>
            <a:ext cx="9144000" cy="678787"/>
          </a:xfrm>
          <a:prstGeom prst="rect">
            <a:avLst/>
          </a:prstGeom>
        </p:spPr>
        <p:txBody>
          <a:bodyPr/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232" y="915566"/>
            <a:ext cx="7182624" cy="4008755"/>
            <a:chOff x="2267664" y="1167534"/>
            <a:chExt cx="6156336" cy="3435965"/>
          </a:xfrm>
        </p:grpSpPr>
        <p:sp>
          <p:nvSpPr>
            <p:cNvPr id="7" name="Frame 6"/>
            <p:cNvSpPr/>
            <p:nvPr/>
          </p:nvSpPr>
          <p:spPr>
            <a:xfrm>
              <a:off x="2267664" y="1167534"/>
              <a:ext cx="6156336" cy="3435965"/>
            </a:xfrm>
            <a:prstGeom prst="frame">
              <a:avLst>
                <a:gd name="adj1" fmla="val 18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516" y="1409352"/>
              <a:ext cx="5688632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5210" y="2944583"/>
            <a:ext cx="1541158" cy="693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훈련데이터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분류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전처리</a:t>
            </a:r>
          </a:p>
        </p:txBody>
      </p:sp>
      <p:sp>
        <p:nvSpPr>
          <p:cNvPr id="22" name="아래쪽 화살표 21"/>
          <p:cNvSpPr/>
          <p:nvPr/>
        </p:nvSpPr>
        <p:spPr>
          <a:xfrm rot="13074188">
            <a:off x="3479000" y="2426761"/>
            <a:ext cx="178556" cy="511189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0171359">
            <a:off x="6816057" y="2991111"/>
            <a:ext cx="206764" cy="68310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12067" y="1269992"/>
          <a:ext cx="6636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38">
                  <a:extLst>
                    <a:ext uri="{9D8B030D-6E8A-4147-A177-3AD203B41FA5}">
                      <a16:colId xmlns:a16="http://schemas.microsoft.com/office/drawing/2014/main" val="302487066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216249647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379942810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180773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284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748742" y="2014086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8742" y="3723878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추가</a:t>
            </a:r>
            <a:endParaRPr lang="en-US" altLang="ko-KR" sz="15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</a:t>
            </a:r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18872" y="203292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취합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2274" y="2463960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29095" y="164566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</a:p>
        </p:txBody>
      </p:sp>
      <p:sp>
        <p:nvSpPr>
          <p:cNvPr id="32" name="아래쪽 화살표 31"/>
          <p:cNvSpPr/>
          <p:nvPr/>
        </p:nvSpPr>
        <p:spPr>
          <a:xfrm rot="13616469">
            <a:off x="5222194" y="1820168"/>
            <a:ext cx="178556" cy="1529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4430043" y="2523834"/>
            <a:ext cx="178556" cy="112234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8908582">
            <a:off x="7017393" y="1821168"/>
            <a:ext cx="178556" cy="1529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18872" y="3723876"/>
            <a:ext cx="1541158" cy="8953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학습 진행</a:t>
            </a:r>
            <a:endParaRPr lang="en-US" altLang="ko-KR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천번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 rot="12303885">
            <a:off x="5216914" y="2991404"/>
            <a:ext cx="178556" cy="673468"/>
          </a:xfrm>
          <a:prstGeom prst="downArrow">
            <a:avLst/>
          </a:prstGeom>
          <a:solidFill>
            <a:srgbClr val="57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700173" y="2533252"/>
            <a:ext cx="178556" cy="11223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6859791">
            <a:off x="5590519" y="2081761"/>
            <a:ext cx="206764" cy="2208825"/>
          </a:xfrm>
          <a:prstGeom prst="downArrow">
            <a:avLst/>
          </a:prstGeom>
          <a:solidFill>
            <a:srgbClr val="95E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88448" y="1686824"/>
            <a:ext cx="1856076" cy="2613118"/>
          </a:xfrm>
          <a:prstGeom prst="rect">
            <a:avLst/>
          </a:prstGeom>
          <a:solidFill>
            <a:srgbClr val="95E56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 데이터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결과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90~100%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검증 데이터에 대한 검증 결과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85~100%</a:t>
            </a:r>
          </a:p>
        </p:txBody>
      </p:sp>
    </p:spTree>
    <p:extLst>
      <p:ext uri="{BB962C8B-B14F-4D97-AF65-F5344CB8AC3E}">
        <p14:creationId xmlns:p14="http://schemas.microsoft.com/office/powerpoint/2010/main" val="137062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477"/>
            <a:ext cx="9144000" cy="678787"/>
          </a:xfrm>
          <a:prstGeom prst="rect">
            <a:avLst/>
          </a:prstGeom>
        </p:spPr>
        <p:txBody>
          <a:bodyPr/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232" y="915566"/>
            <a:ext cx="7182624" cy="4008755"/>
            <a:chOff x="2267664" y="1167534"/>
            <a:chExt cx="6156336" cy="3435965"/>
          </a:xfrm>
        </p:grpSpPr>
        <p:sp>
          <p:nvSpPr>
            <p:cNvPr id="7" name="Frame 6"/>
            <p:cNvSpPr/>
            <p:nvPr/>
          </p:nvSpPr>
          <p:spPr>
            <a:xfrm>
              <a:off x="2267664" y="1167534"/>
              <a:ext cx="6156336" cy="3435965"/>
            </a:xfrm>
            <a:prstGeom prst="frame">
              <a:avLst>
                <a:gd name="adj1" fmla="val 18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516" y="1409352"/>
              <a:ext cx="5688632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5210" y="2944583"/>
            <a:ext cx="1541158" cy="693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훈련데이터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분류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전처리</a:t>
            </a:r>
          </a:p>
        </p:txBody>
      </p:sp>
      <p:sp>
        <p:nvSpPr>
          <p:cNvPr id="22" name="아래쪽 화살표 21"/>
          <p:cNvSpPr/>
          <p:nvPr/>
        </p:nvSpPr>
        <p:spPr>
          <a:xfrm rot="13074188">
            <a:off x="3479000" y="2426761"/>
            <a:ext cx="178556" cy="511189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0171359">
            <a:off x="6816057" y="2991111"/>
            <a:ext cx="206764" cy="68310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12067" y="1269992"/>
          <a:ext cx="6636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38">
                  <a:extLst>
                    <a:ext uri="{9D8B030D-6E8A-4147-A177-3AD203B41FA5}">
                      <a16:colId xmlns:a16="http://schemas.microsoft.com/office/drawing/2014/main" val="302487066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216249647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379942810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180773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284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748742" y="2014086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8742" y="3723878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추가</a:t>
            </a:r>
            <a:endParaRPr lang="en-US" altLang="ko-KR" sz="15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</a:t>
            </a:r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18872" y="203292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취합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2274" y="2463960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29095" y="164566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</a:p>
        </p:txBody>
      </p:sp>
      <p:sp>
        <p:nvSpPr>
          <p:cNvPr id="32" name="아래쪽 화살표 31"/>
          <p:cNvSpPr/>
          <p:nvPr/>
        </p:nvSpPr>
        <p:spPr>
          <a:xfrm rot="13616469">
            <a:off x="5222194" y="1820168"/>
            <a:ext cx="178556" cy="1529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4430043" y="2523834"/>
            <a:ext cx="178556" cy="112234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8908582">
            <a:off x="7017393" y="1821168"/>
            <a:ext cx="178556" cy="1529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18872" y="3723876"/>
            <a:ext cx="1541158" cy="8953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학습 진행</a:t>
            </a:r>
            <a:endParaRPr lang="en-US" altLang="ko-KR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천번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 rot="12303885">
            <a:off x="5216914" y="2991404"/>
            <a:ext cx="178556" cy="673468"/>
          </a:xfrm>
          <a:prstGeom prst="downArrow">
            <a:avLst/>
          </a:prstGeom>
          <a:solidFill>
            <a:srgbClr val="57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700173" y="2533252"/>
            <a:ext cx="178556" cy="11223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6200000">
            <a:off x="6445685" y="2003098"/>
            <a:ext cx="206764" cy="220882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58054" y="1666942"/>
            <a:ext cx="1856076" cy="261311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 데이터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결과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유채색 배경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90~100%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검증 데이터에 대한 검증 결과</a:t>
            </a:r>
            <a:endParaRPr lang="en-US" altLang="ko-KR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73~96%</a:t>
            </a:r>
          </a:p>
        </p:txBody>
      </p:sp>
    </p:spTree>
    <p:extLst>
      <p:ext uri="{BB962C8B-B14F-4D97-AF65-F5344CB8AC3E}">
        <p14:creationId xmlns:p14="http://schemas.microsoft.com/office/powerpoint/2010/main" val="156322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477"/>
            <a:ext cx="9144000" cy="678787"/>
          </a:xfrm>
          <a:prstGeom prst="rect">
            <a:avLst/>
          </a:prstGeom>
        </p:spPr>
        <p:txBody>
          <a:bodyPr/>
          <a:lstStyle/>
          <a:p>
            <a:r>
              <a:rPr lang="ko-KR" altLang="en-US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39232" y="915566"/>
            <a:ext cx="7182624" cy="4008755"/>
            <a:chOff x="2267664" y="1167534"/>
            <a:chExt cx="6156336" cy="3435965"/>
          </a:xfrm>
        </p:grpSpPr>
        <p:sp>
          <p:nvSpPr>
            <p:cNvPr id="7" name="Frame 6"/>
            <p:cNvSpPr/>
            <p:nvPr/>
          </p:nvSpPr>
          <p:spPr>
            <a:xfrm>
              <a:off x="2267664" y="1167534"/>
              <a:ext cx="6156336" cy="3435965"/>
            </a:xfrm>
            <a:prstGeom prst="frame">
              <a:avLst>
                <a:gd name="adj1" fmla="val 18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516" y="1409352"/>
              <a:ext cx="5688632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39752" y="1627281"/>
            <a:ext cx="30736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인의 경우 </a:t>
            </a:r>
            <a:endParaRPr lang="en-US" altLang="ko-KR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https://youtu.be/Efdvvv-RvF0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이상의 경우 </a:t>
            </a:r>
            <a:endParaRPr lang="en-US" altLang="ko-KR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https://youtu.be/x7iqZd_DmKQ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이상의 경우 </a:t>
            </a:r>
            <a:endParaRPr lang="en-US" altLang="ko-KR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https://youtu.be/87-4rrAkaCc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414" y="1491630"/>
            <a:ext cx="3070471" cy="27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779912" y="843558"/>
            <a:ext cx="5040560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95486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발전 방향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811027" y="1047475"/>
            <a:ext cx="2676614" cy="1800200"/>
            <a:chOff x="4427984" y="171508"/>
            <a:chExt cx="3857625" cy="2571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171508"/>
              <a:ext cx="3857625" cy="2571750"/>
            </a:xfrm>
            <a:prstGeom prst="rect">
              <a:avLst/>
            </a:prstGeom>
          </p:spPr>
        </p:pic>
        <p:sp>
          <p:nvSpPr>
            <p:cNvPr id="5" name="Text Placeholder 13"/>
            <p:cNvSpPr txBox="1">
              <a:spLocks/>
            </p:cNvSpPr>
            <p:nvPr/>
          </p:nvSpPr>
          <p:spPr>
            <a:xfrm>
              <a:off x="5564708" y="1205355"/>
              <a:ext cx="1584175" cy="50405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Alpha Zero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29838" y="2671700"/>
            <a:ext cx="7458586" cy="184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i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</a:t>
            </a:r>
            <a:r>
              <a:rPr lang="en-US" altLang="ko-KR" i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i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전망</a:t>
            </a:r>
            <a:endParaRPr lang="en-US" altLang="ko-KR" i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일상생활</a:t>
            </a:r>
            <a:r>
              <a:rPr lang="en-US" altLang="ko-KR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스마트시티 등 밀접한 분야부터 넓은 분야까지 예측을 통한 분석이 이루어짐</a:t>
            </a:r>
            <a:endParaRPr lang="en-US" altLang="ko-KR" sz="13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i="1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알파고</a:t>
            </a:r>
            <a:r>
              <a:rPr lang="ko-KR" altLang="en-US" i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제로</a:t>
            </a:r>
            <a:endParaRPr lang="en-US" altLang="ko-KR" i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가장 큰 이슈 중 하나였던 </a:t>
            </a:r>
            <a:r>
              <a:rPr lang="ko-KR" altLang="en-US" sz="13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알파고의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수읽기의 기반이 되었던 지도</a:t>
            </a:r>
            <a:r>
              <a:rPr lang="en-US" altLang="ko-KR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비지도</a:t>
            </a:r>
            <a:r>
              <a:rPr lang="en-US" altLang="ko-KR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강화학습의</a:t>
            </a:r>
            <a:r>
              <a: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성능이 대중들에게 인식됨</a:t>
            </a:r>
            <a:r>
              <a:rPr lang="en-US" altLang="ko-KR" i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7" y="1207990"/>
            <a:ext cx="2737106" cy="15674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27584" y="4204754"/>
            <a:ext cx="6984776" cy="699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예측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모티브로 사람의 가위바위보 게임 속 심리적 요인과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가위바위보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패턴간의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상관관계의 실효성 파악 및 실제 패턴 예측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3" y="1027387"/>
            <a:ext cx="1986770" cy="18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08" y="339502"/>
            <a:ext cx="3282384" cy="3668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3867894"/>
            <a:ext cx="547260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0" dirty="0"/>
              <a:t>Thank you</a:t>
            </a:r>
            <a:endParaRPr lang="ko-KR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192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-2" y="-4980"/>
            <a:ext cx="914400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</a:rPr>
              <a:t>INDEX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</a:rPr>
              <a:t>1</a:t>
            </a:r>
            <a:endParaRPr kumimoji="0"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</a:rPr>
              <a:t>2</a:t>
            </a:r>
            <a:endParaRPr kumimoji="0"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</a:rPr>
              <a:t>3</a:t>
            </a:r>
            <a:endParaRPr kumimoji="0"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</a:rPr>
              <a:t>4</a:t>
            </a:r>
            <a:endParaRPr kumimoji="0"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05099" y="1253258"/>
            <a:ext cx="4752528" cy="546274"/>
            <a:chOff x="2299400" y="1781114"/>
            <a:chExt cx="4576856" cy="546274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주제 선정 배경</a:t>
              </a: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기반 아이디어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설명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02776" y="2152033"/>
            <a:ext cx="4752528" cy="546274"/>
            <a:chOff x="2299400" y="1781114"/>
            <a:chExt cx="4576856" cy="546274"/>
          </a:xfrm>
        </p:grpSpPr>
        <p:sp>
          <p:nvSpPr>
            <p:cNvPr id="7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INTRODUCE</a:t>
              </a:r>
              <a:endParaRPr lang="ko-KR" altLang="en-US" sz="1400" b="1" dirty="0">
                <a:solidFill>
                  <a:schemeClr val="bg1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YOLO, </a:t>
              </a:r>
              <a:r>
                <a:rPr lang="en-US" altLang="ko-KR" sz="1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labelImg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05099" y="3058076"/>
            <a:ext cx="4752528" cy="546274"/>
            <a:chOff x="2299400" y="1781114"/>
            <a:chExt cx="4576856" cy="546274"/>
          </a:xfrm>
        </p:grpSpPr>
        <p:sp>
          <p:nvSpPr>
            <p:cNvPr id="7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CODE</a:t>
              </a:r>
              <a:endParaRPr lang="ko-KR" altLang="en-US" sz="1400" b="1" dirty="0">
                <a:solidFill>
                  <a:schemeClr val="bg1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74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Colab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, VS Code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5099" y="3960485"/>
            <a:ext cx="4752528" cy="546274"/>
            <a:chOff x="2299400" y="1781114"/>
            <a:chExt cx="4576856" cy="546274"/>
          </a:xfrm>
        </p:grpSpPr>
        <p:sp>
          <p:nvSpPr>
            <p:cNvPr id="7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DEMO </a:t>
              </a:r>
              <a:r>
                <a: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영상</a:t>
              </a:r>
            </a:p>
          </p:txBody>
        </p:sp>
        <p:sp>
          <p:nvSpPr>
            <p:cNvPr id="7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영상 시연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5485"/>
            <a:ext cx="1739234" cy="16680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08782" y="903802"/>
            <a:ext cx="3501356" cy="16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779912" y="843558"/>
            <a:ext cx="5040560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95486"/>
            <a:ext cx="40324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주제 선정 배경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cs typeface="Arial" pitchFamily="34" charset="0"/>
              </a:rPr>
              <a:t>Brain-Storming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811027" y="1203598"/>
            <a:ext cx="2676614" cy="1800200"/>
            <a:chOff x="4427984" y="171508"/>
            <a:chExt cx="3857625" cy="2571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171508"/>
              <a:ext cx="3857625" cy="2571750"/>
            </a:xfrm>
            <a:prstGeom prst="rect">
              <a:avLst/>
            </a:prstGeom>
          </p:spPr>
        </p:pic>
        <p:sp>
          <p:nvSpPr>
            <p:cNvPr id="5" name="Text Placeholder 13"/>
            <p:cNvSpPr txBox="1">
              <a:spLocks/>
            </p:cNvSpPr>
            <p:nvPr/>
          </p:nvSpPr>
          <p:spPr>
            <a:xfrm>
              <a:off x="5564708" y="1205355"/>
              <a:ext cx="1584175" cy="50405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Alpha Zero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29838" y="2671700"/>
            <a:ext cx="7458586" cy="184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7" y="1364113"/>
            <a:ext cx="2737106" cy="15674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166743" y="3361379"/>
            <a:ext cx="6984776" cy="161196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3" y="1183510"/>
            <a:ext cx="1986770" cy="18202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23916" y="3663860"/>
            <a:ext cx="6870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알파고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성능이 일궈낸 결과를 통해 물체 인식의 정확도와 중요성 인지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제한된 환경과 시간 내에서 접근이 용이한 주제 필요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1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Introduce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22729" y="2365548"/>
            <a:ext cx="2410827" cy="956786"/>
            <a:chOff x="755576" y="3341893"/>
            <a:chExt cx="2410827" cy="95678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334189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5576" y="3744681"/>
              <a:ext cx="2410827" cy="553998"/>
              <a:chOff x="2113657" y="4283314"/>
              <a:chExt cx="2120135" cy="55399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13657" y="4560313"/>
                <a:ext cx="21201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itchFamily="34" charset="0"/>
                  </a:rPr>
                  <a:t>이미지 클래스 분류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13658" y="4283314"/>
                <a:ext cx="21201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cs typeface="Arial" pitchFamily="34" charset="0"/>
                  </a:rPr>
                  <a:t>Label Image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364088" y="1756548"/>
            <a:ext cx="2425084" cy="1090223"/>
            <a:chOff x="4266121" y="1923442"/>
            <a:chExt cx="2425084" cy="1090223"/>
          </a:xfrm>
        </p:grpSpPr>
        <p:sp>
          <p:nvSpPr>
            <p:cNvPr id="17" name="TextBox 16"/>
            <p:cNvSpPr txBox="1"/>
            <p:nvPr/>
          </p:nvSpPr>
          <p:spPr>
            <a:xfrm>
              <a:off x="4266121" y="192344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latin typeface="배달의민족 주아" panose="02020603020101020101" pitchFamily="18" charset="-127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2"/>
                </a:solidFill>
                <a:latin typeface="배달의민족 주아" panose="02020603020101020101" pitchFamily="18" charset="-127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80378" y="2275001"/>
              <a:ext cx="2410827" cy="738664"/>
              <a:chOff x="2113657" y="4283314"/>
              <a:chExt cx="2120135" cy="73866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13657" y="4560313"/>
                <a:ext cx="2120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itchFamily="34" charset="0"/>
                  </a:rPr>
                  <a:t>yolov3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itchFamily="34" charset="0"/>
                  </a:rPr>
                  <a:t>활용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itchFamily="34" charset="0"/>
                  </a:rPr>
                  <a:t>coco dataset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itchFamily="34" charset="0"/>
                  </a:rPr>
                  <a:t>이미지 분류 학습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13658" y="4283314"/>
                <a:ext cx="21201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cs typeface="Arial" pitchFamily="34" charset="0"/>
                  </a:rPr>
                  <a:t>Google </a:t>
                </a:r>
                <a:r>
                  <a:rPr lang="en-US" altLang="ko-KR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cs typeface="Arial" pitchFamily="34" charset="0"/>
                  </a:rPr>
                  <a:t>Colaboratory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cs typeface="Arial" pitchFamily="34" charset="0"/>
                  </a:rPr>
                  <a:t> &amp; YOLO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cs typeface="Arial" pitchFamily="34" charset="0"/>
                </a:endParaRPr>
              </a:p>
            </p:txBody>
          </p:sp>
        </p:grpSp>
      </p:grpSp>
      <p:pic>
        <p:nvPicPr>
          <p:cNvPr id="5" name="그림 개체 틀 4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15929"/>
          <a:stretch>
            <a:fillRect/>
          </a:stretch>
        </p:blipFill>
        <p:spPr>
          <a:xfrm>
            <a:off x="1027256" y="756257"/>
            <a:ext cx="1800000" cy="1609291"/>
          </a:xfrm>
        </p:spPr>
      </p:pic>
      <p:pic>
        <p:nvPicPr>
          <p:cNvPr id="11" name="그림 개체 틀 10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r="15951"/>
          <a:stretch>
            <a:fillRect/>
          </a:stretch>
        </p:blipFill>
        <p:spPr>
          <a:xfrm>
            <a:off x="2954222" y="2022567"/>
            <a:ext cx="1800000" cy="1609291"/>
          </a:xfrm>
        </p:spPr>
      </p:pic>
      <p:pic>
        <p:nvPicPr>
          <p:cNvPr id="13" name="그림 개체 틀 12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r="15951"/>
          <a:stretch>
            <a:fillRect/>
          </a:stretch>
        </p:blipFill>
        <p:spPr>
          <a:xfrm>
            <a:off x="1022729" y="3444950"/>
            <a:ext cx="1800000" cy="1488109"/>
          </a:xfr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05" y="2922932"/>
            <a:ext cx="2594086" cy="17289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8" y="937403"/>
            <a:ext cx="938822" cy="1063999"/>
          </a:xfrm>
          <a:prstGeom prst="rect">
            <a:avLst/>
          </a:prstGeom>
        </p:spPr>
      </p:pic>
      <p:pic>
        <p:nvPicPr>
          <p:cNvPr id="1026" name="Picture 2" descr="YOLO: Real-Time Object Dete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31" y="1027381"/>
            <a:ext cx="1834178" cy="97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8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3" r="15963"/>
          <a:stretch>
            <a:fillRect/>
          </a:stretch>
        </p:blipFill>
        <p:spPr>
          <a:xfrm>
            <a:off x="726180" y="1851670"/>
            <a:ext cx="2448545" cy="2024054"/>
          </a:xfrm>
        </p:spPr>
      </p:pic>
      <p:pic>
        <p:nvPicPr>
          <p:cNvPr id="7" name="그림 개체 틀 6"/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r="15985"/>
          <a:stretch>
            <a:fillRect/>
          </a:stretch>
        </p:blipFill>
        <p:spPr>
          <a:xfrm>
            <a:off x="3347864" y="1851670"/>
            <a:ext cx="2448273" cy="2024054"/>
          </a:xfrm>
        </p:spPr>
      </p:pic>
      <p:pic>
        <p:nvPicPr>
          <p:cNvPr id="8" name="그림 개체 틀 7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r="15985"/>
          <a:stretch>
            <a:fillRect/>
          </a:stretch>
        </p:blipFill>
        <p:spPr>
          <a:xfrm>
            <a:off x="5969276" y="1851670"/>
            <a:ext cx="2448273" cy="2024054"/>
          </a:xfrm>
        </p:spPr>
      </p:pic>
      <p:sp>
        <p:nvSpPr>
          <p:cNvPr id="13" name="제목 3"/>
          <p:cNvSpPr txBox="1">
            <a:spLocks/>
          </p:cNvSpPr>
          <p:nvPr/>
        </p:nvSpPr>
        <p:spPr>
          <a:xfrm>
            <a:off x="0" y="19548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+mj-ea"/>
                <a:cs typeface="Arial" pitchFamily="34" charset="0"/>
              </a:defRPr>
            </a:lvl1pPr>
          </a:lstStyle>
          <a:p>
            <a:r>
              <a:rPr lang="ko-KR" altLang="en-US" sz="3000" b="0" dirty="0">
                <a:ea typeface="배달의민족 주아" panose="02020603020101020101" pitchFamily="18" charset="-127"/>
              </a:rPr>
              <a:t>클래스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(</a:t>
            </a:r>
            <a:r>
              <a:rPr lang="ko-KR" altLang="en-US" sz="3000" b="0" dirty="0">
                <a:ea typeface="배달의민족 주아" panose="02020603020101020101" pitchFamily="18" charset="-127"/>
              </a:rPr>
              <a:t>이미지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)</a:t>
            </a:r>
            <a:r>
              <a:rPr lang="ko-KR" altLang="en-US" sz="3000" b="0" dirty="0">
                <a:ea typeface="배달의민족 주아" panose="02020603020101020101" pitchFamily="18" charset="-127"/>
              </a:rPr>
              <a:t> 처리 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( 1 )</a:t>
            </a:r>
            <a:endParaRPr lang="ko-KR" altLang="en-US" sz="3000" b="0" dirty="0"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6180" y="843558"/>
            <a:ext cx="7691369" cy="864095"/>
            <a:chOff x="726180" y="843558"/>
            <a:chExt cx="7691369" cy="864095"/>
          </a:xfrm>
        </p:grpSpPr>
        <p:sp>
          <p:nvSpPr>
            <p:cNvPr id="14" name="제목 3"/>
            <p:cNvSpPr txBox="1">
              <a:spLocks/>
            </p:cNvSpPr>
            <p:nvPr/>
          </p:nvSpPr>
          <p:spPr>
            <a:xfrm>
              <a:off x="726180" y="843558"/>
              <a:ext cx="7691369" cy="864095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+mj-ea"/>
                  <a:cs typeface="Arial" pitchFamily="34" charset="0"/>
                </a:defRPr>
              </a:lvl1pPr>
            </a:lstStyle>
            <a:p>
              <a:pPr algn="r"/>
              <a:r>
                <a:rPr lang="ko-KR" altLang="en-US" sz="2300" b="0" dirty="0">
                  <a:ea typeface="배달의민족 주아" panose="02020603020101020101" pitchFamily="18" charset="-127"/>
                </a:rPr>
                <a:t>단순 분류</a:t>
              </a:r>
              <a:endParaRPr lang="en-US" altLang="ko-KR" sz="2300" b="0" dirty="0">
                <a:ea typeface="배달의민족 주아" panose="02020603020101020101" pitchFamily="18" charset="-127"/>
              </a:endParaRPr>
            </a:p>
            <a:p>
              <a:pPr algn="r"/>
              <a:r>
                <a:rPr lang="en-US" altLang="ko-KR" sz="2000" b="0" dirty="0">
                  <a:ea typeface="배달의민족 주아" panose="02020603020101020101" pitchFamily="18" charset="-127"/>
                </a:rPr>
                <a:t>- </a:t>
              </a:r>
              <a:r>
                <a:rPr lang="ko-KR" altLang="en-US" sz="2000" b="0" dirty="0" err="1">
                  <a:ea typeface="배달의민족 주아" panose="02020603020101020101" pitchFamily="18" charset="-127"/>
                </a:rPr>
                <a:t>분류기로</a:t>
              </a:r>
              <a:r>
                <a:rPr lang="ko-KR" altLang="en-US" sz="2000" b="0" dirty="0">
                  <a:ea typeface="배달의민족 주아" panose="02020603020101020101" pitchFamily="18" charset="-127"/>
                </a:rPr>
                <a:t> 분류될 클래스 데이터 수집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144" y="972016"/>
              <a:ext cx="297395" cy="303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5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r="4618"/>
          <a:stretch>
            <a:fillRect/>
          </a:stretch>
        </p:blipFill>
        <p:spPr>
          <a:xfrm>
            <a:off x="726180" y="1851670"/>
            <a:ext cx="2448545" cy="2024054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776530"/>
          </a:xfrm>
        </p:spPr>
        <p:txBody>
          <a:bodyPr/>
          <a:lstStyle/>
          <a:p>
            <a:r>
              <a:rPr lang="ko-KR" altLang="en-US" sz="3000" b="0" dirty="0">
                <a:ea typeface="배달의민족 주아" panose="02020603020101020101" pitchFamily="18" charset="-127"/>
              </a:rPr>
              <a:t>클래스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(</a:t>
            </a:r>
            <a:r>
              <a:rPr lang="ko-KR" altLang="en-US" sz="3000" b="0" dirty="0">
                <a:ea typeface="배달의민족 주아" panose="02020603020101020101" pitchFamily="18" charset="-127"/>
              </a:rPr>
              <a:t>이미지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)</a:t>
            </a:r>
            <a:r>
              <a:rPr lang="ko-KR" altLang="en-US" sz="3000" b="0" dirty="0">
                <a:ea typeface="배달의민족 주아" panose="02020603020101020101" pitchFamily="18" charset="-127"/>
              </a:rPr>
              <a:t> 처리 </a:t>
            </a:r>
            <a:r>
              <a:rPr lang="en-US" altLang="ko-KR" sz="3000" b="0" dirty="0">
                <a:ea typeface="배달의민족 주아" panose="02020603020101020101" pitchFamily="18" charset="-127"/>
              </a:rPr>
              <a:t>( 2 )</a:t>
            </a:r>
            <a:endParaRPr lang="ko-KR" altLang="en-US" sz="3000" b="0" dirty="0">
              <a:ea typeface="배달의민족 주아" panose="02020603020101020101" pitchFamily="18" charset="-127"/>
            </a:endParaRPr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>
          <a:xfrm>
            <a:off x="3347864" y="1851670"/>
            <a:ext cx="2448273" cy="2024054"/>
          </a:xfrm>
        </p:spPr>
      </p:pic>
      <p:pic>
        <p:nvPicPr>
          <p:cNvPr id="13" name="그림 개체 틀 12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r="15985"/>
          <a:stretch>
            <a:fillRect/>
          </a:stretch>
        </p:blipFill>
        <p:spPr>
          <a:xfrm>
            <a:off x="5969276" y="1851670"/>
            <a:ext cx="2448273" cy="2024054"/>
          </a:xfrm>
        </p:spPr>
      </p:pic>
      <p:sp>
        <p:nvSpPr>
          <p:cNvPr id="8" name="제목 3"/>
          <p:cNvSpPr txBox="1">
            <a:spLocks/>
          </p:cNvSpPr>
          <p:nvPr/>
        </p:nvSpPr>
        <p:spPr>
          <a:xfrm>
            <a:off x="726180" y="843558"/>
            <a:ext cx="7691369" cy="86409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ko-KR" altLang="en-US" sz="2300" b="0" dirty="0">
                <a:ea typeface="배달의민족 주아" panose="02020603020101020101" pitchFamily="18" charset="-127"/>
              </a:rPr>
              <a:t>혼합 분류</a:t>
            </a:r>
            <a:endParaRPr lang="en-US" altLang="ko-KR" sz="2300" b="0" dirty="0"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b="0" dirty="0">
                <a:ea typeface="배달의민족 주아" panose="02020603020101020101" pitchFamily="18" charset="-127"/>
              </a:rPr>
              <a:t>- </a:t>
            </a:r>
            <a:r>
              <a:rPr lang="ko-KR" altLang="en-US" sz="2000" b="0" dirty="0">
                <a:ea typeface="배달의민족 주아" panose="02020603020101020101" pitchFamily="18" charset="-127"/>
              </a:rPr>
              <a:t>상관관계가 낮은 요소 가중치 반영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06" y="972016"/>
            <a:ext cx="309753" cy="3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정보 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768028" y="711386"/>
            <a:ext cx="7182624" cy="4380644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0864" y="942451"/>
            <a:ext cx="6636952" cy="391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6940" y="1013781"/>
            <a:ext cx="44644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정보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개수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102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 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용량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474MB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정보 분류 방식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labelIMG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tool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classes names</a:t>
            </a:r>
          </a:p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 클래스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리스트업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Scissors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Paper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23678"/>
            <a:ext cx="4485008" cy="2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정보 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768028" y="711386"/>
            <a:ext cx="7182624" cy="4380644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0864" y="942451"/>
            <a:ext cx="6636952" cy="391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7900" y="885771"/>
            <a:ext cx="3857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custom_data.data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 옵션들의 경로 지정 파일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classes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 클래스 수치화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 to 3,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 향상 목적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 데이터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valid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데이터 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 클래스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(Rock, Scissors, Paper)</a:t>
            </a:r>
          </a:p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backup -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백업 파일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custom-train-</a:t>
            </a:r>
            <a:r>
              <a:rPr lang="en-US" altLang="ko-KR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yolo.cfg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숫자와 관련해 설정하는 파일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max_batches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steps, filters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변경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583678"/>
            <a:ext cx="1282309" cy="10612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069" y="3577391"/>
            <a:ext cx="1289934" cy="10675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148" y="3577391"/>
            <a:ext cx="1279772" cy="10591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09302" y="839844"/>
            <a:ext cx="196017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test.txt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훈련데이터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경로 저장 파일</a:t>
            </a:r>
          </a:p>
          <a:p>
            <a:r>
              <a:rPr lang="en-US" altLang="ko-KR" sz="2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train.txt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경로 저장 파일</a:t>
            </a:r>
          </a:p>
        </p:txBody>
      </p:sp>
      <p:sp>
        <p:nvSpPr>
          <p:cNvPr id="16" name="뺄셈 기호 15"/>
          <p:cNvSpPr/>
          <p:nvPr/>
        </p:nvSpPr>
        <p:spPr>
          <a:xfrm rot="5400000">
            <a:off x="4578588" y="1615000"/>
            <a:ext cx="2376263" cy="288032"/>
          </a:xfrm>
          <a:prstGeom prst="mathMinus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뺄셈 기호 16"/>
          <p:cNvSpPr/>
          <p:nvPr/>
        </p:nvSpPr>
        <p:spPr>
          <a:xfrm>
            <a:off x="841894" y="2501522"/>
            <a:ext cx="9058697" cy="288032"/>
          </a:xfrm>
          <a:prstGeom prst="mathMinus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3649073" y="4003859"/>
            <a:ext cx="792088" cy="17439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6064031" y="4003859"/>
            <a:ext cx="792088" cy="174398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477"/>
            <a:ext cx="9144000" cy="678787"/>
          </a:xfrm>
          <a:prstGeom prst="rect">
            <a:avLst/>
          </a:prstGeom>
        </p:spPr>
        <p:txBody>
          <a:bodyPr/>
          <a:lstStyle/>
          <a:p>
            <a:r>
              <a:rPr lang="en-US" altLang="ko-KR" sz="3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9232" y="915566"/>
            <a:ext cx="7182624" cy="4008755"/>
            <a:chOff x="2267664" y="1167534"/>
            <a:chExt cx="6156336" cy="3435965"/>
          </a:xfrm>
        </p:grpSpPr>
        <p:sp>
          <p:nvSpPr>
            <p:cNvPr id="7" name="Frame 6"/>
            <p:cNvSpPr/>
            <p:nvPr/>
          </p:nvSpPr>
          <p:spPr>
            <a:xfrm>
              <a:off x="2267664" y="1167534"/>
              <a:ext cx="6156336" cy="3435965"/>
            </a:xfrm>
            <a:prstGeom prst="frame">
              <a:avLst>
                <a:gd name="adj1" fmla="val 18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516" y="1409352"/>
              <a:ext cx="5688632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475485"/>
            <a:ext cx="1739234" cy="16680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5847" y="895846"/>
            <a:ext cx="3475485" cy="1683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5210" y="2944583"/>
            <a:ext cx="1541158" cy="693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훈련데이터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수집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분류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전처리</a:t>
            </a:r>
          </a:p>
        </p:txBody>
      </p:sp>
      <p:sp>
        <p:nvSpPr>
          <p:cNvPr id="22" name="아래쪽 화살표 21"/>
          <p:cNvSpPr/>
          <p:nvPr/>
        </p:nvSpPr>
        <p:spPr>
          <a:xfrm rot="13074188">
            <a:off x="3479000" y="2426761"/>
            <a:ext cx="178556" cy="511189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0171359">
            <a:off x="6816057" y="2991111"/>
            <a:ext cx="206764" cy="68310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12067" y="1269992"/>
          <a:ext cx="6636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38">
                  <a:extLst>
                    <a:ext uri="{9D8B030D-6E8A-4147-A177-3AD203B41FA5}">
                      <a16:colId xmlns:a16="http://schemas.microsoft.com/office/drawing/2014/main" val="302487066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216249647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3799428106"/>
                    </a:ext>
                  </a:extLst>
                </a:gridCol>
                <a:gridCol w="1659238">
                  <a:extLst>
                    <a:ext uri="{9D8B030D-6E8A-4147-A177-3AD203B41FA5}">
                      <a16:colId xmlns:a16="http://schemas.microsoft.com/office/drawing/2014/main" val="180773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284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748742" y="2014086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8742" y="3723878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추가</a:t>
            </a:r>
            <a:endParaRPr lang="en-US" altLang="ko-KR" sz="15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혼합 분류</a:t>
            </a:r>
            <a:r>
              <a:rPr lang="en-US" altLang="ko-KR" sz="15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18872" y="203292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취합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22274" y="2463960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진행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(6</a:t>
            </a:r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 번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점검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29095" y="1645662"/>
            <a:ext cx="154115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</a:p>
        </p:txBody>
      </p:sp>
      <p:sp>
        <p:nvSpPr>
          <p:cNvPr id="32" name="아래쪽 화살표 31"/>
          <p:cNvSpPr/>
          <p:nvPr/>
        </p:nvSpPr>
        <p:spPr>
          <a:xfrm rot="13616469">
            <a:off x="5222194" y="1820168"/>
            <a:ext cx="178556" cy="1529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4430043" y="2523834"/>
            <a:ext cx="178556" cy="112234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8908582">
            <a:off x="7017393" y="1821168"/>
            <a:ext cx="178556" cy="1529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18872" y="3723876"/>
            <a:ext cx="1541158" cy="8953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검증데이터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 및 </a:t>
            </a:r>
            <a:r>
              <a:rPr lang="ko-KR" altLang="en-US" sz="1500" dirty="0" err="1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확인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학습 진행</a:t>
            </a:r>
            <a:endParaRPr lang="en-US" altLang="ko-KR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천번</a:t>
            </a:r>
            <a:r>
              <a:rPr lang="en-US" altLang="ko-K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 rot="12303885">
            <a:off x="5216914" y="2991404"/>
            <a:ext cx="178556" cy="673468"/>
          </a:xfrm>
          <a:prstGeom prst="downArrow">
            <a:avLst/>
          </a:prstGeom>
          <a:solidFill>
            <a:srgbClr val="57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700173" y="2533252"/>
            <a:ext cx="178556" cy="11223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223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670</Words>
  <Application>Microsoft Office PowerPoint</Application>
  <PresentationFormat>화면 슬라이드 쇼(16:9)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배달의민족 주아</vt:lpstr>
      <vt:lpstr>Arial</vt:lpstr>
      <vt:lpstr>Cover and End Slide Master</vt:lpstr>
      <vt:lpstr>Contents Slide Master</vt:lpstr>
      <vt:lpstr>Section Break Slide Master</vt:lpstr>
      <vt:lpstr>RSP  Project</vt:lpstr>
      <vt:lpstr>INDEX</vt:lpstr>
      <vt:lpstr>PowerPoint 프레젠테이션</vt:lpstr>
      <vt:lpstr>Introduce</vt:lpstr>
      <vt:lpstr>PowerPoint 프레젠테이션</vt:lpstr>
      <vt:lpstr>클래스(이미지) 처리 ( 2 )</vt:lpstr>
      <vt:lpstr>데이터 정보 </vt:lpstr>
      <vt:lpstr>데이터 정보 </vt:lpstr>
      <vt:lpstr>Plan</vt:lpstr>
      <vt:lpstr>Plan</vt:lpstr>
      <vt:lpstr>Plan</vt:lpstr>
      <vt:lpstr>Plan</vt:lpstr>
      <vt:lpstr>영상</vt:lpstr>
      <vt:lpstr>PowerPoint 프레젠테이션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Samuel</cp:lastModifiedBy>
  <cp:revision>156</cp:revision>
  <dcterms:created xsi:type="dcterms:W3CDTF">2016-11-09T00:26:40Z</dcterms:created>
  <dcterms:modified xsi:type="dcterms:W3CDTF">2021-02-11T17:37:12Z</dcterms:modified>
</cp:coreProperties>
</file>