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5D9C0-119A-4161-8ACF-2102892A492B}" type="datetimeFigureOut">
              <a:rPr lang="vi-VN"/>
              <a:t>24/03/2016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8316-18C6-44E3-B722-A8F964ED1FD7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69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6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60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30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76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26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24/03/2016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Overflow-system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966" y="2478993"/>
            <a:ext cx="9700922" cy="1749726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br>
              <a:rPr lang="en-US" dirty="0"/>
            </a:br>
            <a:endParaRPr lang="vi-VN" dirty="0">
              <a:solidFill>
                <a:srgbClr val="099BDD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932" y="4233031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: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Long &amp; </a:t>
            </a:r>
            <a:r>
              <a:rPr lang="en-US" sz="2400" dirty="0" err="1"/>
              <a:t>Đào</a:t>
            </a:r>
            <a:r>
              <a:rPr lang="en-US" sz="2400" dirty="0"/>
              <a:t> Nam Tiến</a:t>
            </a:r>
            <a:endParaRPr lang="vi-V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978" y="2180492"/>
            <a:ext cx="1107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7030A0"/>
                </a:solidFill>
              </a:rPr>
              <a:t>Khử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đệ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quy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trong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các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trường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hợp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dưới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đây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4625" y="3334769"/>
            <a:ext cx="6400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Khử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bằng</a:t>
            </a:r>
            <a:r>
              <a:rPr lang="en-US" sz="28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Stack/Queue</a:t>
            </a:r>
          </a:p>
          <a:p>
            <a:endParaRPr lang="en-US" sz="28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tuyến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tính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nhị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phân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quay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lui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Đệ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tương</a:t>
            </a:r>
            <a:r>
              <a:rPr lang="en-US" sz="2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hỗ</a:t>
            </a:r>
            <a:endParaRPr lang="en-US" sz="2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73266" cy="1508760"/>
          </a:xfrm>
        </p:spPr>
        <p:txBody>
          <a:bodyPr>
            <a:normAutofit/>
          </a:bodyPr>
          <a:lstStyle/>
          <a:p>
            <a:r>
              <a:rPr lang="en-US" dirty="0"/>
              <a:t>TỔNG KẾT</a:t>
            </a:r>
            <a:br>
              <a:rPr lang="en-US" dirty="0"/>
            </a:b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nào</a:t>
            </a:r>
            <a:r>
              <a:rPr lang="en-US" sz="2700" dirty="0"/>
              <a:t> </a:t>
            </a:r>
            <a:r>
              <a:rPr lang="en-US" sz="2700" dirty="0" err="1"/>
              <a:t>thì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đệ</a:t>
            </a:r>
            <a:r>
              <a:rPr lang="en-US" sz="2700" dirty="0"/>
              <a:t> </a:t>
            </a:r>
            <a:r>
              <a:rPr lang="en-US" sz="2700" dirty="0" err="1"/>
              <a:t>quy</a:t>
            </a:r>
            <a:r>
              <a:rPr lang="en-US" sz="2700" dirty="0"/>
              <a:t> </a:t>
            </a:r>
            <a:r>
              <a:rPr lang="en-US" sz="2700" dirty="0" err="1"/>
              <a:t>khi</a:t>
            </a:r>
            <a:r>
              <a:rPr lang="en-US" sz="2700" dirty="0"/>
              <a:t> </a:t>
            </a:r>
            <a:r>
              <a:rPr lang="en-US" sz="2700" dirty="0" err="1"/>
              <a:t>nào</a:t>
            </a:r>
            <a:r>
              <a:rPr lang="en-US" sz="2700" dirty="0"/>
              <a:t> </a:t>
            </a:r>
            <a:r>
              <a:rPr lang="en-US" sz="2700" dirty="0" err="1"/>
              <a:t>thì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khử</a:t>
            </a:r>
            <a:r>
              <a:rPr lang="en-US" sz="2700" dirty="0"/>
              <a:t> </a:t>
            </a:r>
            <a:r>
              <a:rPr lang="en-US" sz="2700" dirty="0" err="1"/>
              <a:t>đệ</a:t>
            </a:r>
            <a:r>
              <a:rPr lang="en-US" sz="2700" dirty="0"/>
              <a:t> </a:t>
            </a:r>
            <a:r>
              <a:rPr lang="en-US" sz="2700" dirty="0" err="1"/>
              <a:t>quy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473266" cy="42062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6077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41973"/>
            <a:ext cx="9784080" cy="150876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3396022"/>
            <a:ext cx="11476382" cy="1957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86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ĐỆ QUY</a:t>
            </a:r>
            <a:endParaRPr lang="vi-VN" dirty="0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047" y="2061713"/>
            <a:ext cx="3649662" cy="3649662"/>
          </a:xfr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87" y="2141087"/>
            <a:ext cx="3543880" cy="35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orbel" charset="0"/>
              </a:rPr>
              <a:t>GIỚI THIỆU VỀ ĐỆ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2919" y="2032086"/>
            <a:ext cx="9784080" cy="42062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là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phương </a:t>
            </a:r>
            <a:r>
              <a:rPr lang="vi-VN" dirty="0" err="1">
                <a:latin typeface="Arial" charset="0"/>
              </a:rPr>
              <a:t>pháp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lập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trình</a:t>
            </a:r>
            <a:r>
              <a:rPr lang="vi-VN" dirty="0">
                <a:latin typeface="Arial" charset="0"/>
              </a:rPr>
              <a:t> cho </a:t>
            </a:r>
            <a:r>
              <a:rPr lang="vi-VN" dirty="0" err="1">
                <a:latin typeface="Arial" charset="0"/>
              </a:rPr>
              <a:t>phép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hàm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vi-VN" dirty="0" err="1">
                <a:latin typeface="Arial" charset="0"/>
              </a:rPr>
              <a:t>bằng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cách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trực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hoặc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gián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vi-VN" dirty="0">
              <a:latin typeface="Arial" charset="0"/>
            </a:endParaRPr>
          </a:p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hai </a:t>
            </a:r>
            <a:r>
              <a:rPr lang="vi-VN" dirty="0" err="1">
                <a:latin typeface="Arial" charset="0"/>
              </a:rPr>
              <a:t>phần :</a:t>
            </a:r>
            <a:endParaRPr lang="vi-VN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cơ </a:t>
            </a:r>
            <a:r>
              <a:rPr lang="vi-VN" dirty="0" err="1">
                <a:latin typeface="Arial" charset="0"/>
              </a:rPr>
              <a:t>sở</a:t>
            </a:r>
            <a:r>
              <a:rPr lang="vi-VN" dirty="0">
                <a:latin typeface="Arial" charset="0"/>
              </a:rPr>
              <a:t> (</a:t>
            </a:r>
            <a:r>
              <a:rPr lang="vi-VN" dirty="0" err="1">
                <a:latin typeface="Arial" charset="0"/>
              </a:rPr>
              <a:t>Điểm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dừng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thoát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khỏi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>
                <a:latin typeface="Arial" charset="0"/>
              </a:rPr>
              <a:t>Phân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(</a:t>
            </a: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)</a:t>
            </a:r>
          </a:p>
          <a:p>
            <a:endParaRPr lang="vi-VN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32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5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</a:rPr>
              <a:t>Nhược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điểm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của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đệ</a:t>
            </a:r>
            <a:r>
              <a:rPr lang="vi-VN" dirty="0">
                <a:latin typeface="Arial"/>
              </a:rPr>
              <a:t>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vi-VN" dirty="0" err="1">
                <a:latin typeface="Arial" charset="0"/>
              </a:rPr>
              <a:t>Dùng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thường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tốc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độ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rất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chậm</a:t>
            </a:r>
            <a:r>
              <a:rPr lang="en-US" dirty="0">
                <a:latin typeface="Arial" charset="0"/>
              </a:rPr>
              <a:t> do </a:t>
            </a:r>
            <a:r>
              <a:rPr lang="en-US" dirty="0" err="1">
                <a:latin typeface="Arial" charset="0"/>
              </a:rPr>
              <a:t>khối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lượng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toán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lớn</a:t>
            </a:r>
            <a:r>
              <a:rPr lang="en-US" dirty="0">
                <a:latin typeface="Arial" charset="0"/>
              </a:rPr>
              <a:t>. </a:t>
            </a:r>
            <a:r>
              <a:rPr lang="en-US" dirty="0" err="1">
                <a:latin typeface="Arial" charset="0"/>
              </a:rPr>
              <a:t>Một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số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trường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hợp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có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thể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dẫn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đến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toán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lặp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tức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là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kết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quả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bị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tính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lại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. VD  f = F(n-1) + F(n-2) ; </a:t>
            </a:r>
          </a:p>
          <a:p>
            <a:pPr marL="0" indent="0">
              <a:buNone/>
            </a:pPr>
            <a:r>
              <a:rPr lang="en-US" dirty="0" err="1">
                <a:latin typeface="Arial" charset="0"/>
              </a:rPr>
              <a:t>Mỗi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gọi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đệ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quy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nếu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hàm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phương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thức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không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phải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kiểu</a:t>
            </a:r>
            <a:r>
              <a:rPr lang="en-US" dirty="0">
                <a:latin typeface="Arial" charset="0"/>
              </a:rPr>
              <a:t> static </a:t>
            </a: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được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khởi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tạo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lần</a:t>
            </a:r>
            <a:r>
              <a:rPr lang="en-US" dirty="0">
                <a:latin typeface="Arial" charset="0"/>
              </a:rPr>
              <a:t> do </a:t>
            </a:r>
            <a:r>
              <a:rPr lang="en-US" dirty="0" err="1">
                <a:latin typeface="Arial" charset="0"/>
              </a:rPr>
              <a:t>đó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sẽ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tốn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rất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nhiều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bộ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nhớ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của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hệ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thống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Arial" charset="0"/>
              </a:rPr>
              <a:t>tràn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bộ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nhớ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đệm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cấp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phát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cho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chương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trình</a:t>
            </a:r>
            <a:r>
              <a:rPr lang="en-US" dirty="0">
                <a:latin typeface="Arial" charset="0"/>
              </a:rPr>
              <a:t> (</a:t>
            </a:r>
            <a:r>
              <a:rPr lang="en-US" dirty="0">
                <a:latin typeface="Arial" charset="0"/>
                <a:hlinkClick r:id="rId3" action="ppaction://hlinkfile"/>
              </a:rPr>
              <a:t>stack overflow</a:t>
            </a:r>
            <a:r>
              <a:rPr lang="en-US" dirty="0">
                <a:latin typeface="Arial" charset="0"/>
              </a:rPr>
              <a:t>) </a:t>
            </a:r>
            <a:endParaRPr lang="vi-VN" dirty="0">
              <a:latin typeface="Arial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07" y="2569113"/>
            <a:ext cx="231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Khử 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2821267"/>
            <a:ext cx="505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f(n)  = 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n= n0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= g(n, f(n-1))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n&gt;n0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4695" y="1947681"/>
            <a:ext cx="4881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n0; F=C;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F = f(no) 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 k &lt; n ){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+= 1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= g( k , F ) ;}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F;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919" y="41495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9" y="4331086"/>
            <a:ext cx="4728025" cy="2140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4235819"/>
            <a:ext cx="4192304" cy="220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2" y="1883307"/>
            <a:ext cx="9820660" cy="48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2018583" cy="604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1981" y="261659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460" y="2835335"/>
            <a:ext cx="8925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/>
              <a:t>chung</a:t>
            </a:r>
            <a:r>
              <a:rPr lang="en-US" dirty="0"/>
              <a:t>: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>
                <a:solidFill>
                  <a:srgbClr val="FFC000"/>
                </a:solidFill>
              </a:rPr>
              <a:t>Khởi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tạo</a:t>
            </a:r>
            <a:r>
              <a:rPr lang="en-US" sz="2400" dirty="0">
                <a:solidFill>
                  <a:srgbClr val="FFC000"/>
                </a:solidFill>
              </a:rPr>
              <a:t> Stack : 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Push </a:t>
            </a:r>
            <a:r>
              <a:rPr lang="en-US" sz="2400" dirty="0" err="1">
                <a:solidFill>
                  <a:srgbClr val="FFC000"/>
                </a:solidFill>
              </a:rPr>
              <a:t>đỉnh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Uo</a:t>
            </a:r>
            <a:r>
              <a:rPr lang="en-US" sz="2400" dirty="0">
                <a:solidFill>
                  <a:srgbClr val="FFC000"/>
                </a:solidFill>
              </a:rPr>
              <a:t> – </a:t>
            </a:r>
            <a:r>
              <a:rPr lang="en-US" sz="2400" dirty="0" err="1">
                <a:solidFill>
                  <a:srgbClr val="FFC000"/>
                </a:solidFill>
              </a:rPr>
              <a:t>giá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trị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khởi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tạo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đầu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vào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của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giải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thuật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đệ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quy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vào</a:t>
            </a:r>
            <a:r>
              <a:rPr lang="en-US" sz="2400" dirty="0">
                <a:solidFill>
                  <a:srgbClr val="FFC000"/>
                </a:solidFill>
              </a:rPr>
              <a:t>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>
                <a:solidFill>
                  <a:srgbClr val="FFC000"/>
                </a:solidFill>
              </a:rPr>
              <a:t>Dùng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vòng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lặp</a:t>
            </a:r>
            <a:r>
              <a:rPr lang="en-US" sz="2400" dirty="0">
                <a:solidFill>
                  <a:srgbClr val="FFC000"/>
                </a:solidFill>
              </a:rPr>
              <a:t> while(!</a:t>
            </a:r>
            <a:r>
              <a:rPr lang="en-US" sz="2400" dirty="0" err="1">
                <a:solidFill>
                  <a:srgbClr val="FFC000"/>
                </a:solidFill>
              </a:rPr>
              <a:t>s.empty</a:t>
            </a:r>
            <a:r>
              <a:rPr lang="en-US" sz="2400" dirty="0">
                <a:solidFill>
                  <a:srgbClr val="FFC000"/>
                </a:solidFill>
              </a:rPr>
              <a:t>())	// </a:t>
            </a:r>
            <a:r>
              <a:rPr lang="en-US" sz="2400" dirty="0" err="1">
                <a:solidFill>
                  <a:srgbClr val="FFC000"/>
                </a:solidFill>
              </a:rPr>
              <a:t>Lặp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cho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đến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khi</a:t>
            </a:r>
            <a:r>
              <a:rPr lang="en-US" sz="2400" dirty="0">
                <a:solidFill>
                  <a:srgbClr val="FFC000"/>
                </a:solidFill>
              </a:rPr>
              <a:t> stack </a:t>
            </a:r>
            <a:r>
              <a:rPr lang="en-US" sz="2400" dirty="0" err="1">
                <a:solidFill>
                  <a:srgbClr val="FFC000"/>
                </a:solidFill>
              </a:rPr>
              <a:t>rỗng</a:t>
            </a:r>
            <a:endParaRPr lang="en-US" sz="2400" dirty="0">
              <a:solidFill>
                <a:srgbClr val="FFC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000"/>
                </a:solidFill>
              </a:rPr>
              <a:t>Lấy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đỉnh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của</a:t>
            </a:r>
            <a:r>
              <a:rPr lang="en-US" sz="2400" dirty="0">
                <a:solidFill>
                  <a:srgbClr val="FFC000"/>
                </a:solidFill>
              </a:rPr>
              <a:t> stack </a:t>
            </a:r>
            <a:r>
              <a:rPr lang="en-US" sz="2400" dirty="0" err="1">
                <a:solidFill>
                  <a:srgbClr val="FFC000"/>
                </a:solidFill>
              </a:rPr>
              <a:t>ra.</a:t>
            </a:r>
            <a:endParaRPr lang="en-US" sz="2400" dirty="0">
              <a:solidFill>
                <a:srgbClr val="FFC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000"/>
                </a:solidFill>
              </a:rPr>
              <a:t>Tính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, </a:t>
            </a:r>
            <a:r>
              <a:rPr lang="en-US" sz="2400" dirty="0" err="1">
                <a:solidFill>
                  <a:srgbClr val="FFC000"/>
                </a:solidFill>
              </a:rPr>
              <a:t>thuật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riêng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của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bài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toán</a:t>
            </a:r>
            <a:r>
              <a:rPr lang="en-US" sz="2400" dirty="0">
                <a:solidFill>
                  <a:srgbClr val="FFC000"/>
                </a:solidFill>
              </a:rPr>
              <a:t>. 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tối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ưu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code ở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đây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Push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khác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srgbClr val="FFC000"/>
                </a:solidFill>
                <a:sym typeface="Wingdings" panose="05000000000000000000" pitchFamily="2" charset="2"/>
              </a:rPr>
              <a:t> stack</a:t>
            </a:r>
            <a:endParaRPr lang="en-US" sz="2400" dirty="0">
              <a:solidFill>
                <a:srgbClr val="FFC000"/>
              </a:solidFill>
            </a:endParaRP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4.	</a:t>
            </a:r>
            <a:r>
              <a:rPr lang="en-US" sz="2400" dirty="0" err="1">
                <a:solidFill>
                  <a:srgbClr val="FFC000"/>
                </a:solidFill>
              </a:rPr>
              <a:t>Trả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về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kết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quả</a:t>
            </a:r>
            <a:r>
              <a:rPr lang="en-US" sz="2400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7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576" y="3221502"/>
            <a:ext cx="3625691" cy="2658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11" y="2424771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456</TotalTime>
  <Words>526</Words>
  <Application>Microsoft Office PowerPoint</Application>
  <PresentationFormat>Widescreen</PresentationFormat>
  <Paragraphs>71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Tahoma</vt:lpstr>
      <vt:lpstr>Verdana</vt:lpstr>
      <vt:lpstr>Wingdings</vt:lpstr>
      <vt:lpstr>Banded</vt:lpstr>
      <vt:lpstr>Đệ quy và khử đệ quy </vt:lpstr>
      <vt:lpstr>GIỚI THIỆU VỀ ĐỆ QUY</vt:lpstr>
      <vt:lpstr>GIỚI THIỆU VỀ ĐỆ QUY</vt:lpstr>
      <vt:lpstr>Tại sao sử dụng đệ quy </vt:lpstr>
      <vt:lpstr>Nhược điểm của đệ quy</vt:lpstr>
      <vt:lpstr>Cơ chế hoạt động</vt:lpstr>
      <vt:lpstr>Khử đệ quy</vt:lpstr>
      <vt:lpstr>Khử đệ quy</vt:lpstr>
      <vt:lpstr>Khử đệ quy</vt:lpstr>
      <vt:lpstr>Các trường hợp sử dụng khử đệ quy</vt:lpstr>
      <vt:lpstr>TỔNG KẾT Khi nào thì sử dụng đệ quy khi nào thì sử dụng khử đệ quy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namtien</dc:creator>
  <cp:lastModifiedBy>Tiến Đào</cp:lastModifiedBy>
  <cp:revision>84</cp:revision>
  <dcterms:created xsi:type="dcterms:W3CDTF">2016-03-21T15:43:11Z</dcterms:created>
  <dcterms:modified xsi:type="dcterms:W3CDTF">2016-03-24T07:55:30Z</dcterms:modified>
</cp:coreProperties>
</file>