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5D9C0-119A-4161-8ACF-2102892A492B}" type="datetimeFigureOut">
              <a:rPr lang="vi-VN"/>
              <a:t>22/03/2016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F8316-18C6-44E3-B722-A8F964ED1FD7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869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F8316-18C6-44E3-B722-A8F964ED1FD7}" type="slidenum">
              <a:rPr lang="vi-VN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46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F8316-18C6-44E3-B722-A8F964ED1FD7}" type="slidenum">
              <a:rPr lang="vi-VN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260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F8316-18C6-44E3-B722-A8F964ED1FD7}" type="slidenum">
              <a:rPr lang="vi-VN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330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F8316-18C6-44E3-B722-A8F964ED1FD7}" type="slidenum">
              <a:rPr lang="vi-VN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876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F8316-18C6-44E3-B722-A8F964ED1FD7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326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dirty="0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1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2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2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30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4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3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9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9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3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8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Factorial.c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../Desktop/tuongho.cpp" TargetMode="External"/><Relationship Id="rId4" Type="http://schemas.openxmlformats.org/officeDocument/2006/relationships/hyperlink" Target="../../Desktop/Fibonacci.cp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Overflow-system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8966" y="2478993"/>
            <a:ext cx="9700922" cy="1749726"/>
          </a:xfrm>
        </p:spPr>
        <p:txBody>
          <a:bodyPr>
            <a:normAutofit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br>
              <a:rPr lang="en-US" dirty="0"/>
            </a:br>
            <a:endParaRPr lang="vi-VN" dirty="0">
              <a:solidFill>
                <a:srgbClr val="099BDD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1932" y="4233031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: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Long &amp; </a:t>
            </a:r>
            <a:r>
              <a:rPr lang="en-US" sz="2400" dirty="0" err="1"/>
              <a:t>Đào</a:t>
            </a:r>
            <a:r>
              <a:rPr lang="en-US" sz="2400" dirty="0"/>
              <a:t> Nam Tiến</a:t>
            </a:r>
            <a:endParaRPr lang="vi-V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5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3938954"/>
            <a:ext cx="5486533" cy="22789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Khử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đệ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quy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bằng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vòng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lặp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dirty="0" err="1"/>
              <a:t>Đệ</a:t>
            </a:r>
            <a:r>
              <a:rPr lang="vi-VN" dirty="0"/>
              <a:t> quy </a:t>
            </a:r>
            <a:r>
              <a:rPr lang="vi-VN" dirty="0" err="1"/>
              <a:t>tuyến</a:t>
            </a:r>
            <a:r>
              <a:rPr lang="vi-VN" dirty="0"/>
              <a:t> </a:t>
            </a:r>
            <a:r>
              <a:rPr lang="vi-VN" dirty="0" err="1">
                <a:hlinkClick r:id="rId3" action="ppaction://hlinkfile"/>
              </a:rPr>
              <a:t>tính</a:t>
            </a:r>
            <a:r>
              <a:rPr lang="en-US" dirty="0"/>
              <a:t>  </a:t>
            </a:r>
            <a:endParaRPr lang="vi-V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vi-VN" dirty="0" err="1"/>
              <a:t>Đệ</a:t>
            </a:r>
            <a:r>
              <a:rPr lang="vi-VN" dirty="0"/>
              <a:t> quy </a:t>
            </a:r>
            <a:r>
              <a:rPr lang="vi-VN" dirty="0" err="1"/>
              <a:t>nhị</a:t>
            </a:r>
            <a:r>
              <a:rPr lang="vi-VN" dirty="0"/>
              <a:t> </a:t>
            </a:r>
            <a:r>
              <a:rPr lang="vi-VN" dirty="0">
                <a:hlinkClick r:id="rId4" action="ppaction://hlinkfile"/>
              </a:rPr>
              <a:t>phân</a:t>
            </a:r>
            <a:endParaRPr lang="vi-V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vi-VN" dirty="0" err="1"/>
              <a:t>Đệ</a:t>
            </a:r>
            <a:r>
              <a:rPr lang="vi-VN" dirty="0"/>
              <a:t> </a:t>
            </a:r>
            <a:r>
              <a:rPr lang="vi-VN" dirty="0">
                <a:hlinkClick r:id="rId5" action="ppaction://hlinkfile"/>
              </a:rPr>
              <a:t>quy</a:t>
            </a:r>
            <a:r>
              <a:rPr lang="vi-VN" dirty="0"/>
              <a:t> tương </a:t>
            </a:r>
            <a:r>
              <a:rPr lang="vi-VN" dirty="0" err="1"/>
              <a:t>hỗ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Đệ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quy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quay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8978" y="2180492"/>
            <a:ext cx="11071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7030A0"/>
                </a:solidFill>
              </a:rPr>
              <a:t>Hiện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tại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bọn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em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đã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tìm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hiểu</a:t>
            </a:r>
            <a:r>
              <a:rPr lang="en-US" sz="3200" dirty="0">
                <a:solidFill>
                  <a:srgbClr val="7030A0"/>
                </a:solidFill>
              </a:rPr>
              <a:t>, </a:t>
            </a:r>
            <a:r>
              <a:rPr lang="en-US" sz="3200" dirty="0" err="1">
                <a:solidFill>
                  <a:srgbClr val="7030A0"/>
                </a:solidFill>
              </a:rPr>
              <a:t>sử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dụng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được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khử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đệ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quy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bằng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vòng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lặp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trong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các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trường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hợp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dưới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đây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396" y="3878108"/>
            <a:ext cx="64006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Khử</a:t>
            </a:r>
            <a:r>
              <a:rPr lang="en-US" sz="28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đệ</a:t>
            </a:r>
            <a:r>
              <a:rPr lang="en-US" sz="28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quy</a:t>
            </a:r>
            <a:r>
              <a:rPr lang="en-US" sz="28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bằng</a:t>
            </a:r>
            <a:r>
              <a:rPr lang="en-US" sz="28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Stack/Queue</a:t>
            </a:r>
          </a:p>
          <a:p>
            <a:endParaRPr lang="en-US" sz="28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Đệ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quy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tuyến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tính</a:t>
            </a:r>
            <a:endParaRPr lang="en-US" sz="2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Đệ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quy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nhị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phân</a:t>
            </a:r>
            <a:endParaRPr lang="en-US" sz="2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Đệ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quy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quay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lui</a:t>
            </a:r>
            <a:endParaRPr lang="en-US" sz="2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Đệ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quy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tương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hỗ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7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10473266" cy="1508760"/>
          </a:xfrm>
        </p:spPr>
        <p:txBody>
          <a:bodyPr>
            <a:normAutofit/>
          </a:bodyPr>
          <a:lstStyle/>
          <a:p>
            <a:r>
              <a:rPr lang="en-US" dirty="0"/>
              <a:t>TỔNG KẾT</a:t>
            </a:r>
            <a:br>
              <a:rPr lang="en-US" dirty="0"/>
            </a:br>
            <a:r>
              <a:rPr lang="en-US" sz="2700" dirty="0" err="1"/>
              <a:t>Khi</a:t>
            </a:r>
            <a:r>
              <a:rPr lang="en-US" sz="2700" dirty="0"/>
              <a:t> </a:t>
            </a:r>
            <a:r>
              <a:rPr lang="en-US" sz="2700" dirty="0" err="1"/>
              <a:t>nào</a:t>
            </a:r>
            <a:r>
              <a:rPr lang="en-US" sz="2700" dirty="0"/>
              <a:t> </a:t>
            </a:r>
            <a:r>
              <a:rPr lang="en-US" sz="2700" dirty="0" err="1"/>
              <a:t>thì</a:t>
            </a:r>
            <a:r>
              <a:rPr lang="en-US" sz="2700" dirty="0"/>
              <a:t> </a:t>
            </a:r>
            <a:r>
              <a:rPr lang="en-US" sz="2700" dirty="0" err="1"/>
              <a:t>sử</a:t>
            </a:r>
            <a:r>
              <a:rPr lang="en-US" sz="2700" dirty="0"/>
              <a:t> </a:t>
            </a:r>
            <a:r>
              <a:rPr lang="en-US" sz="2700" dirty="0" err="1"/>
              <a:t>dụng</a:t>
            </a:r>
            <a:r>
              <a:rPr lang="en-US" sz="2700" dirty="0"/>
              <a:t> </a:t>
            </a:r>
            <a:r>
              <a:rPr lang="en-US" sz="2700" dirty="0" err="1"/>
              <a:t>đệ</a:t>
            </a:r>
            <a:r>
              <a:rPr lang="en-US" sz="2700" dirty="0"/>
              <a:t> </a:t>
            </a:r>
            <a:r>
              <a:rPr lang="en-US" sz="2700" dirty="0" err="1"/>
              <a:t>quy</a:t>
            </a:r>
            <a:r>
              <a:rPr lang="en-US" sz="2700" dirty="0"/>
              <a:t> </a:t>
            </a:r>
            <a:r>
              <a:rPr lang="en-US" sz="2700" dirty="0" err="1"/>
              <a:t>khi</a:t>
            </a:r>
            <a:r>
              <a:rPr lang="en-US" sz="2700" dirty="0"/>
              <a:t> </a:t>
            </a:r>
            <a:r>
              <a:rPr lang="en-US" sz="2700" dirty="0" err="1"/>
              <a:t>nào</a:t>
            </a:r>
            <a:r>
              <a:rPr lang="en-US" sz="2700" dirty="0"/>
              <a:t> </a:t>
            </a:r>
            <a:r>
              <a:rPr lang="en-US" sz="2700" dirty="0" err="1"/>
              <a:t>thì</a:t>
            </a:r>
            <a:r>
              <a:rPr lang="en-US" sz="2700" dirty="0"/>
              <a:t> </a:t>
            </a:r>
            <a:r>
              <a:rPr lang="en-US" sz="2700" dirty="0" err="1"/>
              <a:t>sử</a:t>
            </a:r>
            <a:r>
              <a:rPr lang="en-US" sz="2700" dirty="0"/>
              <a:t> </a:t>
            </a:r>
            <a:r>
              <a:rPr lang="en-US" sz="2700" dirty="0" err="1"/>
              <a:t>dụng</a:t>
            </a:r>
            <a:r>
              <a:rPr lang="en-US" sz="2700" dirty="0"/>
              <a:t> </a:t>
            </a:r>
            <a:r>
              <a:rPr lang="en-US" sz="2700" dirty="0" err="1"/>
              <a:t>khử</a:t>
            </a:r>
            <a:r>
              <a:rPr lang="en-US" sz="2700" dirty="0"/>
              <a:t> </a:t>
            </a:r>
            <a:r>
              <a:rPr lang="en-US" sz="2700" dirty="0" err="1"/>
              <a:t>đệ</a:t>
            </a:r>
            <a:r>
              <a:rPr lang="en-US" sz="2700" dirty="0"/>
              <a:t> </a:t>
            </a:r>
            <a:r>
              <a:rPr lang="en-US" sz="2700" dirty="0" err="1"/>
              <a:t>quy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10473266" cy="42062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/>
              <a:t>cao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do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36077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41973"/>
            <a:ext cx="9784080" cy="1508760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55" y="3488787"/>
            <a:ext cx="6379567" cy="9847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79865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ĐỆ QUY</a:t>
            </a:r>
            <a:endParaRPr lang="vi-VN" dirty="0"/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2047" y="2061713"/>
            <a:ext cx="3649662" cy="3649662"/>
          </a:xfrm>
        </p:spPr>
      </p:pic>
      <p:pic>
        <p:nvPicPr>
          <p:cNvPr id="5" name="Hình ảnh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287" y="2141087"/>
            <a:ext cx="3543880" cy="357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6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orbel" charset="0"/>
              </a:rPr>
              <a:t>GIỚI THIỆU VỀ ĐỆ QUY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02919" y="2032086"/>
            <a:ext cx="9784080" cy="420624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vi-VN" dirty="0" err="1">
                <a:latin typeface="Arial" charset="0"/>
              </a:rPr>
              <a:t>Đệ</a:t>
            </a:r>
            <a:r>
              <a:rPr lang="vi-VN" dirty="0">
                <a:latin typeface="Arial" charset="0"/>
              </a:rPr>
              <a:t> quy </a:t>
            </a:r>
            <a:r>
              <a:rPr lang="vi-VN" dirty="0" err="1">
                <a:latin typeface="Arial" charset="0"/>
              </a:rPr>
              <a:t>là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một</a:t>
            </a:r>
            <a:r>
              <a:rPr lang="vi-VN" dirty="0">
                <a:latin typeface="Arial" charset="0"/>
              </a:rPr>
              <a:t> phương </a:t>
            </a:r>
            <a:r>
              <a:rPr lang="vi-VN" dirty="0" err="1">
                <a:latin typeface="Arial" charset="0"/>
              </a:rPr>
              <a:t>pháp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lập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trình</a:t>
            </a:r>
            <a:r>
              <a:rPr lang="vi-VN" dirty="0">
                <a:latin typeface="Arial" charset="0"/>
              </a:rPr>
              <a:t> cho </a:t>
            </a:r>
            <a:r>
              <a:rPr lang="vi-VN" dirty="0" err="1">
                <a:latin typeface="Arial" charset="0"/>
              </a:rPr>
              <a:t>phép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một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hàm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có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thể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gọi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tới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chính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nó</a:t>
            </a:r>
            <a:r>
              <a:rPr lang="vi-VN" dirty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r>
              <a:rPr lang="vi-VN" dirty="0" err="1">
                <a:latin typeface="Arial" charset="0"/>
              </a:rPr>
              <a:t>bằng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cách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trực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tiếp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hoặc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gián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tiếp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vi-VN" dirty="0">
              <a:latin typeface="Arial" charset="0"/>
            </a:endParaRPr>
          </a:p>
          <a:p>
            <a:r>
              <a:rPr lang="vi-VN" dirty="0" err="1">
                <a:latin typeface="Arial" charset="0"/>
              </a:rPr>
              <a:t>Đệ</a:t>
            </a:r>
            <a:r>
              <a:rPr lang="vi-VN" dirty="0">
                <a:latin typeface="Arial" charset="0"/>
              </a:rPr>
              <a:t> quy </a:t>
            </a:r>
            <a:r>
              <a:rPr lang="vi-VN" dirty="0" err="1">
                <a:latin typeface="Arial" charset="0"/>
              </a:rPr>
              <a:t>có</a:t>
            </a:r>
            <a:r>
              <a:rPr lang="vi-VN" dirty="0">
                <a:latin typeface="Arial" charset="0"/>
              </a:rPr>
              <a:t> hai </a:t>
            </a:r>
            <a:r>
              <a:rPr lang="vi-VN" dirty="0" err="1">
                <a:latin typeface="Arial" charset="0"/>
              </a:rPr>
              <a:t>phần :</a:t>
            </a:r>
            <a:endParaRPr lang="vi-VN" dirty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vi-VN" dirty="0" err="1">
                <a:latin typeface="Arial" charset="0"/>
              </a:rPr>
              <a:t>Phần</a:t>
            </a:r>
            <a:r>
              <a:rPr lang="vi-VN" dirty="0">
                <a:latin typeface="Arial" charset="0"/>
              </a:rPr>
              <a:t> cơ </a:t>
            </a:r>
            <a:r>
              <a:rPr lang="vi-VN" dirty="0" err="1">
                <a:latin typeface="Arial" charset="0"/>
              </a:rPr>
              <a:t>sở</a:t>
            </a:r>
            <a:r>
              <a:rPr lang="vi-VN" dirty="0">
                <a:latin typeface="Arial" charset="0"/>
              </a:rPr>
              <a:t> (</a:t>
            </a:r>
            <a:r>
              <a:rPr lang="vi-VN" dirty="0" err="1">
                <a:latin typeface="Arial" charset="0"/>
              </a:rPr>
              <a:t>Điểm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dừng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để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thoát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khỏi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đệ</a:t>
            </a:r>
            <a:r>
              <a:rPr lang="vi-VN" dirty="0">
                <a:latin typeface="Arial" charset="0"/>
              </a:rPr>
              <a:t> quy)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vi-VN" dirty="0">
                <a:latin typeface="Arial" charset="0"/>
              </a:rPr>
              <a:t>Phân </a:t>
            </a:r>
            <a:r>
              <a:rPr lang="vi-VN" dirty="0" err="1">
                <a:latin typeface="Arial" charset="0"/>
              </a:rPr>
              <a:t>đệ</a:t>
            </a:r>
            <a:r>
              <a:rPr lang="vi-VN" dirty="0">
                <a:latin typeface="Arial" charset="0"/>
              </a:rPr>
              <a:t> quy (</a:t>
            </a:r>
            <a:r>
              <a:rPr lang="vi-VN" dirty="0" err="1">
                <a:latin typeface="Arial" charset="0"/>
              </a:rPr>
              <a:t>Phần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gọi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tới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chính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nó</a:t>
            </a:r>
            <a:r>
              <a:rPr lang="vi-VN" dirty="0">
                <a:latin typeface="Arial" charset="0"/>
              </a:rPr>
              <a:t>)</a:t>
            </a:r>
          </a:p>
          <a:p>
            <a:endParaRPr lang="vi-VN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quay </a:t>
            </a:r>
            <a:r>
              <a:rPr lang="en-US" dirty="0" err="1"/>
              <a:t>lui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hỗ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632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miêu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757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</a:rPr>
              <a:t>Nhược</a:t>
            </a:r>
            <a:r>
              <a:rPr lang="vi-VN" dirty="0">
                <a:latin typeface="Arial"/>
              </a:rPr>
              <a:t> </a:t>
            </a:r>
            <a:r>
              <a:rPr lang="vi-VN" dirty="0" err="1">
                <a:latin typeface="Arial"/>
              </a:rPr>
              <a:t>điểm</a:t>
            </a:r>
            <a:r>
              <a:rPr lang="vi-VN" dirty="0">
                <a:latin typeface="Arial"/>
              </a:rPr>
              <a:t> </a:t>
            </a:r>
            <a:r>
              <a:rPr lang="vi-VN" dirty="0" err="1">
                <a:latin typeface="Arial"/>
              </a:rPr>
              <a:t>của</a:t>
            </a:r>
            <a:r>
              <a:rPr lang="vi-VN" dirty="0">
                <a:latin typeface="Arial"/>
              </a:rPr>
              <a:t> </a:t>
            </a:r>
            <a:r>
              <a:rPr lang="vi-VN" dirty="0" err="1">
                <a:latin typeface="Arial"/>
              </a:rPr>
              <a:t>đệ</a:t>
            </a:r>
            <a:r>
              <a:rPr lang="vi-VN" dirty="0">
                <a:latin typeface="Arial"/>
              </a:rPr>
              <a:t> quy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pPr marL="0" indent="0">
              <a:buNone/>
            </a:pPr>
            <a:r>
              <a:rPr lang="vi-VN" dirty="0" err="1">
                <a:latin typeface="Arial" charset="0"/>
              </a:rPr>
              <a:t>Dùng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đệ</a:t>
            </a:r>
            <a:r>
              <a:rPr lang="vi-VN" dirty="0">
                <a:latin typeface="Arial" charset="0"/>
              </a:rPr>
              <a:t> quy </a:t>
            </a:r>
            <a:r>
              <a:rPr lang="vi-VN" dirty="0" err="1">
                <a:latin typeface="Arial" charset="0"/>
              </a:rPr>
              <a:t>thường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có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tốc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độ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rất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chậm</a:t>
            </a:r>
            <a:r>
              <a:rPr lang="en-US" dirty="0">
                <a:latin typeface="Arial" charset="0"/>
              </a:rPr>
              <a:t> do </a:t>
            </a:r>
            <a:r>
              <a:rPr lang="en-US" dirty="0" err="1">
                <a:latin typeface="Arial" charset="0"/>
              </a:rPr>
              <a:t>khối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lượng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tính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toán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lớn</a:t>
            </a:r>
            <a:r>
              <a:rPr lang="en-US" dirty="0">
                <a:latin typeface="Arial" charset="0"/>
              </a:rPr>
              <a:t>. </a:t>
            </a:r>
            <a:r>
              <a:rPr lang="en-US" dirty="0" err="1">
                <a:latin typeface="Arial" charset="0"/>
              </a:rPr>
              <a:t>Một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số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trường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hợp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có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thể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dẫn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đến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tính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toán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lặp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tức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là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kết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quả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bị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tính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đi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tính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lại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nhiều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lần</a:t>
            </a:r>
            <a:r>
              <a:rPr lang="en-US" dirty="0">
                <a:latin typeface="Arial" charset="0"/>
              </a:rPr>
              <a:t>. VD  f = F(n-1) + F(n-2) ; </a:t>
            </a:r>
          </a:p>
          <a:p>
            <a:pPr marL="0" indent="0">
              <a:buNone/>
            </a:pPr>
            <a:r>
              <a:rPr lang="en-US" dirty="0" err="1">
                <a:latin typeface="Arial" charset="0"/>
              </a:rPr>
              <a:t>Mỗi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lần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gọi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đệ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quy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nếu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hàm</a:t>
            </a:r>
            <a:r>
              <a:rPr lang="en-US" dirty="0">
                <a:latin typeface="Arial" charset="0"/>
              </a:rPr>
              <a:t>/</a:t>
            </a:r>
            <a:r>
              <a:rPr lang="en-US" dirty="0" err="1">
                <a:latin typeface="Arial" charset="0"/>
              </a:rPr>
              <a:t>phương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thức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không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phải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kiểu</a:t>
            </a:r>
            <a:r>
              <a:rPr lang="en-US" dirty="0">
                <a:latin typeface="Arial" charset="0"/>
              </a:rPr>
              <a:t> static </a:t>
            </a:r>
            <a:r>
              <a:rPr lang="en-US" dirty="0" err="1">
                <a:latin typeface="Arial" charset="0"/>
              </a:rPr>
              <a:t>sẽ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được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khởi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tạo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nhiều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lần</a:t>
            </a:r>
            <a:r>
              <a:rPr lang="en-US" dirty="0">
                <a:latin typeface="Arial" charset="0"/>
              </a:rPr>
              <a:t> do </a:t>
            </a:r>
            <a:r>
              <a:rPr lang="en-US" dirty="0" err="1">
                <a:latin typeface="Arial" charset="0"/>
              </a:rPr>
              <a:t>đó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sẽ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tốn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rất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nhiều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bộ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nhớ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của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hệ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thống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tràn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bộ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nhớ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đệm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cấp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phát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cho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chương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trình</a:t>
            </a:r>
            <a:r>
              <a:rPr lang="en-US" dirty="0">
                <a:latin typeface="Arial" charset="0"/>
              </a:rPr>
              <a:t> (</a:t>
            </a:r>
            <a:r>
              <a:rPr lang="en-US" dirty="0">
                <a:latin typeface="Arial" charset="0"/>
                <a:hlinkClick r:id="rId3" action="ppaction://hlinkfile"/>
              </a:rPr>
              <a:t>stack overflow</a:t>
            </a:r>
            <a:r>
              <a:rPr lang="en-US" dirty="0">
                <a:latin typeface="Arial" charset="0"/>
              </a:rPr>
              <a:t>) </a:t>
            </a:r>
            <a:endParaRPr lang="vi-VN" dirty="0">
              <a:latin typeface="Arial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2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707" y="2569113"/>
            <a:ext cx="23145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2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438921"/>
            <a:ext cx="9784080" cy="150876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20" y="1947681"/>
            <a:ext cx="4691444" cy="745588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sz="25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5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5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sz="25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2919" y="2821267"/>
            <a:ext cx="5057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f(n)  = 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n= n0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= g(n, f(n-1))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n&gt;n0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94695" y="1947681"/>
            <a:ext cx="4881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 = n0; F=C;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F = f(no) }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While( k &lt; n ){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 += 1 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 = g( k , F ) ;}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F;</a:t>
            </a: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2919" y="414959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39" y="4331086"/>
            <a:ext cx="4728025" cy="21400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695" y="4235819"/>
            <a:ext cx="4192304" cy="2202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40" y="1814732"/>
            <a:ext cx="9820660" cy="48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4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2018583" cy="604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5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61981" y="261659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15460" y="2835335"/>
            <a:ext cx="892581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 </a:t>
            </a:r>
            <a:r>
              <a:rPr lang="en-US" dirty="0" err="1"/>
              <a:t>chung</a:t>
            </a:r>
            <a:r>
              <a:rPr lang="en-US" dirty="0"/>
              <a:t>:</a:t>
            </a:r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>
                <a:solidFill>
                  <a:srgbClr val="FFC000"/>
                </a:solidFill>
              </a:rPr>
              <a:t>Khởi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tạo</a:t>
            </a:r>
            <a:r>
              <a:rPr lang="en-US" sz="2400" dirty="0">
                <a:solidFill>
                  <a:srgbClr val="FFC000"/>
                </a:solidFill>
              </a:rPr>
              <a:t> Stack : 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FFC000"/>
                </a:solidFill>
              </a:rPr>
              <a:t>Push </a:t>
            </a:r>
            <a:r>
              <a:rPr lang="en-US" sz="2400" dirty="0" err="1">
                <a:solidFill>
                  <a:srgbClr val="FFC000"/>
                </a:solidFill>
              </a:rPr>
              <a:t>đỉnh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Uo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vào</a:t>
            </a:r>
            <a:r>
              <a:rPr lang="en-US" sz="2400" dirty="0">
                <a:solidFill>
                  <a:srgbClr val="FFC000"/>
                </a:solidFill>
              </a:rPr>
              <a:t> stack.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>
                <a:solidFill>
                  <a:srgbClr val="FFC000"/>
                </a:solidFill>
              </a:rPr>
              <a:t>Dùng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vòng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lặp</a:t>
            </a:r>
            <a:r>
              <a:rPr lang="en-US" sz="2400" dirty="0">
                <a:solidFill>
                  <a:srgbClr val="FFC000"/>
                </a:solidFill>
              </a:rPr>
              <a:t> while(!</a:t>
            </a:r>
            <a:r>
              <a:rPr lang="en-US" sz="2400" dirty="0" err="1">
                <a:solidFill>
                  <a:srgbClr val="FFC000"/>
                </a:solidFill>
              </a:rPr>
              <a:t>s.empty</a:t>
            </a:r>
            <a:r>
              <a:rPr lang="en-US" sz="2400" dirty="0">
                <a:solidFill>
                  <a:srgbClr val="FFC000"/>
                </a:solidFill>
              </a:rPr>
              <a:t>())	// </a:t>
            </a:r>
            <a:r>
              <a:rPr lang="en-US" sz="2400" dirty="0" err="1">
                <a:solidFill>
                  <a:srgbClr val="FFC000"/>
                </a:solidFill>
              </a:rPr>
              <a:t>Lặp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cho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đến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khi</a:t>
            </a:r>
            <a:r>
              <a:rPr lang="en-US" sz="2400" dirty="0">
                <a:solidFill>
                  <a:srgbClr val="FFC000"/>
                </a:solidFill>
              </a:rPr>
              <a:t> stack </a:t>
            </a:r>
            <a:r>
              <a:rPr lang="en-US" sz="2400" dirty="0" err="1">
                <a:solidFill>
                  <a:srgbClr val="FFC000"/>
                </a:solidFill>
              </a:rPr>
              <a:t>rỗng</a:t>
            </a:r>
            <a:endParaRPr lang="en-US" sz="2400" dirty="0">
              <a:solidFill>
                <a:srgbClr val="FFC00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C000"/>
                </a:solidFill>
              </a:rPr>
              <a:t>Lấy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đỉnh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của</a:t>
            </a:r>
            <a:r>
              <a:rPr lang="en-US" sz="2400" dirty="0">
                <a:solidFill>
                  <a:srgbClr val="FFC000"/>
                </a:solidFill>
              </a:rPr>
              <a:t> stack </a:t>
            </a:r>
            <a:r>
              <a:rPr lang="en-US" sz="2400" dirty="0" err="1">
                <a:solidFill>
                  <a:srgbClr val="FFC000"/>
                </a:solidFill>
              </a:rPr>
              <a:t>ra.</a:t>
            </a:r>
            <a:endParaRPr lang="en-US" sz="2400" dirty="0">
              <a:solidFill>
                <a:srgbClr val="FFC00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C000"/>
                </a:solidFill>
              </a:rPr>
              <a:t>Tính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toán</a:t>
            </a:r>
            <a:r>
              <a:rPr lang="en-US" sz="2400" dirty="0">
                <a:solidFill>
                  <a:srgbClr val="FFC000"/>
                </a:solidFill>
              </a:rPr>
              <a:t>, </a:t>
            </a:r>
            <a:r>
              <a:rPr lang="en-US" sz="2400" dirty="0" err="1">
                <a:solidFill>
                  <a:srgbClr val="FFC000"/>
                </a:solidFill>
              </a:rPr>
              <a:t>thuật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toán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riêng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của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bài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toán</a:t>
            </a:r>
            <a:r>
              <a:rPr lang="en-US" sz="2400" dirty="0">
                <a:solidFill>
                  <a:srgbClr val="FFC000"/>
                </a:solidFill>
              </a:rPr>
              <a:t>. 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Có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thể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tối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ưu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 code ở 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đây</a:t>
            </a:r>
            <a:endParaRPr lang="en-US" sz="24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Push 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đỉnh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khác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vào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 stack</a:t>
            </a:r>
            <a:endParaRPr lang="en-US" sz="2400" dirty="0">
              <a:solidFill>
                <a:srgbClr val="FFC000"/>
              </a:solidFill>
            </a:endParaRPr>
          </a:p>
          <a:p>
            <a:pPr lvl="1"/>
            <a:r>
              <a:rPr lang="en-US" sz="2400" dirty="0">
                <a:solidFill>
                  <a:srgbClr val="FFC000"/>
                </a:solidFill>
              </a:rPr>
              <a:t>4.	</a:t>
            </a:r>
            <a:r>
              <a:rPr lang="en-US" sz="2400" dirty="0" err="1">
                <a:solidFill>
                  <a:srgbClr val="FFC000"/>
                </a:solidFill>
              </a:rPr>
              <a:t>Trả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về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kết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quả</a:t>
            </a:r>
            <a:r>
              <a:rPr lang="en-US" sz="2400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74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576" y="3221502"/>
            <a:ext cx="3625691" cy="26587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511" y="2424771"/>
            <a:ext cx="6667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321</TotalTime>
  <Words>528</Words>
  <Application>Microsoft Office PowerPoint</Application>
  <PresentationFormat>Widescreen</PresentationFormat>
  <Paragraphs>78</Paragraphs>
  <Slides>12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Tahoma</vt:lpstr>
      <vt:lpstr>Verdana</vt:lpstr>
      <vt:lpstr>Wingdings</vt:lpstr>
      <vt:lpstr>Banded</vt:lpstr>
      <vt:lpstr>Đệ quy và khử đệ quy </vt:lpstr>
      <vt:lpstr>GIỚI THIỆU VỀ ĐỆ QUY</vt:lpstr>
      <vt:lpstr>GIỚI THIỆU VỀ ĐỆ QUY</vt:lpstr>
      <vt:lpstr>Tại sao sử dụng đệ quy </vt:lpstr>
      <vt:lpstr>Nhược điểm của đệ quy</vt:lpstr>
      <vt:lpstr>Cơ chế hoạt động</vt:lpstr>
      <vt:lpstr>Khử đệ quy</vt:lpstr>
      <vt:lpstr>Khử đệ quy</vt:lpstr>
      <vt:lpstr>Khử đệ quy</vt:lpstr>
      <vt:lpstr>Các trường hợp sử dụng khử đệ quy</vt:lpstr>
      <vt:lpstr>TỔNG KẾT Khi nào thì sử dụng đệ quy khi nào thì sử dụng khử đệ quy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 namtien</dc:creator>
  <cp:lastModifiedBy>Tiến Đào</cp:lastModifiedBy>
  <cp:revision>73</cp:revision>
  <dcterms:created xsi:type="dcterms:W3CDTF">2016-03-21T15:43:11Z</dcterms:created>
  <dcterms:modified xsi:type="dcterms:W3CDTF">2016-03-22T09:28:53Z</dcterms:modified>
</cp:coreProperties>
</file>