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00"/>
    <a:srgbClr val="008000"/>
    <a:srgbClr val="FF6600"/>
    <a:srgbClr val="33CC33"/>
    <a:srgbClr val="006666"/>
    <a:srgbClr val="FFCC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2" autoAdjust="0"/>
    <p:restoredTop sz="94683" autoAdjust="0"/>
  </p:normalViewPr>
  <p:slideViewPr>
    <p:cSldViewPr>
      <p:cViewPr varScale="1">
        <p:scale>
          <a:sx n="137" d="100"/>
          <a:sy n="137" d="100"/>
        </p:scale>
        <p:origin x="5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C8E6EEFD-EC8C-4683-ABE0-25CCFD0AA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58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224769-5D89-4E8B-B7AB-9AB508BC2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460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2827B-2E8F-4B5A-8298-FD47570C8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6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7DAA3-553C-4E7D-9BC4-DA3E74C50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80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F674A-E081-4A32-95C5-F2A84B569B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D4386-4DB6-4311-A26D-333099375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2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36ADE-8DAC-4A55-B7C5-CFE9C5357A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8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5B339-6EFB-4F8A-A8C4-77546A89E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4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F69A2-9B3D-46CB-9443-9C54107A9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8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B10C6-2655-438C-80A0-FC4F419BA8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0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0329-75FE-4352-B8EF-9B9259E77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92D85-BB81-492F-A7FF-7D1F5ABC1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3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A6DD4-25C8-4B22-B289-7A9C4A655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56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C677FC-71EA-4229-8E38-4D9C0515BF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What We’ve Learned from 228</a:t>
            </a:r>
          </a:p>
        </p:txBody>
      </p:sp>
      <p:sp>
        <p:nvSpPr>
          <p:cNvPr id="319498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799" y="1207645"/>
            <a:ext cx="3839896" cy="2960507"/>
            <a:chOff x="685799" y="1207645"/>
            <a:chExt cx="3839896" cy="2960507"/>
          </a:xfrm>
        </p:grpSpPr>
        <p:sp>
          <p:nvSpPr>
            <p:cNvPr id="2" name="TextBox 1"/>
            <p:cNvSpPr txBox="1"/>
            <p:nvPr/>
          </p:nvSpPr>
          <p:spPr>
            <a:xfrm>
              <a:off x="685799" y="1207645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Java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6829" y="1605173"/>
              <a:ext cx="2787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>
                  <a:sym typeface="Symbol" panose="05050102010706020507" pitchFamily="18" charset="2"/>
                </a:rPr>
                <a:t>Inheritance &amp; abstraction</a:t>
              </a:r>
              <a:endParaRPr 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6829" y="1951415"/>
              <a:ext cx="2909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>
                  <a:sym typeface="Symbol" panose="05050102010706020507" pitchFamily="18" charset="2"/>
                </a:rPr>
                <a:t>Interface vs abstract class</a:t>
              </a:r>
              <a:endParaRPr lang="en-US" sz="1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6829" y="2315307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dirty="0">
                  <a:sym typeface="Symbol" panose="05050102010706020507" pitchFamily="18" charset="2"/>
                </a:rPr>
                <a:t>Dynamic binding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8816" y="2688967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dirty="0">
                  <a:sym typeface="Symbol" panose="05050102010706020507" pitchFamily="18" charset="2"/>
                </a:rPr>
                <a:t>Method overriding 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9075" y="3054695"/>
              <a:ext cx="3576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dirty="0">
                  <a:sym typeface="Symbol" panose="05050102010706020507" pitchFamily="18" charset="2"/>
                </a:rPr>
                <a:t>Cloning, shallow vs deep copying</a:t>
              </a:r>
              <a:endParaRPr 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9075" y="3421800"/>
              <a:ext cx="2544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>
                  <a:sym typeface="Symbol" panose="05050102010706020507" pitchFamily="18" charset="2"/>
                </a:rPr>
                <a:t>Generic programming</a:t>
              </a:r>
              <a:endParaRPr lang="en-US" sz="1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9075" y="3768042"/>
              <a:ext cx="1438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>
                  <a:sym typeface="Symbol" panose="05050102010706020507" pitchFamily="18" charset="2"/>
                </a:rPr>
                <a:t>Wild cards</a:t>
              </a:r>
              <a:endParaRPr 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89245" y="1242947"/>
            <a:ext cx="3586834" cy="5615053"/>
            <a:chOff x="5589245" y="1242947"/>
            <a:chExt cx="3586834" cy="5615053"/>
          </a:xfrm>
        </p:grpSpPr>
        <p:sp>
          <p:nvSpPr>
            <p:cNvPr id="26" name="TextBox 25"/>
            <p:cNvSpPr txBox="1"/>
            <p:nvPr/>
          </p:nvSpPr>
          <p:spPr>
            <a:xfrm>
              <a:off x="5589245" y="1242947"/>
              <a:ext cx="2953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Algorthms &amp; Analysis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37081" y="1663049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Big-O</a:t>
              </a:r>
              <a:endParaRPr 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8697" y="2033624"/>
              <a:ext cx="17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Binary search</a:t>
              </a:r>
              <a:endParaRPr lang="en-US" sz="1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48697" y="2434371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Sorting </a:t>
              </a:r>
              <a:endParaRPr 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36378" y="2739343"/>
              <a:ext cx="1697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>
                  <a:sym typeface="Symbol" panose="05050102010706020507" pitchFamily="18" charset="2"/>
                </a:rPr>
                <a:t>Selection sort </a:t>
              </a:r>
              <a:endParaRPr 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36378" y="3075070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>
                  <a:sym typeface="Symbol" panose="05050102010706020507" pitchFamily="18" charset="2"/>
                </a:rPr>
                <a:t>Insertion sort </a:t>
              </a:r>
              <a:endParaRPr 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6378" y="3394541"/>
              <a:ext cx="1369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 err="1">
                  <a:sym typeface="Symbol" panose="05050102010706020507" pitchFamily="18" charset="2"/>
                </a:rPr>
                <a:t>Mergesort</a:t>
              </a:r>
              <a:r>
                <a:rPr lang="en-US" sz="1800" dirty="0">
                  <a:sym typeface="Symbol" panose="05050102010706020507" pitchFamily="18" charset="2"/>
                </a:rPr>
                <a:t> </a:t>
              </a:r>
              <a:endParaRPr 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4603" y="3702860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>
                  <a:sym typeface="Symbol" panose="05050102010706020507" pitchFamily="18" charset="2"/>
                </a:rPr>
                <a:t>Quicksort </a:t>
              </a:r>
              <a:endParaRPr 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4603" y="4029690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dirty="0">
                  <a:sym typeface="Symbol" panose="05050102010706020507" pitchFamily="18" charset="2"/>
                </a:rPr>
                <a:t>Heap sort </a:t>
              </a:r>
              <a:endParaRPr 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24291" y="4745887"/>
              <a:ext cx="2986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Infix &amp; postfix conversions</a:t>
              </a:r>
              <a:endParaRPr 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24291" y="5079309"/>
              <a:ext cx="3251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</a:t>
              </a:r>
              <a:r>
                <a:rPr lang="en-US" sz="1800" dirty="0">
                  <a:sym typeface="Symbol" panose="05050102010706020507" pitchFamily="18" charset="2"/>
                </a:rPr>
                <a:t> Graham’s scan &amp; </a:t>
              </a:r>
              <a:r>
                <a:rPr lang="en-US" sz="1800" dirty="0" err="1">
                  <a:sym typeface="Symbol" panose="05050102010706020507" pitchFamily="18" charset="2"/>
                </a:rPr>
                <a:t>Javis</a:t>
              </a:r>
              <a:r>
                <a:rPr lang="en-US" sz="1800" dirty="0">
                  <a:sym typeface="Symbol" panose="05050102010706020507" pitchFamily="18" charset="2"/>
                </a:rPr>
                <a:t>’ march</a:t>
              </a:r>
              <a:endParaRPr lang="en-US" sz="1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8697" y="5446233"/>
              <a:ext cx="17987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Tree traversals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081" y="5797457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BFS &amp; DFS</a:t>
              </a:r>
              <a:endParaRPr lang="en-US" sz="1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48697" y="6130966"/>
              <a:ext cx="2002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dirty="0">
                  <a:sym typeface="Symbol" panose="05050102010706020507" pitchFamily="18" charset="2"/>
                </a:rPr>
                <a:t>Topological sort</a:t>
              </a:r>
              <a:endParaRPr 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53285" y="6457890"/>
              <a:ext cx="1742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>
                  <a:sym typeface="Symbol" panose="05050102010706020507" pitchFamily="18" charset="2"/>
                </a:rPr>
                <a:t>Shortest paths</a:t>
              </a:r>
              <a:endParaRPr lang="en-US" sz="1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313" y="4168152"/>
            <a:ext cx="5113191" cy="2659327"/>
            <a:chOff x="681313" y="4168152"/>
            <a:chExt cx="5113191" cy="2659327"/>
          </a:xfrm>
        </p:grpSpPr>
        <p:grpSp>
          <p:nvGrpSpPr>
            <p:cNvPr id="5" name="Group 4"/>
            <p:cNvGrpSpPr/>
            <p:nvPr/>
          </p:nvGrpSpPr>
          <p:grpSpPr>
            <a:xfrm>
              <a:off x="681313" y="4168152"/>
              <a:ext cx="5113191" cy="2659327"/>
              <a:chOff x="681313" y="4212960"/>
              <a:chExt cx="5113191" cy="265932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1313" y="4212960"/>
                <a:ext cx="2114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Data structures 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49075" y="4604270"/>
                <a:ext cx="38479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anose="05050102010706020507" pitchFamily="18" charset="2"/>
                  </a:rPr>
                  <a:t></a:t>
                </a:r>
                <a:r>
                  <a:rPr 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Linked lists (singly, doubly, circular)</a:t>
                </a:r>
                <a:endParaRPr lang="en-US" sz="1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49075" y="4931713"/>
                <a:ext cx="1043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anose="05050102010706020507" pitchFamily="18" charset="2"/>
                  </a:rPr>
                  <a:t></a:t>
                </a:r>
                <a:r>
                  <a:rPr 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Stacks</a:t>
                </a:r>
                <a:endParaRPr lang="en-US" sz="1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9075" y="5227692"/>
                <a:ext cx="4845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anose="05050102010706020507" pitchFamily="18" charset="2"/>
                  </a:rPr>
                  <a:t></a:t>
                </a:r>
                <a:r>
                  <a:rPr 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Trees (general, binary, expression, BSTs, splay)</a:t>
                </a:r>
                <a:endParaRPr lang="en-US" sz="1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36829" y="5553645"/>
                <a:ext cx="1701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anose="05050102010706020507" pitchFamily="18" charset="2"/>
                  </a:rPr>
                  <a:t></a:t>
                </a:r>
                <a:r>
                  <a:rPr 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sym typeface="Symbol" panose="05050102010706020507" pitchFamily="18" charset="2"/>
                  </a:rPr>
                  <a:t>Sets &amp; m</a:t>
                </a:r>
                <a:r>
                  <a:rPr lang="en-US" sz="1800" dirty="0">
                    <a:sym typeface="Symbol" panose="05050102010706020507" pitchFamily="18" charset="2"/>
                  </a:rPr>
                  <a:t>aps</a:t>
                </a:r>
                <a:endParaRPr lang="en-US" sz="1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49726" y="5850048"/>
                <a:ext cx="1511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ym typeface="Symbol" panose="05050102010706020507" pitchFamily="18" charset="2"/>
                  </a:rPr>
                  <a:t></a:t>
                </a:r>
                <a:r>
                  <a:rPr lang="en-US" sz="200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>
                    <a:sym typeface="Symbol" panose="05050102010706020507" pitchFamily="18" charset="2"/>
                  </a:rPr>
                  <a:t>Hash tables</a:t>
                </a:r>
                <a:endParaRPr lang="en-US" sz="18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36829" y="6472177"/>
                <a:ext cx="1107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ym typeface="Symbol" panose="05050102010706020507" pitchFamily="18" charset="2"/>
                  </a:rPr>
                  <a:t></a:t>
                </a:r>
                <a:r>
                  <a:rPr lang="en-US" sz="200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>
                    <a:sym typeface="Symbol" panose="05050102010706020507" pitchFamily="18" charset="2"/>
                  </a:rPr>
                  <a:t>Graphs</a:t>
                </a:r>
                <a:endParaRPr lang="en-US" sz="180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36829" y="6130966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</a:t>
              </a:r>
              <a:r>
                <a:rPr lang="en-US" sz="2000" dirty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sz="1800" dirty="0">
                  <a:sym typeface="Symbol" panose="05050102010706020507" pitchFamily="18" charset="2"/>
                </a:rPr>
                <a:t>Heaps</a:t>
              </a:r>
              <a:endParaRPr lang="en-US" sz="18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A229586-283D-4D7B-88D4-BEDB217716DE}"/>
              </a:ext>
            </a:extLst>
          </p:cNvPr>
          <p:cNvSpPr txBox="1"/>
          <p:nvPr/>
        </p:nvSpPr>
        <p:spPr>
          <a:xfrm>
            <a:off x="5924291" y="4379863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 </a:t>
            </a:r>
            <a:r>
              <a:rPr lang="en-US" sz="1800" dirty="0">
                <a:sym typeface="Symbol" panose="05050102010706020507" pitchFamily="18" charset="2"/>
              </a:rPr>
              <a:t>A* algorithm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35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FF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6921</TotalTime>
  <Words>124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Blank Presentation</vt:lpstr>
      <vt:lpstr>What We’ve Learned from 228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Administrator</cp:lastModifiedBy>
  <cp:revision>116</cp:revision>
  <dcterms:created xsi:type="dcterms:W3CDTF">1999-03-29T05:24:19Z</dcterms:created>
  <dcterms:modified xsi:type="dcterms:W3CDTF">2018-09-21T01:37:25Z</dcterms:modified>
</cp:coreProperties>
</file>