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257" r:id="rId2"/>
    <p:sldId id="301" r:id="rId3"/>
    <p:sldId id="300" r:id="rId4"/>
    <p:sldId id="318" r:id="rId5"/>
    <p:sldId id="263" r:id="rId6"/>
    <p:sldId id="259" r:id="rId7"/>
    <p:sldId id="262" r:id="rId8"/>
    <p:sldId id="261" r:id="rId9"/>
    <p:sldId id="319" r:id="rId10"/>
    <p:sldId id="274" r:id="rId11"/>
    <p:sldId id="276" r:id="rId12"/>
    <p:sldId id="278" r:id="rId13"/>
    <p:sldId id="296" r:id="rId14"/>
    <p:sldId id="275" r:id="rId15"/>
    <p:sldId id="320" r:id="rId16"/>
    <p:sldId id="267" r:id="rId17"/>
    <p:sldId id="337" r:id="rId18"/>
    <p:sldId id="322" r:id="rId19"/>
    <p:sldId id="269" r:id="rId20"/>
    <p:sldId id="271" r:id="rId21"/>
    <p:sldId id="321" r:id="rId22"/>
    <p:sldId id="273" r:id="rId23"/>
    <p:sldId id="323" r:id="rId24"/>
    <p:sldId id="280" r:id="rId25"/>
    <p:sldId id="295" r:id="rId26"/>
    <p:sldId id="325" r:id="rId27"/>
    <p:sldId id="286" r:id="rId28"/>
    <p:sldId id="326" r:id="rId29"/>
    <p:sldId id="328" r:id="rId30"/>
    <p:sldId id="327" r:id="rId31"/>
    <p:sldId id="329" r:id="rId32"/>
    <p:sldId id="330" r:id="rId33"/>
    <p:sldId id="324" r:id="rId34"/>
    <p:sldId id="281" r:id="rId35"/>
    <p:sldId id="283" r:id="rId36"/>
    <p:sldId id="284" r:id="rId37"/>
    <p:sldId id="331" r:id="rId38"/>
    <p:sldId id="282" r:id="rId39"/>
    <p:sldId id="332" r:id="rId40"/>
    <p:sldId id="297" r:id="rId41"/>
    <p:sldId id="333" r:id="rId42"/>
    <p:sldId id="298" r:id="rId43"/>
    <p:sldId id="334" r:id="rId44"/>
    <p:sldId id="299" r:id="rId45"/>
    <p:sldId id="335" r:id="rId46"/>
    <p:sldId id="293" r:id="rId47"/>
    <p:sldId id="336" r:id="rId48"/>
    <p:sldId id="29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18"/>
            <p14:sldId id="263"/>
            <p14:sldId id="259"/>
            <p14:sldId id="262"/>
            <p14:sldId id="261"/>
            <p14:sldId id="319"/>
            <p14:sldId id="274"/>
            <p14:sldId id="276"/>
            <p14:sldId id="278"/>
            <p14:sldId id="296"/>
            <p14:sldId id="275"/>
            <p14:sldId id="320"/>
            <p14:sldId id="267"/>
            <p14:sldId id="337"/>
            <p14:sldId id="322"/>
            <p14:sldId id="269"/>
            <p14:sldId id="271"/>
            <p14:sldId id="321"/>
            <p14:sldId id="273"/>
            <p14:sldId id="323"/>
            <p14:sldId id="280"/>
            <p14:sldId id="295"/>
            <p14:sldId id="325"/>
            <p14:sldId id="286"/>
            <p14:sldId id="326"/>
            <p14:sldId id="328"/>
            <p14:sldId id="327"/>
            <p14:sldId id="329"/>
            <p14:sldId id="330"/>
            <p14:sldId id="324"/>
            <p14:sldId id="281"/>
            <p14:sldId id="283"/>
            <p14:sldId id="284"/>
            <p14:sldId id="331"/>
            <p14:sldId id="282"/>
            <p14:sldId id="332"/>
            <p14:sldId id="297"/>
            <p14:sldId id="333"/>
            <p14:sldId id="298"/>
            <p14:sldId id="334"/>
            <p14:sldId id="299"/>
            <p14:sldId id="335"/>
            <p14:sldId id="293"/>
            <p14:sldId id="33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 autoAdjust="0"/>
    <p:restoredTop sz="73577" autoAdjust="0"/>
  </p:normalViewPr>
  <p:slideViewPr>
    <p:cSldViewPr snapToGrid="0">
      <p:cViewPr varScale="1">
        <p:scale>
          <a:sx n="119" d="100"/>
          <a:sy n="119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1200" dirty="0"/>
              <a:t>A data link was needed to interface many parallel multiplier outputs to many parallel adder devices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-The data connection is asynchronous, mimicking wire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-Floating point needs much more logic due to needing to check the magnitude difference, then normalize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6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b="1" dirty="0"/>
              <a:t>can benefit from hardware acceleration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8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bitstream and block diagram was generated to program the FPGA with the Python3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1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device has three dynamic configurations: Integer, Floating Point, Fixed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4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8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  <a:p>
            <a:endParaRPr lang="en-US" dirty="0"/>
          </a:p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  <a:p>
            <a:endParaRPr lang="en-US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80010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493" y="5175018"/>
            <a:ext cx="10531112" cy="9827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Designed/Presented by David Cain</a:t>
            </a:r>
          </a:p>
          <a:p>
            <a:pPr algn="l"/>
            <a:r>
              <a:rPr lang="en-US" sz="2800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F29F9-EACE-4457-961D-5559155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1970404"/>
            <a:ext cx="6261882" cy="45224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091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Using Vivado’s partial reconfiguration wizard, designs can become dynamically reconfigurable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1" y="2336154"/>
            <a:ext cx="4241733" cy="3790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5592379" y="3585911"/>
            <a:ext cx="1055370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7160194" y="3585911"/>
            <a:ext cx="873125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1920875" y="689909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DBED-228C-419C-A453-0D97CE4D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32" y="1557839"/>
            <a:ext cx="4169136" cy="4983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C4F20-0228-490F-9602-900A80E198C5}"/>
              </a:ext>
            </a:extLst>
          </p:cNvPr>
          <p:cNvSpPr/>
          <p:nvPr/>
        </p:nvSpPr>
        <p:spPr>
          <a:xfrm>
            <a:off x="4909754" y="3677351"/>
            <a:ext cx="2227646" cy="1255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39CEB-0F45-4EDC-8B83-E1AADE3C64F4}"/>
              </a:ext>
            </a:extLst>
          </p:cNvPr>
          <p:cNvCxnSpPr>
            <a:cxnSpLocks/>
          </p:cNvCxnSpPr>
          <p:nvPr/>
        </p:nvCxnSpPr>
        <p:spPr>
          <a:xfrm>
            <a:off x="4541520" y="2797644"/>
            <a:ext cx="93525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EB147-C681-423A-9B8A-00D5EDB1FF2E}"/>
              </a:ext>
            </a:extLst>
          </p:cNvPr>
          <p:cNvCxnSpPr>
            <a:cxnSpLocks/>
          </p:cNvCxnSpPr>
          <p:nvPr/>
        </p:nvCxnSpPr>
        <p:spPr>
          <a:xfrm flipH="1">
            <a:off x="7137400" y="4257040"/>
            <a:ext cx="76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833C1-8943-43A2-9DF7-22256A7F00B4}"/>
              </a:ext>
            </a:extLst>
          </p:cNvPr>
          <p:cNvSpPr txBox="1"/>
          <p:nvPr/>
        </p:nvSpPr>
        <p:spPr>
          <a:xfrm>
            <a:off x="7899400" y="3564542"/>
            <a:ext cx="254839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Partial Reconfigurable</a:t>
            </a:r>
          </a:p>
          <a:p>
            <a:pPr algn="ctr"/>
            <a:r>
              <a:rPr lang="en-GB" sz="2800" dirty="0"/>
              <a:t>Partitions 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D349B-CD60-436B-8D41-5954196D888C}"/>
              </a:ext>
            </a:extLst>
          </p:cNvPr>
          <p:cNvCxnSpPr>
            <a:cxnSpLocks/>
          </p:cNvCxnSpPr>
          <p:nvPr/>
        </p:nvCxnSpPr>
        <p:spPr>
          <a:xfrm flipH="1">
            <a:off x="5476775" y="2712586"/>
            <a:ext cx="20023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47F-4362-4E4B-8734-FB526CA7F071}"/>
              </a:ext>
            </a:extLst>
          </p:cNvPr>
          <p:cNvSpPr txBox="1"/>
          <p:nvPr/>
        </p:nvSpPr>
        <p:spPr>
          <a:xfrm>
            <a:off x="6595043" y="2061908"/>
            <a:ext cx="184671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Design Top</a:t>
            </a:r>
          </a:p>
          <a:p>
            <a:pPr algn="ctr"/>
            <a:r>
              <a:rPr lang="en-GB" sz="2800" dirty="0"/>
              <a:t>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0" y="929858"/>
            <a:ext cx="5111072" cy="49982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258084" y="1388441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8377338" y="4936033"/>
            <a:ext cx="270221" cy="34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647559" y="5086350"/>
            <a:ext cx="1363216" cy="383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419976" y="4474368"/>
            <a:ext cx="95736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10086975" y="3749044"/>
            <a:ext cx="152400" cy="6109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9024204" y="4362385"/>
            <a:ext cx="1896209" cy="7215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870524" y="328737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Partially Reconfigurable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2363648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BD7ABE-12D0-4338-A975-B1B4B0E50A65}"/>
              </a:ext>
            </a:extLst>
          </p:cNvPr>
          <p:cNvSpPr txBox="1">
            <a:spLocks/>
          </p:cNvSpPr>
          <p:nvPr/>
        </p:nvSpPr>
        <p:spPr>
          <a:xfrm>
            <a:off x="838200" y="724224"/>
            <a:ext cx="10515600" cy="21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A first step was to implement devices that could intake 2 data values, multiply them, then return the product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data type can be dynamically reconfigured as needed within the pipeline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multiplication block is reliant on having DSPs available for allocation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BE0C1-B7E8-419E-A78F-4CB1C6804470}"/>
              </a:ext>
            </a:extLst>
          </p:cNvPr>
          <p:cNvGrpSpPr/>
          <p:nvPr/>
        </p:nvGrpSpPr>
        <p:grpSpPr>
          <a:xfrm>
            <a:off x="1823252" y="2852304"/>
            <a:ext cx="8545496" cy="3486352"/>
            <a:chOff x="1658394" y="2967361"/>
            <a:chExt cx="9986528" cy="3493346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69B0C74-D437-4D80-9990-B90DF1EAB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394" y="2967361"/>
              <a:ext cx="8875211" cy="332003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0C8BAB-9582-456A-8BA5-2BE409AC9C56}"/>
                </a:ext>
              </a:extLst>
            </p:cNvPr>
            <p:cNvSpPr/>
            <p:nvPr/>
          </p:nvSpPr>
          <p:spPr>
            <a:xfrm>
              <a:off x="3848100" y="5562600"/>
              <a:ext cx="4591049" cy="6429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3B79D2-E054-4420-B0FD-988F07CD237C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>
              <a:off x="8439149" y="5884069"/>
              <a:ext cx="7223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39607A-10C6-462A-A05C-930D74627822}"/>
                </a:ext>
              </a:extLst>
            </p:cNvPr>
            <p:cNvSpPr txBox="1"/>
            <p:nvPr/>
          </p:nvSpPr>
          <p:spPr>
            <a:xfrm>
              <a:off x="9161548" y="5307431"/>
              <a:ext cx="2483374" cy="1153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Reconfigurable Partition</a:t>
              </a:r>
            </a:p>
            <a:p>
              <a:r>
                <a:rPr lang="en-US" dirty="0"/>
                <a:t>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BBBD55A-1DB8-4CCB-AF24-4A2A3F170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7"/>
          <a:stretch/>
        </p:blipFill>
        <p:spPr>
          <a:xfrm>
            <a:off x="1874233" y="2852304"/>
            <a:ext cx="3200020" cy="3449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BB392-AE20-4102-A3FE-2EB7751913ED}"/>
              </a:ext>
            </a:extLst>
          </p:cNvPr>
          <p:cNvSpPr txBox="1">
            <a:spLocks/>
          </p:cNvSpPr>
          <p:nvPr/>
        </p:nvSpPr>
        <p:spPr>
          <a:xfrm>
            <a:off x="838199" y="724224"/>
            <a:ext cx="10544175" cy="21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To elaborate on DSP use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While multiplication could be implemented strictly through logic, this would be resource wasteful and slow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Multipliers are often implemented on DSPs,  particularly when time performance is important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6F9C3-9386-4321-8BAE-12B92F8FD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86" y="2850359"/>
            <a:ext cx="5148263" cy="34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269307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AD00-085A-4A87-92FC-BB289F33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59" y="2556273"/>
            <a:ext cx="7793185" cy="37728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52891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 to handle product outputs 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Basis for a crossbar switch is to allow any input port to be connected to any output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DD7-5EB6-4989-B373-0F6C67FAA178}"/>
              </a:ext>
            </a:extLst>
          </p:cNvPr>
          <p:cNvSpPr txBox="1">
            <a:spLocks/>
          </p:cNvSpPr>
          <p:nvPr/>
        </p:nvSpPr>
        <p:spPr>
          <a:xfrm>
            <a:off x="900344" y="2556274"/>
            <a:ext cx="10515600" cy="377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Block diagram of crossbar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crossbar operates on a grid connection concept. With N inputs and M outputs, this generates </a:t>
            </a:r>
            <a:r>
              <a:rPr lang="en-US" sz="2800" dirty="0" err="1"/>
              <a:t>NxM</a:t>
            </a:r>
            <a:r>
              <a:rPr lang="en-US" sz="2800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Partially Reconfigurable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042776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9" y="3884373"/>
            <a:ext cx="4012797" cy="2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37125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16" y="1418466"/>
            <a:ext cx="4336059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These components were then packaged into a single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device has a lot of I/O and no built-in control logic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sz="24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means it must be packaged with a controller IP for operation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6577797" y="1233800"/>
            <a:ext cx="4297347" cy="4762642"/>
            <a:chOff x="610092" y="3012351"/>
            <a:chExt cx="3599927" cy="3758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2351"/>
              <a:ext cx="3267607" cy="3758331"/>
              <a:chOff x="1180362" y="2495323"/>
              <a:chExt cx="3267607" cy="375833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2119037" y="2495323"/>
                <a:ext cx="1390257" cy="291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796399" cy="41288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6104B-2F6B-4BC8-A77A-2EADD2079A80}"/>
              </a:ext>
            </a:extLst>
          </p:cNvPr>
          <p:cNvCxnSpPr/>
          <p:nvPr/>
        </p:nvCxnSpPr>
        <p:spPr>
          <a:xfrm>
            <a:off x="5362022" y="508245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72558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9" y="648689"/>
            <a:ext cx="5982227" cy="2322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Use matrix accelerator control signals to generate convolution sum</a:t>
            </a:r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991848FF-6069-4829-9A9D-8ACD0EAA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26034"/>
            <a:ext cx="5030043" cy="323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27C27-0844-4866-8C13-2A46A96D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19" y="3293875"/>
            <a:ext cx="590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6E960-BFE8-4BD3-9A61-AF87F0A9FEB9}"/>
              </a:ext>
            </a:extLst>
          </p:cNvPr>
          <p:cNvSpPr/>
          <p:nvPr/>
        </p:nvSpPr>
        <p:spPr>
          <a:xfrm>
            <a:off x="6422295" y="6245556"/>
            <a:ext cx="2379216" cy="20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FD91A-B4B1-4A01-880D-D83999846E6B}"/>
              </a:ext>
            </a:extLst>
          </p:cNvPr>
          <p:cNvSpPr txBox="1">
            <a:spLocks/>
          </p:cNvSpPr>
          <p:nvPr/>
        </p:nvSpPr>
        <p:spPr>
          <a:xfrm>
            <a:off x="587250" y="3564125"/>
            <a:ext cx="5106770" cy="241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428801-6502-42F7-A46D-7858279F0D8D}"/>
              </a:ext>
            </a:extLst>
          </p:cNvPr>
          <p:cNvGrpSpPr/>
          <p:nvPr/>
        </p:nvGrpSpPr>
        <p:grpSpPr>
          <a:xfrm>
            <a:off x="8553513" y="684419"/>
            <a:ext cx="2240821" cy="2623041"/>
            <a:chOff x="8749734" y="805959"/>
            <a:chExt cx="2240821" cy="26230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C2553D-67AC-4D56-84BF-735B91882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8C3C52-EB37-4E4A-931B-580092864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0461E37-8220-45B2-B325-0BE5406F4C6A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592A26-898E-437B-8A9E-97A813A7F38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DFDE66-FBC4-4A9C-9C02-82348775C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5F49BD-F37C-4844-A8B7-5F13CAA76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20246-78EB-4DA9-BDAB-4F18B7C8974D}"/>
                </a:ext>
              </a:extLst>
            </p:cNvPr>
            <p:cNvSpPr txBox="1"/>
            <p:nvPr/>
          </p:nvSpPr>
          <p:spPr>
            <a:xfrm>
              <a:off x="8945967" y="805959"/>
              <a:ext cx="184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Input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E698CA2-3023-496C-AF69-FAFACED8DD63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3181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428801-6502-42F7-A46D-7858279F0D8D}"/>
              </a:ext>
            </a:extLst>
          </p:cNvPr>
          <p:cNvGrpSpPr/>
          <p:nvPr/>
        </p:nvGrpSpPr>
        <p:grpSpPr>
          <a:xfrm>
            <a:off x="8553513" y="684419"/>
            <a:ext cx="2240821" cy="2623041"/>
            <a:chOff x="8749734" y="805959"/>
            <a:chExt cx="2240821" cy="26230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C2553D-67AC-4D56-84BF-735B91882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8C3C52-EB37-4E4A-931B-580092864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0461E37-8220-45B2-B325-0BE5406F4C6A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592A26-898E-437B-8A9E-97A813A7F38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DFDE66-FBC4-4A9C-9C02-82348775C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5F49BD-F37C-4844-A8B7-5F13CAA76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20246-78EB-4DA9-BDAB-4F18B7C8974D}"/>
                </a:ext>
              </a:extLst>
            </p:cNvPr>
            <p:cNvSpPr txBox="1"/>
            <p:nvPr/>
          </p:nvSpPr>
          <p:spPr>
            <a:xfrm>
              <a:off x="8945967" y="805959"/>
              <a:ext cx="184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Input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67681F-4BE1-4A5A-B044-B93952145B80}"/>
              </a:ext>
            </a:extLst>
          </p:cNvPr>
          <p:cNvGrpSpPr/>
          <p:nvPr/>
        </p:nvGrpSpPr>
        <p:grpSpPr>
          <a:xfrm>
            <a:off x="8553511" y="3563428"/>
            <a:ext cx="2314995" cy="2610153"/>
            <a:chOff x="8553511" y="3563428"/>
            <a:chExt cx="2314995" cy="26101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02C505-B8F6-4AC9-878B-5F7B2A292CC1}"/>
                </a:ext>
              </a:extLst>
            </p:cNvPr>
            <p:cNvGrpSpPr/>
            <p:nvPr/>
          </p:nvGrpSpPr>
          <p:grpSpPr>
            <a:xfrm>
              <a:off x="8553511" y="3563428"/>
              <a:ext cx="2240821" cy="2610153"/>
              <a:chOff x="8749734" y="818847"/>
              <a:chExt cx="2240821" cy="261015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2AE441-A954-4B3C-A536-C7703CF91E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AC36996-3B79-4069-B068-4B65CCB63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D67EFE3-78D3-4A09-B260-0BF0942CFC64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C23A0A8-B988-4116-A714-F3B5FC568D3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0A310F9-1018-4C62-A70D-6C35A331E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2EE299-BAD9-4B8E-B2FD-4B5A264F3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D1147-A7D8-45E2-ADCE-43219835649D}"/>
                  </a:ext>
                </a:extLst>
              </p:cNvPr>
              <p:cNvSpPr txBox="1"/>
              <p:nvPr/>
            </p:nvSpPr>
            <p:spPr>
              <a:xfrm>
                <a:off x="8874931" y="818847"/>
                <a:ext cx="1990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Filter Kernel Buffer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33F7D2-F078-4116-A3FA-4F4EEE628C65}"/>
                </a:ext>
              </a:extLst>
            </p:cNvPr>
            <p:cNvGrpSpPr/>
            <p:nvPr/>
          </p:nvGrpSpPr>
          <p:grpSpPr>
            <a:xfrm>
              <a:off x="8553511" y="3932760"/>
              <a:ext cx="2314995" cy="2137416"/>
              <a:chOff x="8553511" y="3932760"/>
              <a:chExt cx="2314995" cy="213741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B7D30-8F51-43E9-8FAC-69F50F6339DB}"/>
                  </a:ext>
                </a:extLst>
              </p:cNvPr>
              <p:cNvSpPr txBox="1"/>
              <p:nvPr/>
            </p:nvSpPr>
            <p:spPr>
              <a:xfrm>
                <a:off x="8553511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DD92D-6C82-4A3C-903E-D2517D653B48}"/>
                  </a:ext>
                </a:extLst>
              </p:cNvPr>
              <p:cNvSpPr txBox="1"/>
              <p:nvPr/>
            </p:nvSpPr>
            <p:spPr>
              <a:xfrm>
                <a:off x="8553511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4968B0-F0B6-4E25-8C75-12398B80D6AA}"/>
                  </a:ext>
                </a:extLst>
              </p:cNvPr>
              <p:cNvSpPr txBox="1"/>
              <p:nvPr/>
            </p:nvSpPr>
            <p:spPr>
              <a:xfrm>
                <a:off x="8553511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FFDC8-44F9-43F4-95B7-C2508ADE6739}"/>
                  </a:ext>
                </a:extLst>
              </p:cNvPr>
              <p:cNvSpPr txBox="1"/>
              <p:nvPr/>
            </p:nvSpPr>
            <p:spPr>
              <a:xfrm>
                <a:off x="9317268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A7641-B1B9-48C9-A7A2-D0B4745DCBD5}"/>
                  </a:ext>
                </a:extLst>
              </p:cNvPr>
              <p:cNvSpPr txBox="1"/>
              <p:nvPr/>
            </p:nvSpPr>
            <p:spPr>
              <a:xfrm>
                <a:off x="9317268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5C7E8-B704-421E-8996-AF0F0645E30C}"/>
                  </a:ext>
                </a:extLst>
              </p:cNvPr>
              <p:cNvSpPr txBox="1"/>
              <p:nvPr/>
            </p:nvSpPr>
            <p:spPr>
              <a:xfrm>
                <a:off x="9317268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2FDDA1-051A-4047-8CE9-3420296BA2C3}"/>
                  </a:ext>
                </a:extLst>
              </p:cNvPr>
              <p:cNvSpPr txBox="1"/>
              <p:nvPr/>
            </p:nvSpPr>
            <p:spPr>
              <a:xfrm>
                <a:off x="10111421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5B7352-5352-4113-A22D-1ADE6417F96A}"/>
                  </a:ext>
                </a:extLst>
              </p:cNvPr>
              <p:cNvSpPr txBox="1"/>
              <p:nvPr/>
            </p:nvSpPr>
            <p:spPr>
              <a:xfrm>
                <a:off x="10111421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20232-F70A-4445-AA59-461B4F79CD67}"/>
                  </a:ext>
                </a:extLst>
              </p:cNvPr>
              <p:cNvSpPr txBox="1"/>
              <p:nvPr/>
            </p:nvSpPr>
            <p:spPr>
              <a:xfrm>
                <a:off x="10111421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</p:grp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C6B308C-700E-4EA4-AE47-D3C0D36257CB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84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3" y="1820505"/>
            <a:ext cx="6177230" cy="135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Develop an FPGA based reconfigurable design to accelerate matrix convolution within a greater processing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40084" y="3176865"/>
            <a:ext cx="6177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This is a computationally intensive step used in many image processing algorithms</a:t>
            </a:r>
          </a:p>
          <a:p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The design must accept multiple data types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Each of these data types can be dynamically reconfigured on device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7AE5710-644B-4C52-A3F8-3E242F7D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09" y="4016417"/>
            <a:ext cx="4899478" cy="2231983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8BFB250-1EB9-4117-A4CA-2E2C40B85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37" y="541380"/>
            <a:ext cx="3403621" cy="28491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0CFD6-7A68-4328-A85C-A6F085BD9650}"/>
              </a:ext>
            </a:extLst>
          </p:cNvPr>
          <p:cNvCxnSpPr/>
          <p:nvPr/>
        </p:nvCxnSpPr>
        <p:spPr>
          <a:xfrm>
            <a:off x="6897308" y="609600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2DE96-4BB1-4C15-96C3-8DA2BF3FDE51}"/>
              </a:ext>
            </a:extLst>
          </p:cNvPr>
          <p:cNvSpPr/>
          <p:nvPr/>
        </p:nvSpPr>
        <p:spPr>
          <a:xfrm>
            <a:off x="7244179" y="4350058"/>
            <a:ext cx="665826" cy="6835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755B3-98F5-4A03-9DFD-DC62A4F87AF7}"/>
              </a:ext>
            </a:extLst>
          </p:cNvPr>
          <p:cNvSpPr/>
          <p:nvPr/>
        </p:nvSpPr>
        <p:spPr>
          <a:xfrm>
            <a:off x="9129634" y="4350057"/>
            <a:ext cx="665826" cy="6835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</p:grp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62EB863-6A62-4AF9-9982-2ABF1FC963F0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293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</p:grp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29C8A37-A470-490D-A43B-DCDC9A6E3638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After the convolution is completed, the data set is shifted to the left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94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2" y="448168"/>
            <a:ext cx="5982227" cy="596166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After the convolution is completed, the data set is shifted to the left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600" dirty="0"/>
              <a:t>The next column of data fills the empty buffers, acting as a slide on the original feature set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600" dirty="0"/>
              <a:t>The next convolution can now be computed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27D1B5-FAA9-4262-BF5D-D98C18F0609D}"/>
              </a:ext>
            </a:extLst>
          </p:cNvPr>
          <p:cNvSpPr txBox="1"/>
          <p:nvPr/>
        </p:nvSpPr>
        <p:spPr>
          <a:xfrm>
            <a:off x="10111420" y="2484605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76E3F-9AB0-4ADD-AAEA-07F12F0AFDAD}"/>
              </a:ext>
            </a:extLst>
          </p:cNvPr>
          <p:cNvSpPr txBox="1"/>
          <p:nvPr/>
        </p:nvSpPr>
        <p:spPr>
          <a:xfrm>
            <a:off x="10072593" y="1750889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4BF0-92C1-4C87-983C-C971A2F6E3D2}"/>
              </a:ext>
            </a:extLst>
          </p:cNvPr>
          <p:cNvSpPr txBox="1"/>
          <p:nvPr/>
        </p:nvSpPr>
        <p:spPr>
          <a:xfrm>
            <a:off x="10092007" y="1064934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3899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406975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4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8" y="1375432"/>
            <a:ext cx="5680586" cy="2053568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Filter Set (Filter Values)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2" y="81686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9042" y="4125793"/>
            <a:ext cx="4015003" cy="2322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B98CF-D654-4567-B496-B764CABBD0C3}"/>
              </a:ext>
            </a:extLst>
          </p:cNvPr>
          <p:cNvSpPr txBox="1">
            <a:spLocks/>
          </p:cNvSpPr>
          <p:nvPr/>
        </p:nvSpPr>
        <p:spPr>
          <a:xfrm>
            <a:off x="698157" y="4309021"/>
            <a:ext cx="5680587" cy="19563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Char char="⁻"/>
            </a:pPr>
            <a:r>
              <a:rPr lang="en-US" sz="2800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0042"/>
            <a:ext cx="10668000" cy="1448517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i="1" dirty="0"/>
              <a:t>Crossing Clock Domains with an Asynchronous FIFO</a:t>
            </a:r>
            <a:r>
              <a:rPr lang="en-US" sz="2800" dirty="0"/>
              <a:t>, Dan </a:t>
            </a:r>
            <a:r>
              <a:rPr lang="en-US" sz="2800" dirty="0" err="1"/>
              <a:t>Gisselquist</a:t>
            </a:r>
            <a:r>
              <a:rPr lang="en-US" sz="2800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460" y="3096696"/>
            <a:ext cx="7160740" cy="2896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367001" y="3096696"/>
            <a:ext cx="41054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 attempted to write this IP from scratch, but the problem was difficult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This write-up by </a:t>
            </a:r>
            <a:r>
              <a:rPr lang="en-US" sz="2400" dirty="0" err="1"/>
              <a:t>Gisselquist</a:t>
            </a:r>
            <a:r>
              <a:rPr lang="en-US" sz="2400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79496" y="101570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To verify this FIFO design was suitable, it was first tested in </a:t>
            </a:r>
            <a:r>
              <a:rPr lang="en-US" sz="2800" dirty="0" err="1"/>
              <a:t>Vivado</a:t>
            </a:r>
            <a:r>
              <a:rPr lang="en-US" sz="2800" dirty="0"/>
              <a:t>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2268796"/>
            <a:ext cx="48820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In the Python environment, the buffer would be filled with a random data set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550190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Design High Level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4416152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2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472565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75EF38-BC63-48C1-ABD9-9D1CA6CF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8" y="2486527"/>
            <a:ext cx="10187004" cy="36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135290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548795-B33B-4500-9542-E8B53ADD9CBB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 &amp; Intro to Vivado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Project Introduction: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BAB85-D330-4FEF-8333-6609F1FC68BA}"/>
              </a:ext>
            </a:extLst>
          </p:cNvPr>
          <p:cNvSpPr>
            <a:spLocks noChangeAspect="1"/>
          </p:cNvSpPr>
          <p:nvPr/>
        </p:nvSpPr>
        <p:spPr>
          <a:xfrm>
            <a:off x="1023718" y="1291838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620892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216328"/>
            <a:ext cx="10887134" cy="4333009"/>
            <a:chOff x="652433" y="2080876"/>
            <a:chExt cx="10887134" cy="43330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080877"/>
              <a:ext cx="1849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171195" y="2080876"/>
              <a:ext cx="1849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941681" y="2080876"/>
              <a:ext cx="1849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Resource Utilization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487715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723900" y="2688732"/>
            <a:ext cx="9513154" cy="1666636"/>
            <a:chOff x="731105" y="3325814"/>
            <a:chExt cx="9513154" cy="16666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731105" y="3669011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723900" y="4961417"/>
            <a:ext cx="9599003" cy="1638061"/>
            <a:chOff x="731105" y="4940300"/>
            <a:chExt cx="9599003" cy="16380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731105" y="5254922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723900" y="189237"/>
            <a:ext cx="9701458" cy="1950358"/>
            <a:chOff x="723900" y="1291709"/>
            <a:chExt cx="9701458" cy="1950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723900" y="1918628"/>
              <a:ext cx="16573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1575431"/>
              <a:ext cx="331258" cy="343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514974" y="1291709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31D3E7-0522-4CFB-A95C-37172B63E967}"/>
              </a:ext>
            </a:extLst>
          </p:cNvPr>
          <p:cNvCxnSpPr>
            <a:cxnSpLocks/>
          </p:cNvCxnSpPr>
          <p:nvPr/>
        </p:nvCxnSpPr>
        <p:spPr>
          <a:xfrm>
            <a:off x="5038724" y="33020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BA279-ADCF-467E-A59E-D83F1A852253}"/>
              </a:ext>
            </a:extLst>
          </p:cNvPr>
          <p:cNvCxnSpPr>
            <a:cxnSpLocks/>
          </p:cNvCxnSpPr>
          <p:nvPr/>
        </p:nvCxnSpPr>
        <p:spPr>
          <a:xfrm>
            <a:off x="4927599" y="55626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830615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9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365718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A76D66-1C3B-41E5-AC86-05921BA59BEA}"/>
              </a:ext>
            </a:extLst>
          </p:cNvPr>
          <p:cNvGrpSpPr/>
          <p:nvPr/>
        </p:nvGrpSpPr>
        <p:grpSpPr>
          <a:xfrm>
            <a:off x="5093494" y="4270449"/>
            <a:ext cx="6622256" cy="2248235"/>
            <a:chOff x="5093494" y="4359349"/>
            <a:chExt cx="6622256" cy="224823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9854411-7CDF-4F6B-A841-31F1CFC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034" y="4359349"/>
              <a:ext cx="4997716" cy="224823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47E585-97C5-4516-BC86-4BCB893C66DD}"/>
                </a:ext>
              </a:extLst>
            </p:cNvPr>
            <p:cNvSpPr txBox="1"/>
            <p:nvPr/>
          </p:nvSpPr>
          <p:spPr>
            <a:xfrm>
              <a:off x="5093494" y="497291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7AFFC-3FAD-42B8-8CCE-28D0B48C2BA3}"/>
              </a:ext>
            </a:extLst>
          </p:cNvPr>
          <p:cNvGrpSpPr/>
          <p:nvPr/>
        </p:nvGrpSpPr>
        <p:grpSpPr>
          <a:xfrm>
            <a:off x="149790" y="2407363"/>
            <a:ext cx="6142302" cy="2043274"/>
            <a:chOff x="327590" y="2826857"/>
            <a:chExt cx="6142302" cy="20432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7A231F-AA22-43D5-A68B-2B5CC8E95FB0}"/>
                </a:ext>
              </a:extLst>
            </p:cNvPr>
            <p:cNvSpPr txBox="1"/>
            <p:nvPr/>
          </p:nvSpPr>
          <p:spPr>
            <a:xfrm>
              <a:off x="327590" y="338682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2AFC39-F233-413F-9479-3B449DE2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3" y="2826857"/>
              <a:ext cx="4517759" cy="20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Conclusions &amp;</a:t>
            </a:r>
            <a:br>
              <a:rPr lang="en-US" b="1" dirty="0"/>
            </a:br>
            <a:r>
              <a:rPr lang="en-US" b="1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36420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0068"/>
            <a:ext cx="10515600" cy="411833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Currently software to control the FPGA is python based and seems to result in long runtimes for simple computation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utilizes much more resources compared to integer or fixed point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14FAE2-4045-4FFF-BD83-F30C75CD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0068"/>
            <a:ext cx="10515600" cy="411833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New software for loading data sets will likely be written in Xilinx’s SDK suite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needs to be overlooked due to failing synthesis with timing issues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Begin generating feature maps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endParaRPr lang="en-US" sz="28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14FAE2-4045-4FFF-BD83-F30C75CD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B754A-E57C-4238-9A28-100E9F81537F}"/>
              </a:ext>
            </a:extLst>
          </p:cNvPr>
          <p:cNvSpPr txBox="1"/>
          <p:nvPr/>
        </p:nvSpPr>
        <p:spPr>
          <a:xfrm>
            <a:off x="6817755" y="5026901"/>
            <a:ext cx="3997911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Will likely add more here</a:t>
            </a:r>
          </a:p>
        </p:txBody>
      </p:sp>
    </p:spTree>
    <p:extLst>
      <p:ext uri="{BB962C8B-B14F-4D97-AF65-F5344CB8AC3E}">
        <p14:creationId xmlns:p14="http://schemas.microsoft.com/office/powerpoint/2010/main" val="2993953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86" y="2404719"/>
            <a:ext cx="3834027" cy="204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36342"/>
            <a:ext cx="9872871" cy="43119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Vivado is the primary software suite used for RTL design when implementing on Xilinx based FPGAs such as the Pynq-Z2 &amp; Ultra96 V2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Vivado offers multiple development forms: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HDL support for Verilog or VHDL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Built in IP Integrator using block diagrams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65EB5F8-4475-48E3-878F-72404893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6" y="3954316"/>
            <a:ext cx="3651363" cy="2451862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C7D83589-1A09-47BA-8ADA-6331F3124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46" y="3619944"/>
            <a:ext cx="4245689" cy="27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228"/>
            <a:ext cx="4523822" cy="33535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With a simple understanding of Verilog, basic designs were created and tested:</a:t>
            </a:r>
          </a:p>
          <a:p>
            <a:pPr marL="274320" lvl="1" indent="0">
              <a:buNone/>
            </a:pPr>
            <a:endParaRPr lang="en-US" sz="2200" dirty="0"/>
          </a:p>
          <a:p>
            <a:pPr lvl="1" indent="0">
              <a:buNone/>
            </a:pPr>
            <a:r>
              <a:rPr lang="en-US" sz="2400" dirty="0"/>
              <a:t>-Multibit port MUX</a:t>
            </a:r>
          </a:p>
          <a:p>
            <a:pPr lvl="1" indent="0">
              <a:buNone/>
            </a:pPr>
            <a:r>
              <a:rPr lang="en-US" sz="2400" dirty="0"/>
              <a:t>-Multibit flipflop register</a:t>
            </a:r>
          </a:p>
          <a:p>
            <a:pPr lvl="1" indent="0">
              <a:buNone/>
            </a:pPr>
            <a:r>
              <a:rPr lang="en-US" sz="2400" dirty="0"/>
              <a:t>-Parallel multibit flipflop</a:t>
            </a:r>
          </a:p>
          <a:p>
            <a:pPr lvl="1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82" y="1720278"/>
            <a:ext cx="5263717" cy="137742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0300"/>
            <a:ext cx="5263717" cy="20695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81AB2F-D935-485E-9957-DFE5ED0483DD}"/>
              </a:ext>
            </a:extLst>
          </p:cNvPr>
          <p:cNvCxnSpPr/>
          <p:nvPr/>
        </p:nvCxnSpPr>
        <p:spPr>
          <a:xfrm>
            <a:off x="5362022" y="508245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Enabling Partial Reconfiguration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Project Introduction: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1630223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4757</TotalTime>
  <Words>3041</Words>
  <Application>Microsoft Office PowerPoint</Application>
  <PresentationFormat>Widescreen</PresentationFormat>
  <Paragraphs>628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Basis</vt:lpstr>
      <vt:lpstr> Convolution Acceleration using Dynamic Hardware</vt:lpstr>
      <vt:lpstr>Overview</vt:lpstr>
      <vt:lpstr>Design Objective</vt:lpstr>
      <vt:lpstr>Learn Verilog &amp; Intro to Vivado</vt:lpstr>
      <vt:lpstr>PowerPoint Presentation</vt:lpstr>
      <vt:lpstr>PowerPoint Presentation</vt:lpstr>
      <vt:lpstr>PowerPoint Presentation</vt:lpstr>
      <vt:lpstr>PowerPoint Presentation</vt:lpstr>
      <vt:lpstr>Enabling Partial Reconfiguration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Partially Reconfigurable Multipliers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Partially Reconfigurable Adder</vt:lpstr>
      <vt:lpstr>PowerPoint Presentation</vt:lpstr>
      <vt:lpstr>Matrix Accelerator</vt:lpstr>
      <vt:lpstr>PowerPoint Presentation</vt:lpstr>
      <vt:lpstr>PowerPoint Presentation</vt:lpstr>
      <vt:lpstr>Matrix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Design High Level Wrapper</vt:lpstr>
      <vt:lpstr>PowerPoint Presentation</vt:lpstr>
      <vt:lpstr>Floorplan</vt:lpstr>
      <vt:lpstr>PowerPoint Presentation</vt:lpstr>
      <vt:lpstr>Resource Utilization</vt:lpstr>
      <vt:lpstr>PowerPoint Presentation</vt:lpstr>
      <vt:lpstr>Power Report</vt:lpstr>
      <vt:lpstr>PowerPoint Presentation</vt:lpstr>
      <vt:lpstr>Conclusions &amp; Future Work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775</cp:revision>
  <dcterms:created xsi:type="dcterms:W3CDTF">2020-08-21T21:23:02Z</dcterms:created>
  <dcterms:modified xsi:type="dcterms:W3CDTF">2020-09-23T05:02:11Z</dcterms:modified>
</cp:coreProperties>
</file>