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258" r:id="rId3"/>
    <p:sldId id="259" r:id="rId4"/>
    <p:sldId id="261" r:id="rId5"/>
    <p:sldId id="263" r:id="rId6"/>
    <p:sldId id="262" r:id="rId7"/>
    <p:sldId id="265" r:id="rId8"/>
    <p:sldId id="266" r:id="rId9"/>
    <p:sldId id="267" r:id="rId10"/>
    <p:sldId id="274" r:id="rId11"/>
    <p:sldId id="276" r:id="rId12"/>
    <p:sldId id="278" r:id="rId13"/>
    <p:sldId id="275" r:id="rId14"/>
    <p:sldId id="269" r:id="rId15"/>
    <p:sldId id="271" r:id="rId16"/>
    <p:sldId id="270" r:id="rId17"/>
    <p:sldId id="273" r:id="rId18"/>
    <p:sldId id="280" r:id="rId19"/>
    <p:sldId id="281" r:id="rId20"/>
    <p:sldId id="283" r:id="rId21"/>
    <p:sldId id="284" r:id="rId22"/>
    <p:sldId id="286" r:id="rId23"/>
    <p:sldId id="282" r:id="rId24"/>
    <p:sldId id="287" r:id="rId25"/>
    <p:sldId id="290" r:id="rId26"/>
    <p:sldId id="291" r:id="rId27"/>
    <p:sldId id="292" r:id="rId28"/>
    <p:sldId id="293" r:id="rId29"/>
    <p:sldId id="29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E7160CC-9B5A-4946-80F7-650641D347E1}">
          <p14:sldIdLst>
            <p14:sldId id="257"/>
            <p14:sldId id="258"/>
            <p14:sldId id="259"/>
            <p14:sldId id="261"/>
            <p14:sldId id="263"/>
            <p14:sldId id="262"/>
            <p14:sldId id="265"/>
            <p14:sldId id="266"/>
            <p14:sldId id="267"/>
            <p14:sldId id="274"/>
            <p14:sldId id="276"/>
            <p14:sldId id="278"/>
            <p14:sldId id="275"/>
            <p14:sldId id="269"/>
            <p14:sldId id="271"/>
            <p14:sldId id="270"/>
            <p14:sldId id="273"/>
            <p14:sldId id="280"/>
            <p14:sldId id="281"/>
            <p14:sldId id="283"/>
            <p14:sldId id="284"/>
            <p14:sldId id="286"/>
            <p14:sldId id="282"/>
            <p14:sldId id="287"/>
            <p14:sldId id="290"/>
            <p14:sldId id="291"/>
            <p14:sldId id="292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Cain" initials="DC" lastIdx="2" clrIdx="0">
    <p:extLst>
      <p:ext uri="{19B8F6BF-5375-455C-9EA6-DF929625EA0E}">
        <p15:presenceInfo xmlns:p15="http://schemas.microsoft.com/office/powerpoint/2012/main" userId="72f45ecd30b4ae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69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24T18:49:09.633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  <p:cm authorId="1" dt="2020-08-24T18:49:10.351" idx="2">
    <p:pos x="106" y="106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24T18:49:09.633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  <p:cm authorId="1" dt="2020-08-24T18:49:10.351" idx="2">
    <p:pos x="106" y="106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3D8EA-6F56-4F99-9909-FDE052401F0A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22F4E-92E3-4860-8641-150BB682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27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how Vivado makes the whole project PR</a:t>
            </a:r>
          </a:p>
          <a:p>
            <a:r>
              <a:rPr lang="en-US" dirty="0"/>
              <a:t>When a project is PR, can’t to simulation</a:t>
            </a:r>
          </a:p>
          <a:p>
            <a:r>
              <a:rPr lang="en-US" dirty="0"/>
              <a:t>A static and dynamic version of the project was created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35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how Vivado makes the whole project PR</a:t>
            </a:r>
          </a:p>
          <a:p>
            <a:r>
              <a:rPr lang="en-US" dirty="0"/>
              <a:t>When a project is PR, can’t to simulation</a:t>
            </a:r>
          </a:p>
          <a:p>
            <a:r>
              <a:rPr lang="en-US" dirty="0"/>
              <a:t>A static and dynamic version of the project was created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67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how Vivado makes the whole project PR</a:t>
            </a:r>
          </a:p>
          <a:p>
            <a:r>
              <a:rPr lang="en-US" dirty="0"/>
              <a:t>When a project is PR, can’t to simulation</a:t>
            </a:r>
          </a:p>
          <a:p>
            <a:r>
              <a:rPr lang="en-US" dirty="0"/>
              <a:t>A static and dynamic version of the project was created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83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5B7B0-CA67-495E-9E02-774504AAC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78959E-3100-488C-ACD1-081E8DFB83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24A9B-415C-4670-8115-19460A155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E87-B9B2-4AB2-82B0-23EE33EE440A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C5C4A-BDF0-4BFA-8FF6-C0C709930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29463-32B2-4C09-85DB-18904DEAC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30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3438D-BAC7-4EFF-8376-6DD47CF45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DB56D3-ABA0-42A3-9BA4-FC0075CCC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39699-F229-47EA-AB61-8E500D6F9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E87-B9B2-4AB2-82B0-23EE33EE440A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26E6E-1354-493A-BC1E-648E41C73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C0B47-CF5B-415C-A860-0706978BD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12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DB48EF-923F-4D96-82BB-189A63B01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B44502-6A77-4B35-A147-69E46EE5E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606CA-BE5D-4F23-AFA5-0078B45D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E87-B9B2-4AB2-82B0-23EE33EE440A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012E3-7061-4FF2-A92B-17B415F99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1186D-106B-4F2E-AB40-76DBAF0A6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11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D9026-2299-477E-BC9D-82053C624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989C4-821C-4A01-B7D1-EDE43FFA7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DD82E-579F-4094-8D7E-D1BAFC724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E87-B9B2-4AB2-82B0-23EE33EE440A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6FE93-BC7A-4E66-A1C9-4F6A0C04D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44516-0D4C-4020-91DB-DA62DA9C1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09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DA594-C4D9-4BFD-AB31-1B3EC75BB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CB0C8-DA3B-4AAA-8009-78976E6BE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33248-53AB-4841-9ACA-699514020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E87-B9B2-4AB2-82B0-23EE33EE440A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E724C-8F06-42F6-B51D-DB835B2DC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7B34F-5616-4963-80B2-23EC30DF0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11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81A32-6DAF-47D4-8CE6-826B44636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4ED81-4CFA-4E8B-8923-D8F4B30653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73B8C4-0491-494C-A573-4693A3028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DB3E2-C57F-4F96-95A4-0FC8D4C3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E87-B9B2-4AB2-82B0-23EE33EE440A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CE3EF-7738-45BD-8A79-974694EDD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184F8-2000-46A0-8FA6-98E1D617C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72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12730-9739-46BC-89CA-3138483A1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32DFC-B204-4827-9D59-EC481BFE7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C1BB6C-1E5D-4C40-A1CC-5239E7759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F460FE-2857-40A9-B214-8567920CC5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7F2FF5-4AEF-414C-8D22-3A5B25101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83BE52-7810-4062-BA1A-46A653D63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E87-B9B2-4AB2-82B0-23EE33EE440A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BD94CA-3FA8-4ED7-90E0-44D6F599F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C9A729-180D-452E-AAFA-CA78E1C55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16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9C0A0-B988-411A-BB6C-77949C0A5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4478C9-6660-48E6-B87D-173CCBD41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E87-B9B2-4AB2-82B0-23EE33EE440A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B7859D-A5BD-47D7-B890-FF9315329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507502-3ADD-4F00-8E19-1985CEA5C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4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CF41DD-722E-48B5-8F82-09C6225BB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E87-B9B2-4AB2-82B0-23EE33EE440A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2479A-F2A6-4BB8-8085-C0C102A6E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BEBCF-F64D-4ABF-B43E-EBD26F129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23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CBF2F-AC0D-449C-B95E-856E1C676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F9759-3F9C-4F23-A492-46DDAF7D9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B07BD-8ABA-4098-B138-2BF917619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A6A18-EB2E-4F60-B43A-DE673C5DE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E87-B9B2-4AB2-82B0-23EE33EE440A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13FA5-29D0-4EB5-8BEC-B565E2C5C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2DAE72-C490-49FD-837B-6D317181A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59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51388-FEE4-42A6-82E3-68D65F48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3C9C70-CD8A-4669-9C13-038BBC6DD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40CE9-9B1B-4F25-B5E1-818FF9DE5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1E07B-169C-4203-A873-2C5C65F91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E87-B9B2-4AB2-82B0-23EE33EE440A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37AA9-0E09-4384-B41C-59213A993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6EF4C-141A-4300-BA7D-87EE5AE11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4BF726-0BDF-4213-8F27-9648EF90F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242DE-22D3-45DB-B8F0-0023448C6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8EF0E-ECBD-4D87-AED1-06DA2EDD07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DAE87-B9B2-4AB2-82B0-23EE33EE440A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A89A0-D8C2-4E01-A917-6FAA15AD92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D3733-1701-448C-A82E-E72500A734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2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4F521-E772-4045-AC01-ED3D39F83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444" y="2441572"/>
            <a:ext cx="10531112" cy="1600744"/>
          </a:xfrm>
        </p:spPr>
        <p:txBody>
          <a:bodyPr>
            <a:normAutofit fontScale="90000"/>
          </a:bodyPr>
          <a:lstStyle/>
          <a:p>
            <a:r>
              <a:rPr lang="en-US" dirty="0"/>
              <a:t>Dynamic Hardware</a:t>
            </a:r>
            <a:br>
              <a:rPr lang="en-US" dirty="0"/>
            </a:br>
            <a:r>
              <a:rPr lang="en-US" dirty="0"/>
              <a:t>Matrix Acceleration Design Reflection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17881-51EA-47D2-A657-20BA4CE88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0444" y="5442749"/>
            <a:ext cx="10531112" cy="982765"/>
          </a:xfrm>
        </p:spPr>
        <p:txBody>
          <a:bodyPr/>
          <a:lstStyle/>
          <a:p>
            <a:pPr algn="l"/>
            <a:r>
              <a:rPr lang="en-US" dirty="0"/>
              <a:t>Designed/Presented by David Cain</a:t>
            </a:r>
          </a:p>
          <a:p>
            <a:pPr algn="l"/>
            <a:r>
              <a:rPr lang="en-US" dirty="0"/>
              <a:t>Special thanks to Omar Eddash and Adam Frost for mentorship</a:t>
            </a:r>
          </a:p>
        </p:txBody>
      </p:sp>
    </p:spTree>
    <p:extLst>
      <p:ext uri="{BB962C8B-B14F-4D97-AF65-F5344CB8AC3E}">
        <p14:creationId xmlns:p14="http://schemas.microsoft.com/office/powerpoint/2010/main" val="2450435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A634-FC89-4BA3-9CDD-060B6FCF0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25692" cy="1325563"/>
          </a:xfrm>
        </p:spPr>
        <p:txBody>
          <a:bodyPr>
            <a:normAutofit/>
          </a:bodyPr>
          <a:lstStyle/>
          <a:p>
            <a:r>
              <a:rPr lang="en-US" sz="4000" dirty="0"/>
              <a:t>Enabling Partial Reconfig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31F943-E9CD-41FA-A5AA-F3800EDC9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011217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Using Vivado’s partial reconfiguration wizard, designs can become dynamically reconfigurable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87A3B7-B81E-41A2-A802-4A2E5E0548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9335"/>
          <a:stretch/>
        </p:blipFill>
        <p:spPr>
          <a:xfrm>
            <a:off x="8599551" y="2701905"/>
            <a:ext cx="2754249" cy="354779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936B4A6-A0D4-46F9-B6FE-A1434EADAFFA}"/>
              </a:ext>
            </a:extLst>
          </p:cNvPr>
          <p:cNvSpPr txBox="1">
            <a:spLocks/>
          </p:cNvSpPr>
          <p:nvPr/>
        </p:nvSpPr>
        <p:spPr>
          <a:xfrm>
            <a:off x="838200" y="2701905"/>
            <a:ext cx="7761351" cy="3790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This allows for partitions of the FPGA to be reprogrammed during runtime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sz="2400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When converting a project to partially reconfigurable, simulation is no longer available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000" dirty="0"/>
              <a:t>It is recommended to flesh out much of a PR design while static, then create a new project for a dynamic version</a:t>
            </a:r>
          </a:p>
        </p:txBody>
      </p:sp>
    </p:spTree>
    <p:extLst>
      <p:ext uri="{BB962C8B-B14F-4D97-AF65-F5344CB8AC3E}">
        <p14:creationId xmlns:p14="http://schemas.microsoft.com/office/powerpoint/2010/main" val="4245719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A634-FC89-4BA3-9CDD-060B6FCF0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124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Enabling Partial Reconfig (cont.)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D03236-2214-40D4-9568-400F910DC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504" y="2216588"/>
            <a:ext cx="4076096" cy="36941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0C3EA3-E672-4BAF-A095-85EB34906ADE}"/>
              </a:ext>
            </a:extLst>
          </p:cNvPr>
          <p:cNvSpPr txBox="1"/>
          <p:nvPr/>
        </p:nvSpPr>
        <p:spPr>
          <a:xfrm>
            <a:off x="838200" y="2218176"/>
            <a:ext cx="6236305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r>
              <a:rPr lang="en-US" sz="2800" dirty="0"/>
              <a:t>Backup project</a:t>
            </a:r>
          </a:p>
          <a:p>
            <a:pPr marL="5715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endParaRPr lang="en-US" sz="2800" dirty="0"/>
          </a:p>
          <a:p>
            <a:pPr marL="5715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r>
              <a:rPr lang="en-US" sz="2800" dirty="0"/>
              <a:t>Enable Partial Reconfiguration</a:t>
            </a:r>
          </a:p>
          <a:p>
            <a:pPr marL="514350" lvl="1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r>
              <a:rPr lang="en-US" sz="2400" dirty="0"/>
              <a:t>Tools-&gt;Enable Partial Reconfiguration…</a:t>
            </a:r>
          </a:p>
          <a:p>
            <a:pPr marL="285750" lvl="1">
              <a:lnSpc>
                <a:spcPct val="90000"/>
              </a:lnSpc>
            </a:pPr>
            <a:endParaRPr lang="en-US" sz="2800" dirty="0"/>
          </a:p>
          <a:p>
            <a:pPr marL="5715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r>
              <a:rPr lang="en-US" sz="2800" dirty="0"/>
              <a:t>Select a device in top to create a partition definition</a:t>
            </a:r>
          </a:p>
        </p:txBody>
      </p:sp>
    </p:spTree>
    <p:extLst>
      <p:ext uri="{BB962C8B-B14F-4D97-AF65-F5344CB8AC3E}">
        <p14:creationId xmlns:p14="http://schemas.microsoft.com/office/powerpoint/2010/main" val="3564687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A634-FC89-4BA3-9CDD-060B6FCF0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124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Enabling Partial Reconfig (cont.)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0C3EA3-E672-4BAF-A095-85EB34906ADE}"/>
              </a:ext>
            </a:extLst>
          </p:cNvPr>
          <p:cNvSpPr txBox="1"/>
          <p:nvPr/>
        </p:nvSpPr>
        <p:spPr>
          <a:xfrm>
            <a:off x="838200" y="1690688"/>
            <a:ext cx="8350250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r>
              <a:rPr lang="en-US" sz="2800" dirty="0"/>
              <a:t>Add any needed partitions and modules</a:t>
            </a:r>
          </a:p>
          <a:p>
            <a:pPr marL="5715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endParaRPr lang="en-US" sz="2800" dirty="0"/>
          </a:p>
          <a:p>
            <a:pPr marL="5715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r>
              <a:rPr lang="en-US" sz="2800" dirty="0"/>
              <a:t>Create a configuration with modules set as needed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30772A-C89A-4E57-99F2-67934C64A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5127913" cy="2686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AE1B0E-15CA-4D1B-BC16-2E565F95B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886" y="3429000"/>
            <a:ext cx="5127914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87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light, sitting, large, lit&#10;&#10;Description automatically generated">
            <a:extLst>
              <a:ext uri="{FF2B5EF4-FFF2-40B4-BE49-F238E27FC236}">
                <a16:creationId xmlns:a16="http://schemas.microsoft.com/office/drawing/2014/main" id="{8D82CA3B-C795-4645-9CD9-113C442C8F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046" y="1690688"/>
            <a:ext cx="4449527" cy="435133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B7B522-68A5-4F56-9126-FA897EDCC40F}"/>
              </a:ext>
            </a:extLst>
          </p:cNvPr>
          <p:cNvSpPr txBox="1"/>
          <p:nvPr/>
        </p:nvSpPr>
        <p:spPr>
          <a:xfrm>
            <a:off x="838200" y="1690688"/>
            <a:ext cx="5562846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r>
              <a:rPr lang="en-US" sz="2400" dirty="0"/>
              <a:t>Each reconfigurable partition requires a dedicated pBlock to dictate the hardware available for reconfiguration</a:t>
            </a:r>
          </a:p>
          <a:p>
            <a:pPr marL="34290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endParaRPr lang="en-US" sz="2400" dirty="0"/>
          </a:p>
          <a:p>
            <a:pPr marL="34290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r>
              <a:rPr lang="en-US" sz="2400" dirty="0"/>
              <a:t>This pBlock should contain only the dynamic module. Static modules will be placed and routed automatically</a:t>
            </a:r>
          </a:p>
          <a:p>
            <a:pPr marL="5715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endParaRPr lang="en-US" sz="2400" dirty="0"/>
          </a:p>
          <a:p>
            <a:pPr marL="34290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r>
              <a:rPr lang="en-US" sz="2400" dirty="0"/>
              <a:t>This is a screenshot of the floorplan for a design with 8 pBlocks to enable 8 separate reconfigurable multiply compute partitions.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EAAA17-883F-419C-98D6-3B76223C4CF7}"/>
              </a:ext>
            </a:extLst>
          </p:cNvPr>
          <p:cNvCxnSpPr>
            <a:cxnSpLocks/>
          </p:cNvCxnSpPr>
          <p:nvPr/>
        </p:nvCxnSpPr>
        <p:spPr>
          <a:xfrm>
            <a:off x="7898607" y="4945857"/>
            <a:ext cx="488254" cy="33036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B7B8ACF-F991-4FE3-9562-A377DB1DF5EA}"/>
              </a:ext>
            </a:extLst>
          </p:cNvPr>
          <p:cNvSpPr/>
          <p:nvPr/>
        </p:nvSpPr>
        <p:spPr>
          <a:xfrm>
            <a:off x="8412956" y="5276219"/>
            <a:ext cx="1178719" cy="36258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403AAE-84CA-4243-B585-3EA947A14F75}"/>
              </a:ext>
            </a:extLst>
          </p:cNvPr>
          <p:cNvSpPr txBox="1"/>
          <p:nvPr/>
        </p:nvSpPr>
        <p:spPr>
          <a:xfrm>
            <a:off x="7010499" y="4741068"/>
            <a:ext cx="862013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pBlock Definitions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1300CD3-D22A-4172-AC5A-0D7485A2CAC5}"/>
              </a:ext>
            </a:extLst>
          </p:cNvPr>
          <p:cNvCxnSpPr>
            <a:cxnSpLocks/>
          </p:cNvCxnSpPr>
          <p:nvPr/>
        </p:nvCxnSpPr>
        <p:spPr>
          <a:xfrm flipH="1">
            <a:off x="9576430" y="4679788"/>
            <a:ext cx="228502" cy="36608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EF04D0E-FDD9-42FC-A2DE-1112CEF3DEE5}"/>
              </a:ext>
            </a:extLst>
          </p:cNvPr>
          <p:cNvSpPr/>
          <p:nvPr/>
        </p:nvSpPr>
        <p:spPr>
          <a:xfrm>
            <a:off x="8693441" y="5074443"/>
            <a:ext cx="873919" cy="166687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854820-7B78-4341-B247-C9F0FCBE40CA}"/>
              </a:ext>
            </a:extLst>
          </p:cNvPr>
          <p:cNvSpPr txBox="1"/>
          <p:nvPr/>
        </p:nvSpPr>
        <p:spPr>
          <a:xfrm>
            <a:off x="9690681" y="4167419"/>
            <a:ext cx="794800" cy="461665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Static Hardware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B945FA9-5BDC-45FD-B36F-7132DE81B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124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Enabling Partial Reconfig (cont.)</a:t>
            </a:r>
          </a:p>
        </p:txBody>
      </p:sp>
    </p:spTree>
    <p:extLst>
      <p:ext uri="{BB962C8B-B14F-4D97-AF65-F5344CB8AC3E}">
        <p14:creationId xmlns:p14="http://schemas.microsoft.com/office/powerpoint/2010/main" val="527090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A634-FC89-4BA3-9CDD-060B6FCF0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Crossbar Data Switch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31F943-E9CD-41FA-A5AA-F3800EDC9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A data link was needed to interface many parallel multiplier outputs to many parallel adder devices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A crossbar switch was designed and implemented. This switch allows for any input port to be selected and connected to any output port.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000" dirty="0"/>
              <a:t>The crossbar was written from scratch to have variable input and output port counts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000" dirty="0"/>
              <a:t>These ports are also variable bit length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sz="2400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The data connection is asynchronous, mimicking wire connections</a:t>
            </a:r>
          </a:p>
        </p:txBody>
      </p:sp>
    </p:spTree>
    <p:extLst>
      <p:ext uri="{BB962C8B-B14F-4D97-AF65-F5344CB8AC3E}">
        <p14:creationId xmlns:p14="http://schemas.microsoft.com/office/powerpoint/2010/main" val="493368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A634-FC89-4BA3-9CDD-060B6FCF0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Crossbar Data Switch (cont.)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31F943-E9CD-41FA-A5AA-F3800EDC9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019175"/>
          </a:xfrm>
        </p:spPr>
        <p:txBody>
          <a:bodyPr/>
          <a:lstStyle/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The crossbar operates on a grid connection method. With N inputs and M outputs, this generates </a:t>
            </a:r>
            <a:r>
              <a:rPr lang="en-US" dirty="0" err="1"/>
              <a:t>NxM</a:t>
            </a:r>
            <a:r>
              <a:rPr lang="en-US" dirty="0"/>
              <a:t> valid address selections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B6D5EF3-5034-49D8-8F5B-B83D5A7104A6}"/>
              </a:ext>
            </a:extLst>
          </p:cNvPr>
          <p:cNvSpPr txBox="1">
            <a:spLocks/>
          </p:cNvSpPr>
          <p:nvPr/>
        </p:nvSpPr>
        <p:spPr>
          <a:xfrm>
            <a:off x="838200" y="2709863"/>
            <a:ext cx="6753225" cy="3467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At positive edge clocks, the address on AddressSelect port is toggled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If direct is HIGH, equal I/O ports will be connected. 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dirty="0"/>
              <a:t>i.e. Output0 = Input0; Input1 = Output1;…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1621B61-3590-4734-8E84-A40C25AC0D64}"/>
              </a:ext>
            </a:extLst>
          </p:cNvPr>
          <p:cNvGrpSpPr/>
          <p:nvPr/>
        </p:nvGrpSpPr>
        <p:grpSpPr>
          <a:xfrm>
            <a:off x="7518666" y="3025775"/>
            <a:ext cx="4673334" cy="3524250"/>
            <a:chOff x="7518666" y="3025775"/>
            <a:chExt cx="4673334" cy="352425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6B66D41-32D6-44AA-85EC-B847C774132A}"/>
                </a:ext>
              </a:extLst>
            </p:cNvPr>
            <p:cNvGrpSpPr/>
            <p:nvPr/>
          </p:nvGrpSpPr>
          <p:grpSpPr>
            <a:xfrm>
              <a:off x="7518666" y="3025775"/>
              <a:ext cx="4673334" cy="3467100"/>
              <a:chOff x="7591425" y="2730138"/>
              <a:chExt cx="4673334" cy="3467100"/>
            </a:xfrm>
          </p:grpSpPr>
          <p:pic>
            <p:nvPicPr>
              <p:cNvPr id="8" name="Picture 7" descr="A picture containing large&#10;&#10;Description automatically generated">
                <a:extLst>
                  <a:ext uri="{FF2B5EF4-FFF2-40B4-BE49-F238E27FC236}">
                    <a16:creationId xmlns:a16="http://schemas.microsoft.com/office/drawing/2014/main" id="{46F152D7-2AD0-4112-93EA-51FDB5E7D8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91425" y="2730138"/>
                <a:ext cx="3762375" cy="3467100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9E4D8D-174C-4829-AEC5-07148CE77346}"/>
                  </a:ext>
                </a:extLst>
              </p:cNvPr>
              <p:cNvSpPr txBox="1"/>
              <p:nvPr/>
            </p:nvSpPr>
            <p:spPr>
              <a:xfrm>
                <a:off x="8931622" y="3839339"/>
                <a:ext cx="2890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1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3077A48-9996-4A03-AB14-60775ECD4867}"/>
                  </a:ext>
                </a:extLst>
              </p:cNvPr>
              <p:cNvSpPr txBox="1"/>
              <p:nvPr/>
            </p:nvSpPr>
            <p:spPr>
              <a:xfrm>
                <a:off x="9620863" y="3821908"/>
                <a:ext cx="2890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2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F82306F-5D04-4730-9FBB-C83ACA798844}"/>
                  </a:ext>
                </a:extLst>
              </p:cNvPr>
              <p:cNvSpPr txBox="1"/>
              <p:nvPr/>
            </p:nvSpPr>
            <p:spPr>
              <a:xfrm>
                <a:off x="10310104" y="3821908"/>
                <a:ext cx="2890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3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04D2F2-E98A-4098-96CD-022424D6D7CC}"/>
                  </a:ext>
                </a:extLst>
              </p:cNvPr>
              <p:cNvSpPr txBox="1"/>
              <p:nvPr/>
            </p:nvSpPr>
            <p:spPr>
              <a:xfrm>
                <a:off x="10999345" y="3816276"/>
                <a:ext cx="2890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4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298E57-7778-4162-B455-AB210615DC71}"/>
                  </a:ext>
                </a:extLst>
              </p:cNvPr>
              <p:cNvSpPr txBox="1"/>
              <p:nvPr/>
            </p:nvSpPr>
            <p:spPr>
              <a:xfrm>
                <a:off x="8931622" y="4463688"/>
                <a:ext cx="2890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5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8DCE277-65F8-4194-87C6-1387AA8FEF1E}"/>
                  </a:ext>
                </a:extLst>
              </p:cNvPr>
              <p:cNvSpPr txBox="1"/>
              <p:nvPr/>
            </p:nvSpPr>
            <p:spPr>
              <a:xfrm>
                <a:off x="9620863" y="4446257"/>
                <a:ext cx="2890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6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D742DA9-8E23-427D-B909-7A203AAB6CC9}"/>
                  </a:ext>
                </a:extLst>
              </p:cNvPr>
              <p:cNvSpPr txBox="1"/>
              <p:nvPr/>
            </p:nvSpPr>
            <p:spPr>
              <a:xfrm>
                <a:off x="10310104" y="4446257"/>
                <a:ext cx="2890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C647C04-EDD2-4D9A-ACC9-8492F9FF7EA4}"/>
                  </a:ext>
                </a:extLst>
              </p:cNvPr>
              <p:cNvSpPr txBox="1"/>
              <p:nvPr/>
            </p:nvSpPr>
            <p:spPr>
              <a:xfrm>
                <a:off x="10999345" y="4440625"/>
                <a:ext cx="2890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8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34650F1-580E-4C2B-82A7-FD9613C1C5E0}"/>
                  </a:ext>
                </a:extLst>
              </p:cNvPr>
              <p:cNvSpPr txBox="1"/>
              <p:nvPr/>
            </p:nvSpPr>
            <p:spPr>
              <a:xfrm>
                <a:off x="8931622" y="5183811"/>
                <a:ext cx="2890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7ABC9AD-9576-4AAC-BE2D-589B6020278F}"/>
                  </a:ext>
                </a:extLst>
              </p:cNvPr>
              <p:cNvSpPr txBox="1"/>
              <p:nvPr/>
            </p:nvSpPr>
            <p:spPr>
              <a:xfrm>
                <a:off x="9620863" y="5166380"/>
                <a:ext cx="3903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10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F337EE-7D7E-42D5-91A5-02AD82DADBDA}"/>
                  </a:ext>
                </a:extLst>
              </p:cNvPr>
              <p:cNvSpPr txBox="1"/>
              <p:nvPr/>
            </p:nvSpPr>
            <p:spPr>
              <a:xfrm>
                <a:off x="10310103" y="5166380"/>
                <a:ext cx="3903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11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B06DA7F-2180-43A3-93A9-5CF19290A22F}"/>
                  </a:ext>
                </a:extLst>
              </p:cNvPr>
              <p:cNvSpPr txBox="1"/>
              <p:nvPr/>
            </p:nvSpPr>
            <p:spPr>
              <a:xfrm>
                <a:off x="10999345" y="5160748"/>
                <a:ext cx="3903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12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D88E76D-B596-4C6C-964B-C43B9781F172}"/>
                  </a:ext>
                </a:extLst>
              </p:cNvPr>
              <p:cNvSpPr txBox="1"/>
              <p:nvPr/>
            </p:nvSpPr>
            <p:spPr>
              <a:xfrm>
                <a:off x="8931622" y="5838472"/>
                <a:ext cx="4306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13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420DD1B-53BA-4757-96A3-289819A89515}"/>
                  </a:ext>
                </a:extLst>
              </p:cNvPr>
              <p:cNvSpPr txBox="1"/>
              <p:nvPr/>
            </p:nvSpPr>
            <p:spPr>
              <a:xfrm>
                <a:off x="9620862" y="5821041"/>
                <a:ext cx="3903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14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80F883F-3918-49CB-8F80-AFE074386E63}"/>
                  </a:ext>
                </a:extLst>
              </p:cNvPr>
              <p:cNvSpPr txBox="1"/>
              <p:nvPr/>
            </p:nvSpPr>
            <p:spPr>
              <a:xfrm>
                <a:off x="10348449" y="5838472"/>
                <a:ext cx="3903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15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0AC2528-99E4-4B62-A747-B85A0D9CDE0B}"/>
                  </a:ext>
                </a:extLst>
              </p:cNvPr>
              <p:cNvSpPr txBox="1"/>
              <p:nvPr/>
            </p:nvSpPr>
            <p:spPr>
              <a:xfrm>
                <a:off x="10999344" y="5815409"/>
                <a:ext cx="12654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highlight>
                      <a:srgbClr val="FFFF00"/>
                    </a:highlight>
                  </a:rPr>
                  <a:t>16 Addresses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FEEC52-F670-4289-ABAE-15CE703E0A16}"/>
                  </a:ext>
                </a:extLst>
              </p:cNvPr>
              <p:cNvSpPr txBox="1"/>
              <p:nvPr/>
            </p:nvSpPr>
            <p:spPr>
              <a:xfrm>
                <a:off x="7591425" y="3064069"/>
                <a:ext cx="8505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 = 4</a:t>
                </a: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D327EB-A943-4794-98A4-882B4EDD63BD}"/>
                </a:ext>
              </a:extLst>
            </p:cNvPr>
            <p:cNvSpPr/>
            <p:nvPr/>
          </p:nvSpPr>
          <p:spPr>
            <a:xfrm>
              <a:off x="7648575" y="6305550"/>
              <a:ext cx="501650" cy="2444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35DBC5C-B3F7-448A-94EA-E61120E2135B}"/>
              </a:ext>
            </a:extLst>
          </p:cNvPr>
          <p:cNvSpPr txBox="1"/>
          <p:nvPr/>
        </p:nvSpPr>
        <p:spPr>
          <a:xfrm>
            <a:off x="8369197" y="2673802"/>
            <a:ext cx="850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= 4</a:t>
            </a:r>
          </a:p>
        </p:txBody>
      </p:sp>
    </p:spTree>
    <p:extLst>
      <p:ext uri="{BB962C8B-B14F-4D97-AF65-F5344CB8AC3E}">
        <p14:creationId xmlns:p14="http://schemas.microsoft.com/office/powerpoint/2010/main" val="107273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31F943-E9CD-41FA-A5AA-F3800EDC9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>
              <a:buFont typeface="Calibri" panose="020F0502020204030204" pitchFamily="34" charset="0"/>
              <a:buChar char="⁻"/>
            </a:pPr>
            <a:r>
              <a:rPr lang="en-US"/>
              <a:t>Block diagram of crossbar</a:t>
            </a:r>
            <a:endParaRPr lang="en-US" dirty="0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7EB480-A609-488C-93F0-4DE0284D8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106" y="2159163"/>
            <a:ext cx="8951789" cy="433371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FB14F2A-38EA-4814-B683-606810247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Crossbar Data Switch (cont.)</a:t>
            </a:r>
          </a:p>
        </p:txBody>
      </p:sp>
    </p:spTree>
    <p:extLst>
      <p:ext uri="{BB962C8B-B14F-4D97-AF65-F5344CB8AC3E}">
        <p14:creationId xmlns:p14="http://schemas.microsoft.com/office/powerpoint/2010/main" val="1033658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A634-FC89-4BA3-9CDD-060B6FCF0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25692" cy="1325563"/>
          </a:xfrm>
        </p:spPr>
        <p:txBody>
          <a:bodyPr>
            <a:normAutofit/>
          </a:bodyPr>
          <a:lstStyle/>
          <a:p>
            <a:r>
              <a:rPr lang="en-US" sz="4000" dirty="0"/>
              <a:t>Partial Reconfig Adder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31F943-E9CD-41FA-A5AA-F3800EDC9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With a method to now compute many products in parallel and sort them, a device was needed to accumulate the sum of products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2 Partition definitions were created: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dirty="0"/>
              <a:t>Integer/Fixed Point Adder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dirty="0"/>
              <a:t>Floating Point Adder</a:t>
            </a:r>
          </a:p>
          <a:p>
            <a:pPr lvl="1">
              <a:buFont typeface="Calibri" panose="020F0502020204030204" pitchFamily="34" charset="0"/>
              <a:buChar char="⁻"/>
            </a:pPr>
            <a:endParaRPr lang="en-US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Floating point needs much more logic due to needing to check the magnitude difference, then normalize the values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6D6C413-DC96-4318-B820-7E372644D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00" y="2898057"/>
            <a:ext cx="28575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355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A634-FC89-4BA3-9CDD-060B6FCF0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25692" cy="1325563"/>
          </a:xfrm>
        </p:spPr>
        <p:txBody>
          <a:bodyPr>
            <a:normAutofit/>
          </a:bodyPr>
          <a:lstStyle/>
          <a:p>
            <a:r>
              <a:rPr lang="en-US" sz="4000" dirty="0"/>
              <a:t>Matrix Accelerator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7C0C06-9D20-4E1C-B34C-85D135AC9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⁻"/>
            </a:pPr>
            <a:r>
              <a:rPr lang="en-US" sz="2000" dirty="0"/>
              <a:t>The devices were then packaged into a single IP, </a:t>
            </a:r>
            <a:r>
              <a:rPr lang="en-US" sz="2000" dirty="0" err="1"/>
              <a:t>matrixAcclerator</a:t>
            </a:r>
            <a:endParaRPr lang="en-US" sz="2000" dirty="0"/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1800" dirty="0"/>
              <a:t>This device has a lot of I/O and no control logic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1800" dirty="0"/>
              <a:t>It must be packaged with a controller IP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sz="2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2747B3-13A3-4FB1-A5FF-8367661F4A4F}"/>
              </a:ext>
            </a:extLst>
          </p:cNvPr>
          <p:cNvGrpSpPr/>
          <p:nvPr/>
        </p:nvGrpSpPr>
        <p:grpSpPr>
          <a:xfrm>
            <a:off x="610092" y="3010943"/>
            <a:ext cx="3267607" cy="3759739"/>
            <a:chOff x="1180362" y="2493915"/>
            <a:chExt cx="3267607" cy="375973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CE28DEF-3538-40EB-B145-2BD02BD124EC}"/>
                </a:ext>
              </a:extLst>
            </p:cNvPr>
            <p:cNvGrpSpPr/>
            <p:nvPr/>
          </p:nvGrpSpPr>
          <p:grpSpPr>
            <a:xfrm>
              <a:off x="1180362" y="2789288"/>
              <a:ext cx="3267607" cy="3464366"/>
              <a:chOff x="4462196" y="2712597"/>
              <a:chExt cx="3267607" cy="3464366"/>
            </a:xfrm>
          </p:grpSpPr>
          <p:pic>
            <p:nvPicPr>
              <p:cNvPr id="7" name="Picture 6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8CBD1D8D-D4F0-409E-9570-48C748F5A0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62196" y="2712597"/>
                <a:ext cx="3267607" cy="3464366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1298A9F-A2C4-48C0-ADEE-29611AE70146}"/>
                  </a:ext>
                </a:extLst>
              </p:cNvPr>
              <p:cNvSpPr/>
              <p:nvPr/>
            </p:nvSpPr>
            <p:spPr>
              <a:xfrm>
                <a:off x="4713586" y="3504216"/>
                <a:ext cx="2300748" cy="1398147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4AA6F63-8519-4FC1-B2AC-923CB410D4BB}"/>
                  </a:ext>
                </a:extLst>
              </p:cNvPr>
              <p:cNvCxnSpPr/>
              <p:nvPr/>
            </p:nvCxnSpPr>
            <p:spPr>
              <a:xfrm>
                <a:off x="4984955" y="3634003"/>
                <a:ext cx="9144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E1DE886-B194-4093-8B95-749D87F2663C}"/>
                </a:ext>
              </a:extLst>
            </p:cNvPr>
            <p:cNvSpPr txBox="1"/>
            <p:nvPr/>
          </p:nvSpPr>
          <p:spPr>
            <a:xfrm>
              <a:off x="1821108" y="2493915"/>
              <a:ext cx="1592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Hierarchy View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09B4F04-A2DA-4D81-8448-B544C8ADDFDE}"/>
              </a:ext>
            </a:extLst>
          </p:cNvPr>
          <p:cNvGrpSpPr/>
          <p:nvPr/>
        </p:nvGrpSpPr>
        <p:grpSpPr>
          <a:xfrm>
            <a:off x="4618898" y="3010943"/>
            <a:ext cx="7468697" cy="3588287"/>
            <a:chOff x="4158902" y="2747925"/>
            <a:chExt cx="8033098" cy="3415562"/>
          </a:xfrm>
        </p:grpSpPr>
        <p:pic>
          <p:nvPicPr>
            <p:cNvPr id="21" name="Picture 20" descr="A picture containing screenshot&#10;&#10;Description automatically generated">
              <a:extLst>
                <a:ext uri="{FF2B5EF4-FFF2-40B4-BE49-F238E27FC236}">
                  <a16:creationId xmlns:a16="http://schemas.microsoft.com/office/drawing/2014/main" id="{2C767C14-C72E-44F0-9F04-24983CF54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8902" y="3357897"/>
              <a:ext cx="8033098" cy="280559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82828E8-34A9-4971-9631-E480F1E16036}"/>
                </a:ext>
              </a:extLst>
            </p:cNvPr>
            <p:cNvSpPr txBox="1"/>
            <p:nvPr/>
          </p:nvSpPr>
          <p:spPr>
            <a:xfrm>
              <a:off x="7291709" y="2747925"/>
              <a:ext cx="1767481" cy="351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Diagram</a:t>
              </a: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C8F10D-CD6C-4EFF-838A-FCF7CA2818EF}"/>
              </a:ext>
            </a:extLst>
          </p:cNvPr>
          <p:cNvCxnSpPr>
            <a:cxnSpLocks/>
          </p:cNvCxnSpPr>
          <p:nvPr/>
        </p:nvCxnSpPr>
        <p:spPr>
          <a:xfrm flipH="1">
            <a:off x="2162176" y="4486275"/>
            <a:ext cx="1209913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D6FAC47-5FE1-432E-A78A-4546927C9ACE}"/>
              </a:ext>
            </a:extLst>
          </p:cNvPr>
          <p:cNvCxnSpPr>
            <a:cxnSpLocks/>
          </p:cNvCxnSpPr>
          <p:nvPr/>
        </p:nvCxnSpPr>
        <p:spPr>
          <a:xfrm flipH="1">
            <a:off x="3127377" y="4645025"/>
            <a:ext cx="244712" cy="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3302CA2-9CB4-43A3-B2F5-D3437DDA8C8D}"/>
              </a:ext>
            </a:extLst>
          </p:cNvPr>
          <p:cNvCxnSpPr>
            <a:cxnSpLocks/>
          </p:cNvCxnSpPr>
          <p:nvPr/>
        </p:nvCxnSpPr>
        <p:spPr>
          <a:xfrm flipH="1">
            <a:off x="3127377" y="4803774"/>
            <a:ext cx="244712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71EF66-AA8D-4373-87D3-B8929C0FF196}"/>
              </a:ext>
            </a:extLst>
          </p:cNvPr>
          <p:cNvCxnSpPr>
            <a:cxnSpLocks/>
          </p:cNvCxnSpPr>
          <p:nvPr/>
        </p:nvCxnSpPr>
        <p:spPr>
          <a:xfrm flipH="1">
            <a:off x="3127377" y="4962523"/>
            <a:ext cx="244712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2801525-56B7-48D6-87A2-7A58117BB01A}"/>
              </a:ext>
            </a:extLst>
          </p:cNvPr>
          <p:cNvCxnSpPr>
            <a:cxnSpLocks/>
          </p:cNvCxnSpPr>
          <p:nvPr/>
        </p:nvCxnSpPr>
        <p:spPr>
          <a:xfrm flipH="1">
            <a:off x="2636717" y="5108573"/>
            <a:ext cx="735372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AF3A623-D1AF-4284-8BDB-B933798A19BB}"/>
              </a:ext>
            </a:extLst>
          </p:cNvPr>
          <p:cNvCxnSpPr>
            <a:cxnSpLocks/>
          </p:cNvCxnSpPr>
          <p:nvPr/>
        </p:nvCxnSpPr>
        <p:spPr>
          <a:xfrm flipH="1">
            <a:off x="2636717" y="5264148"/>
            <a:ext cx="735372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851927F-62A1-4EC2-B2FF-4C1D99449780}"/>
              </a:ext>
            </a:extLst>
          </p:cNvPr>
          <p:cNvCxnSpPr>
            <a:cxnSpLocks/>
          </p:cNvCxnSpPr>
          <p:nvPr/>
        </p:nvCxnSpPr>
        <p:spPr>
          <a:xfrm flipH="1">
            <a:off x="2636717" y="5410198"/>
            <a:ext cx="735372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8250DF5-CEAA-44AC-850A-17FDAD034D53}"/>
              </a:ext>
            </a:extLst>
          </p:cNvPr>
          <p:cNvSpPr txBox="1"/>
          <p:nvPr/>
        </p:nvSpPr>
        <p:spPr>
          <a:xfrm>
            <a:off x="3426688" y="4700913"/>
            <a:ext cx="902021" cy="523220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r>
              <a:rPr lang="en-US" sz="1400" dirty="0"/>
              <a:t>Dynamic Partitions</a:t>
            </a:r>
          </a:p>
        </p:txBody>
      </p:sp>
    </p:spTree>
    <p:extLst>
      <p:ext uri="{BB962C8B-B14F-4D97-AF65-F5344CB8AC3E}">
        <p14:creationId xmlns:p14="http://schemas.microsoft.com/office/powerpoint/2010/main" val="1748149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04D39-310D-4FB0-9FCB-B06A293B5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680587" cy="4098136"/>
          </a:xfrm>
        </p:spPr>
        <p:txBody>
          <a:bodyPr>
            <a:normAutofit lnSpcReduction="10000"/>
          </a:bodyPr>
          <a:lstStyle/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The matrix accelerator needs much data input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dirty="0"/>
              <a:t>Data Set (Image Values)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dirty="0"/>
              <a:t>Filter Set (Filter Values)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Since the program will not be able to load values and operate the FPGA properly, an asynchronous FIFO buffer was used to input a data set across the clock domains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F5A0F3B-FC60-42A1-9E17-D2A87EE18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25692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Asynchronous FIFO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ED7264CA-0016-4BCD-8C77-4E0144E29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797" y="1433041"/>
            <a:ext cx="4015003" cy="3097782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3397A4C-5E8F-4A10-8759-5B38C227BBCF}"/>
              </a:ext>
            </a:extLst>
          </p:cNvPr>
          <p:cNvSpPr txBox="1">
            <a:spLocks/>
          </p:cNvSpPr>
          <p:nvPr/>
        </p:nvSpPr>
        <p:spPr>
          <a:xfrm>
            <a:off x="990600" y="4844907"/>
            <a:ext cx="6095999" cy="1484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⁻"/>
            </a:pP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095D9CB-449B-485F-A5D5-1C9669ED9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2099" y="4530823"/>
            <a:ext cx="3651701" cy="211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919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6B69-DEE4-48AD-9D41-357592C3F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499BE-EEA2-4AA2-ACDD-6009AFDF0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974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Develop an FPGA based reconfigurable design to accelerate matrix convolution</a:t>
            </a:r>
          </a:p>
        </p:txBody>
      </p:sp>
      <p:pic>
        <p:nvPicPr>
          <p:cNvPr id="5" name="Picture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726E8507-1856-44B5-9E45-8416DDDEA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687" y="3131461"/>
            <a:ext cx="3831113" cy="32070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4D8DEE-F284-4B52-8F58-8958FEB2ED40}"/>
              </a:ext>
            </a:extLst>
          </p:cNvPr>
          <p:cNvSpPr txBox="1"/>
          <p:nvPr/>
        </p:nvSpPr>
        <p:spPr>
          <a:xfrm>
            <a:off x="838200" y="2657475"/>
            <a:ext cx="668448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alibri" panose="020F0502020204030204" pitchFamily="34" charset="0"/>
              <a:buChar char="⁻"/>
            </a:pPr>
            <a:r>
              <a:rPr lang="en-US" sz="2400" dirty="0"/>
              <a:t>This is a computationally intensive step used in many image processing algorithms </a:t>
            </a:r>
          </a:p>
          <a:p>
            <a:pPr marL="800100" lvl="1" indent="-342900">
              <a:buFont typeface="Calibri" panose="020F0502020204030204" pitchFamily="34" charset="0"/>
              <a:buChar char="⁻"/>
            </a:pPr>
            <a:r>
              <a:rPr lang="en-US" sz="2400" dirty="0"/>
              <a:t>can benefit from hardware acceleration</a:t>
            </a:r>
          </a:p>
          <a:p>
            <a:pPr marL="342900" indent="-342900">
              <a:buFont typeface="Calibri" panose="020F0502020204030204" pitchFamily="34" charset="0"/>
              <a:buChar char="⁻"/>
            </a:pPr>
            <a:endParaRPr lang="en-US" sz="2400" dirty="0"/>
          </a:p>
          <a:p>
            <a:pPr marL="342900" indent="-342900">
              <a:buFont typeface="Calibri" panose="020F0502020204030204" pitchFamily="34" charset="0"/>
              <a:buChar char="⁻"/>
            </a:pPr>
            <a:r>
              <a:rPr lang="en-US" sz="2400" dirty="0"/>
              <a:t>The design must accept multiple data types</a:t>
            </a:r>
          </a:p>
          <a:p>
            <a:pPr marL="800100" lvl="1" indent="-342900">
              <a:buFont typeface="Calibri" panose="020F0502020204030204" pitchFamily="34" charset="0"/>
              <a:buChar char="⁻"/>
            </a:pPr>
            <a:r>
              <a:rPr lang="en-US" sz="2400" dirty="0"/>
              <a:t>Integer data values</a:t>
            </a:r>
          </a:p>
          <a:p>
            <a:pPr marL="800100" lvl="1" indent="-342900">
              <a:buFont typeface="Calibri" panose="020F0502020204030204" pitchFamily="34" charset="0"/>
              <a:buChar char="⁻"/>
            </a:pPr>
            <a:r>
              <a:rPr lang="en-US" sz="2400" dirty="0"/>
              <a:t>Floating point data values</a:t>
            </a:r>
          </a:p>
          <a:p>
            <a:pPr marL="800100" lvl="1" indent="-342900">
              <a:buFont typeface="Calibri" panose="020F0502020204030204" pitchFamily="34" charset="0"/>
              <a:buChar char="⁻"/>
            </a:pPr>
            <a:r>
              <a:rPr lang="en-US" sz="2400" dirty="0"/>
              <a:t>Fixed point data values</a:t>
            </a:r>
          </a:p>
          <a:p>
            <a:pPr lvl="1"/>
            <a:endParaRPr lang="en-US" sz="2400" dirty="0"/>
          </a:p>
          <a:p>
            <a:pPr marL="342900" indent="-342900">
              <a:buFont typeface="Calibri" panose="020F0502020204030204" pitchFamily="34" charset="0"/>
              <a:buChar char="⁻"/>
            </a:pPr>
            <a:r>
              <a:rPr lang="en-US" sz="2400" dirty="0"/>
              <a:t>Each of these data types can be dynamically reconfigured on device</a:t>
            </a:r>
          </a:p>
        </p:txBody>
      </p:sp>
    </p:spTree>
    <p:extLst>
      <p:ext uri="{BB962C8B-B14F-4D97-AF65-F5344CB8AC3E}">
        <p14:creationId xmlns:p14="http://schemas.microsoft.com/office/powerpoint/2010/main" val="2108001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F5A0F3B-FC60-42A1-9E17-D2A87EE18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25692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Asynchronous FIFO (cont.)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F9ED507-B8FE-492C-8FE0-004553274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3659" y="3583860"/>
            <a:ext cx="6011443" cy="243174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B67FB98-139E-4963-B201-FF0942952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116902" cy="1448517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There was a helpful online project: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i="1" dirty="0"/>
              <a:t>Crossing Clock Domains with an Asynchronous FIFO</a:t>
            </a:r>
            <a:r>
              <a:rPr lang="en-US" dirty="0"/>
              <a:t>, Dan </a:t>
            </a:r>
            <a:r>
              <a:rPr lang="en-US" dirty="0" err="1"/>
              <a:t>Gisselquist</a:t>
            </a:r>
            <a:r>
              <a:rPr lang="en-US" dirty="0"/>
              <a:t>, 2018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000" dirty="0"/>
              <a:t>https://zipcpu.com/blog/2018/07/06/afifo.html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4E3766-9CE3-49A5-9F11-C9DD81BE9EB8}"/>
              </a:ext>
            </a:extLst>
          </p:cNvPr>
          <p:cNvSpPr txBox="1"/>
          <p:nvPr/>
        </p:nvSpPr>
        <p:spPr>
          <a:xfrm>
            <a:off x="838200" y="3645568"/>
            <a:ext cx="41054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 dirty="0"/>
              <a:t>I attempted to write this IP from scratch, but the problem was difficult</a:t>
            </a:r>
          </a:p>
          <a:p>
            <a:endParaRPr lang="en-US" dirty="0"/>
          </a:p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 dirty="0"/>
              <a:t>This write-up by </a:t>
            </a:r>
            <a:r>
              <a:rPr lang="en-US" dirty="0" err="1"/>
              <a:t>Gisselquist</a:t>
            </a:r>
            <a:r>
              <a:rPr lang="en-US" dirty="0"/>
              <a:t> was an extensive overview of the device problems, behavior, and similar work</a:t>
            </a:r>
          </a:p>
          <a:p>
            <a:pPr marL="285750" indent="-285750">
              <a:buFont typeface="Calibri" panose="020F0502020204030204" pitchFamily="34" charset="0"/>
              <a:buChar char="⁻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346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F5A0F3B-FC60-42A1-9E17-D2A87EE18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25692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Asynchronous FIFO (cont.)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4E3766-9CE3-49A5-9F11-C9DD81BE9EB8}"/>
              </a:ext>
            </a:extLst>
          </p:cNvPr>
          <p:cNvSpPr txBox="1"/>
          <p:nvPr/>
        </p:nvSpPr>
        <p:spPr>
          <a:xfrm>
            <a:off x="838200" y="1690688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 dirty="0"/>
              <a:t>To verify this FIFO design was suitable, it was first tested in Vivado simulation</a:t>
            </a:r>
          </a:p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 dirty="0"/>
              <a:t>Next, a bitstream and block diagram was generated to program the FPGA with the Python3 interface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9155B0-39C0-46AE-BC96-33808FF677DB}"/>
              </a:ext>
            </a:extLst>
          </p:cNvPr>
          <p:cNvSpPr txBox="1"/>
          <p:nvPr/>
        </p:nvSpPr>
        <p:spPr>
          <a:xfrm>
            <a:off x="879496" y="3427354"/>
            <a:ext cx="48820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 dirty="0"/>
              <a:t>In the Python environment, the buffer would be filled with a random data set</a:t>
            </a:r>
          </a:p>
          <a:p>
            <a:endParaRPr lang="en-US" dirty="0"/>
          </a:p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 dirty="0"/>
              <a:t>Next, the buffer data would be extracted and compared with original input</a:t>
            </a:r>
          </a:p>
          <a:p>
            <a:pPr marL="285750" indent="-285750">
              <a:buFont typeface="Calibri" panose="020F0502020204030204" pitchFamily="34" charset="0"/>
              <a:buChar char="⁻"/>
            </a:pPr>
            <a:endParaRPr lang="en-US" dirty="0"/>
          </a:p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 dirty="0"/>
              <a:t>The load/compare times were also tracked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7B169C-C81B-4024-AF06-77E384485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530" y="2831585"/>
            <a:ext cx="5633566" cy="322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288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A634-FC89-4BA3-9CDD-060B6FCF0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25692" cy="1325563"/>
          </a:xfrm>
        </p:spPr>
        <p:txBody>
          <a:bodyPr>
            <a:normAutofit/>
          </a:bodyPr>
          <a:lstStyle/>
          <a:p>
            <a:r>
              <a:rPr lang="en-US" sz="4000" dirty="0"/>
              <a:t>Matrix Controller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7C0C06-9D20-4E1C-B34C-85D135AC9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04791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Now with hardware to allow for external data input, a state machine controller is needed to complete computation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The controller needs to: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dirty="0"/>
              <a:t>Read data in the input buffer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dirty="0"/>
              <a:t>Pipeline data into the matrix accelerator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dirty="0"/>
              <a:t>Use matrix accelerator control signals to generate convolution sum</a:t>
            </a:r>
          </a:p>
          <a:p>
            <a:pPr lvl="1">
              <a:buFont typeface="Calibri" panose="020F0502020204030204" pitchFamily="34" charset="0"/>
              <a:buChar char="⁻"/>
            </a:pPr>
            <a:endParaRPr lang="en-US" sz="1800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The controller has three main states: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dirty="0"/>
              <a:t>Reading data from the buffer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dirty="0"/>
              <a:t>Multiplying the input values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dirty="0"/>
              <a:t>Add the resulting products</a:t>
            </a:r>
          </a:p>
        </p:txBody>
      </p:sp>
    </p:spTree>
    <p:extLst>
      <p:ext uri="{BB962C8B-B14F-4D97-AF65-F5344CB8AC3E}">
        <p14:creationId xmlns:p14="http://schemas.microsoft.com/office/powerpoint/2010/main" val="1501556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A634-FC89-4BA3-9CDD-060B6FCF0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25692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Convolution Accelerator Top Wrapper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7C0C06-9D20-4E1C-B34C-85D135AC9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A top-level package was created to wrap the input buffer, matrix accelerator, and controller into one design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Convolution Accelerator block diagram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This device has three dynamic configurations: Integer, Floating Point, Fixed Point</a:t>
            </a:r>
          </a:p>
        </p:txBody>
      </p:sp>
      <p:pic>
        <p:nvPicPr>
          <p:cNvPr id="5" name="Picture 4" descr="A picture containing light, photo, sitting, hanging&#10;&#10;Description automatically generated">
            <a:extLst>
              <a:ext uri="{FF2B5EF4-FFF2-40B4-BE49-F238E27FC236}">
                <a16:creationId xmlns:a16="http://schemas.microsoft.com/office/drawing/2014/main" id="{0C26DC2B-72B8-4736-9D66-70FF67DB9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54" y="3429000"/>
            <a:ext cx="11125692" cy="305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474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A634-FC89-4BA3-9CDD-060B6FCF0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25692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Convolution Accelerator Top Wrapper (cont.)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7C0C06-9D20-4E1C-B34C-85D135AC9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This package is currently being prototyped and fails the implementation phase due to timing issues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Timing issues are generally caused by unstable signals or undesirable combinational logic delay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Calibri" panose="020F0502020204030204" pitchFamily="34" charset="0"/>
              <a:buChar char="⁻"/>
            </a:pPr>
            <a:endParaRPr lang="en-US" sz="24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31C4D9B-2DD9-4D36-BC03-5FDED2D5A4D1}"/>
              </a:ext>
            </a:extLst>
          </p:cNvPr>
          <p:cNvGrpSpPr/>
          <p:nvPr/>
        </p:nvGrpSpPr>
        <p:grpSpPr>
          <a:xfrm>
            <a:off x="2148763" y="3923071"/>
            <a:ext cx="7894473" cy="2569804"/>
            <a:chOff x="1654615" y="3016251"/>
            <a:chExt cx="8882769" cy="2938029"/>
          </a:xfrm>
        </p:grpSpPr>
        <p:pic>
          <p:nvPicPr>
            <p:cNvPr id="6" name="Picture 5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D8E22361-788E-41A2-9BF9-D94345B08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4615" y="3016251"/>
              <a:ext cx="8882769" cy="2938029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94AC8DF-8879-40E0-8F2C-2EB165D58EB7}"/>
                </a:ext>
              </a:extLst>
            </p:cNvPr>
            <p:cNvSpPr/>
            <p:nvPr/>
          </p:nvSpPr>
          <p:spPr>
            <a:xfrm>
              <a:off x="5250426" y="4029259"/>
              <a:ext cx="672526" cy="18288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45FC6D7-D406-462B-A585-047E73681C57}"/>
                </a:ext>
              </a:extLst>
            </p:cNvPr>
            <p:cNvSpPr/>
            <p:nvPr/>
          </p:nvSpPr>
          <p:spPr>
            <a:xfrm>
              <a:off x="5250426" y="4212139"/>
              <a:ext cx="247773" cy="18288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26519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A634-FC89-4BA3-9CDD-060B6FCF0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25692" cy="1325563"/>
          </a:xfrm>
        </p:spPr>
        <p:txBody>
          <a:bodyPr>
            <a:normAutofit/>
          </a:bodyPr>
          <a:lstStyle/>
          <a:p>
            <a:r>
              <a:rPr lang="en-US" sz="4000" dirty="0"/>
              <a:t>Dynamic Resources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899CE91-C1A7-4B30-B91E-5C4C3A4EA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316" y="5227806"/>
            <a:ext cx="7063367" cy="16018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679DAD-CBB5-478C-9C01-A8E5DCCACA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91" t="11775" r="12994" b="2336"/>
          <a:stretch/>
        </p:blipFill>
        <p:spPr>
          <a:xfrm>
            <a:off x="6272063" y="704281"/>
            <a:ext cx="4516887" cy="449213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0BCAE40-ACDE-416D-936C-07C4AB1CF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4318686" cy="132556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Floating Point Resources: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153BAB-9BF4-4414-942D-AFAE5681B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047640"/>
            <a:ext cx="5081739" cy="214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4115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A634-FC89-4BA3-9CDD-060B6FCF0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25692" cy="1325563"/>
          </a:xfrm>
        </p:spPr>
        <p:txBody>
          <a:bodyPr>
            <a:normAutofit/>
          </a:bodyPr>
          <a:lstStyle/>
          <a:p>
            <a:r>
              <a:rPr lang="en-US" sz="4000" dirty="0"/>
              <a:t>Dynamic Resources</a:t>
            </a:r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6AF4D8D5-0E8A-4687-BD9C-3F682700DE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869"/>
          <a:stretch/>
        </p:blipFill>
        <p:spPr>
          <a:xfrm>
            <a:off x="2564316" y="5227806"/>
            <a:ext cx="7063368" cy="14084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91A0CE7-82BE-4435-9910-C09F07665A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39" t="10330" r="12019" b="3303"/>
          <a:stretch/>
        </p:blipFill>
        <p:spPr>
          <a:xfrm>
            <a:off x="6272063" y="785892"/>
            <a:ext cx="4538126" cy="442622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0BCAE40-ACDE-416D-936C-07C4AB1CF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4318686" cy="132556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Fixed Point Resources: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sz="2400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3DD8E57-BE4D-4750-B350-A74FEE3FD69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73" t="7441" r="26711" b="32022"/>
          <a:stretch/>
        </p:blipFill>
        <p:spPr>
          <a:xfrm>
            <a:off x="662138" y="3098144"/>
            <a:ext cx="5257800" cy="212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7543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A634-FC89-4BA3-9CDD-060B6FCF0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25692" cy="1325563"/>
          </a:xfrm>
        </p:spPr>
        <p:txBody>
          <a:bodyPr>
            <a:normAutofit/>
          </a:bodyPr>
          <a:lstStyle/>
          <a:p>
            <a:r>
              <a:rPr lang="en-US" sz="4000" dirty="0"/>
              <a:t>Dynamic Resources</a:t>
            </a: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E13CA56-6111-4FFD-81D1-48A0EEDDB7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2" t="10269" r="12342" b="3543"/>
          <a:stretch/>
        </p:blipFill>
        <p:spPr>
          <a:xfrm>
            <a:off x="6272063" y="756833"/>
            <a:ext cx="4516887" cy="443958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0BCAE40-ACDE-416D-936C-07C4AB1CF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4318686" cy="132556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Integer Resources: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C84CCB-8506-4D56-A2ED-8BAE5A602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77" y="3016253"/>
            <a:ext cx="5101624" cy="21510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D0F183-C789-40DE-B3F6-F4C8568D18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8268"/>
          <a:stretch/>
        </p:blipFill>
        <p:spPr>
          <a:xfrm>
            <a:off x="2268537" y="5196418"/>
            <a:ext cx="7654925" cy="138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8877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A634-FC89-4BA3-9CDD-060B6FCF0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25692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Conclusions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7C0C06-9D20-4E1C-B34C-85D135AC9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While much of the development process for RTL has streamlined by Xilinx, many times development and debugging could be quite strenuous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000" dirty="0"/>
              <a:t>Much of the development process is very well documented for users of </a:t>
            </a:r>
            <a:r>
              <a:rPr lang="en-US" sz="2000" dirty="0" err="1"/>
              <a:t>Tcl</a:t>
            </a:r>
            <a:r>
              <a:rPr lang="en-US" sz="2000" dirty="0"/>
              <a:t> but nothing else</a:t>
            </a:r>
          </a:p>
          <a:p>
            <a:pPr lvl="2">
              <a:buFont typeface="Calibri" panose="020F0502020204030204" pitchFamily="34" charset="0"/>
              <a:buChar char="⁻"/>
            </a:pPr>
            <a:r>
              <a:rPr lang="en-US" sz="1600" dirty="0"/>
              <a:t>This often led to scrolling through forum posting for information rather than being able to rely on the official documentation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sz="1600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The Convolution Accelerator design needs to be refined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000" dirty="0"/>
              <a:t>Due to the mentioned timing issues, the design would not function properly on the Pynq-Z2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000" dirty="0"/>
              <a:t>The floating-point adder uses much more resources than any other device in the project</a:t>
            </a:r>
          </a:p>
        </p:txBody>
      </p:sp>
    </p:spTree>
    <p:extLst>
      <p:ext uri="{BB962C8B-B14F-4D97-AF65-F5344CB8AC3E}">
        <p14:creationId xmlns:p14="http://schemas.microsoft.com/office/powerpoint/2010/main" val="16992741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A634-FC89-4BA3-9CDD-060B6FCF0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273" y="2828238"/>
            <a:ext cx="261345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94347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DEFE7-E5A9-442C-9F6A-DF70B684B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Intro to Vivado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52F8F-DB06-447D-AB49-1394A5A93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Vivado is the primary software suite used when working with Xilinx based FPGAs such as the Pynq-Z2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Vivado offers design development using HDL or the built in IP Integrator using block diagrams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dirty="0"/>
              <a:t>These block diagrams can compose of either base IPs provided by Xilinx or user custom IPs that are imported/created within the project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dirty="0"/>
              <a:t>The HDL defining these Xilinx based IPs are not viewable by end-user</a:t>
            </a:r>
          </a:p>
          <a:p>
            <a:pPr lvl="1">
              <a:buFont typeface="Calibri" panose="020F0502020204030204" pitchFamily="34" charset="0"/>
              <a:buChar char="⁻"/>
            </a:pPr>
            <a:endParaRPr lang="en-US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Often both development forms are used when working on a design</a:t>
            </a:r>
          </a:p>
        </p:txBody>
      </p:sp>
    </p:spTree>
    <p:extLst>
      <p:ext uri="{BB962C8B-B14F-4D97-AF65-F5344CB8AC3E}">
        <p14:creationId xmlns:p14="http://schemas.microsoft.com/office/powerpoint/2010/main" val="1530815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DEFE7-E5A9-442C-9F6A-DF70B684B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Intro to Vivado (cont.)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52F8F-DB06-447D-AB49-1394A5A93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Example of block diagram interface</a:t>
            </a:r>
          </a:p>
          <a:p>
            <a:pPr marL="457200" lvl="1" indent="0">
              <a:buNone/>
            </a:pPr>
            <a:r>
              <a:rPr lang="en-US" dirty="0"/>
              <a:t>*</a:t>
            </a:r>
            <a:r>
              <a:rPr lang="en-US" i="1" dirty="0"/>
              <a:t>For synthesis, block diagrams must be packaged with HDL wrappers generated by Vivado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FCC11E-D083-4C1D-8A07-A09B8F3C8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87127"/>
            <a:ext cx="10515600" cy="294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94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A634-FC89-4BA3-9CDD-060B6FCF0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Learn Verilog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31F943-E9CD-41FA-A5AA-F3800EDC9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325563"/>
          </a:xfrm>
        </p:spPr>
        <p:txBody>
          <a:bodyPr/>
          <a:lstStyle/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Upon entering the project, I was referenced this book and several tutorials to get a feeling of Verilog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i="1" dirty="0"/>
              <a:t>Free Range VHDL</a:t>
            </a:r>
            <a:r>
              <a:rPr lang="en-US" dirty="0"/>
              <a:t>, Bryan Mealy, 2018</a:t>
            </a:r>
          </a:p>
        </p:txBody>
      </p:sp>
      <p:pic>
        <p:nvPicPr>
          <p:cNvPr id="6" name="Picture 5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FEC4A27F-A1A9-4A1D-B97B-67F2858A86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"/>
          <a:stretch/>
        </p:blipFill>
        <p:spPr>
          <a:xfrm>
            <a:off x="8512769" y="2241754"/>
            <a:ext cx="2841031" cy="42511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31AEE0-11EF-4FDC-B3ED-F05CC243B718}"/>
              </a:ext>
            </a:extLst>
          </p:cNvPr>
          <p:cNvSpPr txBox="1"/>
          <p:nvPr/>
        </p:nvSpPr>
        <p:spPr>
          <a:xfrm>
            <a:off x="838200" y="3415735"/>
            <a:ext cx="76745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 sz="2800" dirty="0"/>
              <a:t>Xilinx also has tutorials with pre-built designs to be imported and demonstrate concepts of how to use the hardware available</a:t>
            </a:r>
          </a:p>
          <a:p>
            <a:endParaRPr lang="en-US" sz="2800" dirty="0"/>
          </a:p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 sz="2800" dirty="0"/>
              <a:t>YouTube tutorials were also helpful for workflow within Vivado</a:t>
            </a:r>
          </a:p>
        </p:txBody>
      </p:sp>
    </p:spTree>
    <p:extLst>
      <p:ext uri="{BB962C8B-B14F-4D97-AF65-F5344CB8AC3E}">
        <p14:creationId xmlns:p14="http://schemas.microsoft.com/office/powerpoint/2010/main" val="2371952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A634-FC89-4BA3-9CDD-060B6FCF0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Learn Verilog (cont.)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31F943-E9CD-41FA-A5AA-F3800EDC9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With a simple understanding of Verilog, basic designs were created and tested:</a:t>
            </a:r>
          </a:p>
          <a:p>
            <a:pPr marL="914400" lvl="1" indent="-457200">
              <a:buAutoNum type="arabicPeriod"/>
            </a:pPr>
            <a:r>
              <a:rPr lang="en-US" dirty="0"/>
              <a:t>Multibit flipflop register	(</a:t>
            </a:r>
            <a:r>
              <a:rPr lang="en-US" dirty="0" err="1"/>
              <a:t>FlipFlop.v</a:t>
            </a:r>
            <a:r>
              <a:rPr lang="en-US" dirty="0"/>
              <a:t>)</a:t>
            </a:r>
          </a:p>
          <a:p>
            <a:pPr marL="914400" lvl="1" indent="-457200">
              <a:buAutoNum type="arabicPeriod"/>
            </a:pPr>
            <a:r>
              <a:rPr lang="en-US" dirty="0"/>
              <a:t>Parallel multibit flipflop	(</a:t>
            </a:r>
            <a:r>
              <a:rPr lang="en-US" dirty="0" err="1"/>
              <a:t>ParallelBuffer.v</a:t>
            </a:r>
            <a:r>
              <a:rPr lang="en-US" dirty="0"/>
              <a:t>)</a:t>
            </a:r>
          </a:p>
          <a:p>
            <a:pPr marL="914400" lvl="1" indent="-457200">
              <a:buAutoNum type="arabicPeriod"/>
            </a:pPr>
            <a:r>
              <a:rPr lang="en-US" dirty="0"/>
              <a:t>Multibit port MUX		(</a:t>
            </a:r>
            <a:r>
              <a:rPr lang="en-US" dirty="0" err="1"/>
              <a:t>mux.v</a:t>
            </a:r>
            <a:r>
              <a:rPr lang="en-US" dirty="0"/>
              <a:t>)</a:t>
            </a:r>
          </a:p>
          <a:p>
            <a:pPr marL="914400" lvl="1" indent="-457200">
              <a:buAutoNum type="arabicPeriod"/>
            </a:pPr>
            <a:r>
              <a:rPr lang="en-US" dirty="0"/>
              <a:t>Variable data slicer		(</a:t>
            </a:r>
            <a:r>
              <a:rPr lang="en-US" dirty="0" err="1"/>
              <a:t>dataSplit.v</a:t>
            </a:r>
            <a:r>
              <a:rPr lang="en-US" dirty="0"/>
              <a:t>)</a:t>
            </a:r>
          </a:p>
          <a:p>
            <a:pPr marL="914400" lvl="1" indent="-457200">
              <a:buAutoNum type="arabicPeriod"/>
            </a:pPr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091BD8-ECEA-437F-93D9-064E1D862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018" y="4794178"/>
            <a:ext cx="4203782" cy="1100056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834FDE-6166-49C8-A917-9781CBCA2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66302"/>
            <a:ext cx="5991778" cy="235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491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A634-FC89-4BA3-9CDD-060B6FCF0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25692" cy="1325563"/>
          </a:xfrm>
        </p:spPr>
        <p:txBody>
          <a:bodyPr>
            <a:normAutofit/>
          </a:bodyPr>
          <a:lstStyle/>
          <a:p>
            <a:r>
              <a:rPr lang="en-US" sz="4000" dirty="0"/>
              <a:t>Partial Reconfig Multipliers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31F943-E9CD-41FA-A5AA-F3800EDC9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A first step was to implement  devices that could intake 2 data values, multiply them, then return the product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dirty="0"/>
              <a:t>This needed to be designed for three separate data types, with separate algorithms to complete each computation type</a:t>
            </a:r>
          </a:p>
          <a:p>
            <a:pPr lvl="1">
              <a:buFont typeface="Calibri" panose="020F0502020204030204" pitchFamily="34" charset="0"/>
              <a:buChar char="⁻"/>
            </a:pPr>
            <a:endParaRPr lang="en-US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This was initially designed to buffer input data internally, allowing for parallel computations. The buffered input was removed due to adding undesirable delay while pipelining data streams</a:t>
            </a:r>
          </a:p>
        </p:txBody>
      </p:sp>
    </p:spTree>
    <p:extLst>
      <p:ext uri="{BB962C8B-B14F-4D97-AF65-F5344CB8AC3E}">
        <p14:creationId xmlns:p14="http://schemas.microsoft.com/office/powerpoint/2010/main" val="575115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A634-FC89-4BA3-9CDD-060B6FCF0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24825" cy="1325563"/>
          </a:xfrm>
        </p:spPr>
        <p:txBody>
          <a:bodyPr>
            <a:normAutofit/>
          </a:bodyPr>
          <a:lstStyle/>
          <a:p>
            <a:r>
              <a:rPr lang="en-US" sz="4000" dirty="0"/>
              <a:t>Partial Reconfig Multipliers (cont.)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31F943-E9CD-41FA-A5AA-F3800EDC9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Block diagram of multiplier v1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FA4304-AF6B-4847-BF41-59BA516EE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917" y="2435612"/>
            <a:ext cx="8408163" cy="328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148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A634-FC89-4BA3-9CDD-060B6FCF0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24825" cy="1325563"/>
          </a:xfrm>
        </p:spPr>
        <p:txBody>
          <a:bodyPr>
            <a:normAutofit/>
          </a:bodyPr>
          <a:lstStyle/>
          <a:p>
            <a:r>
              <a:rPr lang="en-US" sz="4000" dirty="0"/>
              <a:t>Partial Reconfig Multipliers (cont.)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31F943-E9CD-41FA-A5AA-F3800EDC9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Block diagram of multiplier v2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9B0C74-D437-4D80-9990-B90DF1EAB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991" y="2381597"/>
            <a:ext cx="9862016" cy="368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24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1070</TotalTime>
  <Words>1382</Words>
  <Application>Microsoft Office PowerPoint</Application>
  <PresentationFormat>Widescreen</PresentationFormat>
  <Paragraphs>189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Dynamic Hardware Matrix Acceleration Design Reflection</vt:lpstr>
      <vt:lpstr>Design Objective</vt:lpstr>
      <vt:lpstr>Intro to Vivado </vt:lpstr>
      <vt:lpstr>Intro to Vivado (cont.) </vt:lpstr>
      <vt:lpstr>Learn Verilog</vt:lpstr>
      <vt:lpstr>Learn Verilog (cont.)</vt:lpstr>
      <vt:lpstr>Partial Reconfig Multipliers</vt:lpstr>
      <vt:lpstr>Partial Reconfig Multipliers (cont.)</vt:lpstr>
      <vt:lpstr>Partial Reconfig Multipliers (cont.)</vt:lpstr>
      <vt:lpstr>Enabling Partial Reconfig</vt:lpstr>
      <vt:lpstr>Enabling Partial Reconfig (cont.)</vt:lpstr>
      <vt:lpstr>Enabling Partial Reconfig (cont.)</vt:lpstr>
      <vt:lpstr>Enabling Partial Reconfig (cont.)</vt:lpstr>
      <vt:lpstr>Crossbar Data Switch</vt:lpstr>
      <vt:lpstr>Crossbar Data Switch (cont.)</vt:lpstr>
      <vt:lpstr>Crossbar Data Switch (cont.)</vt:lpstr>
      <vt:lpstr>Partial Reconfig Adder</vt:lpstr>
      <vt:lpstr>Matrix Accelerator</vt:lpstr>
      <vt:lpstr>Asynchronous FIFO</vt:lpstr>
      <vt:lpstr>Asynchronous FIFO (cont.)</vt:lpstr>
      <vt:lpstr>Asynchronous FIFO (cont.)</vt:lpstr>
      <vt:lpstr>Matrix Controller</vt:lpstr>
      <vt:lpstr>Convolution Accelerator Top Wrapper</vt:lpstr>
      <vt:lpstr>Convolution Accelerator Top Wrapper (cont.)</vt:lpstr>
      <vt:lpstr>Dynamic Resources</vt:lpstr>
      <vt:lpstr>Dynamic Resources</vt:lpstr>
      <vt:lpstr>Dynamic Resources</vt:lpstr>
      <vt:lpstr>Conclusions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Cain</dc:creator>
  <cp:lastModifiedBy>David Cain</cp:lastModifiedBy>
  <cp:revision>193</cp:revision>
  <dcterms:created xsi:type="dcterms:W3CDTF">2020-08-21T21:23:02Z</dcterms:created>
  <dcterms:modified xsi:type="dcterms:W3CDTF">2020-08-26T21:32:06Z</dcterms:modified>
</cp:coreProperties>
</file>