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3" r:id="rId6"/>
    <p:sldId id="262" r:id="rId7"/>
    <p:sldId id="265" r:id="rId8"/>
    <p:sldId id="266" r:id="rId9"/>
    <p:sldId id="267" r:id="rId10"/>
    <p:sldId id="274" r:id="rId11"/>
    <p:sldId id="276" r:id="rId12"/>
    <p:sldId id="278" r:id="rId13"/>
    <p:sldId id="275" r:id="rId14"/>
    <p:sldId id="269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9" autoAdjust="0"/>
    <p:restoredTop sz="94660"/>
  </p:normalViewPr>
  <p:slideViewPr>
    <p:cSldViewPr snapToGrid="0">
      <p:cViewPr>
        <p:scale>
          <a:sx n="150" d="100"/>
          <a:sy n="150" d="100"/>
        </p:scale>
        <p:origin x="28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B7B0-CA67-495E-9E02-774504A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959E-3100-488C-ACD1-081E8DFB8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4A9B-415C-4670-8115-19460A15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5C4A-BDF0-4BFA-8FF6-C0C70993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9463-32B2-4C09-85DB-18904DEA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438D-BAC7-4EFF-8376-6DD47CF4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56D3-ABA0-42A3-9BA4-FC0075CC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9699-F229-47EA-AB61-8E500D6F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6E6E-1354-493A-BC1E-648E41C7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0B47-CF5B-415C-A860-0706978B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48EF-923F-4D96-82BB-189A63B0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44502-6A77-4B35-A147-69E46EE5E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06CA-BE5D-4F23-AFA5-0078B45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12E3-7061-4FF2-A92B-17B415F9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186D-106B-4F2E-AB40-76DBAF0A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026-2299-477E-BC9D-82053C62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9C4-821C-4A01-B7D1-EDE43F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D82E-579F-4094-8D7E-D1BAFC7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FE93-BC7A-4E66-A1C9-4F6A0C04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4516-0D4C-4020-91DB-DA62DA9C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A594-C4D9-4BFD-AB31-1B3EC75B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B0C8-DA3B-4AAA-8009-78976E6B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3248-53AB-4841-9ACA-69951402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724C-8F06-42F6-B51D-DB835B2D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B34F-5616-4963-80B2-23EC30DF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A32-6DAF-47D4-8CE6-826B4463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D81-4CFA-4E8B-8923-D8F4B3065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3B8C4-0491-494C-A573-4693A302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B3E2-C57F-4F96-95A4-0FC8D4C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E3EF-7738-45BD-8A79-974694ED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184F8-2000-46A0-8FA6-98E1D617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2730-9739-46BC-89CA-3138483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2DFC-B204-4827-9D59-EC481BFE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BB6C-1E5D-4C40-A1CC-5239E775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460FE-2857-40A9-B214-8567920C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F2FF5-4AEF-414C-8D22-3A5B2510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3BE52-7810-4062-BA1A-46A653D6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D94CA-3FA8-4ED7-90E0-44D6F599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9A729-180D-452E-AAFA-CA78E1C5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C0A0-B988-411A-BB6C-77949C0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78C9-6660-48E6-B87D-173CCBD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859D-A5BD-47D7-B890-FF931532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07502-3ADD-4F00-8E19-1985CEA5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F41DD-722E-48B5-8F82-09C6225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2479A-F2A6-4BB8-8085-C0C102A6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EBCF-F64D-4ABF-B43E-EBD26F1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BF2F-AC0D-449C-B95E-856E1C6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9759-3F9C-4F23-A492-46DDAF7D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B07BD-8ABA-4098-B138-2BF917619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A6A18-EB2E-4F60-B43A-DE673C5D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3FA5-29D0-4EB5-8BEC-B565E2C5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DAE72-C490-49FD-837B-6D317181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1388-FEE4-42A6-82E3-68D65F4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C9C70-CD8A-4669-9C13-038BBC6D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0CE9-9B1B-4F25-B5E1-818FF9DE5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E07B-169C-4203-A873-2C5C65F9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7AA9-0E09-4384-B41C-59213A99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EF4C-141A-4300-BA7D-87EE5AE1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BF726-0BDF-4213-8F27-9648EF90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42DE-22D3-45DB-B8F0-0023448C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EF0E-ECBD-4D87-AED1-06DA2EDD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89A0-D8C2-4E01-A917-6FAA15AD9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3733-1701-448C-A82E-E72500A73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44" y="2441572"/>
            <a:ext cx="10531112" cy="1600744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Hardware</a:t>
            </a:r>
            <a:br>
              <a:rPr lang="en-US" dirty="0"/>
            </a:br>
            <a:r>
              <a:rPr lang="en-US" dirty="0"/>
              <a:t>Matrix Acceleration Design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44" y="5442749"/>
            <a:ext cx="10531112" cy="982765"/>
          </a:xfrm>
        </p:spPr>
        <p:txBody>
          <a:bodyPr/>
          <a:lstStyle/>
          <a:p>
            <a:pPr algn="l"/>
            <a:r>
              <a:rPr lang="en-US" dirty="0"/>
              <a:t>Designed/Presented by David Cain</a:t>
            </a:r>
          </a:p>
          <a:p>
            <a:pPr algn="l"/>
            <a:r>
              <a:rPr lang="en-US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3: Enabling Partial Reconfig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Using Vivado’s partial reconfiguration wizard, designs can become dynamically reconfigurable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7A3B7-B81E-41A2-A802-4A2E5E05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35"/>
          <a:stretch/>
        </p:blipFill>
        <p:spPr>
          <a:xfrm>
            <a:off x="8599551" y="2701905"/>
            <a:ext cx="2754249" cy="354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0" y="2701905"/>
            <a:ext cx="7761351" cy="379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allows for parts of the FPGA to be reprogrammed and swapped out with reconfigurable modules of the same partition definition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It is recommended to flesh out much of a PR design while static, then create a new project for a dynamic version</a:t>
            </a:r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3: Enabling Partial Reconfig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3: Enabling Partial Reconfig (cont.)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46" y="1690688"/>
            <a:ext cx="4449527" cy="435133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33FBEC-93F2-4846-8F3C-11B43208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2: Partial Reconfig Multipliers (cont.)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838200" y="1690688"/>
            <a:ext cx="5562846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</a:t>
            </a:r>
            <a:r>
              <a:rPr lang="en-US" sz="2400" dirty="0" err="1"/>
              <a:t>pBlocks</a:t>
            </a:r>
            <a:r>
              <a:rPr lang="en-US" sz="2400" dirty="0"/>
              <a:t> to enable 8 multiply compute modules.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7898607" y="4945857"/>
            <a:ext cx="488254" cy="3303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412956" y="5276219"/>
            <a:ext cx="1178719" cy="3625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010499" y="4741068"/>
            <a:ext cx="8620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9576430" y="4679788"/>
            <a:ext cx="228502" cy="36608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8693441" y="5074443"/>
            <a:ext cx="873919" cy="1666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690681" y="4167419"/>
            <a:ext cx="7948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3: Crossbar Data Switch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data link was needed to interface many parallel multiplier outputs to many parallel adder devices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ports are also variable bit length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data connection is asynchronous, mimicking wire connections</a:t>
            </a:r>
          </a:p>
        </p:txBody>
      </p:sp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3: Crossbar Data Switch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91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crossbar operates on a grid connection method. With N inputs and M outputs, this generates </a:t>
            </a:r>
            <a:r>
              <a:rPr lang="en-US" dirty="0" err="1"/>
              <a:t>NxM</a:t>
            </a:r>
            <a:r>
              <a:rPr lang="en-US" dirty="0"/>
              <a:t> valid address selections</a:t>
            </a:r>
          </a:p>
        </p:txBody>
      </p:sp>
      <p:pic>
        <p:nvPicPr>
          <p:cNvPr id="8" name="Picture 7" descr="A picture containing large&#10;&#10;Description automatically generated">
            <a:extLst>
              <a:ext uri="{FF2B5EF4-FFF2-40B4-BE49-F238E27FC236}">
                <a16:creationId xmlns:a16="http://schemas.microsoft.com/office/drawing/2014/main" id="{46F152D7-2AD0-4112-93EA-51FDB5E7D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2709863"/>
            <a:ext cx="3762375" cy="34671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709863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E4D8D-174C-4829-AEC5-07148CE77346}"/>
              </a:ext>
            </a:extLst>
          </p:cNvPr>
          <p:cNvSpPr txBox="1"/>
          <p:nvPr/>
        </p:nvSpPr>
        <p:spPr>
          <a:xfrm>
            <a:off x="8931622" y="3839339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77A48-9996-4A03-AB14-60775ECD4867}"/>
              </a:ext>
            </a:extLst>
          </p:cNvPr>
          <p:cNvSpPr txBox="1"/>
          <p:nvPr/>
        </p:nvSpPr>
        <p:spPr>
          <a:xfrm>
            <a:off x="9620863" y="3821908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2306F-5D04-4730-9FBB-C83ACA798844}"/>
              </a:ext>
            </a:extLst>
          </p:cNvPr>
          <p:cNvSpPr txBox="1"/>
          <p:nvPr/>
        </p:nvSpPr>
        <p:spPr>
          <a:xfrm>
            <a:off x="10310104" y="3821908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4D2F2-E98A-4098-96CD-022424D6D7CC}"/>
              </a:ext>
            </a:extLst>
          </p:cNvPr>
          <p:cNvSpPr txBox="1"/>
          <p:nvPr/>
        </p:nvSpPr>
        <p:spPr>
          <a:xfrm>
            <a:off x="10999345" y="3816276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98E57-7778-4162-B455-AB210615DC71}"/>
              </a:ext>
            </a:extLst>
          </p:cNvPr>
          <p:cNvSpPr txBox="1"/>
          <p:nvPr/>
        </p:nvSpPr>
        <p:spPr>
          <a:xfrm>
            <a:off x="8931622" y="4463688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DCE277-65F8-4194-87C6-1387AA8FEF1E}"/>
              </a:ext>
            </a:extLst>
          </p:cNvPr>
          <p:cNvSpPr txBox="1"/>
          <p:nvPr/>
        </p:nvSpPr>
        <p:spPr>
          <a:xfrm>
            <a:off x="9620863" y="4446257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DA9-8E23-427D-B909-7A203AAB6CC9}"/>
              </a:ext>
            </a:extLst>
          </p:cNvPr>
          <p:cNvSpPr txBox="1"/>
          <p:nvPr/>
        </p:nvSpPr>
        <p:spPr>
          <a:xfrm>
            <a:off x="10310104" y="4446257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647C04-EDD2-4D9A-ACC9-8492F9FF7EA4}"/>
              </a:ext>
            </a:extLst>
          </p:cNvPr>
          <p:cNvSpPr txBox="1"/>
          <p:nvPr/>
        </p:nvSpPr>
        <p:spPr>
          <a:xfrm>
            <a:off x="10999345" y="4440625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650F1-580E-4C2B-82A7-FD9613C1C5E0}"/>
              </a:ext>
            </a:extLst>
          </p:cNvPr>
          <p:cNvSpPr txBox="1"/>
          <p:nvPr/>
        </p:nvSpPr>
        <p:spPr>
          <a:xfrm>
            <a:off x="8931622" y="5183811"/>
            <a:ext cx="2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BC9AD-9576-4AAC-BE2D-589B6020278F}"/>
              </a:ext>
            </a:extLst>
          </p:cNvPr>
          <p:cNvSpPr txBox="1"/>
          <p:nvPr/>
        </p:nvSpPr>
        <p:spPr>
          <a:xfrm>
            <a:off x="9620863" y="5166380"/>
            <a:ext cx="39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337EE-7D7E-42D5-91A5-02AD82DADBDA}"/>
              </a:ext>
            </a:extLst>
          </p:cNvPr>
          <p:cNvSpPr txBox="1"/>
          <p:nvPr/>
        </p:nvSpPr>
        <p:spPr>
          <a:xfrm>
            <a:off x="10310103" y="5166380"/>
            <a:ext cx="39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6DA7F-2180-43A3-93A9-5CF19290A22F}"/>
              </a:ext>
            </a:extLst>
          </p:cNvPr>
          <p:cNvSpPr txBox="1"/>
          <p:nvPr/>
        </p:nvSpPr>
        <p:spPr>
          <a:xfrm>
            <a:off x="10999345" y="5160748"/>
            <a:ext cx="39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88E76D-B596-4C6C-964B-C43B9781F172}"/>
              </a:ext>
            </a:extLst>
          </p:cNvPr>
          <p:cNvSpPr txBox="1"/>
          <p:nvPr/>
        </p:nvSpPr>
        <p:spPr>
          <a:xfrm>
            <a:off x="8931622" y="5838472"/>
            <a:ext cx="4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0DD1B-53BA-4757-96A3-289819A89515}"/>
              </a:ext>
            </a:extLst>
          </p:cNvPr>
          <p:cNvSpPr txBox="1"/>
          <p:nvPr/>
        </p:nvSpPr>
        <p:spPr>
          <a:xfrm>
            <a:off x="9620862" y="5821041"/>
            <a:ext cx="39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0F883F-3918-49CB-8F80-AFE074386E63}"/>
              </a:ext>
            </a:extLst>
          </p:cNvPr>
          <p:cNvSpPr txBox="1"/>
          <p:nvPr/>
        </p:nvSpPr>
        <p:spPr>
          <a:xfrm>
            <a:off x="10348449" y="5838472"/>
            <a:ext cx="39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AC2528-99E4-4B62-A747-B85A0D9CDE0B}"/>
              </a:ext>
            </a:extLst>
          </p:cNvPr>
          <p:cNvSpPr txBox="1"/>
          <p:nvPr/>
        </p:nvSpPr>
        <p:spPr>
          <a:xfrm>
            <a:off x="10999344" y="5815409"/>
            <a:ext cx="126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16 Addresses</a:t>
            </a:r>
          </a:p>
        </p:txBody>
      </p: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3: Crossbar Data Switch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crossbar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064C4-2378-4476-B30D-5FE809530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6" y="2159163"/>
            <a:ext cx="8951788" cy="4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4: Partial Reconfig Adder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method to now compute many products in parallel and sort them, a device was needed to accumulate the sum of products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For the adders, only 2 reconfigurable definitions were needed to handle the three data types. Integer and fixed point can operate with the same definition, but floating point needed a separate definition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</a:t>
            </a:r>
          </a:p>
        </p:txBody>
      </p:sp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an FPGA based reconfigurable design to accelerate matrix convolution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E8507-1856-44B5-9E45-8416DDDE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7" y="3131461"/>
            <a:ext cx="3831113" cy="320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838200" y="2657475"/>
            <a:ext cx="6684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This is a computationally intensive process used in many image processing algorithms that can benefit from hardware acceleration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The design must accept multiple data types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Integer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Floating point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Fixed point data values</a:t>
            </a:r>
          </a:p>
          <a:p>
            <a:pPr lvl="1"/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Each of these data types can be dynamically reconfigured on device</a:t>
            </a:r>
          </a:p>
        </p:txBody>
      </p:sp>
    </p:spTree>
    <p:extLst>
      <p:ext uri="{BB962C8B-B14F-4D97-AF65-F5344CB8AC3E}">
        <p14:creationId xmlns:p14="http://schemas.microsoft.com/office/powerpoint/2010/main" val="21080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FE7-E5A9-442C-9F6A-DF70B684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 to Vivado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is the primary software suite used when working with Xilinx based FPGAs such as the Pynq-Z2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default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Often both development forms are used when working on a design</a:t>
            </a:r>
          </a:p>
        </p:txBody>
      </p:sp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FE7-E5A9-442C-9F6A-DF70B684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 to Vivado (cont.)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127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1: Learn Verilog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2241754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3415735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1: Learn Verilog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simple understanding of Verilog, basic designs were created and tested to verify understanding: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flipflop register	(</a:t>
            </a:r>
            <a:r>
              <a:rPr lang="en-US" dirty="0" err="1"/>
              <a:t>FlipFlop.v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Parallel multibit flipflop	(</a:t>
            </a:r>
            <a:r>
              <a:rPr lang="en-US" dirty="0" err="1"/>
              <a:t>ParallelBuffer.v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port MUX		(</a:t>
            </a:r>
            <a:r>
              <a:rPr lang="en-US" dirty="0" err="1"/>
              <a:t>mux.v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Variable data slicer		(</a:t>
            </a:r>
            <a:r>
              <a:rPr lang="en-US" dirty="0" err="1"/>
              <a:t>dataSplit.v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18" y="4794178"/>
            <a:ext cx="4203782" cy="110005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6302"/>
            <a:ext cx="5991778" cy="2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2: Partial Reconfig Multipliers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 devices that could intake 2 data values, multiply them, then return the product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needed to be designed for three separate data types, with separate algorithms to complete each computation type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was initially designed to buffer input data internally, allowing for parallel computations. The buffered input was removed due to adding unnecessary delay while pipelining data streams</a:t>
            </a:r>
          </a:p>
        </p:txBody>
      </p:sp>
    </p:spTree>
    <p:extLst>
      <p:ext uri="{BB962C8B-B14F-4D97-AF65-F5344CB8AC3E}">
        <p14:creationId xmlns:p14="http://schemas.microsoft.com/office/powerpoint/2010/main" val="57511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8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2: Partial Reconfig Multipliers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A4304-AF6B-4847-BF41-59BA516E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17" y="2435612"/>
            <a:ext cx="8408163" cy="32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8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2: Partial Reconfig Multipliers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9B0C74-D437-4D80-9990-B90DF1EA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1" y="2381597"/>
            <a:ext cx="9862016" cy="3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949</Words>
  <Application>Microsoft Office PowerPoint</Application>
  <PresentationFormat>Widescreen</PresentationFormat>
  <Paragraphs>119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Dynamic Hardware Matrix Acceleration Design Reflection</vt:lpstr>
      <vt:lpstr>Design Objective</vt:lpstr>
      <vt:lpstr>Intro to Vivado </vt:lpstr>
      <vt:lpstr>Intro to Vivado (cont.) </vt:lpstr>
      <vt:lpstr>Design Step 1: Learn Verilog</vt:lpstr>
      <vt:lpstr>Design Step 1: Learn Verilog (cont.)</vt:lpstr>
      <vt:lpstr>Design Step 2: Partial Reconfig Multipliers</vt:lpstr>
      <vt:lpstr>Design Step 2: Partial Reconfig Multipliers (cont.)</vt:lpstr>
      <vt:lpstr>Design Step 2: Partial Reconfig Multipliers (cont.)</vt:lpstr>
      <vt:lpstr>Design Step 3: Enabling Partial Reconfig</vt:lpstr>
      <vt:lpstr>Design Step 3: Enabling Partial Reconfig (cont.)</vt:lpstr>
      <vt:lpstr>Design Step 3: Enabling Partial Reconfig (cont.)</vt:lpstr>
      <vt:lpstr>Design Step 2: Partial Reconfig Multipliers (cont.)</vt:lpstr>
      <vt:lpstr>Design Step 3: Crossbar Data Switch</vt:lpstr>
      <vt:lpstr>Design Step 3: Crossbar Data Switch (cont.)</vt:lpstr>
      <vt:lpstr>Design Step 3: Crossbar Data Switch (cont.)</vt:lpstr>
      <vt:lpstr>Design Step 4: Partial Reconfig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45</cp:revision>
  <dcterms:created xsi:type="dcterms:W3CDTF">2020-08-21T21:23:02Z</dcterms:created>
  <dcterms:modified xsi:type="dcterms:W3CDTF">2020-08-22T20:20:20Z</dcterms:modified>
</cp:coreProperties>
</file>