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7" r:id="rId2"/>
    <p:sldId id="301" r:id="rId3"/>
    <p:sldId id="300" r:id="rId4"/>
    <p:sldId id="303" r:id="rId5"/>
    <p:sldId id="263" r:id="rId6"/>
    <p:sldId id="262" r:id="rId7"/>
    <p:sldId id="302" r:id="rId8"/>
    <p:sldId id="259" r:id="rId9"/>
    <p:sldId id="261" r:id="rId10"/>
    <p:sldId id="304" r:id="rId11"/>
    <p:sldId id="265" r:id="rId12"/>
    <p:sldId id="267" r:id="rId13"/>
    <p:sldId id="305" r:id="rId14"/>
    <p:sldId id="269" r:id="rId15"/>
    <p:sldId id="271" r:id="rId16"/>
    <p:sldId id="306" r:id="rId17"/>
    <p:sldId id="273" r:id="rId18"/>
    <p:sldId id="307" r:id="rId19"/>
    <p:sldId id="280" r:id="rId20"/>
    <p:sldId id="295" r:id="rId21"/>
    <p:sldId id="308" r:id="rId22"/>
    <p:sldId id="281" r:id="rId23"/>
    <p:sldId id="283" r:id="rId24"/>
    <p:sldId id="284" r:id="rId25"/>
    <p:sldId id="309" r:id="rId26"/>
    <p:sldId id="286" r:id="rId27"/>
    <p:sldId id="310" r:id="rId28"/>
    <p:sldId id="282" r:id="rId29"/>
    <p:sldId id="311" r:id="rId30"/>
    <p:sldId id="274" r:id="rId31"/>
    <p:sldId id="276" r:id="rId32"/>
    <p:sldId id="278" r:id="rId33"/>
    <p:sldId id="296" r:id="rId34"/>
    <p:sldId id="275" r:id="rId35"/>
    <p:sldId id="312" r:id="rId36"/>
    <p:sldId id="297" r:id="rId37"/>
    <p:sldId id="313" r:id="rId38"/>
    <p:sldId id="298" r:id="rId39"/>
    <p:sldId id="314" r:id="rId40"/>
    <p:sldId id="299" r:id="rId41"/>
    <p:sldId id="315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03"/>
            <p14:sldId id="263"/>
            <p14:sldId id="262"/>
            <p14:sldId id="302"/>
            <p14:sldId id="259"/>
            <p14:sldId id="261"/>
            <p14:sldId id="304"/>
            <p14:sldId id="265"/>
            <p14:sldId id="267"/>
            <p14:sldId id="305"/>
            <p14:sldId id="269"/>
            <p14:sldId id="271"/>
            <p14:sldId id="306"/>
            <p14:sldId id="273"/>
            <p14:sldId id="307"/>
            <p14:sldId id="280"/>
            <p14:sldId id="295"/>
            <p14:sldId id="308"/>
            <p14:sldId id="281"/>
            <p14:sldId id="283"/>
            <p14:sldId id="284"/>
            <p14:sldId id="309"/>
            <p14:sldId id="286"/>
            <p14:sldId id="310"/>
            <p14:sldId id="282"/>
            <p14:sldId id="311"/>
            <p14:sldId id="274"/>
            <p14:sldId id="276"/>
            <p14:sldId id="278"/>
            <p14:sldId id="296"/>
            <p14:sldId id="275"/>
            <p14:sldId id="312"/>
            <p14:sldId id="297"/>
            <p14:sldId id="313"/>
            <p14:sldId id="298"/>
            <p14:sldId id="314"/>
            <p14:sldId id="299"/>
            <p14:sldId id="315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80149" autoAdjust="0"/>
  </p:normalViewPr>
  <p:slideViewPr>
    <p:cSldViewPr snapToGrid="0">
      <p:cViewPr>
        <p:scale>
          <a:sx n="75" d="100"/>
          <a:sy n="75" d="100"/>
        </p:scale>
        <p:origin x="26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bitstream and block diagram was generated to program the FPGA with the Python3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device has three dynamic configurations: Integer, Floating Point, Fixed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4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  <a:p>
            <a:endParaRPr lang="en-US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80010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b="1" dirty="0"/>
              <a:t>can benefit from hardware acceleration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  <a:p>
            <a:endParaRPr lang="en-US" dirty="0"/>
          </a:p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8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undesirable delay while pipelining data streams</a:t>
            </a:r>
          </a:p>
          <a:p>
            <a:pPr lvl="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1200" dirty="0"/>
              <a:t>A data link was needed to interface many parallel multiplier outputs to many parallel adder devices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-The data connection is asynchronous, mimicking wire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-Floating point needs much more logic due to needing to check the magnitude difference, then normalize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8017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224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8A823C-6604-494D-9067-38FE12EBA5AF}"/>
              </a:ext>
            </a:extLst>
          </p:cNvPr>
          <p:cNvSpPr txBox="1">
            <a:spLocks/>
          </p:cNvSpPr>
          <p:nvPr/>
        </p:nvSpPr>
        <p:spPr>
          <a:xfrm>
            <a:off x="838200" y="2054672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multiplier v1</a:t>
            </a:r>
          </a:p>
          <a:p>
            <a:pPr marL="0" indent="0">
              <a:buFont typeface="Corbel" pitchFamily="34" charset="0"/>
              <a:buNone/>
            </a:pPr>
            <a:endParaRPr lang="en-US"/>
          </a:p>
          <a:p>
            <a:pPr marL="0" indent="0">
              <a:buFont typeface="Corbel" pitchFamily="34" charset="0"/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B01B5-079F-4CEF-B8CB-2BC478BF7063}"/>
              </a:ext>
            </a:extLst>
          </p:cNvPr>
          <p:cNvGrpSpPr/>
          <p:nvPr/>
        </p:nvGrpSpPr>
        <p:grpSpPr>
          <a:xfrm>
            <a:off x="1891918" y="2799596"/>
            <a:ext cx="8408163" cy="3287101"/>
            <a:chOff x="1891918" y="2435612"/>
            <a:chExt cx="8408163" cy="3287101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2BBA3BE-EF69-48A6-89F2-F575FBB1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18" y="2435612"/>
              <a:ext cx="8408163" cy="32871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043393-3618-44BE-B795-65BA98C89A0B}"/>
                </a:ext>
              </a:extLst>
            </p:cNvPr>
            <p:cNvSpPr/>
            <p:nvPr/>
          </p:nvSpPr>
          <p:spPr>
            <a:xfrm>
              <a:off x="5263978" y="5020496"/>
              <a:ext cx="3657601" cy="6507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780B8-AC58-477A-BFD6-702F40944837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8921579" y="5709875"/>
            <a:ext cx="13062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4E4D95-B504-4EBA-B04F-CFD47C4A014A}"/>
              </a:ext>
            </a:extLst>
          </p:cNvPr>
          <p:cNvSpPr txBox="1"/>
          <p:nvPr/>
        </p:nvSpPr>
        <p:spPr>
          <a:xfrm>
            <a:off x="10227789" y="5248210"/>
            <a:ext cx="172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Reconfigurable Partition</a:t>
            </a:r>
          </a:p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09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v2, updated design in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2" y="2062001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4851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52891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DD7-5EB6-4989-B373-0F6C67FAA178}"/>
              </a:ext>
            </a:extLst>
          </p:cNvPr>
          <p:cNvSpPr txBox="1">
            <a:spLocks/>
          </p:cNvSpPr>
          <p:nvPr/>
        </p:nvSpPr>
        <p:spPr>
          <a:xfrm>
            <a:off x="900344" y="1842810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AD00-085A-4A87-92FC-BB289F33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50" y="2311285"/>
            <a:ext cx="8951789" cy="4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0542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9" y="3884373"/>
            <a:ext cx="4012797" cy="2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8512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92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devices were then packaged into a single IP, </a:t>
            </a:r>
            <a:r>
              <a:rPr lang="en-US" sz="2800" dirty="0" err="1"/>
              <a:t>matrixAcclerator</a:t>
            </a:r>
            <a:endParaRPr lang="en-US" sz="28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device has a lot of I/O and no control logic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It must be packaged with a controller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4296004" y="2865097"/>
            <a:ext cx="3599992" cy="3481933"/>
            <a:chOff x="610092" y="3010942"/>
            <a:chExt cx="3753546" cy="3759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0942"/>
              <a:ext cx="3267607" cy="3759740"/>
              <a:chOff x="1180362" y="2493914"/>
              <a:chExt cx="3267607" cy="37597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1816730" y="2493914"/>
                <a:ext cx="1994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950018" cy="56496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88862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-Matric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8297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8" y="1375432"/>
            <a:ext cx="5680586" cy="2053568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Filter Set (Filter Values)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2" y="81686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9042" y="4125793"/>
            <a:ext cx="4015003" cy="2322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B98CF-D654-4567-B496-B764CABBD0C3}"/>
              </a:ext>
            </a:extLst>
          </p:cNvPr>
          <p:cNvSpPr txBox="1">
            <a:spLocks/>
          </p:cNvSpPr>
          <p:nvPr/>
        </p:nvSpPr>
        <p:spPr>
          <a:xfrm>
            <a:off x="698157" y="4309021"/>
            <a:ext cx="5680587" cy="19563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Char char="⁻"/>
            </a:pPr>
            <a:r>
              <a:rPr lang="en-US" sz="2800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942"/>
            <a:ext cx="10116902" cy="14485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Crossing Clock Domains with an Asynchronous FIFO</a:t>
            </a:r>
            <a:r>
              <a:rPr lang="en-US" dirty="0"/>
              <a:t>, Dan </a:t>
            </a:r>
            <a:r>
              <a:rPr lang="en-US" dirty="0" err="1"/>
              <a:t>Gisselquist</a:t>
            </a:r>
            <a:r>
              <a:rPr lang="en-US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3659" y="3583860"/>
            <a:ext cx="6011443" cy="243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3645568"/>
            <a:ext cx="410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 attempted to write this IP from scratch, but the problem was difficult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This write-up by </a:t>
            </a:r>
            <a:r>
              <a:rPr lang="en-US" dirty="0" err="1"/>
              <a:t>Gisselquist</a:t>
            </a:r>
            <a:r>
              <a:rPr lang="en-US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79496" y="101570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To verify this FIFO design was suitable, it was first tested in </a:t>
            </a:r>
            <a:r>
              <a:rPr lang="en-US" sz="2800" dirty="0" err="1"/>
              <a:t>Vivado</a:t>
            </a:r>
            <a:r>
              <a:rPr lang="en-US" sz="2800" dirty="0"/>
              <a:t>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2268796"/>
            <a:ext cx="48820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In the Python environment, the buffer would be filled with a random data set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550190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158112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9" y="648689"/>
            <a:ext cx="5982227" cy="2322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Use matrix accelerator control signals to generate convolution sum</a:t>
            </a:r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991848FF-6069-4829-9A9D-8ACD0EAA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26034"/>
            <a:ext cx="5030043" cy="323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27C27-0844-4866-8C13-2A46A96D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19" y="3293875"/>
            <a:ext cx="590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6E960-BFE8-4BD3-9A61-AF87F0A9FEB9}"/>
              </a:ext>
            </a:extLst>
          </p:cNvPr>
          <p:cNvSpPr/>
          <p:nvPr/>
        </p:nvSpPr>
        <p:spPr>
          <a:xfrm>
            <a:off x="6422295" y="6245556"/>
            <a:ext cx="2379216" cy="20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FD91A-B4B1-4A01-880D-D83999846E6B}"/>
              </a:ext>
            </a:extLst>
          </p:cNvPr>
          <p:cNvSpPr txBox="1">
            <a:spLocks/>
          </p:cNvSpPr>
          <p:nvPr/>
        </p:nvSpPr>
        <p:spPr>
          <a:xfrm>
            <a:off x="587250" y="3564125"/>
            <a:ext cx="5106770" cy="241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Convolution Accelerator Top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3" y="535596"/>
            <a:ext cx="7290741" cy="594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08496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</p:txBody>
      </p:sp>
      <p:pic>
        <p:nvPicPr>
          <p:cNvPr id="5" name="Picture 4" descr="A picture containing light, photo, sitting, hanging&#10;&#10;Description automatically generated">
            <a:extLst>
              <a:ext uri="{FF2B5EF4-FFF2-40B4-BE49-F238E27FC236}">
                <a16:creationId xmlns:a16="http://schemas.microsoft.com/office/drawing/2014/main" id="{0C26DC2B-72B8-4736-9D66-70FF67DB9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" y="2924174"/>
            <a:ext cx="11125692" cy="3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Enabling Partial Reconfig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9447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Fixed point </a:t>
            </a:r>
            <a:r>
              <a:rPr lang="en-US" sz="2000"/>
              <a:t>data values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F29F9-EACE-4457-961D-5559155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1970404"/>
            <a:ext cx="6261882" cy="45224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091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Using Vivado’s partial reconfiguration wizard, designs can become dynamically reconfigurable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1" y="2336154"/>
            <a:ext cx="4241733" cy="3790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5592379" y="3585911"/>
            <a:ext cx="1055370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7160194" y="3585911"/>
            <a:ext cx="873125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1920875" y="689909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DBED-228C-419C-A453-0D97CE4D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32" y="1557839"/>
            <a:ext cx="4169136" cy="4983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C4F20-0228-490F-9602-900A80E198C5}"/>
              </a:ext>
            </a:extLst>
          </p:cNvPr>
          <p:cNvSpPr/>
          <p:nvPr/>
        </p:nvSpPr>
        <p:spPr>
          <a:xfrm>
            <a:off x="4909754" y="3677351"/>
            <a:ext cx="2227646" cy="1255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39CEB-0F45-4EDC-8B83-E1AADE3C64F4}"/>
              </a:ext>
            </a:extLst>
          </p:cNvPr>
          <p:cNvCxnSpPr>
            <a:cxnSpLocks/>
          </p:cNvCxnSpPr>
          <p:nvPr/>
        </p:nvCxnSpPr>
        <p:spPr>
          <a:xfrm>
            <a:off x="4541520" y="2797644"/>
            <a:ext cx="93525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EB147-C681-423A-9B8A-00D5EDB1FF2E}"/>
              </a:ext>
            </a:extLst>
          </p:cNvPr>
          <p:cNvCxnSpPr>
            <a:cxnSpLocks/>
          </p:cNvCxnSpPr>
          <p:nvPr/>
        </p:nvCxnSpPr>
        <p:spPr>
          <a:xfrm flipH="1">
            <a:off x="7137400" y="4257040"/>
            <a:ext cx="76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833C1-8943-43A2-9DF7-22256A7F00B4}"/>
              </a:ext>
            </a:extLst>
          </p:cNvPr>
          <p:cNvSpPr txBox="1"/>
          <p:nvPr/>
        </p:nvSpPr>
        <p:spPr>
          <a:xfrm>
            <a:off x="7899400" y="3564542"/>
            <a:ext cx="254839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Partial Reconfigurable</a:t>
            </a:r>
          </a:p>
          <a:p>
            <a:pPr algn="ctr"/>
            <a:r>
              <a:rPr lang="en-GB" sz="2800" dirty="0"/>
              <a:t>Partitions 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D349B-CD60-436B-8D41-5954196D888C}"/>
              </a:ext>
            </a:extLst>
          </p:cNvPr>
          <p:cNvCxnSpPr>
            <a:cxnSpLocks/>
          </p:cNvCxnSpPr>
          <p:nvPr/>
        </p:nvCxnSpPr>
        <p:spPr>
          <a:xfrm flipH="1">
            <a:off x="5476775" y="2712586"/>
            <a:ext cx="20023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47F-4362-4E4B-8734-FB526CA7F071}"/>
              </a:ext>
            </a:extLst>
          </p:cNvPr>
          <p:cNvSpPr txBox="1"/>
          <p:nvPr/>
        </p:nvSpPr>
        <p:spPr>
          <a:xfrm>
            <a:off x="6595043" y="2061908"/>
            <a:ext cx="184671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Design Top</a:t>
            </a:r>
          </a:p>
          <a:p>
            <a:pPr algn="ctr"/>
            <a:r>
              <a:rPr lang="en-GB" sz="2800" dirty="0"/>
              <a:t>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0" y="929858"/>
            <a:ext cx="5111072" cy="49982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258084" y="1388441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8377338" y="4936033"/>
            <a:ext cx="270221" cy="34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647559" y="5086350"/>
            <a:ext cx="1363216" cy="383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419976" y="4474368"/>
            <a:ext cx="95736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10086975" y="3749044"/>
            <a:ext cx="152400" cy="6109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9024204" y="4362385"/>
            <a:ext cx="1896209" cy="7215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870524" y="328737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27528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216328"/>
            <a:ext cx="10887134" cy="4333009"/>
            <a:chOff x="652433" y="2080876"/>
            <a:chExt cx="10887134" cy="43330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080877"/>
              <a:ext cx="1849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171195" y="2080876"/>
              <a:ext cx="1849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941681" y="2080876"/>
              <a:ext cx="1849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Resource Uti</a:t>
            </a:r>
            <a:r>
              <a:rPr lang="en-US" b="1" dirty="0"/>
              <a:t>lization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2531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723900" y="2688732"/>
            <a:ext cx="9513154" cy="1666636"/>
            <a:chOff x="731105" y="3325814"/>
            <a:chExt cx="9513154" cy="16666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731105" y="3669011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723900" y="4961417"/>
            <a:ext cx="9599003" cy="1638061"/>
            <a:chOff x="731105" y="4940300"/>
            <a:chExt cx="9599003" cy="16380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731105" y="5254922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723900" y="189237"/>
            <a:ext cx="9701458" cy="1950358"/>
            <a:chOff x="723900" y="1291709"/>
            <a:chExt cx="9701458" cy="1950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723900" y="1918628"/>
              <a:ext cx="16573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1575431"/>
              <a:ext cx="331258" cy="343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514974" y="1291709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31D3E7-0522-4CFB-A95C-37172B63E967}"/>
              </a:ext>
            </a:extLst>
          </p:cNvPr>
          <p:cNvCxnSpPr>
            <a:cxnSpLocks/>
          </p:cNvCxnSpPr>
          <p:nvPr/>
        </p:nvCxnSpPr>
        <p:spPr>
          <a:xfrm>
            <a:off x="5038724" y="33020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BA279-ADCF-467E-A59E-D83F1A852253}"/>
              </a:ext>
            </a:extLst>
          </p:cNvPr>
          <p:cNvCxnSpPr>
            <a:cxnSpLocks/>
          </p:cNvCxnSpPr>
          <p:nvPr/>
        </p:nvCxnSpPr>
        <p:spPr>
          <a:xfrm>
            <a:off x="4927599" y="55626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</a:t>
            </a:r>
            <a:r>
              <a:rPr lang="en-US" sz="2100" dirty="0" err="1"/>
              <a:t>Vivado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6342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-Learn Verilog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946364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365718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A76D66-1C3B-41E5-AC86-05921BA59BEA}"/>
              </a:ext>
            </a:extLst>
          </p:cNvPr>
          <p:cNvGrpSpPr/>
          <p:nvPr/>
        </p:nvGrpSpPr>
        <p:grpSpPr>
          <a:xfrm>
            <a:off x="5093494" y="4270449"/>
            <a:ext cx="6622256" cy="2248235"/>
            <a:chOff x="5093494" y="4359349"/>
            <a:chExt cx="6622256" cy="224823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9854411-7CDF-4F6B-A841-31F1CFC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034" y="4359349"/>
              <a:ext cx="4997716" cy="224823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47E585-97C5-4516-BC86-4BCB893C66DD}"/>
                </a:ext>
              </a:extLst>
            </p:cNvPr>
            <p:cNvSpPr txBox="1"/>
            <p:nvPr/>
          </p:nvSpPr>
          <p:spPr>
            <a:xfrm>
              <a:off x="5093494" y="497291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7AFFC-3FAD-42B8-8CCE-28D0B48C2BA3}"/>
              </a:ext>
            </a:extLst>
          </p:cNvPr>
          <p:cNvGrpSpPr/>
          <p:nvPr/>
        </p:nvGrpSpPr>
        <p:grpSpPr>
          <a:xfrm>
            <a:off x="149790" y="2407363"/>
            <a:ext cx="6142302" cy="2043274"/>
            <a:chOff x="327590" y="2826857"/>
            <a:chExt cx="6142302" cy="20432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7A231F-AA22-43D5-A68B-2B5CC8E95FB0}"/>
                </a:ext>
              </a:extLst>
            </p:cNvPr>
            <p:cNvSpPr txBox="1"/>
            <p:nvPr/>
          </p:nvSpPr>
          <p:spPr>
            <a:xfrm>
              <a:off x="327590" y="338682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2AFC39-F233-413F-9479-3B449DE2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3" y="2826857"/>
              <a:ext cx="4517759" cy="20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Conclusions</a:t>
            </a:r>
            <a:br>
              <a:rPr lang="en-US" sz="4400" b="1" dirty="0"/>
            </a:br>
            <a:r>
              <a:rPr lang="en-US" sz="4400" b="1" dirty="0"/>
              <a:t>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57903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07"/>
            <a:ext cx="10515600" cy="531058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86" y="2404719"/>
            <a:ext cx="3834027" cy="204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4277142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With a simple understanding of Verilog, basic designs were created and tested: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3853145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269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Intro to Vivado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5997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36342"/>
            <a:ext cx="9872871" cy="43119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8BFEA-2681-47F1-B3BB-76F2FAC2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64" y="4073602"/>
            <a:ext cx="4038600" cy="21812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459F9-54B9-4E96-975D-FE0569535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8" b="8703"/>
          <a:stretch/>
        </p:blipFill>
        <p:spPr>
          <a:xfrm>
            <a:off x="7739270" y="4303455"/>
            <a:ext cx="3450616" cy="19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1635</TotalTime>
  <Words>2563</Words>
  <Application>Microsoft Office PowerPoint</Application>
  <PresentationFormat>Widescreen</PresentationFormat>
  <Paragraphs>498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Basis</vt:lpstr>
      <vt:lpstr> Convolution Acceleration Dynamic Hardware</vt:lpstr>
      <vt:lpstr>Overview</vt:lpstr>
      <vt:lpstr>Design Objective</vt:lpstr>
      <vt:lpstr>Learn Verilog</vt:lpstr>
      <vt:lpstr>PowerPoint Presentation</vt:lpstr>
      <vt:lpstr>PowerPoint Presentation</vt:lpstr>
      <vt:lpstr>Intro to Vivado</vt:lpstr>
      <vt:lpstr>PowerPoint Presentation</vt:lpstr>
      <vt:lpstr>PowerPoint Presentation</vt:lpstr>
      <vt:lpstr>Partial Reconfig Multipliers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Partial Reconfig Adder</vt:lpstr>
      <vt:lpstr>PowerPoint Presentation</vt:lpstr>
      <vt:lpstr>Matrix Accelerator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Matrix Controller</vt:lpstr>
      <vt:lpstr>PowerPoint Presentation</vt:lpstr>
      <vt:lpstr>Convolution Accelerator Top Wrapper</vt:lpstr>
      <vt:lpstr>PowerPoint Presentation</vt:lpstr>
      <vt:lpstr>Enabling Partial Reconfig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Resources Floorplan</vt:lpstr>
      <vt:lpstr>PowerPoint Presentation</vt:lpstr>
      <vt:lpstr>Dynamic Resources Resource Utilization</vt:lpstr>
      <vt:lpstr>PowerPoint Presentation</vt:lpstr>
      <vt:lpstr>Dynamic Resources Power Report</vt:lpstr>
      <vt:lpstr>PowerPoint Presentation</vt:lpstr>
      <vt:lpstr>Conclusions and Goals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490</cp:revision>
  <dcterms:created xsi:type="dcterms:W3CDTF">2020-08-21T21:23:02Z</dcterms:created>
  <dcterms:modified xsi:type="dcterms:W3CDTF">2020-09-09T18:33:29Z</dcterms:modified>
</cp:coreProperties>
</file>