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8"/>
  </p:notesMasterIdLst>
  <p:sldIdLst>
    <p:sldId id="257" r:id="rId2"/>
    <p:sldId id="301" r:id="rId3"/>
    <p:sldId id="300" r:id="rId4"/>
    <p:sldId id="302" r:id="rId5"/>
    <p:sldId id="259" r:id="rId6"/>
    <p:sldId id="261" r:id="rId7"/>
    <p:sldId id="303" r:id="rId8"/>
    <p:sldId id="263" r:id="rId9"/>
    <p:sldId id="262" r:id="rId10"/>
    <p:sldId id="304" r:id="rId11"/>
    <p:sldId id="265" r:id="rId12"/>
    <p:sldId id="266" r:id="rId13"/>
    <p:sldId id="267" r:id="rId14"/>
    <p:sldId id="305" r:id="rId15"/>
    <p:sldId id="269" r:id="rId16"/>
    <p:sldId id="271" r:id="rId17"/>
    <p:sldId id="270" r:id="rId18"/>
    <p:sldId id="306" r:id="rId19"/>
    <p:sldId id="273" r:id="rId20"/>
    <p:sldId id="307" r:id="rId21"/>
    <p:sldId id="280" r:id="rId22"/>
    <p:sldId id="295" r:id="rId23"/>
    <p:sldId id="308" r:id="rId24"/>
    <p:sldId id="281" r:id="rId25"/>
    <p:sldId id="283" r:id="rId26"/>
    <p:sldId id="284" r:id="rId27"/>
    <p:sldId id="309" r:id="rId28"/>
    <p:sldId id="286" r:id="rId29"/>
    <p:sldId id="310" r:id="rId30"/>
    <p:sldId id="282" r:id="rId31"/>
    <p:sldId id="287" r:id="rId32"/>
    <p:sldId id="311" r:id="rId33"/>
    <p:sldId id="274" r:id="rId34"/>
    <p:sldId id="276" r:id="rId35"/>
    <p:sldId id="278" r:id="rId36"/>
    <p:sldId id="296" r:id="rId37"/>
    <p:sldId id="275" r:id="rId38"/>
    <p:sldId id="312" r:id="rId39"/>
    <p:sldId id="297" r:id="rId40"/>
    <p:sldId id="313" r:id="rId41"/>
    <p:sldId id="298" r:id="rId42"/>
    <p:sldId id="314" r:id="rId43"/>
    <p:sldId id="299" r:id="rId44"/>
    <p:sldId id="315" r:id="rId45"/>
    <p:sldId id="293" r:id="rId46"/>
    <p:sldId id="294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7160CC-9B5A-4946-80F7-650641D347E1}">
          <p14:sldIdLst>
            <p14:sldId id="257"/>
            <p14:sldId id="301"/>
            <p14:sldId id="300"/>
            <p14:sldId id="302"/>
            <p14:sldId id="259"/>
            <p14:sldId id="261"/>
            <p14:sldId id="303"/>
            <p14:sldId id="263"/>
            <p14:sldId id="262"/>
            <p14:sldId id="304"/>
            <p14:sldId id="265"/>
            <p14:sldId id="266"/>
            <p14:sldId id="267"/>
            <p14:sldId id="305"/>
            <p14:sldId id="269"/>
            <p14:sldId id="271"/>
            <p14:sldId id="270"/>
            <p14:sldId id="306"/>
            <p14:sldId id="273"/>
            <p14:sldId id="307"/>
            <p14:sldId id="280"/>
            <p14:sldId id="295"/>
            <p14:sldId id="308"/>
            <p14:sldId id="281"/>
            <p14:sldId id="283"/>
            <p14:sldId id="284"/>
            <p14:sldId id="309"/>
            <p14:sldId id="286"/>
            <p14:sldId id="310"/>
            <p14:sldId id="282"/>
            <p14:sldId id="287"/>
            <p14:sldId id="311"/>
            <p14:sldId id="274"/>
            <p14:sldId id="276"/>
            <p14:sldId id="278"/>
            <p14:sldId id="296"/>
            <p14:sldId id="275"/>
            <p14:sldId id="312"/>
            <p14:sldId id="297"/>
            <p14:sldId id="313"/>
            <p14:sldId id="298"/>
            <p14:sldId id="314"/>
            <p14:sldId id="299"/>
            <p14:sldId id="315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in" initials="DC" lastIdx="2" clrIdx="0">
    <p:extLst>
      <p:ext uri="{19B8F6BF-5375-455C-9EA6-DF929625EA0E}">
        <p15:presenceInfo xmlns:p15="http://schemas.microsoft.com/office/powerpoint/2012/main" userId="72f45ecd30b4a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24T18:49:09.63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  <p:cm authorId="1" dt="2020-08-24T18:49:10.351" idx="2">
    <p:pos x="106" y="106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3D8EA-6F56-4F99-9909-FDE052401F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2F4E-92E3-4860-8641-150BB6826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do a better job explaining the partial reconfiguration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7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Indexing actually starts at zero. This was just making the total count obvious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5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8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Vivado makes the whole project PR</a:t>
            </a:r>
          </a:p>
          <a:p>
            <a:r>
              <a:rPr lang="en-US" dirty="0"/>
              <a:t>When a project is PR, can’t to simulation</a:t>
            </a:r>
          </a:p>
          <a:p>
            <a:r>
              <a:rPr lang="en-US" dirty="0"/>
              <a:t>A static and dynamic version of the project was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screenshot of the convolution accelerator. This was just a design that had less going on visually and was easier to demonstrate the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 point uses much </a:t>
            </a:r>
            <a:r>
              <a:rPr lang="en-US" dirty="0" err="1"/>
              <a:t>much</a:t>
            </a:r>
            <a:r>
              <a:rPr lang="en-US" dirty="0"/>
              <a:t> more device resources</a:t>
            </a:r>
          </a:p>
          <a:p>
            <a:endParaRPr lang="en-US" dirty="0"/>
          </a:p>
          <a:p>
            <a:r>
              <a:rPr lang="en-US" dirty="0"/>
              <a:t>Even with high utilization of resources from floating point, design uses about 10% of available LUTs on Pynq-Z2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22F4E-92E3-4860-8641-150BB682670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4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4DDAE87-B9B2-4AB2-82B0-23EE33EE440A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BA1B65-02BA-4250-8CA5-266AF0F9D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F521-E772-4045-AC01-ED3D39F83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71" y="700217"/>
            <a:ext cx="11747156" cy="3147546"/>
          </a:xfrm>
        </p:spPr>
        <p:txBody>
          <a:bodyPr>
            <a:normAutofit/>
          </a:bodyPr>
          <a:lstStyle/>
          <a:p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Dynamic Hardware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Convolution Acceleration</a:t>
            </a:r>
            <a:b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400" b="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17881-51EA-47D2-A657-20BA4CE8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444" y="5442749"/>
            <a:ext cx="10531112" cy="982765"/>
          </a:xfrm>
        </p:spPr>
        <p:txBody>
          <a:bodyPr/>
          <a:lstStyle/>
          <a:p>
            <a:pPr algn="l"/>
            <a:r>
              <a:rPr lang="en-US" dirty="0"/>
              <a:t>Designed/Presented by David Cain</a:t>
            </a:r>
          </a:p>
          <a:p>
            <a:pPr algn="l"/>
            <a:r>
              <a:rPr lang="en-US" dirty="0"/>
              <a:t>Special thanks to Omar Eddash and Adam Frost for mentorship</a:t>
            </a:r>
          </a:p>
        </p:txBody>
      </p:sp>
    </p:spTree>
    <p:extLst>
      <p:ext uri="{BB962C8B-B14F-4D97-AF65-F5344CB8AC3E}">
        <p14:creationId xmlns:p14="http://schemas.microsoft.com/office/powerpoint/2010/main" val="245043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Partial Reconfig Multipliers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80173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 first step was to implement devices that could intake 2 data values, multiply them, then return the product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This needed to be designed for three separate data types, with separate algorithms to complete each computation type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This was initially designed to buffer input data internally, allowing for parallel computations. The buffered input was removed due to adding undesirable delay while pipelining data streams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1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193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BF5517-B4E3-4B8F-AD46-310C9071D959}"/>
              </a:ext>
            </a:extLst>
          </p:cNvPr>
          <p:cNvGrpSpPr/>
          <p:nvPr/>
        </p:nvGrpSpPr>
        <p:grpSpPr>
          <a:xfrm>
            <a:off x="1891918" y="2036117"/>
            <a:ext cx="8408163" cy="3287101"/>
            <a:chOff x="1891918" y="2435612"/>
            <a:chExt cx="8408163" cy="3287101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BFA4304-AF6B-4847-BF41-59BA516EE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918" y="2435612"/>
              <a:ext cx="8408163" cy="328710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AAF340-DC7C-47E5-96FA-29D02933A456}"/>
                </a:ext>
              </a:extLst>
            </p:cNvPr>
            <p:cNvSpPr/>
            <p:nvPr/>
          </p:nvSpPr>
          <p:spPr>
            <a:xfrm>
              <a:off x="5263978" y="5020496"/>
              <a:ext cx="3657601" cy="65079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85EE76-52BA-44F2-B495-ED529EEFAE80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flipH="1">
            <a:off x="8921579" y="4946396"/>
            <a:ext cx="13062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924EFE-DC24-4014-BD19-D1EE60F14F2D}"/>
              </a:ext>
            </a:extLst>
          </p:cNvPr>
          <p:cNvSpPr txBox="1"/>
          <p:nvPr/>
        </p:nvSpPr>
        <p:spPr>
          <a:xfrm>
            <a:off x="10227789" y="4484731"/>
            <a:ext cx="1720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Reconfigurable Partition</a:t>
            </a:r>
          </a:p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11714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71092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Block diagram of multiplier v2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9B0C74-D437-4D80-9990-B90DF1EAB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2" y="2062001"/>
            <a:ext cx="9862016" cy="36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Crossbar Data Switch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48518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data link was needed to interface many parallel multiplier outputs to many parallel adder devices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crossbar switch was designed and implemented. This switch allows for any input port to be selected and connected to any output port.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crossbar was written from scratch to have variable input and output port counts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These ports are also variable bit length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data connection is asynchronous, mimicking wire connections</a:t>
            </a:r>
          </a:p>
        </p:txBody>
      </p:sp>
    </p:spTree>
    <p:extLst>
      <p:ext uri="{BB962C8B-B14F-4D97-AF65-F5344CB8AC3E}">
        <p14:creationId xmlns:p14="http://schemas.microsoft.com/office/powerpoint/2010/main" val="49336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797"/>
            <a:ext cx="10515600" cy="10191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crossbar operates on a grid connection method. With N inputs and M outputs, this generates </a:t>
            </a:r>
            <a:r>
              <a:rPr lang="en-US" dirty="0" err="1"/>
              <a:t>NxM</a:t>
            </a:r>
            <a:r>
              <a:rPr lang="en-US" dirty="0"/>
              <a:t> valid address selections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6D5EF3-5034-49D8-8F5B-B83D5A7104A6}"/>
              </a:ext>
            </a:extLst>
          </p:cNvPr>
          <p:cNvSpPr txBox="1">
            <a:spLocks/>
          </p:cNvSpPr>
          <p:nvPr/>
        </p:nvSpPr>
        <p:spPr>
          <a:xfrm>
            <a:off x="838200" y="2265972"/>
            <a:ext cx="6753225" cy="346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At positive edge clocks, the address on AddressSelect port is toggled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If direct is HIGH, equal I/O ports will be connected. 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i.e. Output0 = Input0; Input1 = Output1;…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86829B-9E9E-4DA4-9121-68404F9C2527}"/>
              </a:ext>
            </a:extLst>
          </p:cNvPr>
          <p:cNvGrpSpPr/>
          <p:nvPr/>
        </p:nvGrpSpPr>
        <p:grpSpPr>
          <a:xfrm>
            <a:off x="7518666" y="2229911"/>
            <a:ext cx="4703399" cy="3876223"/>
            <a:chOff x="7518666" y="2673802"/>
            <a:chExt cx="4703399" cy="3876223"/>
          </a:xfrm>
        </p:grpSpPr>
        <p:pic>
          <p:nvPicPr>
            <p:cNvPr id="8" name="Picture 7" descr="A picture containing large&#10;&#10;Description automatically generated">
              <a:extLst>
                <a:ext uri="{FF2B5EF4-FFF2-40B4-BE49-F238E27FC236}">
                  <a16:creationId xmlns:a16="http://schemas.microsoft.com/office/drawing/2014/main" id="{46F152D7-2AD0-4112-93EA-51FDB5E7D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8666" y="3025775"/>
              <a:ext cx="3762375" cy="34671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E4D8D-174C-4829-AEC5-07148CE77346}"/>
                </a:ext>
              </a:extLst>
            </p:cNvPr>
            <p:cNvSpPr txBox="1"/>
            <p:nvPr/>
          </p:nvSpPr>
          <p:spPr>
            <a:xfrm>
              <a:off x="8858863" y="4134976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077A48-9996-4A03-AB14-60775ECD4867}"/>
                </a:ext>
              </a:extLst>
            </p:cNvPr>
            <p:cNvSpPr txBox="1"/>
            <p:nvPr/>
          </p:nvSpPr>
          <p:spPr>
            <a:xfrm>
              <a:off x="9548104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82306F-5D04-4730-9FBB-C83ACA798844}"/>
                </a:ext>
              </a:extLst>
            </p:cNvPr>
            <p:cNvSpPr txBox="1"/>
            <p:nvPr/>
          </p:nvSpPr>
          <p:spPr>
            <a:xfrm>
              <a:off x="10237345" y="411754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04D2F2-E98A-4098-96CD-022424D6D7CC}"/>
                </a:ext>
              </a:extLst>
            </p:cNvPr>
            <p:cNvSpPr txBox="1"/>
            <p:nvPr/>
          </p:nvSpPr>
          <p:spPr>
            <a:xfrm>
              <a:off x="10926586" y="4111913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298E57-7778-4162-B455-AB210615DC71}"/>
                </a:ext>
              </a:extLst>
            </p:cNvPr>
            <p:cNvSpPr txBox="1"/>
            <p:nvPr/>
          </p:nvSpPr>
          <p:spPr>
            <a:xfrm>
              <a:off x="8858863" y="4759325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DCE277-65F8-4194-87C6-1387AA8FEF1E}"/>
                </a:ext>
              </a:extLst>
            </p:cNvPr>
            <p:cNvSpPr txBox="1"/>
            <p:nvPr/>
          </p:nvSpPr>
          <p:spPr>
            <a:xfrm>
              <a:off x="9548104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6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742DA9-8E23-427D-B909-7A203AAB6CC9}"/>
                </a:ext>
              </a:extLst>
            </p:cNvPr>
            <p:cNvSpPr txBox="1"/>
            <p:nvPr/>
          </p:nvSpPr>
          <p:spPr>
            <a:xfrm>
              <a:off x="10237345" y="4741894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647C04-EDD2-4D9A-ACC9-8492F9FF7EA4}"/>
                </a:ext>
              </a:extLst>
            </p:cNvPr>
            <p:cNvSpPr txBox="1"/>
            <p:nvPr/>
          </p:nvSpPr>
          <p:spPr>
            <a:xfrm>
              <a:off x="10926586" y="4736262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4650F1-580E-4C2B-82A7-FD9613C1C5E0}"/>
                </a:ext>
              </a:extLst>
            </p:cNvPr>
            <p:cNvSpPr txBox="1"/>
            <p:nvPr/>
          </p:nvSpPr>
          <p:spPr>
            <a:xfrm>
              <a:off x="8858863" y="5479448"/>
              <a:ext cx="289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ABC9AD-9576-4AAC-BE2D-589B6020278F}"/>
                </a:ext>
              </a:extLst>
            </p:cNvPr>
            <p:cNvSpPr txBox="1"/>
            <p:nvPr/>
          </p:nvSpPr>
          <p:spPr>
            <a:xfrm>
              <a:off x="9548104" y="5462017"/>
              <a:ext cx="3903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F337EE-7D7E-42D5-91A5-02AD82DADBDA}"/>
                </a:ext>
              </a:extLst>
            </p:cNvPr>
            <p:cNvSpPr txBox="1"/>
            <p:nvPr/>
          </p:nvSpPr>
          <p:spPr>
            <a:xfrm>
              <a:off x="10237344" y="5462017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06DA7F-2180-43A3-93A9-5CF19290A22F}"/>
                </a:ext>
              </a:extLst>
            </p:cNvPr>
            <p:cNvSpPr txBox="1"/>
            <p:nvPr/>
          </p:nvSpPr>
          <p:spPr>
            <a:xfrm>
              <a:off x="10926586" y="5456385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88E76D-B596-4C6C-964B-C43B9781F172}"/>
                </a:ext>
              </a:extLst>
            </p:cNvPr>
            <p:cNvSpPr txBox="1"/>
            <p:nvPr/>
          </p:nvSpPr>
          <p:spPr>
            <a:xfrm>
              <a:off x="8858863" y="6134109"/>
              <a:ext cx="430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20DD1B-53BA-4757-96A3-289819A89515}"/>
                </a:ext>
              </a:extLst>
            </p:cNvPr>
            <p:cNvSpPr txBox="1"/>
            <p:nvPr/>
          </p:nvSpPr>
          <p:spPr>
            <a:xfrm>
              <a:off x="9548103" y="6116678"/>
              <a:ext cx="390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0F883F-3918-49CB-8F80-AFE074386E63}"/>
                </a:ext>
              </a:extLst>
            </p:cNvPr>
            <p:cNvSpPr txBox="1"/>
            <p:nvPr/>
          </p:nvSpPr>
          <p:spPr>
            <a:xfrm>
              <a:off x="10275690" y="6134109"/>
              <a:ext cx="3903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FEEC52-F670-4289-ABAE-15CE703E0A16}"/>
                </a:ext>
              </a:extLst>
            </p:cNvPr>
            <p:cNvSpPr txBox="1"/>
            <p:nvPr/>
          </p:nvSpPr>
          <p:spPr>
            <a:xfrm>
              <a:off x="7518666" y="3359706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C5B896-82CB-4882-AD5D-D4E1A023D9BE}"/>
                </a:ext>
              </a:extLst>
            </p:cNvPr>
            <p:cNvSpPr/>
            <p:nvPr/>
          </p:nvSpPr>
          <p:spPr>
            <a:xfrm>
              <a:off x="8499106" y="3776870"/>
              <a:ext cx="2738013" cy="264758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327EB-A943-4794-98A4-882B4EDD63BD}"/>
                </a:ext>
              </a:extLst>
            </p:cNvPr>
            <p:cNvSpPr/>
            <p:nvPr/>
          </p:nvSpPr>
          <p:spPr>
            <a:xfrm>
              <a:off x="7648575" y="6305550"/>
              <a:ext cx="501650" cy="244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AC2528-99E4-4B62-A747-B85A0D9CDE0B}"/>
                </a:ext>
              </a:extLst>
            </p:cNvPr>
            <p:cNvSpPr txBox="1"/>
            <p:nvPr/>
          </p:nvSpPr>
          <p:spPr>
            <a:xfrm>
              <a:off x="10956650" y="6094511"/>
              <a:ext cx="1265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ighlight>
                    <a:srgbClr val="FFFF00"/>
                  </a:highlight>
                </a:rPr>
                <a:t>16 Addresses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5DBC5C-B3F7-448A-94EA-E61120E2135B}"/>
                </a:ext>
              </a:extLst>
            </p:cNvPr>
            <p:cNvSpPr txBox="1"/>
            <p:nvPr/>
          </p:nvSpPr>
          <p:spPr>
            <a:xfrm>
              <a:off x="8369197" y="2673802"/>
              <a:ext cx="850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 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73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1193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/>
              <a:t>Block diagram of crossbar</a:t>
            </a:r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EB480-A609-488C-93F0-4DE0284D8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05" y="1759668"/>
            <a:ext cx="8951789" cy="4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Partial Reconfig Adder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05426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47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method to now compute many products in parallel and sort them, a device was needed to accumulate the sum of products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2 Partition definitions were created: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Integer/Fixed Point Adder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Floating Point Adder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Floating point needs much more logic due to needing to check the magnitude difference, then normalize the values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6D6C413-DC96-4318-B820-7E372644D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0" y="2596216"/>
            <a:ext cx="28575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587" y="2750820"/>
            <a:ext cx="3523129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88862"/>
            <a:ext cx="4707339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-Matric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10821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Matrix Accelerator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68512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092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000" dirty="0"/>
              <a:t>The devices were then packaged into a single IP, </a:t>
            </a:r>
            <a:r>
              <a:rPr lang="en-US" sz="2000" dirty="0" err="1"/>
              <a:t>matrixAcclerator</a:t>
            </a:r>
            <a:endParaRPr lang="en-US" sz="2000" dirty="0"/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1800" dirty="0"/>
              <a:t>This device has a lot of I/O and no control logic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1800" dirty="0"/>
              <a:t>It must be packaged with a controller IP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48EACF-6330-43E4-95A6-9FF77F991BB7}"/>
              </a:ext>
            </a:extLst>
          </p:cNvPr>
          <p:cNvGrpSpPr/>
          <p:nvPr/>
        </p:nvGrpSpPr>
        <p:grpSpPr>
          <a:xfrm>
            <a:off x="4601050" y="2696655"/>
            <a:ext cx="3599992" cy="3481933"/>
            <a:chOff x="610092" y="3010942"/>
            <a:chExt cx="3753546" cy="37597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2747B3-13A3-4FB1-A5FF-8367661F4A4F}"/>
                </a:ext>
              </a:extLst>
            </p:cNvPr>
            <p:cNvGrpSpPr/>
            <p:nvPr/>
          </p:nvGrpSpPr>
          <p:grpSpPr>
            <a:xfrm>
              <a:off x="610092" y="3010942"/>
              <a:ext cx="3267607" cy="3759740"/>
              <a:chOff x="1180362" y="2493914"/>
              <a:chExt cx="3267607" cy="375974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CE28DEF-3538-40EB-B145-2BD02BD124EC}"/>
                  </a:ext>
                </a:extLst>
              </p:cNvPr>
              <p:cNvGrpSpPr/>
              <p:nvPr/>
            </p:nvGrpSpPr>
            <p:grpSpPr>
              <a:xfrm>
                <a:off x="1180362" y="2789288"/>
                <a:ext cx="3267607" cy="3464366"/>
                <a:chOff x="4462196" y="2712597"/>
                <a:chExt cx="3267607" cy="3464366"/>
              </a:xfrm>
            </p:grpSpPr>
            <p:pic>
              <p:nvPicPr>
                <p:cNvPr id="7" name="Picture 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CBD1D8D-D4F0-409E-9570-48C748F5A0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62196" y="2712597"/>
                  <a:ext cx="3267607" cy="3464366"/>
                </a:xfrm>
                <a:prstGeom prst="rect">
                  <a:avLst/>
                </a:prstGeom>
              </p:spPr>
            </p:pic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1298A9F-A2C4-48C0-ADEE-29611AE70146}"/>
                    </a:ext>
                  </a:extLst>
                </p:cNvPr>
                <p:cNvSpPr/>
                <p:nvPr/>
              </p:nvSpPr>
              <p:spPr>
                <a:xfrm>
                  <a:off x="4713586" y="3504216"/>
                  <a:ext cx="2300748" cy="1398147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4AA6F63-8519-4FC1-B2AC-923CB410D4BB}"/>
                    </a:ext>
                  </a:extLst>
                </p:cNvPr>
                <p:cNvCxnSpPr/>
                <p:nvPr/>
              </p:nvCxnSpPr>
              <p:spPr>
                <a:xfrm>
                  <a:off x="4984955" y="3634003"/>
                  <a:ext cx="914400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1DE886-B194-4093-8B95-749D87F2663C}"/>
                  </a:ext>
                </a:extLst>
              </p:cNvPr>
              <p:cNvSpPr txBox="1"/>
              <p:nvPr/>
            </p:nvSpPr>
            <p:spPr>
              <a:xfrm>
                <a:off x="1816730" y="2493914"/>
                <a:ext cx="1994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Hierarchy View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C8F10D-CD6C-4EFF-838A-FCF7CA281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2176" y="4486275"/>
              <a:ext cx="120991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D6FAC47-5FE1-432E-A78A-4546927C9A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645025"/>
              <a:ext cx="244712" cy="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302CA2-9CB4-43A3-B2F5-D3437DDA8C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803774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71EF66-AA8D-4373-87D3-B8929C0FF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7377" y="4962523"/>
              <a:ext cx="24471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801525-56B7-48D6-87A2-7A58117BB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108573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F3A623-D1AF-4284-8BDB-B933798A1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26414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851927F-62A1-4EC2-B2FF-4C1D99449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6717" y="5410198"/>
              <a:ext cx="735372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250DF5-CEAA-44AC-850A-17FDAD034D53}"/>
                </a:ext>
              </a:extLst>
            </p:cNvPr>
            <p:cNvSpPr txBox="1"/>
            <p:nvPr/>
          </p:nvSpPr>
          <p:spPr>
            <a:xfrm>
              <a:off x="3413620" y="4680041"/>
              <a:ext cx="950018" cy="56496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>
              <a:spAutoFit/>
            </a:bodyPr>
            <a:lstStyle/>
            <a:p>
              <a:r>
                <a:rPr lang="en-US" sz="1400" dirty="0"/>
                <a:t>Dynamic Partitions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14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862"/>
            <a:ext cx="10515600" cy="44862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Block diagram of matrix accelerator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18162EC-A063-41F1-BC23-3EE109DA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113" y="3511573"/>
            <a:ext cx="280005" cy="173037"/>
          </a:xfrm>
          <a:prstGeom prst="rect">
            <a:avLst/>
          </a:prstGeom>
        </p:spPr>
      </p:pic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A051696-48A5-49A0-A2F3-B7088D51B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41" y="1870915"/>
            <a:ext cx="10386118" cy="362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Asynchronous FIFO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8297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4D39-310D-4FB0-9FCB-B06A293B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80587" cy="4098136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 convolution accelerator needs much data input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Data Set (Image Values)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Filter Set (Filter Values)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Since the program will not be able to load values and operate the FPGA properly, an asynchronous FIFO buffer was used to input a data set across the clock domains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D7264CA-0016-4BCD-8C77-4E0144E2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40" y="559830"/>
            <a:ext cx="4015003" cy="30977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397A4C-5E8F-4A10-8759-5B38C227BBCF}"/>
              </a:ext>
            </a:extLst>
          </p:cNvPr>
          <p:cNvSpPr txBox="1">
            <a:spLocks/>
          </p:cNvSpPr>
          <p:nvPr/>
        </p:nvSpPr>
        <p:spPr>
          <a:xfrm>
            <a:off x="990600" y="4844907"/>
            <a:ext cx="6095999" cy="148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095D9CB-449B-485F-A5D5-1C9669ED9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8840" y="4170070"/>
            <a:ext cx="4015003" cy="23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9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67FB98-139E-4963-B201-FF0942952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116902" cy="14485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There was a helpful online project: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Crossing Clock Domains with an Asynchronous FIFO</a:t>
            </a:r>
            <a:r>
              <a:rPr lang="en-US" dirty="0"/>
              <a:t>, Dan </a:t>
            </a:r>
            <a:r>
              <a:rPr lang="en-US" dirty="0" err="1"/>
              <a:t>Gisselquist</a:t>
            </a:r>
            <a:r>
              <a:rPr lang="en-US" dirty="0"/>
              <a:t>, 2018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https://zipcpu.com/blog/2018/07/06/afifo.html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0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9ED507-B8FE-492C-8FE0-004553274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3659" y="3583860"/>
            <a:ext cx="6011443" cy="243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38200" y="3645568"/>
            <a:ext cx="4105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I attempted to write this IP from scratch, but the problem was difficult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This write-up by </a:t>
            </a:r>
            <a:r>
              <a:rPr lang="en-US" dirty="0" err="1"/>
              <a:t>Gisselquist</a:t>
            </a:r>
            <a:r>
              <a:rPr lang="en-US" dirty="0"/>
              <a:t> was an extensive overview of the device problems, behavior, and similar work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46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44E3766-9CE3-49A5-9F11-C9DD81BE9EB8}"/>
              </a:ext>
            </a:extLst>
          </p:cNvPr>
          <p:cNvSpPr txBox="1"/>
          <p:nvPr/>
        </p:nvSpPr>
        <p:spPr>
          <a:xfrm>
            <a:off x="838200" y="1690688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To verify this FIFO design was suitable, it was first tested in Vivado simulation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Next, a bitstream and block diagram was generated to program the FPGA with the Python3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155B0-39C0-46AE-BC96-33808FF677DB}"/>
              </a:ext>
            </a:extLst>
          </p:cNvPr>
          <p:cNvSpPr txBox="1"/>
          <p:nvPr/>
        </p:nvSpPr>
        <p:spPr>
          <a:xfrm>
            <a:off x="879496" y="3427354"/>
            <a:ext cx="48820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In the Python environment, the buffer would be filled with a random data set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Next, the buffer data would be extracted and compared with original input</a:t>
            </a:r>
          </a:p>
          <a:p>
            <a:pPr marL="285750" indent="-285750">
              <a:buFont typeface="Calibri" panose="020F0502020204030204" pitchFamily="34" charset="0"/>
              <a:buChar char="⁻"/>
            </a:pPr>
            <a:endParaRPr lang="en-US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dirty="0"/>
              <a:t>The load/compare times were also tracked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B169C-C81B-4024-AF06-77E38448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530" y="2831585"/>
            <a:ext cx="5633566" cy="32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8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Matrix Controller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1581128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4791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Now with hardware to allow for external data input, a state machine controller is needed to complete computation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controller needs to: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Read data in the input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Pipeline data into the matrix accelerator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Use matrix accelerator control signals to generate convolution sum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sz="18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controller has three main states: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Reading data from the buffer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Multiplying the input values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Add the resulting products</a:t>
            </a:r>
          </a:p>
        </p:txBody>
      </p:sp>
    </p:spTree>
    <p:extLst>
      <p:ext uri="{BB962C8B-B14F-4D97-AF65-F5344CB8AC3E}">
        <p14:creationId xmlns:p14="http://schemas.microsoft.com/office/powerpoint/2010/main" val="1501556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Convolution Accelerator Top Wrapper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3" y="535596"/>
            <a:ext cx="7290741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800" b="1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08496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99BE-EEA2-4AA2-ACDD-6009AFDF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7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 an FPGA based reconfigurable design to accelerate matrix convolution</a:t>
            </a: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26E8507-1856-44B5-9E45-8416DDDEA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687" y="3131461"/>
            <a:ext cx="3831113" cy="3207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838200" y="2657475"/>
            <a:ext cx="66844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This is a computationally intensive step used in many image processing algorithms 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can benefit from hardware acceleration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The design must accept multiple data types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Integer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Floating point data values</a:t>
            </a:r>
          </a:p>
          <a:p>
            <a:pPr marL="800100" lvl="1" indent="-342900">
              <a:buFont typeface="Calibri" panose="020F0502020204030204" pitchFamily="34" charset="0"/>
              <a:buChar char="⁻"/>
            </a:pPr>
            <a:r>
              <a:rPr lang="en-US" sz="2000" dirty="0"/>
              <a:t>Fixed point data values</a:t>
            </a:r>
          </a:p>
          <a:p>
            <a:pPr lvl="1"/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000" dirty="0"/>
              <a:t>Each of these data types can be dynamically reconfigured on device</a:t>
            </a:r>
          </a:p>
        </p:txBody>
      </p:sp>
    </p:spTree>
    <p:extLst>
      <p:ext uri="{BB962C8B-B14F-4D97-AF65-F5344CB8AC3E}">
        <p14:creationId xmlns:p14="http://schemas.microsoft.com/office/powerpoint/2010/main" val="435241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A top-level package was created to wrap the input buffer, matrix accelerator, and controller into one design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Convolution Accelerator block diagram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This device has three dynamic configurations: Integer, Floating Point, Fixed Point</a:t>
            </a:r>
          </a:p>
        </p:txBody>
      </p:sp>
      <p:pic>
        <p:nvPicPr>
          <p:cNvPr id="5" name="Picture 4" descr="A picture containing light, photo, sitting, hanging&#10;&#10;Description automatically generated">
            <a:extLst>
              <a:ext uri="{FF2B5EF4-FFF2-40B4-BE49-F238E27FC236}">
                <a16:creationId xmlns:a16="http://schemas.microsoft.com/office/drawing/2014/main" id="{0C26DC2B-72B8-4736-9D66-70FF67DB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54" y="3429000"/>
            <a:ext cx="11125692" cy="30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7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This package is currently being prototyped and fails the implementation phase due to timing issues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Timing issues are generally caused by unstable signals or undesirable combinational logic delay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C4D9B-2DD9-4D36-BC03-5FDED2D5A4D1}"/>
              </a:ext>
            </a:extLst>
          </p:cNvPr>
          <p:cNvGrpSpPr/>
          <p:nvPr/>
        </p:nvGrpSpPr>
        <p:grpSpPr>
          <a:xfrm>
            <a:off x="2148763" y="3923071"/>
            <a:ext cx="7894473" cy="2569804"/>
            <a:chOff x="1654615" y="3016251"/>
            <a:chExt cx="8882769" cy="2938029"/>
          </a:xfrm>
        </p:grpSpPr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8E22361-788E-41A2-9BF9-D94345B08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615" y="3016251"/>
              <a:ext cx="8882769" cy="293802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4AC8DF-8879-40E0-8F2C-2EB165D58EB7}"/>
                </a:ext>
              </a:extLst>
            </p:cNvPr>
            <p:cNvSpPr/>
            <p:nvPr/>
          </p:nvSpPr>
          <p:spPr>
            <a:xfrm>
              <a:off x="5250426" y="4029259"/>
              <a:ext cx="672526" cy="18288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5FC6D7-D406-462B-A585-047E73681C57}"/>
                </a:ext>
              </a:extLst>
            </p:cNvPr>
            <p:cNvSpPr/>
            <p:nvPr/>
          </p:nvSpPr>
          <p:spPr>
            <a:xfrm>
              <a:off x="5250426" y="4212139"/>
              <a:ext cx="247773" cy="18288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265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Enabling Partial Reconfig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944708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1121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Using Vivado’s partial reconfiguration wizard, designs can become dynamically reconfigurable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7A3B7-B81E-41A2-A802-4A2E5E0548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35"/>
          <a:stretch/>
        </p:blipFill>
        <p:spPr>
          <a:xfrm>
            <a:off x="8599551" y="2701905"/>
            <a:ext cx="2754249" cy="35477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36B4A6-A0D4-46F9-B6FE-A1434EADAFFA}"/>
              </a:ext>
            </a:extLst>
          </p:cNvPr>
          <p:cNvSpPr txBox="1">
            <a:spLocks/>
          </p:cNvSpPr>
          <p:nvPr/>
        </p:nvSpPr>
        <p:spPr>
          <a:xfrm>
            <a:off x="838200" y="2701905"/>
            <a:ext cx="7761351" cy="379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This allows for partitions of the FPGA to be reprogrammed during runtime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24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When converting a project to partially reconfigurable, simulation is no longer available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It is recommended to flesh out much of a PR design while static, then create a new project for a dynamic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3D82AB-C800-4944-A8BA-E5094AC6A642}"/>
              </a:ext>
            </a:extLst>
          </p:cNvPr>
          <p:cNvSpPr/>
          <p:nvPr/>
        </p:nvSpPr>
        <p:spPr>
          <a:xfrm>
            <a:off x="8782050" y="3975099"/>
            <a:ext cx="876300" cy="1270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31AA87-AE7C-495B-85BE-7C6FE569E364}"/>
              </a:ext>
            </a:extLst>
          </p:cNvPr>
          <p:cNvSpPr/>
          <p:nvPr/>
        </p:nvSpPr>
        <p:spPr>
          <a:xfrm>
            <a:off x="9976675" y="3975099"/>
            <a:ext cx="767525" cy="1270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9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03236-2214-40D4-9568-400F910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04" y="2216588"/>
            <a:ext cx="4076096" cy="3694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2218176"/>
            <a:ext cx="6236305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Backup project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Enable Partial Reconfiguration</a:t>
            </a:r>
          </a:p>
          <a:p>
            <a:pPr marL="514350" lvl="1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Tools-&gt;Enable Partial Reconfiguration…</a:t>
            </a:r>
          </a:p>
          <a:p>
            <a:pPr marL="285750" lvl="1">
              <a:lnSpc>
                <a:spcPct val="90000"/>
              </a:lnSpc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Select a device in top to create a partition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564687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Add any needed partitions and modules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800" dirty="0"/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Create a configuration with modules set as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0772A-C89A-4E57-99F2-67934C64A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127913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E1B0E-15CA-4D1B-BC16-2E565F95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6" y="3429000"/>
            <a:ext cx="512791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7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30C3EA3-E672-4BAF-A095-85EB34906ADE}"/>
              </a:ext>
            </a:extLst>
          </p:cNvPr>
          <p:cNvSpPr txBox="1"/>
          <p:nvPr/>
        </p:nvSpPr>
        <p:spPr>
          <a:xfrm>
            <a:off x="838200" y="1690688"/>
            <a:ext cx="835025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800" dirty="0"/>
              <a:t>Hierarchy view of design wrapped together with partial reconfiguration enabled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11ECA-402E-4AB9-BCFF-8500E1565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7" y="2603804"/>
            <a:ext cx="3209925" cy="388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91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light, sitting, large, lit&#10;&#10;Description automatically generated">
            <a:extLst>
              <a:ext uri="{FF2B5EF4-FFF2-40B4-BE49-F238E27FC236}">
                <a16:creationId xmlns:a16="http://schemas.microsoft.com/office/drawing/2014/main" id="{8D82CA3B-C795-4645-9CD9-113C442C8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088" y="1905258"/>
            <a:ext cx="4129732" cy="40386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B7B522-68A5-4F56-9126-FA897EDCC40F}"/>
              </a:ext>
            </a:extLst>
          </p:cNvPr>
          <p:cNvSpPr txBox="1"/>
          <p:nvPr/>
        </p:nvSpPr>
        <p:spPr>
          <a:xfrm>
            <a:off x="838200" y="1690688"/>
            <a:ext cx="5562846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Each reconfigurable partition requires a dedicated pBlock to dictate the hardware available for reconfiguration</a:t>
            </a:r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pBlock should contain only the dynamic module. Static modules will be placed and routed automatically</a:t>
            </a:r>
          </a:p>
          <a:p>
            <a:pPr marL="5715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endParaRPr lang="en-US" sz="2400" dirty="0"/>
          </a:p>
          <a:p>
            <a:pPr marL="342900" indent="-228600"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400" dirty="0"/>
              <a:t>This is a screenshot of the floorplan for a design with 8 pBlocks to enable 8 separate reconfigurable multiply compute partitions.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EAAA17-883F-419C-98D6-3B76223C4CF7}"/>
              </a:ext>
            </a:extLst>
          </p:cNvPr>
          <p:cNvCxnSpPr>
            <a:cxnSpLocks/>
          </p:cNvCxnSpPr>
          <p:nvPr/>
        </p:nvCxnSpPr>
        <p:spPr>
          <a:xfrm>
            <a:off x="7898607" y="4945857"/>
            <a:ext cx="488254" cy="3303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B7B8ACF-F991-4FE3-9562-A377DB1DF5EA}"/>
              </a:ext>
            </a:extLst>
          </p:cNvPr>
          <p:cNvSpPr/>
          <p:nvPr/>
        </p:nvSpPr>
        <p:spPr>
          <a:xfrm>
            <a:off x="8412956" y="5276219"/>
            <a:ext cx="1178719" cy="3625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403AAE-84CA-4243-B585-3EA947A14F75}"/>
              </a:ext>
            </a:extLst>
          </p:cNvPr>
          <p:cNvSpPr txBox="1"/>
          <p:nvPr/>
        </p:nvSpPr>
        <p:spPr>
          <a:xfrm>
            <a:off x="7010499" y="4741068"/>
            <a:ext cx="862013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pBlock Definitions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00CD3-D22A-4172-AC5A-0D7485A2CAC5}"/>
              </a:ext>
            </a:extLst>
          </p:cNvPr>
          <p:cNvCxnSpPr>
            <a:cxnSpLocks/>
          </p:cNvCxnSpPr>
          <p:nvPr/>
        </p:nvCxnSpPr>
        <p:spPr>
          <a:xfrm flipH="1">
            <a:off x="9576430" y="4679788"/>
            <a:ext cx="228502" cy="36608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EF04D0E-FDD9-42FC-A2DE-1112CEF3DEE5}"/>
              </a:ext>
            </a:extLst>
          </p:cNvPr>
          <p:cNvSpPr/>
          <p:nvPr/>
        </p:nvSpPr>
        <p:spPr>
          <a:xfrm>
            <a:off x="8693441" y="5074443"/>
            <a:ext cx="873919" cy="16668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854820-7B78-4341-B247-C9F0FCBE40CA}"/>
              </a:ext>
            </a:extLst>
          </p:cNvPr>
          <p:cNvSpPr txBox="1"/>
          <p:nvPr/>
        </p:nvSpPr>
        <p:spPr>
          <a:xfrm>
            <a:off x="9690680" y="4167419"/>
            <a:ext cx="878465" cy="461665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Static Hardware</a:t>
            </a:r>
          </a:p>
        </p:txBody>
      </p:sp>
    </p:spTree>
    <p:extLst>
      <p:ext uri="{BB962C8B-B14F-4D97-AF65-F5344CB8AC3E}">
        <p14:creationId xmlns:p14="http://schemas.microsoft.com/office/powerpoint/2010/main" val="527090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Floorplan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275288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69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Dynamic Resources (Floorplan)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752951-DF9C-4BAC-800D-E848884F0CBE}"/>
              </a:ext>
            </a:extLst>
          </p:cNvPr>
          <p:cNvGrpSpPr/>
          <p:nvPr/>
        </p:nvGrpSpPr>
        <p:grpSpPr>
          <a:xfrm>
            <a:off x="652433" y="1690688"/>
            <a:ext cx="10887134" cy="4240675"/>
            <a:chOff x="652433" y="2173210"/>
            <a:chExt cx="10887134" cy="4240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ED7782-A7E1-433B-810B-F62D6950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2919" y="3096541"/>
              <a:ext cx="3346162" cy="3298016"/>
            </a:xfrm>
            <a:prstGeom prst="rect">
              <a:avLst/>
            </a:prstGeom>
          </p:spPr>
        </p:pic>
        <p:pic>
          <p:nvPicPr>
            <p:cNvPr id="4" name="Picture 3" descr="A picture containing sitting, table, large, city&#10;&#10;Description automatically generated">
              <a:extLst>
                <a:ext uri="{FF2B5EF4-FFF2-40B4-BE49-F238E27FC236}">
                  <a16:creationId xmlns:a16="http://schemas.microsoft.com/office/drawing/2014/main" id="{B837A282-72C9-4A51-B99C-507D7A64D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433" y="3123759"/>
              <a:ext cx="3346163" cy="329012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F378E1-980B-48D5-9EC5-B03D31C5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3405" y="3107990"/>
              <a:ext cx="3346162" cy="33058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1553989" y="2173210"/>
              <a:ext cx="154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Floorplan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5324475" y="2173210"/>
              <a:ext cx="154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 Point</a:t>
              </a:r>
            </a:p>
            <a:p>
              <a:pPr algn="ctr"/>
              <a:r>
                <a:rPr lang="en-US" dirty="0"/>
                <a:t>Configuration Floorplan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9094961" y="2200429"/>
              <a:ext cx="154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Integer</a:t>
              </a:r>
            </a:p>
            <a:p>
              <a:pPr algn="ctr"/>
              <a:r>
                <a:rPr lang="en-US" dirty="0"/>
                <a:t>Configuration Floorplan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2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Intro to Vivado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4707339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5997701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Resource Uti</a:t>
            </a:r>
            <a:r>
              <a:rPr lang="en-US" b="1" dirty="0"/>
              <a:t>lization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3625314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B68DE5-702C-41D3-AA76-2CE319DB8C57}"/>
              </a:ext>
            </a:extLst>
          </p:cNvPr>
          <p:cNvGrpSpPr/>
          <p:nvPr/>
        </p:nvGrpSpPr>
        <p:grpSpPr>
          <a:xfrm>
            <a:off x="830995" y="2825299"/>
            <a:ext cx="9406059" cy="1609724"/>
            <a:chOff x="838200" y="3325814"/>
            <a:chExt cx="9406059" cy="16097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2A0A26-663E-42D5-AE76-DEDC1D55AFFC}"/>
                </a:ext>
              </a:extLst>
            </p:cNvPr>
            <p:cNvSpPr txBox="1"/>
            <p:nvPr/>
          </p:nvSpPr>
          <p:spPr>
            <a:xfrm>
              <a:off x="838200" y="3669011"/>
              <a:ext cx="1543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Fixed Point</a:t>
              </a:r>
            </a:p>
            <a:p>
              <a:pPr algn="ctr"/>
              <a:r>
                <a:rPr lang="en-US" dirty="0"/>
                <a:t>Configuration Resource Utilization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A7688A-C7BE-4FF6-94E6-5875E01D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6733" y="3325814"/>
              <a:ext cx="7867526" cy="16097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B9A59-93BA-41F5-8782-9AD064498C04}"/>
              </a:ext>
            </a:extLst>
          </p:cNvPr>
          <p:cNvGrpSpPr/>
          <p:nvPr/>
        </p:nvGrpSpPr>
        <p:grpSpPr>
          <a:xfrm>
            <a:off x="838200" y="4778220"/>
            <a:ext cx="9491908" cy="1552575"/>
            <a:chOff x="838200" y="4940300"/>
            <a:chExt cx="9491908" cy="15525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EB730E-03CD-42B2-9201-1430B62F24F8}"/>
                </a:ext>
              </a:extLst>
            </p:cNvPr>
            <p:cNvSpPr txBox="1"/>
            <p:nvPr/>
          </p:nvSpPr>
          <p:spPr>
            <a:xfrm>
              <a:off x="838200" y="5254922"/>
              <a:ext cx="1543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Integer</a:t>
              </a:r>
            </a:p>
            <a:p>
              <a:pPr algn="ctr"/>
              <a:r>
                <a:rPr lang="en-US" dirty="0"/>
                <a:t>Configuration Resource Utilization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2E7EE0-BE0B-47A5-9EAF-FC73E536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6733" y="4940300"/>
              <a:ext cx="7953375" cy="155257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FB32FE7-BD40-4B8A-B120-3641B042D41A}"/>
              </a:ext>
            </a:extLst>
          </p:cNvPr>
          <p:cNvGrpSpPr/>
          <p:nvPr/>
        </p:nvGrpSpPr>
        <p:grpSpPr>
          <a:xfrm>
            <a:off x="838200" y="656402"/>
            <a:ext cx="9587158" cy="2006819"/>
            <a:chOff x="838200" y="1178337"/>
            <a:chExt cx="9587158" cy="200681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838200" y="1918628"/>
              <a:ext cx="15430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Resource Utilization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E34A0E-EBA8-4270-807E-30B629DD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6733" y="1575431"/>
              <a:ext cx="8048625" cy="160972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49675-AE9D-4F08-BCFE-913E573B6E4A}"/>
                </a:ext>
              </a:extLst>
            </p:cNvPr>
            <p:cNvSpPr/>
            <p:nvPr/>
          </p:nvSpPr>
          <p:spPr>
            <a:xfrm>
              <a:off x="5038724" y="1918628"/>
              <a:ext cx="390525" cy="2625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D670C8C-BBB1-47F0-B9CE-928E701E1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8274" y="1476375"/>
              <a:ext cx="285751" cy="4422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285C23-EFF4-48A4-B626-62AA2ECE8A1E}"/>
                </a:ext>
              </a:extLst>
            </p:cNvPr>
            <p:cNvSpPr txBox="1"/>
            <p:nvPr/>
          </p:nvSpPr>
          <p:spPr>
            <a:xfrm>
              <a:off x="5314949" y="1178337"/>
              <a:ext cx="457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895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375" y="2750820"/>
            <a:ext cx="4852341" cy="1356360"/>
          </a:xfrm>
        </p:spPr>
        <p:txBody>
          <a:bodyPr>
            <a:normAutofit fontScale="90000"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Dynamic Resources</a:t>
            </a:r>
            <a:br>
              <a:rPr lang="en-US" sz="4400" b="1" dirty="0"/>
            </a:br>
            <a:r>
              <a:rPr lang="en-US" sz="4400" b="1" dirty="0"/>
              <a:t>Power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b="1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</a:t>
            </a:r>
            <a:r>
              <a:rPr lang="en-US" sz="3200" b="1" dirty="0"/>
              <a:t>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2634208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F5DF1F-EDA5-499F-9C17-050FC2E06DB4}"/>
              </a:ext>
            </a:extLst>
          </p:cNvPr>
          <p:cNvGrpSpPr/>
          <p:nvPr/>
        </p:nvGrpSpPr>
        <p:grpSpPr>
          <a:xfrm>
            <a:off x="5093494" y="1471455"/>
            <a:ext cx="6622256" cy="1982893"/>
            <a:chOff x="2183805" y="2099667"/>
            <a:chExt cx="7281798" cy="25799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FBDDC3-327C-4379-959F-690278B996B3}"/>
                </a:ext>
              </a:extLst>
            </p:cNvPr>
            <p:cNvSpPr txBox="1"/>
            <p:nvPr/>
          </p:nvSpPr>
          <p:spPr>
            <a:xfrm>
              <a:off x="2183805" y="2636044"/>
              <a:ext cx="1786338" cy="1099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Floating Point</a:t>
              </a:r>
            </a:p>
            <a:p>
              <a:pPr algn="ctr"/>
              <a:r>
                <a:rPr lang="en-US" dirty="0"/>
                <a:t>Configuration Power Report</a:t>
              </a:r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09681D1-253B-440A-8786-7C4FD7192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0142" y="2099667"/>
              <a:ext cx="5495461" cy="2579992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F7A231F-AA22-43D5-A68B-2B5CC8E95FB0}"/>
              </a:ext>
            </a:extLst>
          </p:cNvPr>
          <p:cNvSpPr txBox="1"/>
          <p:nvPr/>
        </p:nvSpPr>
        <p:spPr>
          <a:xfrm>
            <a:off x="327590" y="3386829"/>
            <a:ext cx="162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Fixed Point</a:t>
            </a:r>
          </a:p>
          <a:p>
            <a:pPr algn="ctr"/>
            <a:r>
              <a:rPr lang="en-US" dirty="0"/>
              <a:t>Configuration Power Report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854411-7CDF-4F6B-A841-31F1CFC7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34" y="4359349"/>
            <a:ext cx="4997716" cy="22482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47E585-97C5-4516-BC86-4BCB893C66DD}"/>
              </a:ext>
            </a:extLst>
          </p:cNvPr>
          <p:cNvSpPr txBox="1"/>
          <p:nvPr/>
        </p:nvSpPr>
        <p:spPr>
          <a:xfrm>
            <a:off x="5093494" y="4972919"/>
            <a:ext cx="162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Integer</a:t>
            </a:r>
          </a:p>
          <a:p>
            <a:pPr algn="ctr"/>
            <a:r>
              <a:rPr lang="en-US" dirty="0"/>
              <a:t>Configuration Power 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2AFC39-F233-413F-9479-3B449DE29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133" y="2826857"/>
            <a:ext cx="4517759" cy="20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87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>
            <a:normAutofit/>
          </a:bodyPr>
          <a:lstStyle/>
          <a:p>
            <a:pPr algn="r">
              <a:spcBef>
                <a:spcPts val="300"/>
              </a:spcBef>
            </a:pPr>
            <a:r>
              <a:rPr lang="en-US" sz="4400" b="1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5515207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579036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C0C06-9D20-4E1C-B34C-85D135AC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While much of the development process for RTL has streamlined by Xilinx, many times development and debugging could be quite strenuous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Much of the development process is very well documented for users of </a:t>
            </a:r>
            <a:r>
              <a:rPr lang="en-US" sz="2000" dirty="0" err="1"/>
              <a:t>Tcl</a:t>
            </a:r>
            <a:r>
              <a:rPr lang="en-US" sz="2000" dirty="0"/>
              <a:t> but nothing else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1600" dirty="0"/>
              <a:t>This often led to scrolling through forum posting for information rather than being able to rely on the official documentation</a:t>
            </a:r>
          </a:p>
          <a:p>
            <a:pPr>
              <a:buFont typeface="Calibri" panose="020F0502020204030204" pitchFamily="34" charset="0"/>
              <a:buChar char="⁻"/>
            </a:pPr>
            <a:endParaRPr lang="en-US" sz="1600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sz="2400" dirty="0"/>
              <a:t>The Convolution Accelerator design needs to be refined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Due to the mentioned timing issues, the design would not function properly on the Pynq-Z2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sz="2000" dirty="0"/>
              <a:t>The floating-point adder uses much more resources than any other device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1699274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A634-FC89-4BA3-9CDD-060B6FCF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273" y="2828238"/>
            <a:ext cx="261345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434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409700"/>
            <a:ext cx="9872871" cy="4038600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is the primary software suite used when working with Xilinx based FPGAs such as the Pynq-Z2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Vivado offers design development using HDL or the built in IP Integrator using block diagrams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These block diagrams can compose of either base IPs provided by Xilinx or user custom IPs that are imported/created within the project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dirty="0"/>
              <a:t>The HDL defining these Xilinx based IPs are not viewable by end-user</a:t>
            </a:r>
          </a:p>
          <a:p>
            <a:pPr lvl="1">
              <a:buFont typeface="Calibri" panose="020F0502020204030204" pitchFamily="34" charset="0"/>
              <a:buChar char="⁻"/>
            </a:pPr>
            <a:endParaRPr lang="en-US" dirty="0"/>
          </a:p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Often both development forms are used when working on a design</a:t>
            </a:r>
          </a:p>
        </p:txBody>
      </p:sp>
    </p:spTree>
    <p:extLst>
      <p:ext uri="{BB962C8B-B14F-4D97-AF65-F5344CB8AC3E}">
        <p14:creationId xmlns:p14="http://schemas.microsoft.com/office/powerpoint/2010/main" val="153081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2F8F-DB06-447D-AB49-1394A5A9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678"/>
            <a:ext cx="10515600" cy="1603375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Example of block diagram interface</a:t>
            </a:r>
          </a:p>
          <a:p>
            <a:pPr marL="457200" lvl="1" indent="0">
              <a:buNone/>
            </a:pPr>
            <a:r>
              <a:rPr lang="en-US" dirty="0"/>
              <a:t>*</a:t>
            </a:r>
            <a:r>
              <a:rPr lang="en-US" i="1" dirty="0"/>
              <a:t>For synthesis, block diagrams must be packaged with HDL wrappers generated by Vivado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CC11E-D083-4C1D-8A07-A09B8F3C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4510"/>
            <a:ext cx="10515600" cy="294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6B69-DEE4-48AD-9D41-357592C3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41" y="2750820"/>
            <a:ext cx="3884675" cy="1356360"/>
          </a:xfrm>
        </p:spPr>
        <p:txBody>
          <a:bodyPr/>
          <a:lstStyle/>
          <a:p>
            <a:pPr algn="r">
              <a:spcBef>
                <a:spcPts val="300"/>
              </a:spcBef>
            </a:pPr>
            <a:r>
              <a:rPr lang="en-US" b="1" dirty="0"/>
              <a:t>Learn Verilog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D8DEE-F284-4B52-8F58-8958FEB2ED40}"/>
              </a:ext>
            </a:extLst>
          </p:cNvPr>
          <p:cNvSpPr txBox="1"/>
          <p:nvPr/>
        </p:nvSpPr>
        <p:spPr>
          <a:xfrm>
            <a:off x="690284" y="535596"/>
            <a:ext cx="4707339" cy="617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100" dirty="0"/>
              <a:t>-Design Objective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-Intro to Vivado</a:t>
            </a:r>
          </a:p>
          <a:p>
            <a:pPr>
              <a:spcBef>
                <a:spcPts val="300"/>
              </a:spcBef>
            </a:pPr>
            <a:r>
              <a:rPr lang="en-US" sz="3200" b="1" dirty="0"/>
              <a:t>-Learn Verilog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Multipliers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-Crossbar Data Switch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-Partial Reconfig Adder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Accelerator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-Asynchronous FIFO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-Matrix Controller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-Convolution Accelerator Top Wrapper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-Enabling Partial Reconfig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-Dynamic Resources 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-Floorplan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-Resource Utilization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	-Power Report</a:t>
            </a:r>
          </a:p>
          <a:p>
            <a:pPr>
              <a:spcBef>
                <a:spcPts val="300"/>
              </a:spcBef>
            </a:pPr>
            <a:r>
              <a:rPr lang="en-US" sz="2100" dirty="0"/>
              <a:t>-Conclusions</a:t>
            </a:r>
          </a:p>
        </p:txBody>
      </p:sp>
    </p:spTree>
    <p:extLst>
      <p:ext uri="{BB962C8B-B14F-4D97-AF65-F5344CB8AC3E}">
        <p14:creationId xmlns:p14="http://schemas.microsoft.com/office/powerpoint/2010/main" val="94636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6191"/>
            <a:ext cx="10515600" cy="13255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Upon entering the project, I was referenced this book and several tutorials to get a feeling of Verilog</a:t>
            </a:r>
          </a:p>
          <a:p>
            <a:pPr lvl="1">
              <a:buFont typeface="Calibri" panose="020F0502020204030204" pitchFamily="34" charset="0"/>
              <a:buChar char="⁻"/>
            </a:pPr>
            <a:r>
              <a:rPr lang="en-US" i="1" dirty="0"/>
              <a:t>Free Range VHDL</a:t>
            </a:r>
            <a:r>
              <a:rPr lang="en-US" dirty="0"/>
              <a:t>, Bryan Mealy, 2018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EC4A27F-A1A9-4A1D-B97B-67F2858A8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"/>
          <a:stretch/>
        </p:blipFill>
        <p:spPr>
          <a:xfrm>
            <a:off x="8512769" y="1690688"/>
            <a:ext cx="2841031" cy="425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1AEE0-11EF-4FDC-B3ED-F05CC243B718}"/>
              </a:ext>
            </a:extLst>
          </p:cNvPr>
          <p:cNvSpPr txBox="1"/>
          <p:nvPr/>
        </p:nvSpPr>
        <p:spPr>
          <a:xfrm>
            <a:off x="838200" y="2776543"/>
            <a:ext cx="7674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Xilinx also has tutorials with pre-built designs to be imported and demonstrate concepts of how to use the hardware available</a:t>
            </a:r>
          </a:p>
          <a:p>
            <a:endParaRPr lang="en-US" sz="2800" dirty="0"/>
          </a:p>
          <a:p>
            <a:pPr marL="285750" indent="-285750">
              <a:buFont typeface="Calibri" panose="020F0502020204030204" pitchFamily="34" charset="0"/>
              <a:buChar char="⁻"/>
            </a:pPr>
            <a:r>
              <a:rPr lang="en-US" sz="2800" dirty="0"/>
              <a:t>YouTube tutorials were also helpful for workflow within Vivado</a:t>
            </a:r>
          </a:p>
        </p:txBody>
      </p:sp>
    </p:spTree>
    <p:extLst>
      <p:ext uri="{BB962C8B-B14F-4D97-AF65-F5344CB8AC3E}">
        <p14:creationId xmlns:p14="http://schemas.microsoft.com/office/powerpoint/2010/main" val="237195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1F943-E9CD-41FA-A5AA-F3800ED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576"/>
            <a:ext cx="10515600" cy="4486275"/>
          </a:xfrm>
        </p:spPr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en-US" dirty="0"/>
              <a:t>With a simple understanding of Verilog, basic designs were created and tested: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flipflop register		(</a:t>
            </a:r>
            <a:r>
              <a:rPr lang="en-US" dirty="0" err="1"/>
              <a:t>FlipFlop.v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Parallel multibit flipflop		(</a:t>
            </a:r>
            <a:r>
              <a:rPr lang="en-US" dirty="0" err="1"/>
              <a:t>ParallelBuffer.v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Multibit port MUX		(</a:t>
            </a:r>
            <a:r>
              <a:rPr lang="en-US" dirty="0" err="1"/>
              <a:t>mux.v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r>
              <a:rPr lang="en-US" dirty="0"/>
              <a:t>Variable data slicer		(</a:t>
            </a:r>
            <a:r>
              <a:rPr lang="en-US" dirty="0" err="1"/>
              <a:t>dataSplit.v</a:t>
            </a:r>
            <a:r>
              <a:rPr lang="en-US" dirty="0"/>
              <a:t>)</a:t>
            </a:r>
          </a:p>
          <a:p>
            <a:pPr marL="914400" lvl="1" indent="-457200">
              <a:buAutoNum type="arabicPeriod"/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091BD8-ECEA-437F-93D9-064E1D86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18" y="3853145"/>
            <a:ext cx="4203782" cy="1100056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34FDE-6166-49C8-A917-9781CBCA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5269"/>
            <a:ext cx="5991778" cy="23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915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1269</TotalTime>
  <Words>2324</Words>
  <Application>Microsoft Office PowerPoint</Application>
  <PresentationFormat>Widescreen</PresentationFormat>
  <Paragraphs>455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Corbel</vt:lpstr>
      <vt:lpstr>Basis</vt:lpstr>
      <vt:lpstr>Dynamic Hardware Convolution Acceleration Design</vt:lpstr>
      <vt:lpstr>Overview</vt:lpstr>
      <vt:lpstr>Design Objective</vt:lpstr>
      <vt:lpstr>Intro to Vivado</vt:lpstr>
      <vt:lpstr>PowerPoint Presentation</vt:lpstr>
      <vt:lpstr>PowerPoint Presentation</vt:lpstr>
      <vt:lpstr>Learn Verilog</vt:lpstr>
      <vt:lpstr>PowerPoint Presentation</vt:lpstr>
      <vt:lpstr>PowerPoint Presentation</vt:lpstr>
      <vt:lpstr>Partial Reconfig Multipliers</vt:lpstr>
      <vt:lpstr>PowerPoint Presentation</vt:lpstr>
      <vt:lpstr>PowerPoint Presentation</vt:lpstr>
      <vt:lpstr>PowerPoint Presentation</vt:lpstr>
      <vt:lpstr>Crossbar Data Switch</vt:lpstr>
      <vt:lpstr>PowerPoint Presentation</vt:lpstr>
      <vt:lpstr>PowerPoint Presentation</vt:lpstr>
      <vt:lpstr>PowerPoint Presentation</vt:lpstr>
      <vt:lpstr>Partial Reconfig Adder</vt:lpstr>
      <vt:lpstr>PowerPoint Presentation</vt:lpstr>
      <vt:lpstr>Matrix Accelerator</vt:lpstr>
      <vt:lpstr>PowerPoint Presentation</vt:lpstr>
      <vt:lpstr>PowerPoint Presentation</vt:lpstr>
      <vt:lpstr>Asynchronous FIFO</vt:lpstr>
      <vt:lpstr>PowerPoint Presentation</vt:lpstr>
      <vt:lpstr>PowerPoint Presentation</vt:lpstr>
      <vt:lpstr>PowerPoint Presentation</vt:lpstr>
      <vt:lpstr>Matrix Controller</vt:lpstr>
      <vt:lpstr>PowerPoint Presentation</vt:lpstr>
      <vt:lpstr>Convolution Accelerator Top Wrapper</vt:lpstr>
      <vt:lpstr>PowerPoint Presentation</vt:lpstr>
      <vt:lpstr>PowerPoint Presentation</vt:lpstr>
      <vt:lpstr>Enabling Partial Reconfig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Resources Floorplan</vt:lpstr>
      <vt:lpstr>Dynamic Resources (Floorplan)</vt:lpstr>
      <vt:lpstr>Dynamic Resources Resource Utilization</vt:lpstr>
      <vt:lpstr>PowerPoint Presentation</vt:lpstr>
      <vt:lpstr>Dynamic Resources Power Report</vt:lpstr>
      <vt:lpstr>PowerPoint Presentation</vt:lpstr>
      <vt:lpstr>Conclusions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Cain</dc:creator>
  <cp:lastModifiedBy>David Cain</cp:lastModifiedBy>
  <cp:revision>392</cp:revision>
  <dcterms:created xsi:type="dcterms:W3CDTF">2020-08-21T21:23:02Z</dcterms:created>
  <dcterms:modified xsi:type="dcterms:W3CDTF">2020-09-05T01:48:30Z</dcterms:modified>
</cp:coreProperties>
</file>