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0"/>
  </p:notesMasterIdLst>
  <p:sldIdLst>
    <p:sldId id="257" r:id="rId2"/>
    <p:sldId id="301" r:id="rId3"/>
    <p:sldId id="300" r:id="rId4"/>
    <p:sldId id="318" r:id="rId5"/>
    <p:sldId id="263" r:id="rId6"/>
    <p:sldId id="262" r:id="rId7"/>
    <p:sldId id="259" r:id="rId8"/>
    <p:sldId id="261" r:id="rId9"/>
    <p:sldId id="319" r:id="rId10"/>
    <p:sldId id="274" r:id="rId11"/>
    <p:sldId id="276" r:id="rId12"/>
    <p:sldId id="278" r:id="rId13"/>
    <p:sldId id="296" r:id="rId14"/>
    <p:sldId id="275" r:id="rId15"/>
    <p:sldId id="320" r:id="rId16"/>
    <p:sldId id="267" r:id="rId17"/>
    <p:sldId id="337" r:id="rId18"/>
    <p:sldId id="322" r:id="rId19"/>
    <p:sldId id="269" r:id="rId20"/>
    <p:sldId id="271" r:id="rId21"/>
    <p:sldId id="321" r:id="rId22"/>
    <p:sldId id="273" r:id="rId23"/>
    <p:sldId id="323" r:id="rId24"/>
    <p:sldId id="280" r:id="rId25"/>
    <p:sldId id="295" r:id="rId26"/>
    <p:sldId id="325" r:id="rId27"/>
    <p:sldId id="286" r:id="rId28"/>
    <p:sldId id="326" r:id="rId29"/>
    <p:sldId id="328" r:id="rId30"/>
    <p:sldId id="327" r:id="rId31"/>
    <p:sldId id="329" r:id="rId32"/>
    <p:sldId id="330" r:id="rId33"/>
    <p:sldId id="324" r:id="rId34"/>
    <p:sldId id="281" r:id="rId35"/>
    <p:sldId id="283" r:id="rId36"/>
    <p:sldId id="284" r:id="rId37"/>
    <p:sldId id="331" r:id="rId38"/>
    <p:sldId id="282" r:id="rId39"/>
    <p:sldId id="332" r:id="rId40"/>
    <p:sldId id="297" r:id="rId41"/>
    <p:sldId id="333" r:id="rId42"/>
    <p:sldId id="298" r:id="rId43"/>
    <p:sldId id="334" r:id="rId44"/>
    <p:sldId id="299" r:id="rId45"/>
    <p:sldId id="335" r:id="rId46"/>
    <p:sldId id="293" r:id="rId47"/>
    <p:sldId id="336" r:id="rId48"/>
    <p:sldId id="294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E7160CC-9B5A-4946-80F7-650641D347E1}">
          <p14:sldIdLst>
            <p14:sldId id="257"/>
            <p14:sldId id="301"/>
            <p14:sldId id="300"/>
            <p14:sldId id="318"/>
            <p14:sldId id="263"/>
            <p14:sldId id="262"/>
            <p14:sldId id="259"/>
            <p14:sldId id="261"/>
            <p14:sldId id="319"/>
            <p14:sldId id="274"/>
            <p14:sldId id="276"/>
            <p14:sldId id="278"/>
            <p14:sldId id="296"/>
            <p14:sldId id="275"/>
            <p14:sldId id="320"/>
            <p14:sldId id="267"/>
            <p14:sldId id="337"/>
            <p14:sldId id="322"/>
            <p14:sldId id="269"/>
            <p14:sldId id="271"/>
            <p14:sldId id="321"/>
            <p14:sldId id="273"/>
            <p14:sldId id="323"/>
            <p14:sldId id="280"/>
            <p14:sldId id="295"/>
            <p14:sldId id="325"/>
            <p14:sldId id="286"/>
            <p14:sldId id="326"/>
            <p14:sldId id="328"/>
            <p14:sldId id="327"/>
            <p14:sldId id="329"/>
            <p14:sldId id="330"/>
            <p14:sldId id="324"/>
            <p14:sldId id="281"/>
            <p14:sldId id="283"/>
            <p14:sldId id="284"/>
            <p14:sldId id="331"/>
            <p14:sldId id="282"/>
            <p14:sldId id="332"/>
            <p14:sldId id="297"/>
            <p14:sldId id="333"/>
            <p14:sldId id="298"/>
            <p14:sldId id="334"/>
            <p14:sldId id="299"/>
            <p14:sldId id="335"/>
            <p14:sldId id="293"/>
            <p14:sldId id="336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Cain" initials="DC" lastIdx="2" clrIdx="0">
    <p:extLst>
      <p:ext uri="{19B8F6BF-5375-455C-9EA6-DF929625EA0E}">
        <p15:presenceInfo xmlns:p15="http://schemas.microsoft.com/office/powerpoint/2012/main" userId="72f45ecd30b4ae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89" autoAdjust="0"/>
    <p:restoredTop sz="73577" autoAdjust="0"/>
  </p:normalViewPr>
  <p:slideViewPr>
    <p:cSldViewPr snapToGrid="0">
      <p:cViewPr varScale="1">
        <p:scale>
          <a:sx n="88" d="100"/>
          <a:sy n="88" d="100"/>
        </p:scale>
        <p:origin x="12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24T18:49:09.633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  <p:cm authorId="1" dt="2020-08-24T18:49:10.351" idx="2">
    <p:pos x="106" y="106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3D8EA-6F56-4F99-9909-FDE052401F0A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22F4E-92E3-4860-8641-150BB682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27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0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97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646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None/>
            </a:pPr>
            <a:endParaRPr lang="en-US" sz="1200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sz="1200" dirty="0"/>
              <a:t>A data link was needed to interface many parallel multiplier outputs to many parallel adder devices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sz="1200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sz="2400" dirty="0"/>
              <a:t>A crossbar switch was designed and implemented. This switch allows for any input port to be selected and connected to any output port.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000" dirty="0"/>
              <a:t>The crossbar was written from scratch to have variable input and output port counts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000" dirty="0"/>
              <a:t>These ports are also variable bit length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-The data connection is asynchronous, mimicking wire connections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488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Indexing actually starts at zero. This was just making the total count obvious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956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-Floating point needs much more logic due to needing to check the magnitude difference, then normalize the values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52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577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-Now with hardware to allow for external data input, a state machine controller is needed to complete computation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-Not complete with design because data throughput is very slow due to bad controller logic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954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-Now with hardware to allow for external data input, a state machine controller is needed to complete computation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-Not complete with design because data throughput is very slow due to bad controller logic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860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-Now with hardware to allow for external data input, a state machine controller is needed to complete computation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-Not complete with design because data throughput is very slow due to bad controller logic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367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-Now with hardware to allow for external data input, a state machine controller is needed to complete computation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-Not complete with design because data throughput is very slow due to bad controller logic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95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Calibri" panose="020F0502020204030204" pitchFamily="34" charset="0"/>
              <a:buChar char="⁻"/>
            </a:pPr>
            <a:r>
              <a:rPr lang="en-US" sz="2000" dirty="0"/>
              <a:t>This is a computationally intensive step used in many image processing algorithms </a:t>
            </a:r>
          </a:p>
          <a:p>
            <a:pPr marL="800100" lvl="1" indent="-342900">
              <a:buFont typeface="Calibri" panose="020F0502020204030204" pitchFamily="34" charset="0"/>
              <a:buChar char="⁻"/>
            </a:pPr>
            <a:r>
              <a:rPr lang="en-US" sz="2000" b="1" dirty="0"/>
              <a:t>can benefit from hardware acceleration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90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-Now with hardware to allow for external data input, a state machine controller is needed to complete computation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-Not complete with design because data throughput is very slow due to bad controller logic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622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-Now with hardware to allow for external data input, a state machine controller is needed to complete computation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-Not complete with design because data throughput is very slow due to bad controller logic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674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311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087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 bitstream and block diagram was generated to program the FPGA with the Python3 interface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715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This device has three dynamic configurations: Integer, Floating Point, Fixed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649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Technically not the most recent but should be mostly accurate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183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Floating point uses much </a:t>
            </a:r>
            <a:r>
              <a:rPr lang="en-US" dirty="0" err="1"/>
              <a:t>much</a:t>
            </a:r>
            <a:r>
              <a:rPr lang="en-US" dirty="0"/>
              <a:t> more device resources</a:t>
            </a:r>
          </a:p>
          <a:p>
            <a:endParaRPr lang="en-US" dirty="0"/>
          </a:p>
          <a:p>
            <a:r>
              <a:rPr lang="en-US" dirty="0"/>
              <a:t>Even with high utilization of resources from floating point, design uses about 10% of available LUTs on Pynq-Z2</a:t>
            </a:r>
          </a:p>
          <a:p>
            <a:endParaRPr lang="en-US" dirty="0"/>
          </a:p>
          <a:p>
            <a:r>
              <a:rPr lang="en-GB" dirty="0"/>
              <a:t>Technically not the most recent but should be mostly accurate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231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Technically not the most recent but should be mostly accurate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70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Char char="⁻"/>
            </a:pPr>
            <a:r>
              <a:rPr lang="en-US" sz="2800" dirty="0"/>
              <a:t>While much of the development process for RTL has streamlined by Xilinx, many times development and debugging could be quite tedious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800" dirty="0"/>
              <a:t>Much of the development process is very well documented for users of </a:t>
            </a:r>
            <a:r>
              <a:rPr lang="en-US" sz="2800" dirty="0" err="1"/>
              <a:t>Tcl</a:t>
            </a:r>
            <a:r>
              <a:rPr lang="en-US" sz="2800" dirty="0"/>
              <a:t> but nothing else</a:t>
            </a:r>
          </a:p>
          <a:p>
            <a:pPr lvl="2">
              <a:buFont typeface="Calibri" panose="020F0502020204030204" pitchFamily="34" charset="0"/>
              <a:buChar char="⁻"/>
            </a:pPr>
            <a:r>
              <a:rPr lang="en-US" sz="2400" dirty="0"/>
              <a:t>This often led to scrolling through forum posting for information rather than being able to rely on the official documentation</a:t>
            </a:r>
            <a:endParaRPr lang="en-US" sz="4200" dirty="0"/>
          </a:p>
          <a:p>
            <a:pPr marL="45720" indent="0">
              <a:buNone/>
            </a:pPr>
            <a:endParaRPr lang="en-US" sz="2800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sz="2800" dirty="0"/>
              <a:t>The Convolution Accelerator controller needs new logic or pipeline to speed up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600" dirty="0"/>
              <a:t>When testing the design as is, I’ve found that much of the time for completing convolution is due to loading. I need to restructure my pipeline to allow for loading more than one data set at a time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600" dirty="0"/>
              <a:t>Adding a buffer to hold the filter set is also in progress</a:t>
            </a:r>
          </a:p>
          <a:p>
            <a:pPr marL="45720" indent="0">
              <a:buNone/>
            </a:pPr>
            <a:endParaRPr lang="en-US" sz="2800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sz="2800" dirty="0"/>
              <a:t>Floating point calculation needs work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600" dirty="0"/>
              <a:t>Due to timing failure, this part of the design is not functioning properly.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600" dirty="0"/>
              <a:t>A likely next step would be to break up my math computation across more clocks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sz="2800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sz="2800" dirty="0"/>
              <a:t>Produce an actual feature map ASAP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600" dirty="0"/>
              <a:t>Since integer/fixed point is currently working, I would like to begin producing feature maps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16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110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Char char="⁻"/>
            </a:pPr>
            <a:r>
              <a:rPr lang="en-US" sz="2800" dirty="0"/>
              <a:t>While much of the development process for RTL has streamlined by Xilinx, many times development and debugging could be quite tedious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800" dirty="0"/>
              <a:t>Much of the development process is very well documented for users of </a:t>
            </a:r>
            <a:r>
              <a:rPr lang="en-US" sz="2800" dirty="0" err="1"/>
              <a:t>Tcl</a:t>
            </a:r>
            <a:r>
              <a:rPr lang="en-US" sz="2800" dirty="0"/>
              <a:t> but nothing else</a:t>
            </a:r>
          </a:p>
          <a:p>
            <a:pPr lvl="2">
              <a:buFont typeface="Calibri" panose="020F0502020204030204" pitchFamily="34" charset="0"/>
              <a:buChar char="⁻"/>
            </a:pPr>
            <a:r>
              <a:rPr lang="en-US" sz="2400" dirty="0"/>
              <a:t>This often led to scrolling through forum posting for information rather than being able to rely on the official documentation</a:t>
            </a:r>
            <a:endParaRPr lang="en-US" sz="4200" dirty="0"/>
          </a:p>
          <a:p>
            <a:pPr marL="45720" indent="0">
              <a:buNone/>
            </a:pPr>
            <a:endParaRPr lang="en-US" sz="2800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sz="2800" dirty="0"/>
              <a:t>The Convolution Accelerator controller needs new logic or pipeline to speed up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600" dirty="0"/>
              <a:t>When testing the design as is, I’ve found that much of the time for completing convolution is due to loading. I need to restructure my pipeline to allow for loading more than one data set at a time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600" dirty="0"/>
              <a:t>Adding a buffer to hold the filter set is also in progress</a:t>
            </a:r>
          </a:p>
          <a:p>
            <a:pPr marL="45720" indent="0">
              <a:buNone/>
            </a:pPr>
            <a:endParaRPr lang="en-US" sz="2800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sz="2800" dirty="0"/>
              <a:t>Floating point calculation needs work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600" dirty="0"/>
              <a:t>Due to timing failure, this part of the design is not functioning properly.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600" dirty="0"/>
              <a:t>A likely next step would be to break up my math computation across more clocks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sz="2800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sz="2800" dirty="0"/>
              <a:t>Produce an actual feature map ASAP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600" dirty="0"/>
              <a:t>Since integer/fixed point is currently working, I would like to begin producing feature maps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83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Calibri" panose="020F0502020204030204" pitchFamily="34" charset="0"/>
              <a:buNone/>
            </a:pPr>
            <a:endParaRPr lang="en-US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Vivado offers design development using HDL or the built in IP Integrator using block diagrams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dirty="0"/>
              <a:t>These block diagrams can compose of either base IPs provided by Xilinx or user custom IPs that are imported/created within the project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dirty="0"/>
              <a:t>The HDL defining these Xilinx based IPs are not viewable by end-user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72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sz="2400" dirty="0"/>
              <a:t>When converting a project to partially reconfigurable, simulation is no longer available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000" dirty="0"/>
              <a:t>It is recommended to flesh out much of a PR design while static, then create a new project for a dynamic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35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how Vivado makes the whole project PR</a:t>
            </a:r>
          </a:p>
          <a:p>
            <a:r>
              <a:rPr lang="en-US" dirty="0"/>
              <a:t>When a project is PR, can’t to simulation</a:t>
            </a:r>
          </a:p>
          <a:p>
            <a:r>
              <a:rPr lang="en-US" dirty="0"/>
              <a:t>A static and dynamic version of the project was created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67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how Vivado makes the whole project PR</a:t>
            </a:r>
          </a:p>
          <a:p>
            <a:r>
              <a:rPr lang="en-US" dirty="0"/>
              <a:t>When a project is PR, can’t to simulation</a:t>
            </a:r>
          </a:p>
          <a:p>
            <a:r>
              <a:rPr lang="en-US" dirty="0"/>
              <a:t>A static and dynamic version of the project was created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83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how Vivado makes the whole project PR</a:t>
            </a:r>
          </a:p>
          <a:p>
            <a:r>
              <a:rPr lang="en-US" dirty="0"/>
              <a:t>When a project is PR, can’t to simulation</a:t>
            </a:r>
          </a:p>
          <a:p>
            <a:r>
              <a:rPr lang="en-US" dirty="0"/>
              <a:t>A static and dynamic version of the project was created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20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not a screenshot of the convolution accelerator. This was just a design that had less going on visually and was easier to demonstrate the components</a:t>
            </a:r>
          </a:p>
          <a:p>
            <a:endParaRPr lang="en-US" dirty="0"/>
          </a:p>
          <a:p>
            <a:pPr marL="34290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r>
              <a:rPr lang="en-US" sz="2400" dirty="0"/>
              <a:t>Each reconfigurable partition requires a dedicated pBlock to dictate the hardware available for reconfiguration</a:t>
            </a:r>
          </a:p>
          <a:p>
            <a:pPr marL="800100" lvl="1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r>
              <a:rPr lang="en-US" sz="2400" dirty="0"/>
              <a:t>This pBlock should contain only the dynamic module. Static modules will be placed and routed automatically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7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4DDAE87-B9B2-4AB2-82B0-23EE33EE440A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261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E87-B9B2-4AB2-82B0-23EE33EE440A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E87-B9B2-4AB2-82B0-23EE33EE440A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80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E87-B9B2-4AB2-82B0-23EE33EE440A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48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E87-B9B2-4AB2-82B0-23EE33EE440A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0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E87-B9B2-4AB2-82B0-23EE33EE440A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53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E87-B9B2-4AB2-82B0-23EE33EE440A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3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E87-B9B2-4AB2-82B0-23EE33EE440A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5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E87-B9B2-4AB2-82B0-23EE33EE440A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65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E87-B9B2-4AB2-82B0-23EE33EE440A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9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E87-B9B2-4AB2-82B0-23EE33EE440A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75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54DDAE87-B9B2-4AB2-82B0-23EE33EE440A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87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30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4F521-E772-4045-AC01-ED3D39F83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471" y="700217"/>
            <a:ext cx="11747156" cy="3147546"/>
          </a:xfrm>
        </p:spPr>
        <p:txBody>
          <a:bodyPr>
            <a:normAutofit/>
          </a:bodyPr>
          <a:lstStyle/>
          <a:p>
            <a:br>
              <a:rPr lang="en-US" sz="5400" b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5400" b="0" dirty="0">
                <a:latin typeface="Calibri" panose="020F0502020204030204" pitchFamily="34" charset="0"/>
                <a:cs typeface="Calibri" panose="020F0502020204030204" pitchFamily="34" charset="0"/>
              </a:rPr>
              <a:t>Convolution Acceleration</a:t>
            </a:r>
            <a:br>
              <a:rPr lang="en-US" sz="5400" b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5400" b="0" dirty="0">
                <a:latin typeface="Calibri" panose="020F0502020204030204" pitchFamily="34" charset="0"/>
                <a:cs typeface="Calibri" panose="020F0502020204030204" pitchFamily="34" charset="0"/>
              </a:rPr>
              <a:t>using</a:t>
            </a:r>
            <a:br>
              <a:rPr lang="en-US" sz="5400" b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5400" b="0" dirty="0">
                <a:latin typeface="Calibri" panose="020F0502020204030204" pitchFamily="34" charset="0"/>
                <a:cs typeface="Calibri" panose="020F0502020204030204" pitchFamily="34" charset="0"/>
              </a:rPr>
              <a:t>Dynamic Hardware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17881-51EA-47D2-A657-20BA4CE88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493" y="5175018"/>
            <a:ext cx="10531112" cy="982765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/>
              <a:t>Designed/Presented by David Cain</a:t>
            </a:r>
          </a:p>
          <a:p>
            <a:pPr algn="l"/>
            <a:r>
              <a:rPr lang="en-US" sz="2800" dirty="0"/>
              <a:t>Special thanks to Omar Eddash and Adam Frost for mentorship</a:t>
            </a:r>
          </a:p>
        </p:txBody>
      </p:sp>
    </p:spTree>
    <p:extLst>
      <p:ext uri="{BB962C8B-B14F-4D97-AF65-F5344CB8AC3E}">
        <p14:creationId xmlns:p14="http://schemas.microsoft.com/office/powerpoint/2010/main" val="2450435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8EF29F9-EACE-4457-961D-555915570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810" y="1970404"/>
            <a:ext cx="6261882" cy="452247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31F943-E9CD-41FA-A5AA-F3800EDC9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4091"/>
            <a:ext cx="10515600" cy="1011217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⁻"/>
            </a:pPr>
            <a:r>
              <a:rPr lang="en-US" sz="2800" dirty="0"/>
              <a:t>Using Vivado’s partial reconfiguration wizard, designs can become dynamically reconfigurable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936B4A6-A0D4-46F9-B6FE-A1434EADAFFA}"/>
              </a:ext>
            </a:extLst>
          </p:cNvPr>
          <p:cNvSpPr txBox="1">
            <a:spLocks/>
          </p:cNvSpPr>
          <p:nvPr/>
        </p:nvSpPr>
        <p:spPr>
          <a:xfrm>
            <a:off x="838201" y="2336154"/>
            <a:ext cx="4241733" cy="37909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This allows for partitions of the FPGA to be reprogrammed during runtime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dirty="0"/>
          </a:p>
          <a:p>
            <a:pPr>
              <a:buFont typeface="Calibri" panose="020F0502020204030204" pitchFamily="34" charset="0"/>
              <a:buChar char="⁻"/>
            </a:pPr>
            <a:endParaRPr lang="en-US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When converting a project to partially reconfigurable, simulation is no longer available</a:t>
            </a:r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3D82AB-C800-4944-A8BA-E5094AC6A642}"/>
              </a:ext>
            </a:extLst>
          </p:cNvPr>
          <p:cNvSpPr/>
          <p:nvPr/>
        </p:nvSpPr>
        <p:spPr>
          <a:xfrm>
            <a:off x="5592379" y="3585911"/>
            <a:ext cx="1055370" cy="21907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31AA87-AE7C-495B-85BE-7C6FE569E364}"/>
              </a:ext>
            </a:extLst>
          </p:cNvPr>
          <p:cNvSpPr/>
          <p:nvPr/>
        </p:nvSpPr>
        <p:spPr>
          <a:xfrm>
            <a:off x="7160194" y="3585911"/>
            <a:ext cx="873125" cy="21907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19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D03236-2214-40D4-9568-400F910DC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504" y="2216588"/>
            <a:ext cx="4076096" cy="36941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0C3EA3-E672-4BAF-A095-85EB34906ADE}"/>
              </a:ext>
            </a:extLst>
          </p:cNvPr>
          <p:cNvSpPr txBox="1"/>
          <p:nvPr/>
        </p:nvSpPr>
        <p:spPr>
          <a:xfrm>
            <a:off x="838200" y="2218176"/>
            <a:ext cx="6236305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r>
              <a:rPr lang="en-US" sz="2800" dirty="0"/>
              <a:t>Backup project</a:t>
            </a:r>
          </a:p>
          <a:p>
            <a:pPr marL="5715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endParaRPr lang="en-US" sz="2800" dirty="0"/>
          </a:p>
          <a:p>
            <a:pPr marL="5715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r>
              <a:rPr lang="en-US" sz="2800" dirty="0"/>
              <a:t>Enable Partial Reconfiguration</a:t>
            </a:r>
          </a:p>
          <a:p>
            <a:pPr marL="514350" lvl="1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r>
              <a:rPr lang="en-US" sz="2400" dirty="0"/>
              <a:t>Tools-&gt;Enable Partial Reconfiguration…</a:t>
            </a:r>
          </a:p>
          <a:p>
            <a:pPr marL="285750" lvl="1">
              <a:lnSpc>
                <a:spcPct val="90000"/>
              </a:lnSpc>
            </a:pPr>
            <a:endParaRPr lang="en-US" sz="2800" dirty="0"/>
          </a:p>
          <a:p>
            <a:pPr marL="5715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r>
              <a:rPr lang="en-US" sz="2800" dirty="0"/>
              <a:t>Select a device in top to create a partition definition</a:t>
            </a:r>
          </a:p>
        </p:txBody>
      </p:sp>
    </p:spTree>
    <p:extLst>
      <p:ext uri="{BB962C8B-B14F-4D97-AF65-F5344CB8AC3E}">
        <p14:creationId xmlns:p14="http://schemas.microsoft.com/office/powerpoint/2010/main" val="3564687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30C3EA3-E672-4BAF-A095-85EB34906ADE}"/>
              </a:ext>
            </a:extLst>
          </p:cNvPr>
          <p:cNvSpPr txBox="1"/>
          <p:nvPr/>
        </p:nvSpPr>
        <p:spPr>
          <a:xfrm>
            <a:off x="838200" y="1690688"/>
            <a:ext cx="8350250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r>
              <a:rPr lang="en-US" sz="2800" dirty="0"/>
              <a:t>Add any needed partitions and modules</a:t>
            </a:r>
          </a:p>
          <a:p>
            <a:pPr marL="5715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endParaRPr lang="en-US" sz="2800" dirty="0"/>
          </a:p>
          <a:p>
            <a:pPr marL="5715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r>
              <a:rPr lang="en-US" sz="2800" dirty="0"/>
              <a:t>Create a configuration with modules set as needed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30772A-C89A-4E57-99F2-67934C64A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5127913" cy="2686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AE1B0E-15CA-4D1B-BC16-2E565F95B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886" y="3429000"/>
            <a:ext cx="5127914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87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30C3EA3-E672-4BAF-A095-85EB34906ADE}"/>
              </a:ext>
            </a:extLst>
          </p:cNvPr>
          <p:cNvSpPr txBox="1"/>
          <p:nvPr/>
        </p:nvSpPr>
        <p:spPr>
          <a:xfrm>
            <a:off x="1920875" y="689909"/>
            <a:ext cx="8350250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r>
              <a:rPr lang="en-US" sz="2800" dirty="0"/>
              <a:t>Hierarchy view of design wrapped together with partial reconfiguration enabled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A5DBED-228C-419C-A453-0D97CE4D31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432" y="1557839"/>
            <a:ext cx="4169136" cy="498379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2DC4F20-0228-490F-9602-900A80E198C5}"/>
              </a:ext>
            </a:extLst>
          </p:cNvPr>
          <p:cNvSpPr/>
          <p:nvPr/>
        </p:nvSpPr>
        <p:spPr>
          <a:xfrm>
            <a:off x="4909754" y="3677351"/>
            <a:ext cx="2227646" cy="125532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1A39CEB-0F45-4EDC-8B83-E1AADE3C64F4}"/>
              </a:ext>
            </a:extLst>
          </p:cNvPr>
          <p:cNvCxnSpPr>
            <a:cxnSpLocks/>
          </p:cNvCxnSpPr>
          <p:nvPr/>
        </p:nvCxnSpPr>
        <p:spPr>
          <a:xfrm>
            <a:off x="4541520" y="2797644"/>
            <a:ext cx="93525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9DEB147-C681-423A-9B8A-00D5EDB1FF2E}"/>
              </a:ext>
            </a:extLst>
          </p:cNvPr>
          <p:cNvCxnSpPr>
            <a:cxnSpLocks/>
          </p:cNvCxnSpPr>
          <p:nvPr/>
        </p:nvCxnSpPr>
        <p:spPr>
          <a:xfrm flipH="1">
            <a:off x="7137400" y="4257040"/>
            <a:ext cx="76200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E0833C1-8943-43A2-9DF7-22256A7F00B4}"/>
              </a:ext>
            </a:extLst>
          </p:cNvPr>
          <p:cNvSpPr txBox="1"/>
          <p:nvPr/>
        </p:nvSpPr>
        <p:spPr>
          <a:xfrm>
            <a:off x="7899400" y="3564542"/>
            <a:ext cx="2548392" cy="1384995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Partial Reconfigurable</a:t>
            </a:r>
          </a:p>
          <a:p>
            <a:pPr algn="ctr"/>
            <a:r>
              <a:rPr lang="en-GB" sz="2800" dirty="0"/>
              <a:t>Partitions </a:t>
            </a:r>
            <a:endParaRPr lang="en-US" sz="28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0CD349B-CD60-436B-8D41-5954196D888C}"/>
              </a:ext>
            </a:extLst>
          </p:cNvPr>
          <p:cNvCxnSpPr>
            <a:cxnSpLocks/>
          </p:cNvCxnSpPr>
          <p:nvPr/>
        </p:nvCxnSpPr>
        <p:spPr>
          <a:xfrm flipH="1">
            <a:off x="5476775" y="2712586"/>
            <a:ext cx="2002322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0A4847F-4362-4E4B-8734-FB526CA7F071}"/>
              </a:ext>
            </a:extLst>
          </p:cNvPr>
          <p:cNvSpPr txBox="1"/>
          <p:nvPr/>
        </p:nvSpPr>
        <p:spPr>
          <a:xfrm>
            <a:off x="6595043" y="2061908"/>
            <a:ext cx="1846714" cy="954107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Design Top</a:t>
            </a:r>
          </a:p>
          <a:p>
            <a:pPr algn="ctr"/>
            <a:r>
              <a:rPr lang="en-GB" sz="2800" dirty="0"/>
              <a:t>IP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46491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light, sitting, large, lit&#10;&#10;Description automatically generated">
            <a:extLst>
              <a:ext uri="{FF2B5EF4-FFF2-40B4-BE49-F238E27FC236}">
                <a16:creationId xmlns:a16="http://schemas.microsoft.com/office/drawing/2014/main" id="{8D82CA3B-C795-4645-9CD9-113C442C8F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150" y="929858"/>
            <a:ext cx="5111072" cy="4998284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B7B522-68A5-4F56-9126-FA897EDCC40F}"/>
              </a:ext>
            </a:extLst>
          </p:cNvPr>
          <p:cNvSpPr txBox="1"/>
          <p:nvPr/>
        </p:nvSpPr>
        <p:spPr>
          <a:xfrm>
            <a:off x="258084" y="1388441"/>
            <a:ext cx="5562846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r>
              <a:rPr lang="en-US" sz="2400" dirty="0"/>
              <a:t>Each reconfigurable partition requires a dedicated pBlock to dictate the hardware available for reconfiguration</a:t>
            </a:r>
          </a:p>
          <a:p>
            <a:pPr marL="34290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endParaRPr lang="en-US" sz="2400" dirty="0"/>
          </a:p>
          <a:p>
            <a:pPr marL="34290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endParaRPr lang="en-US" sz="2400" dirty="0"/>
          </a:p>
          <a:p>
            <a:pPr marL="34290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endParaRPr lang="en-US" sz="2400" dirty="0"/>
          </a:p>
          <a:p>
            <a:pPr marL="34290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endParaRPr lang="en-US" sz="2400" dirty="0"/>
          </a:p>
          <a:p>
            <a:pPr marL="34290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endParaRPr lang="en-US" sz="2400" dirty="0"/>
          </a:p>
          <a:p>
            <a:pPr marL="34290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r>
              <a:rPr lang="en-US" sz="2400" dirty="0"/>
              <a:t>This is a screenshot of the floorplan for a design with 8 pBlocks to enable 8 separate reconfigurable multiply compute partitions.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EAAA17-883F-419C-98D6-3B76223C4CF7}"/>
              </a:ext>
            </a:extLst>
          </p:cNvPr>
          <p:cNvCxnSpPr>
            <a:cxnSpLocks/>
          </p:cNvCxnSpPr>
          <p:nvPr/>
        </p:nvCxnSpPr>
        <p:spPr>
          <a:xfrm>
            <a:off x="8377338" y="4936033"/>
            <a:ext cx="270221" cy="34192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B7B8ACF-F991-4FE3-9562-A377DB1DF5EA}"/>
              </a:ext>
            </a:extLst>
          </p:cNvPr>
          <p:cNvSpPr/>
          <p:nvPr/>
        </p:nvSpPr>
        <p:spPr>
          <a:xfrm>
            <a:off x="8647559" y="5086350"/>
            <a:ext cx="1363216" cy="38320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403AAE-84CA-4243-B585-3EA947A14F75}"/>
              </a:ext>
            </a:extLst>
          </p:cNvPr>
          <p:cNvSpPr txBox="1"/>
          <p:nvPr/>
        </p:nvSpPr>
        <p:spPr>
          <a:xfrm>
            <a:off x="7419976" y="4474368"/>
            <a:ext cx="957362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pBlock Definitions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1300CD3-D22A-4172-AC5A-0D7485A2CAC5}"/>
              </a:ext>
            </a:extLst>
          </p:cNvPr>
          <p:cNvCxnSpPr>
            <a:cxnSpLocks/>
          </p:cNvCxnSpPr>
          <p:nvPr/>
        </p:nvCxnSpPr>
        <p:spPr>
          <a:xfrm flipH="1">
            <a:off x="10086975" y="3749044"/>
            <a:ext cx="152400" cy="61096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EF04D0E-FDD9-42FC-A2DE-1112CEF3DEE5}"/>
              </a:ext>
            </a:extLst>
          </p:cNvPr>
          <p:cNvSpPr/>
          <p:nvPr/>
        </p:nvSpPr>
        <p:spPr>
          <a:xfrm>
            <a:off x="9024204" y="4362385"/>
            <a:ext cx="1896209" cy="721584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854820-7B78-4341-B247-C9F0FCBE40CA}"/>
              </a:ext>
            </a:extLst>
          </p:cNvPr>
          <p:cNvSpPr txBox="1"/>
          <p:nvPr/>
        </p:nvSpPr>
        <p:spPr>
          <a:xfrm>
            <a:off x="9870524" y="3287379"/>
            <a:ext cx="878465" cy="461665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Static Hardware</a:t>
            </a:r>
          </a:p>
        </p:txBody>
      </p:sp>
    </p:spTree>
    <p:extLst>
      <p:ext uri="{BB962C8B-B14F-4D97-AF65-F5344CB8AC3E}">
        <p14:creationId xmlns:p14="http://schemas.microsoft.com/office/powerpoint/2010/main" val="527090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1C8813-9669-4ECF-BEFE-6B355D119F92}"/>
              </a:ext>
            </a:extLst>
          </p:cNvPr>
          <p:cNvCxnSpPr>
            <a:cxnSpLocks/>
          </p:cNvCxnSpPr>
          <p:nvPr/>
        </p:nvCxnSpPr>
        <p:spPr>
          <a:xfrm>
            <a:off x="1080891" y="529838"/>
            <a:ext cx="0" cy="57821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F7B6B69-DEE4-48AD-9D41-357592C3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0396" y="2750820"/>
            <a:ext cx="4781320" cy="1356360"/>
          </a:xfrm>
        </p:spPr>
        <p:txBody>
          <a:bodyPr>
            <a:normAutofit fontScale="90000"/>
          </a:bodyPr>
          <a:lstStyle/>
          <a:p>
            <a:pPr algn="r">
              <a:spcBef>
                <a:spcPts val="300"/>
              </a:spcBef>
            </a:pPr>
            <a:r>
              <a:rPr lang="en-US" b="1" dirty="0"/>
              <a:t>Partially Reconfigurable Multipliers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D8DEE-F284-4B52-8F58-8958FEB2ED40}"/>
              </a:ext>
            </a:extLst>
          </p:cNvPr>
          <p:cNvSpPr txBox="1"/>
          <p:nvPr/>
        </p:nvSpPr>
        <p:spPr>
          <a:xfrm>
            <a:off x="690284" y="358929"/>
            <a:ext cx="4707339" cy="617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300" dirty="0"/>
              <a:t>Design Objective</a:t>
            </a:r>
          </a:p>
          <a:p>
            <a:pPr>
              <a:spcBef>
                <a:spcPts val="300"/>
              </a:spcBef>
            </a:pPr>
            <a:r>
              <a:rPr lang="en-US" sz="2300" dirty="0"/>
              <a:t>Project Introduction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Learn Verilog &amp; Intro to Vivado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Enabling Partial Reconfiguration</a:t>
            </a:r>
          </a:p>
          <a:p>
            <a:pPr>
              <a:spcBef>
                <a:spcPts val="300"/>
              </a:spcBef>
            </a:pPr>
            <a:r>
              <a:rPr lang="en-US" sz="2300" b="1" dirty="0"/>
              <a:t>Design Components</a:t>
            </a:r>
          </a:p>
          <a:p>
            <a:pPr lvl="1">
              <a:spcBef>
                <a:spcPts val="300"/>
              </a:spcBef>
            </a:pPr>
            <a:r>
              <a:rPr lang="en-US" sz="2000" b="1" dirty="0"/>
              <a:t>Partially Reconfigurable Multipliers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Crossbar Data Switch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Partially Reconfigurable Adder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Matric Accelerator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Matrix Controller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Asynchronous FIFO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Design High Level Wrapper</a:t>
            </a:r>
          </a:p>
          <a:p>
            <a:pPr>
              <a:spcBef>
                <a:spcPts val="300"/>
              </a:spcBef>
            </a:pPr>
            <a:r>
              <a:rPr lang="en-US" sz="2300" dirty="0"/>
              <a:t>Design Resources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	Floorplan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	Resource Utilization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	Power Report</a:t>
            </a:r>
          </a:p>
          <a:p>
            <a:pPr>
              <a:spcBef>
                <a:spcPts val="300"/>
              </a:spcBef>
            </a:pPr>
            <a:r>
              <a:rPr lang="en-US" sz="2300" dirty="0"/>
              <a:t>Conclusions &amp; Future Work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D94CF38-53D9-4331-BE45-9D4BE500DECC}"/>
              </a:ext>
            </a:extLst>
          </p:cNvPr>
          <p:cNvSpPr txBox="1">
            <a:spLocks/>
          </p:cNvSpPr>
          <p:nvPr/>
        </p:nvSpPr>
        <p:spPr>
          <a:xfrm>
            <a:off x="7856738" y="1571347"/>
            <a:ext cx="3644978" cy="5225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300"/>
              </a:spcBef>
            </a:pPr>
            <a:r>
              <a:rPr lang="en-US" sz="3100" b="1" dirty="0"/>
              <a:t>Design Components</a:t>
            </a:r>
            <a:endParaRPr lang="en-US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C5A849F-8610-4F44-BB15-C5794CF892F6}"/>
              </a:ext>
            </a:extLst>
          </p:cNvPr>
          <p:cNvSpPr>
            <a:spLocks noChangeAspect="1"/>
          </p:cNvSpPr>
          <p:nvPr/>
        </p:nvSpPr>
        <p:spPr>
          <a:xfrm>
            <a:off x="1023718" y="2363648"/>
            <a:ext cx="114346" cy="11548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BBD7ABE-12D0-4338-A975-B1B4B0E50A65}"/>
              </a:ext>
            </a:extLst>
          </p:cNvPr>
          <p:cNvSpPr txBox="1">
            <a:spLocks/>
          </p:cNvSpPr>
          <p:nvPr/>
        </p:nvSpPr>
        <p:spPr>
          <a:xfrm>
            <a:off x="838200" y="724224"/>
            <a:ext cx="10515600" cy="2128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2400" dirty="0"/>
              <a:t>A first step was to implement devices that could intake 2 data values, multiply them, then return the product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en-US" sz="2400" dirty="0"/>
              <a:t>The data type can be dynamically reconfigured as needed within the pipeline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en-US" sz="2400" dirty="0"/>
              <a:t>The multiplication block is reliant on having DSPs available for allocation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sz="24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9DBE0C1-B7E8-419E-A78F-4CB1C6804470}"/>
              </a:ext>
            </a:extLst>
          </p:cNvPr>
          <p:cNvGrpSpPr/>
          <p:nvPr/>
        </p:nvGrpSpPr>
        <p:grpSpPr>
          <a:xfrm>
            <a:off x="1823252" y="2852304"/>
            <a:ext cx="8545496" cy="3486352"/>
            <a:chOff x="1658394" y="2967361"/>
            <a:chExt cx="9986528" cy="3493346"/>
          </a:xfrm>
        </p:grpSpPr>
        <p:pic>
          <p:nvPicPr>
            <p:cNvPr id="8" name="Picture 7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769B0C74-D437-4D80-9990-B90DF1EAB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8394" y="2967361"/>
              <a:ext cx="8875211" cy="3320035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80C8BAB-9582-456A-8BA5-2BE409AC9C56}"/>
                </a:ext>
              </a:extLst>
            </p:cNvPr>
            <p:cNvSpPr/>
            <p:nvPr/>
          </p:nvSpPr>
          <p:spPr>
            <a:xfrm>
              <a:off x="3848100" y="5562600"/>
              <a:ext cx="4591049" cy="642938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93B79D2-E054-4420-B0FD-988F07CD237C}"/>
                </a:ext>
              </a:extLst>
            </p:cNvPr>
            <p:cNvCxnSpPr>
              <a:cxnSpLocks/>
              <a:stCxn id="14" idx="1"/>
              <a:endCxn id="12" idx="3"/>
            </p:cNvCxnSpPr>
            <p:nvPr/>
          </p:nvCxnSpPr>
          <p:spPr>
            <a:xfrm flipH="1">
              <a:off x="8439149" y="5884069"/>
              <a:ext cx="72239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B39607A-10C6-462A-A05C-930D74627822}"/>
                </a:ext>
              </a:extLst>
            </p:cNvPr>
            <p:cNvSpPr txBox="1"/>
            <p:nvPr/>
          </p:nvSpPr>
          <p:spPr>
            <a:xfrm>
              <a:off x="9161548" y="5307431"/>
              <a:ext cx="2483374" cy="1153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Reconfigurable Partition</a:t>
              </a:r>
            </a:p>
            <a:p>
              <a:r>
                <a:rPr lang="en-US" dirty="0"/>
                <a:t>Definitions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7324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FBBBD55A-1DB8-4CCB-AF24-4A2A3F1708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477"/>
          <a:stretch/>
        </p:blipFill>
        <p:spPr>
          <a:xfrm>
            <a:off x="1874233" y="2852304"/>
            <a:ext cx="3200020" cy="344973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67BB392-AE20-4102-A3FE-2EB7751913ED}"/>
              </a:ext>
            </a:extLst>
          </p:cNvPr>
          <p:cNvSpPr txBox="1">
            <a:spLocks/>
          </p:cNvSpPr>
          <p:nvPr/>
        </p:nvSpPr>
        <p:spPr>
          <a:xfrm>
            <a:off x="838199" y="724224"/>
            <a:ext cx="10544175" cy="2128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2400" dirty="0"/>
              <a:t>To elaborate on DSP use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en-US" sz="2400" dirty="0"/>
              <a:t>While multiplication could be implemented strictly through logic, this would be resource wasteful and slow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en-US" sz="2400" dirty="0"/>
              <a:t>Multipliers are often implemented on DSPs,  particularly when time performance is important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sz="2400" dirty="0"/>
          </a:p>
          <a:p>
            <a:pPr>
              <a:buFont typeface="Calibri" panose="020F0502020204030204" pitchFamily="34" charset="0"/>
              <a:buChar char="⁻"/>
            </a:pP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D6F9C3-9386-4321-8BAE-12B92F8FD5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0286" y="2850359"/>
            <a:ext cx="5148263" cy="345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92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1C8813-9669-4ECF-BEFE-6B355D119F92}"/>
              </a:ext>
            </a:extLst>
          </p:cNvPr>
          <p:cNvCxnSpPr>
            <a:cxnSpLocks/>
          </p:cNvCxnSpPr>
          <p:nvPr/>
        </p:nvCxnSpPr>
        <p:spPr>
          <a:xfrm>
            <a:off x="1080891" y="529838"/>
            <a:ext cx="0" cy="57821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F7B6B69-DEE4-48AD-9D41-357592C3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0396" y="2750820"/>
            <a:ext cx="4781320" cy="1356360"/>
          </a:xfrm>
        </p:spPr>
        <p:txBody>
          <a:bodyPr>
            <a:normAutofit/>
          </a:bodyPr>
          <a:lstStyle/>
          <a:p>
            <a:pPr algn="r">
              <a:spcBef>
                <a:spcPts val="300"/>
              </a:spcBef>
            </a:pPr>
            <a:r>
              <a:rPr lang="en-US" b="1" dirty="0"/>
              <a:t>Crossbar Data Switch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D8DEE-F284-4B52-8F58-8958FEB2ED40}"/>
              </a:ext>
            </a:extLst>
          </p:cNvPr>
          <p:cNvSpPr txBox="1"/>
          <p:nvPr/>
        </p:nvSpPr>
        <p:spPr>
          <a:xfrm>
            <a:off x="690284" y="358929"/>
            <a:ext cx="4707339" cy="617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300" dirty="0"/>
              <a:t>Design Objective</a:t>
            </a:r>
          </a:p>
          <a:p>
            <a:pPr>
              <a:spcBef>
                <a:spcPts val="300"/>
              </a:spcBef>
            </a:pPr>
            <a:r>
              <a:rPr lang="en-US" sz="2300" dirty="0"/>
              <a:t>Project Introduction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Learn Verilog &amp; Intro to Vivado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Enabling Partial Reconfiguration</a:t>
            </a:r>
          </a:p>
          <a:p>
            <a:pPr>
              <a:spcBef>
                <a:spcPts val="300"/>
              </a:spcBef>
            </a:pPr>
            <a:r>
              <a:rPr lang="en-US" sz="2300" b="1" dirty="0"/>
              <a:t>Design Components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Partially Reconfigurable Multipliers</a:t>
            </a:r>
          </a:p>
          <a:p>
            <a:pPr lvl="1">
              <a:spcBef>
                <a:spcPts val="300"/>
              </a:spcBef>
            </a:pPr>
            <a:r>
              <a:rPr lang="en-US" sz="2000" b="1" dirty="0"/>
              <a:t>Crossbar Data Switch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Partially Reconfigurable Adder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Matric Accelerator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Matrix Controller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Asynchronous FIFO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Design High Level Wrapper</a:t>
            </a:r>
          </a:p>
          <a:p>
            <a:pPr>
              <a:spcBef>
                <a:spcPts val="300"/>
              </a:spcBef>
            </a:pPr>
            <a:r>
              <a:rPr lang="en-US" sz="2300" dirty="0"/>
              <a:t>Design Resources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	Floorplan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	Resource Utilization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	Power Report</a:t>
            </a:r>
          </a:p>
          <a:p>
            <a:pPr>
              <a:spcBef>
                <a:spcPts val="300"/>
              </a:spcBef>
            </a:pPr>
            <a:r>
              <a:rPr lang="en-US" sz="2300" dirty="0"/>
              <a:t>Conclusions &amp; Future Work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D94CF38-53D9-4331-BE45-9D4BE500DECC}"/>
              </a:ext>
            </a:extLst>
          </p:cNvPr>
          <p:cNvSpPr txBox="1">
            <a:spLocks/>
          </p:cNvSpPr>
          <p:nvPr/>
        </p:nvSpPr>
        <p:spPr>
          <a:xfrm>
            <a:off x="7856738" y="1571347"/>
            <a:ext cx="3644978" cy="5225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300"/>
              </a:spcBef>
            </a:pPr>
            <a:r>
              <a:rPr lang="en-US" sz="3100" b="1" dirty="0"/>
              <a:t>Design Components</a:t>
            </a:r>
            <a:endParaRPr lang="en-US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C5A849F-8610-4F44-BB15-C5794CF892F6}"/>
              </a:ext>
            </a:extLst>
          </p:cNvPr>
          <p:cNvSpPr>
            <a:spLocks noChangeAspect="1"/>
          </p:cNvSpPr>
          <p:nvPr/>
        </p:nvSpPr>
        <p:spPr>
          <a:xfrm>
            <a:off x="1023718" y="2693079"/>
            <a:ext cx="114346" cy="11548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22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9BAD00-085A-4A87-92FC-BB289F3373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759" y="2556273"/>
            <a:ext cx="7793185" cy="377281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31F943-E9CD-41FA-A5AA-F3800EDC9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344" y="528915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sz="2400" dirty="0"/>
              <a:t>A crossbar switch was designed and implemented to handle product outputs 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en-US" sz="2400" dirty="0"/>
              <a:t>Basis for a crossbar switch is to allow any input port to be connected to any output 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AADD7-5EB6-4989-B373-0F6C67FAA178}"/>
              </a:ext>
            </a:extLst>
          </p:cNvPr>
          <p:cNvSpPr txBox="1">
            <a:spLocks/>
          </p:cNvSpPr>
          <p:nvPr/>
        </p:nvSpPr>
        <p:spPr>
          <a:xfrm>
            <a:off x="900344" y="2556274"/>
            <a:ext cx="10515600" cy="3772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⁻"/>
            </a:pPr>
            <a:r>
              <a:rPr lang="en-US" sz="2400" dirty="0"/>
              <a:t>Block diagram of crossbar</a:t>
            </a:r>
          </a:p>
        </p:txBody>
      </p:sp>
    </p:spTree>
    <p:extLst>
      <p:ext uri="{BB962C8B-B14F-4D97-AF65-F5344CB8AC3E}">
        <p14:creationId xmlns:p14="http://schemas.microsoft.com/office/powerpoint/2010/main" val="493368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6B69-DEE4-48AD-9D41-357592C3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8587" y="2750820"/>
            <a:ext cx="3523129" cy="1356360"/>
          </a:xfrm>
        </p:spPr>
        <p:txBody>
          <a:bodyPr/>
          <a:lstStyle/>
          <a:p>
            <a:pPr algn="r">
              <a:spcBef>
                <a:spcPts val="300"/>
              </a:spcBef>
            </a:pPr>
            <a:r>
              <a:rPr lang="en-US" b="1" dirty="0"/>
              <a:t>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D8DEE-F284-4B52-8F58-8958FEB2ED40}"/>
              </a:ext>
            </a:extLst>
          </p:cNvPr>
          <p:cNvSpPr txBox="1"/>
          <p:nvPr/>
        </p:nvSpPr>
        <p:spPr>
          <a:xfrm>
            <a:off x="690284" y="358929"/>
            <a:ext cx="4707339" cy="617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300" dirty="0"/>
              <a:t>Design Objective</a:t>
            </a:r>
          </a:p>
          <a:p>
            <a:pPr>
              <a:spcBef>
                <a:spcPts val="300"/>
              </a:spcBef>
            </a:pPr>
            <a:r>
              <a:rPr lang="en-US" sz="2300" dirty="0"/>
              <a:t>Project Introduction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Learn Verilog &amp; Intro to Vivado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Enabling Partial Reconfig</a:t>
            </a:r>
          </a:p>
          <a:p>
            <a:pPr>
              <a:spcBef>
                <a:spcPts val="300"/>
              </a:spcBef>
            </a:pPr>
            <a:r>
              <a:rPr lang="en-US" sz="2300" dirty="0"/>
              <a:t>Design Components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Partially Reconfigurable Multipliers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Crossbar Data Switch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Partially Reconfigurable Adder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Matric Accelerator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Matrix Controller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Asynchronous FIFO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Design High Level Wrapper</a:t>
            </a:r>
          </a:p>
          <a:p>
            <a:pPr>
              <a:spcBef>
                <a:spcPts val="300"/>
              </a:spcBef>
            </a:pPr>
            <a:r>
              <a:rPr lang="en-US" sz="2300" dirty="0"/>
              <a:t>Design Resources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	Floorplan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	Resource Utilization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	Power Report</a:t>
            </a:r>
          </a:p>
          <a:p>
            <a:pPr>
              <a:spcBef>
                <a:spcPts val="300"/>
              </a:spcBef>
            </a:pPr>
            <a:r>
              <a:rPr lang="en-US" sz="2300" dirty="0"/>
              <a:t>Conclusions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2108216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31F943-E9CD-41FA-A5AA-F3800EDC9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797"/>
            <a:ext cx="10515600" cy="1019175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⁻"/>
            </a:pPr>
            <a:r>
              <a:rPr lang="en-US" sz="2800" dirty="0"/>
              <a:t>The crossbar operates on a grid connection concept. With N inputs and M outputs, this generates </a:t>
            </a:r>
            <a:r>
              <a:rPr lang="en-US" sz="2800" dirty="0" err="1"/>
              <a:t>NxM</a:t>
            </a:r>
            <a:r>
              <a:rPr lang="en-US" sz="2800" dirty="0"/>
              <a:t> valid address selections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B6D5EF3-5034-49D8-8F5B-B83D5A7104A6}"/>
              </a:ext>
            </a:extLst>
          </p:cNvPr>
          <p:cNvSpPr txBox="1">
            <a:spLocks/>
          </p:cNvSpPr>
          <p:nvPr/>
        </p:nvSpPr>
        <p:spPr>
          <a:xfrm>
            <a:off x="838200" y="2265972"/>
            <a:ext cx="6753225" cy="3467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At positive edge clocks, the address on AddressSelect port is toggled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If direct is HIGH, equal I/O ports will be connected. 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dirty="0"/>
              <a:t>i.e. Output0 = Input0; Input1 = Output1;…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86829B-9E9E-4DA4-9121-68404F9C2527}"/>
              </a:ext>
            </a:extLst>
          </p:cNvPr>
          <p:cNvGrpSpPr/>
          <p:nvPr/>
        </p:nvGrpSpPr>
        <p:grpSpPr>
          <a:xfrm>
            <a:off x="7518666" y="2229911"/>
            <a:ext cx="4703399" cy="3876223"/>
            <a:chOff x="7518666" y="2673802"/>
            <a:chExt cx="4703399" cy="3876223"/>
          </a:xfrm>
        </p:grpSpPr>
        <p:pic>
          <p:nvPicPr>
            <p:cNvPr id="8" name="Picture 7" descr="A picture containing large&#10;&#10;Description automatically generated">
              <a:extLst>
                <a:ext uri="{FF2B5EF4-FFF2-40B4-BE49-F238E27FC236}">
                  <a16:creationId xmlns:a16="http://schemas.microsoft.com/office/drawing/2014/main" id="{46F152D7-2AD0-4112-93EA-51FDB5E7D8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8666" y="3025775"/>
              <a:ext cx="3762375" cy="34671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F9E4D8D-174C-4829-AEC5-07148CE77346}"/>
                </a:ext>
              </a:extLst>
            </p:cNvPr>
            <p:cNvSpPr txBox="1"/>
            <p:nvPr/>
          </p:nvSpPr>
          <p:spPr>
            <a:xfrm>
              <a:off x="8858863" y="4134976"/>
              <a:ext cx="2890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3077A48-9996-4A03-AB14-60775ECD4867}"/>
                </a:ext>
              </a:extLst>
            </p:cNvPr>
            <p:cNvSpPr txBox="1"/>
            <p:nvPr/>
          </p:nvSpPr>
          <p:spPr>
            <a:xfrm>
              <a:off x="9548104" y="4117545"/>
              <a:ext cx="2890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F82306F-5D04-4730-9FBB-C83ACA798844}"/>
                </a:ext>
              </a:extLst>
            </p:cNvPr>
            <p:cNvSpPr txBox="1"/>
            <p:nvPr/>
          </p:nvSpPr>
          <p:spPr>
            <a:xfrm>
              <a:off x="10237345" y="4117545"/>
              <a:ext cx="2890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704D2F2-E98A-4098-96CD-022424D6D7CC}"/>
                </a:ext>
              </a:extLst>
            </p:cNvPr>
            <p:cNvSpPr txBox="1"/>
            <p:nvPr/>
          </p:nvSpPr>
          <p:spPr>
            <a:xfrm>
              <a:off x="10926586" y="4111913"/>
              <a:ext cx="2890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C298E57-7778-4162-B455-AB210615DC71}"/>
                </a:ext>
              </a:extLst>
            </p:cNvPr>
            <p:cNvSpPr txBox="1"/>
            <p:nvPr/>
          </p:nvSpPr>
          <p:spPr>
            <a:xfrm>
              <a:off x="8858863" y="4759325"/>
              <a:ext cx="2890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8DCE277-65F8-4194-87C6-1387AA8FEF1E}"/>
                </a:ext>
              </a:extLst>
            </p:cNvPr>
            <p:cNvSpPr txBox="1"/>
            <p:nvPr/>
          </p:nvSpPr>
          <p:spPr>
            <a:xfrm>
              <a:off x="9548104" y="4741894"/>
              <a:ext cx="2890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6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D742DA9-8E23-427D-B909-7A203AAB6CC9}"/>
                </a:ext>
              </a:extLst>
            </p:cNvPr>
            <p:cNvSpPr txBox="1"/>
            <p:nvPr/>
          </p:nvSpPr>
          <p:spPr>
            <a:xfrm>
              <a:off x="10237345" y="4741894"/>
              <a:ext cx="2890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7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C647C04-EDD2-4D9A-ACC9-8492F9FF7EA4}"/>
                </a:ext>
              </a:extLst>
            </p:cNvPr>
            <p:cNvSpPr txBox="1"/>
            <p:nvPr/>
          </p:nvSpPr>
          <p:spPr>
            <a:xfrm>
              <a:off x="10926586" y="4736262"/>
              <a:ext cx="2890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8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34650F1-580E-4C2B-82A7-FD9613C1C5E0}"/>
                </a:ext>
              </a:extLst>
            </p:cNvPr>
            <p:cNvSpPr txBox="1"/>
            <p:nvPr/>
          </p:nvSpPr>
          <p:spPr>
            <a:xfrm>
              <a:off x="8858863" y="5479448"/>
              <a:ext cx="2890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9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7ABC9AD-9576-4AAC-BE2D-589B6020278F}"/>
                </a:ext>
              </a:extLst>
            </p:cNvPr>
            <p:cNvSpPr txBox="1"/>
            <p:nvPr/>
          </p:nvSpPr>
          <p:spPr>
            <a:xfrm>
              <a:off x="9548104" y="5462017"/>
              <a:ext cx="3903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7F337EE-7D7E-42D5-91A5-02AD82DADBDA}"/>
                </a:ext>
              </a:extLst>
            </p:cNvPr>
            <p:cNvSpPr txBox="1"/>
            <p:nvPr/>
          </p:nvSpPr>
          <p:spPr>
            <a:xfrm>
              <a:off x="10237344" y="5462017"/>
              <a:ext cx="3903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B06DA7F-2180-43A3-93A9-5CF19290A22F}"/>
                </a:ext>
              </a:extLst>
            </p:cNvPr>
            <p:cNvSpPr txBox="1"/>
            <p:nvPr/>
          </p:nvSpPr>
          <p:spPr>
            <a:xfrm>
              <a:off x="10926586" y="5456385"/>
              <a:ext cx="3903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D88E76D-B596-4C6C-964B-C43B9781F172}"/>
                </a:ext>
              </a:extLst>
            </p:cNvPr>
            <p:cNvSpPr txBox="1"/>
            <p:nvPr/>
          </p:nvSpPr>
          <p:spPr>
            <a:xfrm>
              <a:off x="8858863" y="6134109"/>
              <a:ext cx="4306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420DD1B-53BA-4757-96A3-289819A89515}"/>
                </a:ext>
              </a:extLst>
            </p:cNvPr>
            <p:cNvSpPr txBox="1"/>
            <p:nvPr/>
          </p:nvSpPr>
          <p:spPr>
            <a:xfrm>
              <a:off x="9548103" y="6116678"/>
              <a:ext cx="3903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14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80F883F-3918-49CB-8F80-AFE074386E63}"/>
                </a:ext>
              </a:extLst>
            </p:cNvPr>
            <p:cNvSpPr txBox="1"/>
            <p:nvPr/>
          </p:nvSpPr>
          <p:spPr>
            <a:xfrm>
              <a:off x="10275690" y="6134109"/>
              <a:ext cx="3903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15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EFEEC52-F670-4289-ABAE-15CE703E0A16}"/>
                </a:ext>
              </a:extLst>
            </p:cNvPr>
            <p:cNvSpPr txBox="1"/>
            <p:nvPr/>
          </p:nvSpPr>
          <p:spPr>
            <a:xfrm>
              <a:off x="7518666" y="3359706"/>
              <a:ext cx="8505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 = 4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0C5B896-82CB-4882-AD5D-D4E1A023D9BE}"/>
                </a:ext>
              </a:extLst>
            </p:cNvPr>
            <p:cNvSpPr/>
            <p:nvPr/>
          </p:nvSpPr>
          <p:spPr>
            <a:xfrm>
              <a:off x="8499106" y="3776870"/>
              <a:ext cx="2738013" cy="2647585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D327EB-A943-4794-98A4-882B4EDD63BD}"/>
                </a:ext>
              </a:extLst>
            </p:cNvPr>
            <p:cNvSpPr/>
            <p:nvPr/>
          </p:nvSpPr>
          <p:spPr>
            <a:xfrm>
              <a:off x="7648575" y="6305550"/>
              <a:ext cx="501650" cy="2444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0AC2528-99E4-4B62-A747-B85A0D9CDE0B}"/>
                </a:ext>
              </a:extLst>
            </p:cNvPr>
            <p:cNvSpPr txBox="1"/>
            <p:nvPr/>
          </p:nvSpPr>
          <p:spPr>
            <a:xfrm>
              <a:off x="10956650" y="6094511"/>
              <a:ext cx="12654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highlight>
                    <a:srgbClr val="FFFF00"/>
                  </a:highlight>
                </a:rPr>
                <a:t>16 Addresses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35DBC5C-B3F7-448A-94EA-E61120E2135B}"/>
                </a:ext>
              </a:extLst>
            </p:cNvPr>
            <p:cNvSpPr txBox="1"/>
            <p:nvPr/>
          </p:nvSpPr>
          <p:spPr>
            <a:xfrm>
              <a:off x="8369197" y="2673802"/>
              <a:ext cx="8505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 =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273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1C8813-9669-4ECF-BEFE-6B355D119F92}"/>
              </a:ext>
            </a:extLst>
          </p:cNvPr>
          <p:cNvCxnSpPr>
            <a:cxnSpLocks/>
          </p:cNvCxnSpPr>
          <p:nvPr/>
        </p:nvCxnSpPr>
        <p:spPr>
          <a:xfrm>
            <a:off x="1080891" y="529838"/>
            <a:ext cx="0" cy="57821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F7B6B69-DEE4-48AD-9D41-357592C3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0396" y="2750820"/>
            <a:ext cx="4781320" cy="1356360"/>
          </a:xfrm>
        </p:spPr>
        <p:txBody>
          <a:bodyPr>
            <a:normAutofit fontScale="90000"/>
          </a:bodyPr>
          <a:lstStyle/>
          <a:p>
            <a:pPr algn="r">
              <a:spcBef>
                <a:spcPts val="300"/>
              </a:spcBef>
            </a:pPr>
            <a:r>
              <a:rPr lang="en-US" b="1" dirty="0"/>
              <a:t>Partially Reconfigurable Adder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D8DEE-F284-4B52-8F58-8958FEB2ED40}"/>
              </a:ext>
            </a:extLst>
          </p:cNvPr>
          <p:cNvSpPr txBox="1"/>
          <p:nvPr/>
        </p:nvSpPr>
        <p:spPr>
          <a:xfrm>
            <a:off x="690284" y="358929"/>
            <a:ext cx="4707339" cy="617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300" dirty="0"/>
              <a:t>Design Objective</a:t>
            </a:r>
          </a:p>
          <a:p>
            <a:pPr>
              <a:spcBef>
                <a:spcPts val="300"/>
              </a:spcBef>
            </a:pPr>
            <a:r>
              <a:rPr lang="en-US" sz="2300" dirty="0"/>
              <a:t>Project Introduction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Learn Verilog &amp; Intro to Vivado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Enabling Partial Reconfiguration</a:t>
            </a:r>
          </a:p>
          <a:p>
            <a:pPr>
              <a:spcBef>
                <a:spcPts val="300"/>
              </a:spcBef>
            </a:pPr>
            <a:r>
              <a:rPr lang="en-US" sz="2300" b="1" dirty="0"/>
              <a:t>Design Components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Partially Reconfigurable Multipliers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Crossbar Data Switch</a:t>
            </a:r>
          </a:p>
          <a:p>
            <a:pPr lvl="1">
              <a:spcBef>
                <a:spcPts val="300"/>
              </a:spcBef>
            </a:pPr>
            <a:r>
              <a:rPr lang="en-US" sz="2000" b="1" dirty="0"/>
              <a:t>Partially Reconfigurable Adder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Matric Accelerator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Matrix Controller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Asynchronous FIFO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Design High Level Wrapper</a:t>
            </a:r>
          </a:p>
          <a:p>
            <a:pPr>
              <a:spcBef>
                <a:spcPts val="300"/>
              </a:spcBef>
            </a:pPr>
            <a:r>
              <a:rPr lang="en-US" sz="2300" dirty="0"/>
              <a:t>Design Resources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	Floorplan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	Resource Utilization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	Power Report</a:t>
            </a:r>
          </a:p>
          <a:p>
            <a:pPr>
              <a:spcBef>
                <a:spcPts val="300"/>
              </a:spcBef>
            </a:pPr>
            <a:r>
              <a:rPr lang="en-US" sz="2300" dirty="0"/>
              <a:t>Conclusions &amp; Future Work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D94CF38-53D9-4331-BE45-9D4BE500DECC}"/>
              </a:ext>
            </a:extLst>
          </p:cNvPr>
          <p:cNvSpPr txBox="1">
            <a:spLocks/>
          </p:cNvSpPr>
          <p:nvPr/>
        </p:nvSpPr>
        <p:spPr>
          <a:xfrm>
            <a:off x="7856738" y="1571347"/>
            <a:ext cx="3644978" cy="5225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300"/>
              </a:spcBef>
            </a:pPr>
            <a:r>
              <a:rPr lang="en-US" sz="3100" b="1" dirty="0"/>
              <a:t>Design Components</a:t>
            </a:r>
            <a:endParaRPr lang="en-US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C5A849F-8610-4F44-BB15-C5794CF892F6}"/>
              </a:ext>
            </a:extLst>
          </p:cNvPr>
          <p:cNvSpPr>
            <a:spLocks noChangeAspect="1"/>
          </p:cNvSpPr>
          <p:nvPr/>
        </p:nvSpPr>
        <p:spPr>
          <a:xfrm>
            <a:off x="1023718" y="3042776"/>
            <a:ext cx="114346" cy="11548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90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31F943-E9CD-41FA-A5AA-F3800EDC9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847"/>
            <a:ext cx="10515600" cy="4486275"/>
          </a:xfrm>
        </p:spPr>
        <p:txBody>
          <a:bodyPr/>
          <a:lstStyle/>
          <a:p>
            <a:pPr>
              <a:buFont typeface="Calibri" panose="020F0502020204030204" pitchFamily="34" charset="0"/>
              <a:buChar char="⁻"/>
            </a:pPr>
            <a:r>
              <a:rPr lang="en-US" sz="2800" dirty="0"/>
              <a:t>With a method to now compute many products in parallel and sort them, a device was needed to accumulate the sum of products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sz="2800" dirty="0"/>
              <a:t>2 Partition definitions were created: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800" dirty="0"/>
              <a:t>Integer/Fixed Point Adder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800" dirty="0"/>
              <a:t>Floating Point Adder</a:t>
            </a:r>
          </a:p>
          <a:p>
            <a:pPr lvl="1">
              <a:buFont typeface="Calibri" panose="020F0502020204030204" pitchFamily="34" charset="0"/>
              <a:buChar char="⁻"/>
            </a:pPr>
            <a:endParaRPr lang="en-US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6D6C413-DC96-4318-B820-7E372644DF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379" y="3884373"/>
            <a:ext cx="4012797" cy="238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355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1C8813-9669-4ECF-BEFE-6B355D119F92}"/>
              </a:ext>
            </a:extLst>
          </p:cNvPr>
          <p:cNvCxnSpPr>
            <a:cxnSpLocks/>
          </p:cNvCxnSpPr>
          <p:nvPr/>
        </p:nvCxnSpPr>
        <p:spPr>
          <a:xfrm>
            <a:off x="1080891" y="529838"/>
            <a:ext cx="0" cy="57821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F7B6B69-DEE4-48AD-9D41-357592C3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0396" y="2750820"/>
            <a:ext cx="4781320" cy="1356360"/>
          </a:xfrm>
        </p:spPr>
        <p:txBody>
          <a:bodyPr>
            <a:normAutofit/>
          </a:bodyPr>
          <a:lstStyle/>
          <a:p>
            <a:pPr algn="r">
              <a:spcBef>
                <a:spcPts val="300"/>
              </a:spcBef>
            </a:pPr>
            <a:r>
              <a:rPr lang="en-US" b="1" dirty="0"/>
              <a:t>Matrix Accelerator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D8DEE-F284-4B52-8F58-8958FEB2ED40}"/>
              </a:ext>
            </a:extLst>
          </p:cNvPr>
          <p:cNvSpPr txBox="1"/>
          <p:nvPr/>
        </p:nvSpPr>
        <p:spPr>
          <a:xfrm>
            <a:off x="690284" y="358929"/>
            <a:ext cx="4707339" cy="617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300" dirty="0"/>
              <a:t>Design Objective</a:t>
            </a:r>
          </a:p>
          <a:p>
            <a:pPr>
              <a:spcBef>
                <a:spcPts val="300"/>
              </a:spcBef>
            </a:pPr>
            <a:r>
              <a:rPr lang="en-US" sz="2300" dirty="0"/>
              <a:t>Project Introduction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Learn Verilog &amp; Intro to Vivado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Enabling Partial Reconfiguration</a:t>
            </a:r>
          </a:p>
          <a:p>
            <a:pPr>
              <a:spcBef>
                <a:spcPts val="300"/>
              </a:spcBef>
            </a:pPr>
            <a:r>
              <a:rPr lang="en-US" sz="2300" b="1" dirty="0"/>
              <a:t>Design Components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Partially Reconfigurable Multipliers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Crossbar Data Switch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Partially Reconfigurable Adder</a:t>
            </a:r>
          </a:p>
          <a:p>
            <a:pPr lvl="1">
              <a:spcBef>
                <a:spcPts val="300"/>
              </a:spcBef>
            </a:pPr>
            <a:r>
              <a:rPr lang="en-US" sz="2000" b="1" dirty="0"/>
              <a:t>Matric Accelerator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Matrix Controller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Asynchronous FIFO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Design High Level Wrapper</a:t>
            </a:r>
          </a:p>
          <a:p>
            <a:pPr>
              <a:spcBef>
                <a:spcPts val="300"/>
              </a:spcBef>
            </a:pPr>
            <a:r>
              <a:rPr lang="en-US" sz="2300" dirty="0"/>
              <a:t>Design Resources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	Floorplan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	Resource Utilization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	Power Report</a:t>
            </a:r>
          </a:p>
          <a:p>
            <a:pPr>
              <a:spcBef>
                <a:spcPts val="300"/>
              </a:spcBef>
            </a:pPr>
            <a:r>
              <a:rPr lang="en-US" sz="2300" dirty="0"/>
              <a:t>Conclusions &amp; Future Work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D94CF38-53D9-4331-BE45-9D4BE500DECC}"/>
              </a:ext>
            </a:extLst>
          </p:cNvPr>
          <p:cNvSpPr txBox="1">
            <a:spLocks/>
          </p:cNvSpPr>
          <p:nvPr/>
        </p:nvSpPr>
        <p:spPr>
          <a:xfrm>
            <a:off x="7856738" y="1571347"/>
            <a:ext cx="3644978" cy="5225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300"/>
              </a:spcBef>
            </a:pPr>
            <a:r>
              <a:rPr lang="en-US" sz="3100" b="1" dirty="0"/>
              <a:t>Design Components</a:t>
            </a:r>
            <a:endParaRPr lang="en-US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C5A849F-8610-4F44-BB15-C5794CF892F6}"/>
              </a:ext>
            </a:extLst>
          </p:cNvPr>
          <p:cNvSpPr>
            <a:spLocks noChangeAspect="1"/>
          </p:cNvSpPr>
          <p:nvPr/>
        </p:nvSpPr>
        <p:spPr>
          <a:xfrm>
            <a:off x="1023718" y="3371259"/>
            <a:ext cx="114346" cy="11548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20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7C0C06-9D20-4E1C-B34C-85D135AC9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316" y="1418466"/>
            <a:ext cx="4336059" cy="4486275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⁻"/>
            </a:pPr>
            <a:r>
              <a:rPr lang="en-US" sz="2400" dirty="0"/>
              <a:t>These components were then packaged into a single IP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sz="2400" dirty="0"/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400" dirty="0"/>
              <a:t>This device has a lot of I/O and no built-in control logic</a:t>
            </a:r>
          </a:p>
          <a:p>
            <a:pPr lvl="1">
              <a:buFont typeface="Calibri" panose="020F0502020204030204" pitchFamily="34" charset="0"/>
              <a:buChar char="⁻"/>
            </a:pPr>
            <a:endParaRPr lang="en-US" sz="2400" dirty="0"/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400" dirty="0"/>
              <a:t>This means it must be packaged with a controller IP for operation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sz="2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248EACF-6330-43E4-95A6-9FF77F991BB7}"/>
              </a:ext>
            </a:extLst>
          </p:cNvPr>
          <p:cNvGrpSpPr/>
          <p:nvPr/>
        </p:nvGrpSpPr>
        <p:grpSpPr>
          <a:xfrm>
            <a:off x="6577797" y="1233800"/>
            <a:ext cx="4297347" cy="4762642"/>
            <a:chOff x="610092" y="3012351"/>
            <a:chExt cx="3599927" cy="375833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D2747B3-13A3-4FB1-A5FF-8367661F4A4F}"/>
                </a:ext>
              </a:extLst>
            </p:cNvPr>
            <p:cNvGrpSpPr/>
            <p:nvPr/>
          </p:nvGrpSpPr>
          <p:grpSpPr>
            <a:xfrm>
              <a:off x="610092" y="3012351"/>
              <a:ext cx="3267607" cy="3758331"/>
              <a:chOff x="1180362" y="2495323"/>
              <a:chExt cx="3267607" cy="3758331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CE28DEF-3538-40EB-B145-2BD02BD124EC}"/>
                  </a:ext>
                </a:extLst>
              </p:cNvPr>
              <p:cNvGrpSpPr/>
              <p:nvPr/>
            </p:nvGrpSpPr>
            <p:grpSpPr>
              <a:xfrm>
                <a:off x="1180362" y="2789288"/>
                <a:ext cx="3267607" cy="3464366"/>
                <a:chOff x="4462196" y="2712597"/>
                <a:chExt cx="3267607" cy="3464366"/>
              </a:xfrm>
            </p:grpSpPr>
            <p:pic>
              <p:nvPicPr>
                <p:cNvPr id="7" name="Picture 6" descr="A screenshot of a cell phone&#10;&#10;Description automatically generated">
                  <a:extLst>
                    <a:ext uri="{FF2B5EF4-FFF2-40B4-BE49-F238E27FC236}">
                      <a16:creationId xmlns:a16="http://schemas.microsoft.com/office/drawing/2014/main" id="{8CBD1D8D-D4F0-409E-9570-48C748F5A0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62196" y="2712597"/>
                  <a:ext cx="3267607" cy="3464366"/>
                </a:xfrm>
                <a:prstGeom prst="rect">
                  <a:avLst/>
                </a:prstGeom>
              </p:spPr>
            </p:pic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21298A9F-A2C4-48C0-ADEE-29611AE70146}"/>
                    </a:ext>
                  </a:extLst>
                </p:cNvPr>
                <p:cNvSpPr/>
                <p:nvPr/>
              </p:nvSpPr>
              <p:spPr>
                <a:xfrm>
                  <a:off x="4713586" y="3504216"/>
                  <a:ext cx="2300748" cy="1398147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D4AA6F63-8519-4FC1-B2AC-923CB410D4BB}"/>
                    </a:ext>
                  </a:extLst>
                </p:cNvPr>
                <p:cNvCxnSpPr/>
                <p:nvPr/>
              </p:nvCxnSpPr>
              <p:spPr>
                <a:xfrm>
                  <a:off x="4984955" y="3634003"/>
                  <a:ext cx="914400" cy="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1DE886-B194-4093-8B95-749D87F2663C}"/>
                  </a:ext>
                </a:extLst>
              </p:cNvPr>
              <p:cNvSpPr txBox="1"/>
              <p:nvPr/>
            </p:nvSpPr>
            <p:spPr>
              <a:xfrm>
                <a:off x="2119037" y="2495323"/>
                <a:ext cx="1390257" cy="291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Hierarchy View</a:t>
                </a:r>
              </a:p>
            </p:txBody>
          </p:sp>
        </p:grp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0C8F10D-CD6C-4EFF-838A-FCF7CA2818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2176" y="4486275"/>
              <a:ext cx="1209913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D6FAC47-5FE1-432E-A78A-4546927C9A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27377" y="4645025"/>
              <a:ext cx="244712" cy="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3302CA2-9CB4-43A3-B2F5-D3437DDA8C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27377" y="4803774"/>
              <a:ext cx="244712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B71EF66-AA8D-4373-87D3-B8929C0FF1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27377" y="4962523"/>
              <a:ext cx="244712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2801525-56B7-48D6-87A2-7A58117BB0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36717" y="5108573"/>
              <a:ext cx="735372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AF3A623-D1AF-4284-8BDB-B933798A19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36717" y="5264148"/>
              <a:ext cx="735372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851927F-62A1-4EC2-B2FF-4C1D994497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36717" y="5410198"/>
              <a:ext cx="735372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8250DF5-CEAA-44AC-850A-17FDAD034D53}"/>
                </a:ext>
              </a:extLst>
            </p:cNvPr>
            <p:cNvSpPr txBox="1"/>
            <p:nvPr/>
          </p:nvSpPr>
          <p:spPr>
            <a:xfrm>
              <a:off x="3413620" y="4680041"/>
              <a:ext cx="796399" cy="412887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rtlCol="0">
              <a:spAutoFit/>
            </a:bodyPr>
            <a:lstStyle/>
            <a:p>
              <a:r>
                <a:rPr lang="en-US" sz="1400" dirty="0"/>
                <a:t>Dynamic Partitions</a:t>
              </a: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D6104B-2F6B-4BC8-A77A-2EADD2079A80}"/>
              </a:ext>
            </a:extLst>
          </p:cNvPr>
          <p:cNvCxnSpPr/>
          <p:nvPr/>
        </p:nvCxnSpPr>
        <p:spPr>
          <a:xfrm>
            <a:off x="5362022" y="508245"/>
            <a:ext cx="0" cy="58415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1492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7C0C06-9D20-4E1C-B34C-85D135AC9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5862"/>
            <a:ext cx="10515600" cy="4486275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/>
              <a:t>Block diagram of matrix accelerator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18162EC-A063-41F1-BC23-3EE109DA7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113" y="3511573"/>
            <a:ext cx="280005" cy="173037"/>
          </a:xfrm>
          <a:prstGeom prst="rect">
            <a:avLst/>
          </a:prstGeom>
        </p:spPr>
      </p:pic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A051696-48A5-49A0-A2F3-B7088D51B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41" y="1870915"/>
            <a:ext cx="10386118" cy="362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59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1C8813-9669-4ECF-BEFE-6B355D119F92}"/>
              </a:ext>
            </a:extLst>
          </p:cNvPr>
          <p:cNvCxnSpPr>
            <a:cxnSpLocks/>
          </p:cNvCxnSpPr>
          <p:nvPr/>
        </p:nvCxnSpPr>
        <p:spPr>
          <a:xfrm>
            <a:off x="1080891" y="529838"/>
            <a:ext cx="0" cy="57821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F7B6B69-DEE4-48AD-9D41-357592C3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0396" y="2750820"/>
            <a:ext cx="4781320" cy="1356360"/>
          </a:xfrm>
        </p:spPr>
        <p:txBody>
          <a:bodyPr>
            <a:normAutofit/>
          </a:bodyPr>
          <a:lstStyle/>
          <a:p>
            <a:pPr algn="r">
              <a:spcBef>
                <a:spcPts val="300"/>
              </a:spcBef>
            </a:pPr>
            <a:r>
              <a:rPr lang="en-US" b="1" dirty="0"/>
              <a:t>Matrix Controller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D8DEE-F284-4B52-8F58-8958FEB2ED40}"/>
              </a:ext>
            </a:extLst>
          </p:cNvPr>
          <p:cNvSpPr txBox="1"/>
          <p:nvPr/>
        </p:nvSpPr>
        <p:spPr>
          <a:xfrm>
            <a:off x="690284" y="358929"/>
            <a:ext cx="4707339" cy="617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300" dirty="0"/>
              <a:t>Design Objective</a:t>
            </a:r>
          </a:p>
          <a:p>
            <a:pPr>
              <a:spcBef>
                <a:spcPts val="300"/>
              </a:spcBef>
            </a:pPr>
            <a:r>
              <a:rPr lang="en-US" sz="2300" dirty="0"/>
              <a:t>Project Introduction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Learn Verilog &amp; Intro to Vivado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Enabling Partial Reconfiguration</a:t>
            </a:r>
          </a:p>
          <a:p>
            <a:pPr>
              <a:spcBef>
                <a:spcPts val="300"/>
              </a:spcBef>
            </a:pPr>
            <a:r>
              <a:rPr lang="en-US" sz="2300" b="1" dirty="0"/>
              <a:t>Design Components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Partially Reconfigurable Multipliers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Crossbar Data Switch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Partially Reconfigurable Adder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Matric Accelerator</a:t>
            </a:r>
          </a:p>
          <a:p>
            <a:pPr lvl="1">
              <a:spcBef>
                <a:spcPts val="300"/>
              </a:spcBef>
            </a:pPr>
            <a:r>
              <a:rPr lang="en-US" sz="2000" b="1" dirty="0"/>
              <a:t>Matrix Controller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Asynchronous FIFO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Design High Level Wrapper</a:t>
            </a:r>
          </a:p>
          <a:p>
            <a:pPr>
              <a:spcBef>
                <a:spcPts val="300"/>
              </a:spcBef>
            </a:pPr>
            <a:r>
              <a:rPr lang="en-US" sz="2300" dirty="0"/>
              <a:t>Design Resources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	Floorplan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	Resource Utilization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	Power Report</a:t>
            </a:r>
          </a:p>
          <a:p>
            <a:pPr>
              <a:spcBef>
                <a:spcPts val="300"/>
              </a:spcBef>
            </a:pPr>
            <a:r>
              <a:rPr lang="en-US" sz="2300" dirty="0"/>
              <a:t>Conclusions &amp; Future Work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D94CF38-53D9-4331-BE45-9D4BE500DECC}"/>
              </a:ext>
            </a:extLst>
          </p:cNvPr>
          <p:cNvSpPr txBox="1">
            <a:spLocks/>
          </p:cNvSpPr>
          <p:nvPr/>
        </p:nvSpPr>
        <p:spPr>
          <a:xfrm>
            <a:off x="7856738" y="1571347"/>
            <a:ext cx="3644978" cy="5225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300"/>
              </a:spcBef>
            </a:pPr>
            <a:r>
              <a:rPr lang="en-US" sz="3100" b="1" dirty="0"/>
              <a:t>Design Components</a:t>
            </a:r>
            <a:endParaRPr lang="en-US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C5A849F-8610-4F44-BB15-C5794CF892F6}"/>
              </a:ext>
            </a:extLst>
          </p:cNvPr>
          <p:cNvSpPr>
            <a:spLocks noChangeAspect="1"/>
          </p:cNvSpPr>
          <p:nvPr/>
        </p:nvSpPr>
        <p:spPr>
          <a:xfrm>
            <a:off x="1023718" y="3725589"/>
            <a:ext cx="114346" cy="11548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2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7C0C06-9D20-4E1C-B34C-85D135AC9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49" y="648689"/>
            <a:ext cx="5982227" cy="23225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400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sz="3000" dirty="0"/>
              <a:t>The controller needs to: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600" dirty="0"/>
              <a:t>Read data in the input buffer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600" dirty="0"/>
              <a:t>Pipeline data into the matrix accelerator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600" dirty="0"/>
              <a:t>Use matrix accelerator control signals to generate convolution sum</a:t>
            </a:r>
          </a:p>
        </p:txBody>
      </p:sp>
      <p:pic>
        <p:nvPicPr>
          <p:cNvPr id="3" name="Picture 2" descr="A close up of a clock&#10;&#10;Description automatically generated">
            <a:extLst>
              <a:ext uri="{FF2B5EF4-FFF2-40B4-BE49-F238E27FC236}">
                <a16:creationId xmlns:a16="http://schemas.microsoft.com/office/drawing/2014/main" id="{991848FF-6069-4829-9A9D-8ACD0EAA2E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476" y="326034"/>
            <a:ext cx="5030043" cy="323809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3327C27-0844-4866-8C13-2A46A96DE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019" y="3293875"/>
            <a:ext cx="59055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CE6E960-BFE8-4BD3-9A61-AF87F0A9FEB9}"/>
              </a:ext>
            </a:extLst>
          </p:cNvPr>
          <p:cNvSpPr/>
          <p:nvPr/>
        </p:nvSpPr>
        <p:spPr>
          <a:xfrm>
            <a:off x="6422295" y="6245556"/>
            <a:ext cx="2379216" cy="2021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98FD91A-B4B1-4A01-880D-D83999846E6B}"/>
              </a:ext>
            </a:extLst>
          </p:cNvPr>
          <p:cNvSpPr txBox="1">
            <a:spLocks/>
          </p:cNvSpPr>
          <p:nvPr/>
        </p:nvSpPr>
        <p:spPr>
          <a:xfrm>
            <a:off x="587250" y="3564125"/>
            <a:ext cx="5106770" cy="2411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⁻"/>
            </a:pPr>
            <a:r>
              <a:rPr lang="en-US" sz="3000" dirty="0"/>
              <a:t>The controller has three main states: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600" dirty="0"/>
              <a:t>Reading data from the buffer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600" dirty="0"/>
              <a:t>Multiplying the input values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600" dirty="0"/>
              <a:t>Add the resulting products</a:t>
            </a:r>
          </a:p>
        </p:txBody>
      </p:sp>
    </p:spTree>
    <p:extLst>
      <p:ext uri="{BB962C8B-B14F-4D97-AF65-F5344CB8AC3E}">
        <p14:creationId xmlns:p14="http://schemas.microsoft.com/office/powerpoint/2010/main" val="15015566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E202C505-B8F6-4AC9-878B-5F7B2A292CC1}"/>
              </a:ext>
            </a:extLst>
          </p:cNvPr>
          <p:cNvGrpSpPr/>
          <p:nvPr/>
        </p:nvGrpSpPr>
        <p:grpSpPr>
          <a:xfrm>
            <a:off x="8553511" y="3563428"/>
            <a:ext cx="2240821" cy="2610153"/>
            <a:chOff x="8749734" y="818847"/>
            <a:chExt cx="2240821" cy="261015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A2AE441-A954-4B3C-A536-C7703CF91E3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749734" y="1188179"/>
              <a:ext cx="2240821" cy="2240821"/>
              <a:chOff x="8625078" y="948133"/>
              <a:chExt cx="1719072" cy="171907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AC36996-3B79-4069-B068-4B65CCB638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29650" y="952705"/>
                <a:ext cx="1714500" cy="1714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0D67EFE3-78D3-4A09-B260-0BF0942CFC64}"/>
                  </a:ext>
                </a:extLst>
              </p:cNvPr>
              <p:cNvCxnSpPr/>
              <p:nvPr/>
            </p:nvCxnSpPr>
            <p:spPr>
              <a:xfrm>
                <a:off x="9205912" y="948133"/>
                <a:ext cx="0" cy="171907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EC23A0A8-B988-4116-A714-F3B5FC568D3E}"/>
                  </a:ext>
                </a:extLst>
              </p:cNvPr>
              <p:cNvCxnSpPr/>
              <p:nvPr/>
            </p:nvCxnSpPr>
            <p:spPr>
              <a:xfrm>
                <a:off x="9820275" y="948133"/>
                <a:ext cx="0" cy="171907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60A310F9-1018-4C62-A70D-6C35A331E9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25078" y="1505345"/>
                <a:ext cx="1719072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32EE299-BAD9-4B8E-B2FD-4B5A264F35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25078" y="2032688"/>
                <a:ext cx="1719072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B1D1147-A7D8-45E2-ADCE-43219835649D}"/>
                </a:ext>
              </a:extLst>
            </p:cNvPr>
            <p:cNvSpPr txBox="1"/>
            <p:nvPr/>
          </p:nvSpPr>
          <p:spPr>
            <a:xfrm>
              <a:off x="8874931" y="818847"/>
              <a:ext cx="1990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Filter Kernel Buffer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6428801-6502-42F7-A46D-7858279F0D8D}"/>
              </a:ext>
            </a:extLst>
          </p:cNvPr>
          <p:cNvGrpSpPr/>
          <p:nvPr/>
        </p:nvGrpSpPr>
        <p:grpSpPr>
          <a:xfrm>
            <a:off x="8553513" y="684419"/>
            <a:ext cx="2240821" cy="2623041"/>
            <a:chOff x="8749734" y="805959"/>
            <a:chExt cx="2240821" cy="262304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FC2553D-67AC-4D56-84BF-735B918827A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749734" y="1188179"/>
              <a:ext cx="2240821" cy="2240821"/>
              <a:chOff x="8625078" y="948133"/>
              <a:chExt cx="1719072" cy="1719072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68C3C52-EB37-4E4A-931B-5800928648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29650" y="952705"/>
                <a:ext cx="1714500" cy="1714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60461E37-8220-45B2-B325-0BE5406F4C6A}"/>
                  </a:ext>
                </a:extLst>
              </p:cNvPr>
              <p:cNvCxnSpPr/>
              <p:nvPr/>
            </p:nvCxnSpPr>
            <p:spPr>
              <a:xfrm>
                <a:off x="9205912" y="948133"/>
                <a:ext cx="0" cy="171907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8592A26-898E-437B-8A9E-97A813A7F38E}"/>
                  </a:ext>
                </a:extLst>
              </p:cNvPr>
              <p:cNvCxnSpPr/>
              <p:nvPr/>
            </p:nvCxnSpPr>
            <p:spPr>
              <a:xfrm>
                <a:off x="9820275" y="948133"/>
                <a:ext cx="0" cy="171907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1CDFDE66-FBC4-4A9C-9C02-82348775C8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25078" y="1505345"/>
                <a:ext cx="1719072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95F49BD-F37C-4844-A8B7-5F13CAA769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25078" y="2032688"/>
                <a:ext cx="1719072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B920246-78EB-4DA9-BDAB-4F18B7C8974D}"/>
                </a:ext>
              </a:extLst>
            </p:cNvPr>
            <p:cNvSpPr txBox="1"/>
            <p:nvPr/>
          </p:nvSpPr>
          <p:spPr>
            <a:xfrm>
              <a:off x="8945967" y="805959"/>
              <a:ext cx="1848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Data Input Buffer</a:t>
              </a:r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72A1E95-DDC9-428D-82F7-8EEDB48D9937}"/>
              </a:ext>
            </a:extLst>
          </p:cNvPr>
          <p:cNvCxnSpPr/>
          <p:nvPr/>
        </p:nvCxnSpPr>
        <p:spPr>
          <a:xfrm>
            <a:off x="7252966" y="508246"/>
            <a:ext cx="0" cy="58415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AE698CA2-3023-496C-AF69-FAFACED8DD63}"/>
              </a:ext>
            </a:extLst>
          </p:cNvPr>
          <p:cNvSpPr txBox="1">
            <a:spLocks/>
          </p:cNvSpPr>
          <p:nvPr/>
        </p:nvSpPr>
        <p:spPr>
          <a:xfrm>
            <a:off x="616092" y="448168"/>
            <a:ext cx="5982227" cy="5961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⁻"/>
            </a:pPr>
            <a:r>
              <a:rPr lang="en-US" sz="3200" dirty="0"/>
              <a:t>Buffers are used to temporarily hold input values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6318189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76428801-6502-42F7-A46D-7858279F0D8D}"/>
              </a:ext>
            </a:extLst>
          </p:cNvPr>
          <p:cNvGrpSpPr/>
          <p:nvPr/>
        </p:nvGrpSpPr>
        <p:grpSpPr>
          <a:xfrm>
            <a:off x="8553513" y="684419"/>
            <a:ext cx="2240821" cy="2623041"/>
            <a:chOff x="8749734" y="805959"/>
            <a:chExt cx="2240821" cy="262304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FC2553D-67AC-4D56-84BF-735B918827A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749734" y="1188179"/>
              <a:ext cx="2240821" cy="2240821"/>
              <a:chOff x="8625078" y="948133"/>
              <a:chExt cx="1719072" cy="1719072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68C3C52-EB37-4E4A-931B-5800928648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29650" y="952705"/>
                <a:ext cx="1714500" cy="1714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60461E37-8220-45B2-B325-0BE5406F4C6A}"/>
                  </a:ext>
                </a:extLst>
              </p:cNvPr>
              <p:cNvCxnSpPr/>
              <p:nvPr/>
            </p:nvCxnSpPr>
            <p:spPr>
              <a:xfrm>
                <a:off x="9205912" y="948133"/>
                <a:ext cx="0" cy="171907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8592A26-898E-437B-8A9E-97A813A7F38E}"/>
                  </a:ext>
                </a:extLst>
              </p:cNvPr>
              <p:cNvCxnSpPr/>
              <p:nvPr/>
            </p:nvCxnSpPr>
            <p:spPr>
              <a:xfrm>
                <a:off x="9820275" y="948133"/>
                <a:ext cx="0" cy="171907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1CDFDE66-FBC4-4A9C-9C02-82348775C8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25078" y="1505345"/>
                <a:ext cx="1719072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95F49BD-F37C-4844-A8B7-5F13CAA769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25078" y="2032688"/>
                <a:ext cx="1719072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B920246-78EB-4DA9-BDAB-4F18B7C8974D}"/>
                </a:ext>
              </a:extLst>
            </p:cNvPr>
            <p:cNvSpPr txBox="1"/>
            <p:nvPr/>
          </p:nvSpPr>
          <p:spPr>
            <a:xfrm>
              <a:off x="8945967" y="805959"/>
              <a:ext cx="1848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Data Input Buffer</a:t>
              </a:r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72A1E95-DDC9-428D-82F7-8EEDB48D9937}"/>
              </a:ext>
            </a:extLst>
          </p:cNvPr>
          <p:cNvCxnSpPr/>
          <p:nvPr/>
        </p:nvCxnSpPr>
        <p:spPr>
          <a:xfrm>
            <a:off x="7252966" y="508246"/>
            <a:ext cx="0" cy="58415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467681F-4BE1-4A5A-B044-B93952145B80}"/>
              </a:ext>
            </a:extLst>
          </p:cNvPr>
          <p:cNvGrpSpPr/>
          <p:nvPr/>
        </p:nvGrpSpPr>
        <p:grpSpPr>
          <a:xfrm>
            <a:off x="8553511" y="3563428"/>
            <a:ext cx="2314995" cy="2610153"/>
            <a:chOff x="8553511" y="3563428"/>
            <a:chExt cx="2314995" cy="2610153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202C505-B8F6-4AC9-878B-5F7B2A292CC1}"/>
                </a:ext>
              </a:extLst>
            </p:cNvPr>
            <p:cNvGrpSpPr/>
            <p:nvPr/>
          </p:nvGrpSpPr>
          <p:grpSpPr>
            <a:xfrm>
              <a:off x="8553511" y="3563428"/>
              <a:ext cx="2240821" cy="2610153"/>
              <a:chOff x="8749734" y="818847"/>
              <a:chExt cx="2240821" cy="2610153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EA2AE441-A954-4B3C-A536-C7703CF91E3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749734" y="1188179"/>
                <a:ext cx="2240821" cy="2240821"/>
                <a:chOff x="8625078" y="948133"/>
                <a:chExt cx="1719072" cy="1719072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AC36996-3B79-4069-B068-4B65CCB638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629650" y="952705"/>
                  <a:ext cx="1714500" cy="17145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0D67EFE3-78D3-4A09-B260-0BF0942CFC64}"/>
                    </a:ext>
                  </a:extLst>
                </p:cNvPr>
                <p:cNvCxnSpPr/>
                <p:nvPr/>
              </p:nvCxnSpPr>
              <p:spPr>
                <a:xfrm>
                  <a:off x="9205912" y="948133"/>
                  <a:ext cx="0" cy="1719072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EC23A0A8-B988-4116-A714-F3B5FC568D3E}"/>
                    </a:ext>
                  </a:extLst>
                </p:cNvPr>
                <p:cNvCxnSpPr/>
                <p:nvPr/>
              </p:nvCxnSpPr>
              <p:spPr>
                <a:xfrm>
                  <a:off x="9820275" y="948133"/>
                  <a:ext cx="0" cy="1719072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60A310F9-1018-4C62-A70D-6C35A331E9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625078" y="1505345"/>
                  <a:ext cx="1719072" cy="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32EE299-BAD9-4B8E-B2FD-4B5A264F35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625078" y="2032688"/>
                  <a:ext cx="1719072" cy="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B1D1147-A7D8-45E2-ADCE-43219835649D}"/>
                  </a:ext>
                </a:extLst>
              </p:cNvPr>
              <p:cNvSpPr txBox="1"/>
              <p:nvPr/>
            </p:nvSpPr>
            <p:spPr>
              <a:xfrm>
                <a:off x="8874931" y="818847"/>
                <a:ext cx="19904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Filter Kernel Buffer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833F7D2-F078-4116-A3FA-4F4EEE628C65}"/>
                </a:ext>
              </a:extLst>
            </p:cNvPr>
            <p:cNvGrpSpPr/>
            <p:nvPr/>
          </p:nvGrpSpPr>
          <p:grpSpPr>
            <a:xfrm>
              <a:off x="8553511" y="3932760"/>
              <a:ext cx="2314995" cy="2137416"/>
              <a:chOff x="8553511" y="3932760"/>
              <a:chExt cx="2314995" cy="213741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3BB7D30-8F51-43E9-8FAC-69F50F6339DB}"/>
                  </a:ext>
                </a:extLst>
              </p:cNvPr>
              <p:cNvSpPr txBox="1"/>
              <p:nvPr/>
            </p:nvSpPr>
            <p:spPr>
              <a:xfrm>
                <a:off x="8553511" y="3932760"/>
                <a:ext cx="7570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/>
                  <a:t>1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1DD92D-6C82-4A3C-903E-D2517D653B48}"/>
                  </a:ext>
                </a:extLst>
              </p:cNvPr>
              <p:cNvSpPr txBox="1"/>
              <p:nvPr/>
            </p:nvSpPr>
            <p:spPr>
              <a:xfrm>
                <a:off x="8553511" y="4640646"/>
                <a:ext cx="7570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/>
                  <a:t>2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74968B0-F0B6-4E25-8C75-12398B80D6AA}"/>
                  </a:ext>
                </a:extLst>
              </p:cNvPr>
              <p:cNvSpPr txBox="1"/>
              <p:nvPr/>
            </p:nvSpPr>
            <p:spPr>
              <a:xfrm>
                <a:off x="8553511" y="5362290"/>
                <a:ext cx="7570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/>
                  <a:t>3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7FFDC8-44F9-43F4-95B7-C2508ADE6739}"/>
                  </a:ext>
                </a:extLst>
              </p:cNvPr>
              <p:cNvSpPr txBox="1"/>
              <p:nvPr/>
            </p:nvSpPr>
            <p:spPr>
              <a:xfrm>
                <a:off x="9317268" y="3932760"/>
                <a:ext cx="7570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/>
                  <a:t>4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BA7641-B1B9-48C9-A7A2-D0B4745DCBD5}"/>
                  </a:ext>
                </a:extLst>
              </p:cNvPr>
              <p:cNvSpPr txBox="1"/>
              <p:nvPr/>
            </p:nvSpPr>
            <p:spPr>
              <a:xfrm>
                <a:off x="9317268" y="4640646"/>
                <a:ext cx="7570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/>
                  <a:t>5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45C7E8-B704-421E-8996-AF0F0645E30C}"/>
                  </a:ext>
                </a:extLst>
              </p:cNvPr>
              <p:cNvSpPr txBox="1"/>
              <p:nvPr/>
            </p:nvSpPr>
            <p:spPr>
              <a:xfrm>
                <a:off x="9317268" y="5362290"/>
                <a:ext cx="7570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/>
                  <a:t>6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32FDDA1-051A-4047-8CE9-3420296BA2C3}"/>
                  </a:ext>
                </a:extLst>
              </p:cNvPr>
              <p:cNvSpPr txBox="1"/>
              <p:nvPr/>
            </p:nvSpPr>
            <p:spPr>
              <a:xfrm>
                <a:off x="10111421" y="3932760"/>
                <a:ext cx="7570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/>
                  <a:t>7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35B7352-5352-4113-A22D-1ADE6417F96A}"/>
                  </a:ext>
                </a:extLst>
              </p:cNvPr>
              <p:cNvSpPr txBox="1"/>
              <p:nvPr/>
            </p:nvSpPr>
            <p:spPr>
              <a:xfrm>
                <a:off x="10111421" y="4640646"/>
                <a:ext cx="7570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/>
                  <a:t>8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0420232-F70A-4445-AA59-461B4F79CD67}"/>
                  </a:ext>
                </a:extLst>
              </p:cNvPr>
              <p:cNvSpPr txBox="1"/>
              <p:nvPr/>
            </p:nvSpPr>
            <p:spPr>
              <a:xfrm>
                <a:off x="10111421" y="5362290"/>
                <a:ext cx="7570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/>
                  <a:t>9</a:t>
                </a:r>
              </a:p>
            </p:txBody>
          </p:sp>
        </p:grpSp>
      </p:grp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8C6B308C-700E-4EA4-AE47-D3C0D36257CB}"/>
              </a:ext>
            </a:extLst>
          </p:cNvPr>
          <p:cNvSpPr txBox="1">
            <a:spLocks/>
          </p:cNvSpPr>
          <p:nvPr/>
        </p:nvSpPr>
        <p:spPr>
          <a:xfrm>
            <a:off x="616092" y="448168"/>
            <a:ext cx="5982227" cy="5961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⁻"/>
            </a:pPr>
            <a:r>
              <a:rPr lang="en-US" sz="3200" dirty="0"/>
              <a:t>Buffers are used to temporarily hold input values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sz="3200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sz="2400" dirty="0"/>
              <a:t>The first full input set is stored as the filter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98473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6B69-DEE4-48AD-9D41-357592C3F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499BE-EEA2-4AA2-ACDD-6009AFDF0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3" y="1820505"/>
            <a:ext cx="6177230" cy="1356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Develop an FPGA based reconfigurable design to accelerate matrix convolution within a greater processing pipeline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D8DEE-F284-4B52-8F58-8958FEB2ED40}"/>
              </a:ext>
            </a:extLst>
          </p:cNvPr>
          <p:cNvSpPr txBox="1"/>
          <p:nvPr/>
        </p:nvSpPr>
        <p:spPr>
          <a:xfrm>
            <a:off x="640084" y="3176865"/>
            <a:ext cx="61772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alibri" panose="020F0502020204030204" pitchFamily="34" charset="0"/>
              <a:buChar char="⁻"/>
            </a:pPr>
            <a:r>
              <a:rPr lang="en-US" sz="2400" dirty="0"/>
              <a:t>This is a computationally intensive step used in many image processing algorithms</a:t>
            </a:r>
          </a:p>
          <a:p>
            <a:endParaRPr lang="en-US" sz="2400" dirty="0"/>
          </a:p>
          <a:p>
            <a:pPr marL="342900" indent="-342900">
              <a:buFont typeface="Calibri" panose="020F0502020204030204" pitchFamily="34" charset="0"/>
              <a:buChar char="⁻"/>
            </a:pPr>
            <a:r>
              <a:rPr lang="en-US" sz="2400" dirty="0"/>
              <a:t>The design must accept multiple data types</a:t>
            </a:r>
          </a:p>
          <a:p>
            <a:pPr marL="342900" indent="-342900">
              <a:buFont typeface="Calibri" panose="020F0502020204030204" pitchFamily="34" charset="0"/>
              <a:buChar char="⁻"/>
            </a:pPr>
            <a:endParaRPr lang="en-US" sz="2400" dirty="0"/>
          </a:p>
          <a:p>
            <a:pPr marL="342900" indent="-342900">
              <a:buFont typeface="Calibri" panose="020F0502020204030204" pitchFamily="34" charset="0"/>
              <a:buChar char="⁻"/>
            </a:pPr>
            <a:r>
              <a:rPr lang="en-US" sz="2400" dirty="0"/>
              <a:t>Each of these data types can be dynamically reconfigured on device</a:t>
            </a:r>
          </a:p>
        </p:txBody>
      </p:sp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C7AE5710-644B-4C52-A3F8-3E242F7D2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809" y="4016417"/>
            <a:ext cx="4899478" cy="2231983"/>
          </a:xfrm>
          <a:prstGeom prst="rect">
            <a:avLst/>
          </a:prstGeom>
        </p:spPr>
      </p:pic>
      <p:pic>
        <p:nvPicPr>
          <p:cNvPr id="7" name="Picture 6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E8BFB250-1EB9-4117-A4CA-2E2C40B851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737" y="541380"/>
            <a:ext cx="3403621" cy="284916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50CFD6-7A68-4328-A85C-A6F085BD9650}"/>
              </a:ext>
            </a:extLst>
          </p:cNvPr>
          <p:cNvCxnSpPr/>
          <p:nvPr/>
        </p:nvCxnSpPr>
        <p:spPr>
          <a:xfrm>
            <a:off x="6897308" y="609600"/>
            <a:ext cx="0" cy="58415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9B2DE96-4BB1-4C15-96C3-8DA2BF3FDE51}"/>
              </a:ext>
            </a:extLst>
          </p:cNvPr>
          <p:cNvSpPr/>
          <p:nvPr/>
        </p:nvSpPr>
        <p:spPr>
          <a:xfrm>
            <a:off x="7244179" y="4350058"/>
            <a:ext cx="665826" cy="6835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93755B3-98F5-4A03-9DFD-DC62A4F87AF7}"/>
              </a:ext>
            </a:extLst>
          </p:cNvPr>
          <p:cNvSpPr/>
          <p:nvPr/>
        </p:nvSpPr>
        <p:spPr>
          <a:xfrm>
            <a:off x="9129634" y="4350057"/>
            <a:ext cx="665826" cy="6835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416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E202C505-B8F6-4AC9-878B-5F7B2A292CC1}"/>
              </a:ext>
            </a:extLst>
          </p:cNvPr>
          <p:cNvGrpSpPr/>
          <p:nvPr/>
        </p:nvGrpSpPr>
        <p:grpSpPr>
          <a:xfrm>
            <a:off x="8553511" y="3563428"/>
            <a:ext cx="2240821" cy="2610153"/>
            <a:chOff x="8749734" y="818847"/>
            <a:chExt cx="2240821" cy="261015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A2AE441-A954-4B3C-A536-C7703CF91E3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749734" y="1188179"/>
              <a:ext cx="2240821" cy="2240821"/>
              <a:chOff x="8625078" y="948133"/>
              <a:chExt cx="1719072" cy="171907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AC36996-3B79-4069-B068-4B65CCB638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29650" y="952705"/>
                <a:ext cx="1714500" cy="1714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0D67EFE3-78D3-4A09-B260-0BF0942CFC64}"/>
                  </a:ext>
                </a:extLst>
              </p:cNvPr>
              <p:cNvCxnSpPr/>
              <p:nvPr/>
            </p:nvCxnSpPr>
            <p:spPr>
              <a:xfrm>
                <a:off x="9205912" y="948133"/>
                <a:ext cx="0" cy="171907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EC23A0A8-B988-4116-A714-F3B5FC568D3E}"/>
                  </a:ext>
                </a:extLst>
              </p:cNvPr>
              <p:cNvCxnSpPr/>
              <p:nvPr/>
            </p:nvCxnSpPr>
            <p:spPr>
              <a:xfrm>
                <a:off x="9820275" y="948133"/>
                <a:ext cx="0" cy="171907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60A310F9-1018-4C62-A70D-6C35A331E9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25078" y="1505345"/>
                <a:ext cx="1719072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32EE299-BAD9-4B8E-B2FD-4B5A264F35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25078" y="2032688"/>
                <a:ext cx="1719072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B1D1147-A7D8-45E2-ADCE-43219835649D}"/>
                </a:ext>
              </a:extLst>
            </p:cNvPr>
            <p:cNvSpPr txBox="1"/>
            <p:nvPr/>
          </p:nvSpPr>
          <p:spPr>
            <a:xfrm>
              <a:off x="8874931" y="818847"/>
              <a:ext cx="1990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Filter Kernel Buffer</a:t>
              </a:r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72A1E95-DDC9-428D-82F7-8EEDB48D9937}"/>
              </a:ext>
            </a:extLst>
          </p:cNvPr>
          <p:cNvCxnSpPr/>
          <p:nvPr/>
        </p:nvCxnSpPr>
        <p:spPr>
          <a:xfrm>
            <a:off x="7252966" y="508246"/>
            <a:ext cx="0" cy="58415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3BB7D30-8F51-43E9-8FAC-69F50F6339DB}"/>
              </a:ext>
            </a:extLst>
          </p:cNvPr>
          <p:cNvSpPr txBox="1"/>
          <p:nvPr/>
        </p:nvSpPr>
        <p:spPr>
          <a:xfrm>
            <a:off x="8553511" y="3932760"/>
            <a:ext cx="757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1DD92D-6C82-4A3C-903E-D2517D653B48}"/>
              </a:ext>
            </a:extLst>
          </p:cNvPr>
          <p:cNvSpPr txBox="1"/>
          <p:nvPr/>
        </p:nvSpPr>
        <p:spPr>
          <a:xfrm>
            <a:off x="8553511" y="4640646"/>
            <a:ext cx="757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4968B0-F0B6-4E25-8C75-12398B80D6AA}"/>
              </a:ext>
            </a:extLst>
          </p:cNvPr>
          <p:cNvSpPr txBox="1"/>
          <p:nvPr/>
        </p:nvSpPr>
        <p:spPr>
          <a:xfrm>
            <a:off x="8553511" y="5362290"/>
            <a:ext cx="757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7FFDC8-44F9-43F4-95B7-C2508ADE6739}"/>
              </a:ext>
            </a:extLst>
          </p:cNvPr>
          <p:cNvSpPr txBox="1"/>
          <p:nvPr/>
        </p:nvSpPr>
        <p:spPr>
          <a:xfrm>
            <a:off x="9317268" y="3932760"/>
            <a:ext cx="757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BA7641-B1B9-48C9-A7A2-D0B4745DCBD5}"/>
              </a:ext>
            </a:extLst>
          </p:cNvPr>
          <p:cNvSpPr txBox="1"/>
          <p:nvPr/>
        </p:nvSpPr>
        <p:spPr>
          <a:xfrm>
            <a:off x="9317268" y="4640646"/>
            <a:ext cx="757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45C7E8-B704-421E-8996-AF0F0645E30C}"/>
              </a:ext>
            </a:extLst>
          </p:cNvPr>
          <p:cNvSpPr txBox="1"/>
          <p:nvPr/>
        </p:nvSpPr>
        <p:spPr>
          <a:xfrm>
            <a:off x="9317268" y="5362290"/>
            <a:ext cx="757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2FDDA1-051A-4047-8CE9-3420296BA2C3}"/>
              </a:ext>
            </a:extLst>
          </p:cNvPr>
          <p:cNvSpPr txBox="1"/>
          <p:nvPr/>
        </p:nvSpPr>
        <p:spPr>
          <a:xfrm>
            <a:off x="10111421" y="3932760"/>
            <a:ext cx="757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5B7352-5352-4113-A22D-1ADE6417F96A}"/>
              </a:ext>
            </a:extLst>
          </p:cNvPr>
          <p:cNvSpPr txBox="1"/>
          <p:nvPr/>
        </p:nvSpPr>
        <p:spPr>
          <a:xfrm>
            <a:off x="10111421" y="4640646"/>
            <a:ext cx="757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420232-F70A-4445-AA59-461B4F79CD67}"/>
              </a:ext>
            </a:extLst>
          </p:cNvPr>
          <p:cNvSpPr txBox="1"/>
          <p:nvPr/>
        </p:nvSpPr>
        <p:spPr>
          <a:xfrm>
            <a:off x="10111421" y="5362290"/>
            <a:ext cx="757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9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18EB448-F2AA-4FB6-AAE1-225E3D972169}"/>
              </a:ext>
            </a:extLst>
          </p:cNvPr>
          <p:cNvGrpSpPr/>
          <p:nvPr/>
        </p:nvGrpSpPr>
        <p:grpSpPr>
          <a:xfrm>
            <a:off x="8553511" y="684419"/>
            <a:ext cx="2314995" cy="2623041"/>
            <a:chOff x="8553511" y="684419"/>
            <a:chExt cx="2314995" cy="2623041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6428801-6502-42F7-A46D-7858279F0D8D}"/>
                </a:ext>
              </a:extLst>
            </p:cNvPr>
            <p:cNvGrpSpPr/>
            <p:nvPr/>
          </p:nvGrpSpPr>
          <p:grpSpPr>
            <a:xfrm>
              <a:off x="8553513" y="684419"/>
              <a:ext cx="2240821" cy="2623041"/>
              <a:chOff x="8749734" y="805959"/>
              <a:chExt cx="2240821" cy="2623041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7FC2553D-67AC-4D56-84BF-735B918827A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749734" y="1188179"/>
                <a:ext cx="2240821" cy="2240821"/>
                <a:chOff x="8625078" y="948133"/>
                <a:chExt cx="1719072" cy="1719072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C68C3C52-EB37-4E4A-931B-5800928648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629650" y="952705"/>
                  <a:ext cx="1714500" cy="17145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60461E37-8220-45B2-B325-0BE5406F4C6A}"/>
                    </a:ext>
                  </a:extLst>
                </p:cNvPr>
                <p:cNvCxnSpPr/>
                <p:nvPr/>
              </p:nvCxnSpPr>
              <p:spPr>
                <a:xfrm>
                  <a:off x="9205912" y="948133"/>
                  <a:ext cx="0" cy="1719072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D8592A26-898E-437B-8A9E-97A813A7F38E}"/>
                    </a:ext>
                  </a:extLst>
                </p:cNvPr>
                <p:cNvCxnSpPr/>
                <p:nvPr/>
              </p:nvCxnSpPr>
              <p:spPr>
                <a:xfrm>
                  <a:off x="9820275" y="948133"/>
                  <a:ext cx="0" cy="1719072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1CDFDE66-FBC4-4A9C-9C02-82348775C8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625078" y="1505345"/>
                  <a:ext cx="1719072" cy="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D95F49BD-F37C-4844-A8B7-5F13CAA769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625078" y="2032688"/>
                  <a:ext cx="1719072" cy="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B920246-78EB-4DA9-BDAB-4F18B7C8974D}"/>
                  </a:ext>
                </a:extLst>
              </p:cNvPr>
              <p:cNvSpPr txBox="1"/>
              <p:nvPr/>
            </p:nvSpPr>
            <p:spPr>
              <a:xfrm>
                <a:off x="8945967" y="805959"/>
                <a:ext cx="18483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Data Input Buffer</a:t>
                </a: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952809B3-C0F3-4526-A0EA-3C374EEAA686}"/>
                </a:ext>
              </a:extLst>
            </p:cNvPr>
            <p:cNvGrpSpPr/>
            <p:nvPr/>
          </p:nvGrpSpPr>
          <p:grpSpPr>
            <a:xfrm>
              <a:off x="8553511" y="1048196"/>
              <a:ext cx="2314995" cy="2137416"/>
              <a:chOff x="8553511" y="1048196"/>
              <a:chExt cx="2314995" cy="2137416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1BC85B6-206B-4632-93C8-73CEA3507DD9}"/>
                  </a:ext>
                </a:extLst>
              </p:cNvPr>
              <p:cNvSpPr txBox="1"/>
              <p:nvPr/>
            </p:nvSpPr>
            <p:spPr>
              <a:xfrm>
                <a:off x="8553511" y="1048196"/>
                <a:ext cx="7570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/>
                  <a:t>1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C4B7D59-A3BF-45DC-B161-46642B7AB27F}"/>
                  </a:ext>
                </a:extLst>
              </p:cNvPr>
              <p:cNvSpPr txBox="1"/>
              <p:nvPr/>
            </p:nvSpPr>
            <p:spPr>
              <a:xfrm>
                <a:off x="8553511" y="1756082"/>
                <a:ext cx="7570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/>
                  <a:t>2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15A250D-C9AF-4D3A-8988-8F759CF21110}"/>
                  </a:ext>
                </a:extLst>
              </p:cNvPr>
              <p:cNvSpPr txBox="1"/>
              <p:nvPr/>
            </p:nvSpPr>
            <p:spPr>
              <a:xfrm>
                <a:off x="8553511" y="2477726"/>
                <a:ext cx="7570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/>
                  <a:t>3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69ABCEF-000E-4B9E-9B05-95160CAC78B5}"/>
                  </a:ext>
                </a:extLst>
              </p:cNvPr>
              <p:cNvSpPr txBox="1"/>
              <p:nvPr/>
            </p:nvSpPr>
            <p:spPr>
              <a:xfrm>
                <a:off x="9317268" y="1048196"/>
                <a:ext cx="7570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/>
                  <a:t>4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BA23981-7455-4009-8F65-B20FE5BDE31A}"/>
                  </a:ext>
                </a:extLst>
              </p:cNvPr>
              <p:cNvSpPr txBox="1"/>
              <p:nvPr/>
            </p:nvSpPr>
            <p:spPr>
              <a:xfrm>
                <a:off x="9317268" y="1756082"/>
                <a:ext cx="7570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/>
                  <a:t>5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1B6B8F0-7C83-4F8D-8EF2-78F60338DA04}"/>
                  </a:ext>
                </a:extLst>
              </p:cNvPr>
              <p:cNvSpPr txBox="1"/>
              <p:nvPr/>
            </p:nvSpPr>
            <p:spPr>
              <a:xfrm>
                <a:off x="9317268" y="2477726"/>
                <a:ext cx="7570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/>
                  <a:t>6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E3AE564-89D0-41D4-9FA4-E5BA10B2CBAA}"/>
                  </a:ext>
                </a:extLst>
              </p:cNvPr>
              <p:cNvSpPr txBox="1"/>
              <p:nvPr/>
            </p:nvSpPr>
            <p:spPr>
              <a:xfrm>
                <a:off x="10111421" y="1048196"/>
                <a:ext cx="7570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/>
                  <a:t>7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4A19574-4312-450F-84FE-EB64789A6B7B}"/>
                  </a:ext>
                </a:extLst>
              </p:cNvPr>
              <p:cNvSpPr txBox="1"/>
              <p:nvPr/>
            </p:nvSpPr>
            <p:spPr>
              <a:xfrm>
                <a:off x="10111421" y="1756082"/>
                <a:ext cx="7570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/>
                  <a:t>8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A227107-A20D-4FE5-B7D9-51A10060DA9C}"/>
                  </a:ext>
                </a:extLst>
              </p:cNvPr>
              <p:cNvSpPr txBox="1"/>
              <p:nvPr/>
            </p:nvSpPr>
            <p:spPr>
              <a:xfrm>
                <a:off x="10111421" y="2477726"/>
                <a:ext cx="7570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/>
                  <a:t>9</a:t>
                </a:r>
              </a:p>
            </p:txBody>
          </p:sp>
        </p:grpSp>
      </p:grpSp>
      <p:sp>
        <p:nvSpPr>
          <p:cNvPr id="84" name="Content Placeholder 2">
            <a:extLst>
              <a:ext uri="{FF2B5EF4-FFF2-40B4-BE49-F238E27FC236}">
                <a16:creationId xmlns:a16="http://schemas.microsoft.com/office/drawing/2014/main" id="{862EB863-6A62-4AF9-9982-2ABF1FC963F0}"/>
              </a:ext>
            </a:extLst>
          </p:cNvPr>
          <p:cNvSpPr txBox="1">
            <a:spLocks/>
          </p:cNvSpPr>
          <p:nvPr/>
        </p:nvSpPr>
        <p:spPr>
          <a:xfrm>
            <a:off x="616092" y="448168"/>
            <a:ext cx="5982227" cy="5961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⁻"/>
            </a:pPr>
            <a:r>
              <a:rPr lang="en-US" sz="3200" dirty="0"/>
              <a:t>Buffers are used to temporarily hold input values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sz="3200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sz="2400" dirty="0"/>
              <a:t>The first full input set is stored as the filter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en-US" sz="2400" dirty="0"/>
              <a:t>The next full input set is temporarily stored as the data to be operated on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8729363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E202C505-B8F6-4AC9-878B-5F7B2A292CC1}"/>
              </a:ext>
            </a:extLst>
          </p:cNvPr>
          <p:cNvGrpSpPr/>
          <p:nvPr/>
        </p:nvGrpSpPr>
        <p:grpSpPr>
          <a:xfrm>
            <a:off x="8553511" y="3563428"/>
            <a:ext cx="2240821" cy="2610153"/>
            <a:chOff x="8749734" y="818847"/>
            <a:chExt cx="2240821" cy="261015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A2AE441-A954-4B3C-A536-C7703CF91E3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749734" y="1188179"/>
              <a:ext cx="2240821" cy="2240821"/>
              <a:chOff x="8625078" y="948133"/>
              <a:chExt cx="1719072" cy="171907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AC36996-3B79-4069-B068-4B65CCB638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29650" y="952705"/>
                <a:ext cx="1714500" cy="1714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0D67EFE3-78D3-4A09-B260-0BF0942CFC64}"/>
                  </a:ext>
                </a:extLst>
              </p:cNvPr>
              <p:cNvCxnSpPr/>
              <p:nvPr/>
            </p:nvCxnSpPr>
            <p:spPr>
              <a:xfrm>
                <a:off x="9205912" y="948133"/>
                <a:ext cx="0" cy="171907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EC23A0A8-B988-4116-A714-F3B5FC568D3E}"/>
                  </a:ext>
                </a:extLst>
              </p:cNvPr>
              <p:cNvCxnSpPr/>
              <p:nvPr/>
            </p:nvCxnSpPr>
            <p:spPr>
              <a:xfrm>
                <a:off x="9820275" y="948133"/>
                <a:ext cx="0" cy="171907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60A310F9-1018-4C62-A70D-6C35A331E9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25078" y="1505345"/>
                <a:ext cx="1719072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32EE299-BAD9-4B8E-B2FD-4B5A264F35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25078" y="2032688"/>
                <a:ext cx="1719072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B1D1147-A7D8-45E2-ADCE-43219835649D}"/>
                </a:ext>
              </a:extLst>
            </p:cNvPr>
            <p:cNvSpPr txBox="1"/>
            <p:nvPr/>
          </p:nvSpPr>
          <p:spPr>
            <a:xfrm>
              <a:off x="8874931" y="818847"/>
              <a:ext cx="1990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Filter Kernel Buffer</a:t>
              </a:r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72A1E95-DDC9-428D-82F7-8EEDB48D9937}"/>
              </a:ext>
            </a:extLst>
          </p:cNvPr>
          <p:cNvCxnSpPr/>
          <p:nvPr/>
        </p:nvCxnSpPr>
        <p:spPr>
          <a:xfrm>
            <a:off x="7252966" y="508246"/>
            <a:ext cx="0" cy="58415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3BB7D30-8F51-43E9-8FAC-69F50F6339DB}"/>
              </a:ext>
            </a:extLst>
          </p:cNvPr>
          <p:cNvSpPr txBox="1"/>
          <p:nvPr/>
        </p:nvSpPr>
        <p:spPr>
          <a:xfrm>
            <a:off x="8553511" y="3932760"/>
            <a:ext cx="757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1DD92D-6C82-4A3C-903E-D2517D653B48}"/>
              </a:ext>
            </a:extLst>
          </p:cNvPr>
          <p:cNvSpPr txBox="1"/>
          <p:nvPr/>
        </p:nvSpPr>
        <p:spPr>
          <a:xfrm>
            <a:off x="8553511" y="4640646"/>
            <a:ext cx="757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4968B0-F0B6-4E25-8C75-12398B80D6AA}"/>
              </a:ext>
            </a:extLst>
          </p:cNvPr>
          <p:cNvSpPr txBox="1"/>
          <p:nvPr/>
        </p:nvSpPr>
        <p:spPr>
          <a:xfrm>
            <a:off x="8553511" y="5362290"/>
            <a:ext cx="757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7FFDC8-44F9-43F4-95B7-C2508ADE6739}"/>
              </a:ext>
            </a:extLst>
          </p:cNvPr>
          <p:cNvSpPr txBox="1"/>
          <p:nvPr/>
        </p:nvSpPr>
        <p:spPr>
          <a:xfrm>
            <a:off x="9317268" y="3932760"/>
            <a:ext cx="757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BA7641-B1B9-48C9-A7A2-D0B4745DCBD5}"/>
              </a:ext>
            </a:extLst>
          </p:cNvPr>
          <p:cNvSpPr txBox="1"/>
          <p:nvPr/>
        </p:nvSpPr>
        <p:spPr>
          <a:xfrm>
            <a:off x="9317268" y="4640646"/>
            <a:ext cx="757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45C7E8-B704-421E-8996-AF0F0645E30C}"/>
              </a:ext>
            </a:extLst>
          </p:cNvPr>
          <p:cNvSpPr txBox="1"/>
          <p:nvPr/>
        </p:nvSpPr>
        <p:spPr>
          <a:xfrm>
            <a:off x="9317268" y="5362290"/>
            <a:ext cx="757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2FDDA1-051A-4047-8CE9-3420296BA2C3}"/>
              </a:ext>
            </a:extLst>
          </p:cNvPr>
          <p:cNvSpPr txBox="1"/>
          <p:nvPr/>
        </p:nvSpPr>
        <p:spPr>
          <a:xfrm>
            <a:off x="10111421" y="3932760"/>
            <a:ext cx="757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5B7352-5352-4113-A22D-1ADE6417F96A}"/>
              </a:ext>
            </a:extLst>
          </p:cNvPr>
          <p:cNvSpPr txBox="1"/>
          <p:nvPr/>
        </p:nvSpPr>
        <p:spPr>
          <a:xfrm>
            <a:off x="10111421" y="4640646"/>
            <a:ext cx="757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420232-F70A-4445-AA59-461B4F79CD67}"/>
              </a:ext>
            </a:extLst>
          </p:cNvPr>
          <p:cNvSpPr txBox="1"/>
          <p:nvPr/>
        </p:nvSpPr>
        <p:spPr>
          <a:xfrm>
            <a:off x="10111421" y="5362290"/>
            <a:ext cx="757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9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18EB448-F2AA-4FB6-AAE1-225E3D972169}"/>
              </a:ext>
            </a:extLst>
          </p:cNvPr>
          <p:cNvGrpSpPr/>
          <p:nvPr/>
        </p:nvGrpSpPr>
        <p:grpSpPr>
          <a:xfrm>
            <a:off x="8553511" y="684419"/>
            <a:ext cx="2314995" cy="2623041"/>
            <a:chOff x="8553511" y="684419"/>
            <a:chExt cx="2314995" cy="2623041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6428801-6502-42F7-A46D-7858279F0D8D}"/>
                </a:ext>
              </a:extLst>
            </p:cNvPr>
            <p:cNvGrpSpPr/>
            <p:nvPr/>
          </p:nvGrpSpPr>
          <p:grpSpPr>
            <a:xfrm>
              <a:off x="8553513" y="684419"/>
              <a:ext cx="2240821" cy="2623041"/>
              <a:chOff x="8749734" y="805959"/>
              <a:chExt cx="2240821" cy="2623041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7FC2553D-67AC-4D56-84BF-735B918827A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749734" y="1188179"/>
                <a:ext cx="2240821" cy="2240821"/>
                <a:chOff x="8625078" y="948133"/>
                <a:chExt cx="1719072" cy="1719072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C68C3C52-EB37-4E4A-931B-5800928648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629650" y="952705"/>
                  <a:ext cx="1714500" cy="17145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60461E37-8220-45B2-B325-0BE5406F4C6A}"/>
                    </a:ext>
                  </a:extLst>
                </p:cNvPr>
                <p:cNvCxnSpPr/>
                <p:nvPr/>
              </p:nvCxnSpPr>
              <p:spPr>
                <a:xfrm>
                  <a:off x="9205912" y="948133"/>
                  <a:ext cx="0" cy="1719072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D8592A26-898E-437B-8A9E-97A813A7F38E}"/>
                    </a:ext>
                  </a:extLst>
                </p:cNvPr>
                <p:cNvCxnSpPr/>
                <p:nvPr/>
              </p:nvCxnSpPr>
              <p:spPr>
                <a:xfrm>
                  <a:off x="9820275" y="948133"/>
                  <a:ext cx="0" cy="1719072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1CDFDE66-FBC4-4A9C-9C02-82348775C8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625078" y="1505345"/>
                  <a:ext cx="1719072" cy="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D95F49BD-F37C-4844-A8B7-5F13CAA769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625078" y="2032688"/>
                  <a:ext cx="1719072" cy="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B920246-78EB-4DA9-BDAB-4F18B7C8974D}"/>
                  </a:ext>
                </a:extLst>
              </p:cNvPr>
              <p:cNvSpPr txBox="1"/>
              <p:nvPr/>
            </p:nvSpPr>
            <p:spPr>
              <a:xfrm>
                <a:off x="8945967" y="805959"/>
                <a:ext cx="18483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Data Input Buffer</a:t>
                </a: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952809B3-C0F3-4526-A0EA-3C374EEAA686}"/>
                </a:ext>
              </a:extLst>
            </p:cNvPr>
            <p:cNvGrpSpPr/>
            <p:nvPr/>
          </p:nvGrpSpPr>
          <p:grpSpPr>
            <a:xfrm>
              <a:off x="8553511" y="1048196"/>
              <a:ext cx="2314995" cy="2137416"/>
              <a:chOff x="8553511" y="1048196"/>
              <a:chExt cx="2314995" cy="2137416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1BC85B6-206B-4632-93C8-73CEA3507DD9}"/>
                  </a:ext>
                </a:extLst>
              </p:cNvPr>
              <p:cNvSpPr txBox="1"/>
              <p:nvPr/>
            </p:nvSpPr>
            <p:spPr>
              <a:xfrm>
                <a:off x="8553511" y="1048196"/>
                <a:ext cx="7570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/>
                  <a:t>4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C4B7D59-A3BF-45DC-B161-46642B7AB27F}"/>
                  </a:ext>
                </a:extLst>
              </p:cNvPr>
              <p:cNvSpPr txBox="1"/>
              <p:nvPr/>
            </p:nvSpPr>
            <p:spPr>
              <a:xfrm>
                <a:off x="8553511" y="1756082"/>
                <a:ext cx="7570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/>
                  <a:t>5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15A250D-C9AF-4D3A-8988-8F759CF21110}"/>
                  </a:ext>
                </a:extLst>
              </p:cNvPr>
              <p:cNvSpPr txBox="1"/>
              <p:nvPr/>
            </p:nvSpPr>
            <p:spPr>
              <a:xfrm>
                <a:off x="8553511" y="2477726"/>
                <a:ext cx="7570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/>
                  <a:t>6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69ABCEF-000E-4B9E-9B05-95160CAC78B5}"/>
                  </a:ext>
                </a:extLst>
              </p:cNvPr>
              <p:cNvSpPr txBox="1"/>
              <p:nvPr/>
            </p:nvSpPr>
            <p:spPr>
              <a:xfrm>
                <a:off x="9317268" y="1048196"/>
                <a:ext cx="7570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/>
                  <a:t>7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BA23981-7455-4009-8F65-B20FE5BDE31A}"/>
                  </a:ext>
                </a:extLst>
              </p:cNvPr>
              <p:cNvSpPr txBox="1"/>
              <p:nvPr/>
            </p:nvSpPr>
            <p:spPr>
              <a:xfrm>
                <a:off x="9317268" y="1756082"/>
                <a:ext cx="7570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/>
                  <a:t>8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1B6B8F0-7C83-4F8D-8EF2-78F60338DA04}"/>
                  </a:ext>
                </a:extLst>
              </p:cNvPr>
              <p:cNvSpPr txBox="1"/>
              <p:nvPr/>
            </p:nvSpPr>
            <p:spPr>
              <a:xfrm>
                <a:off x="9317268" y="2477726"/>
                <a:ext cx="7570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/>
                  <a:t>9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E3AE564-89D0-41D4-9FA4-E5BA10B2CBAA}"/>
                  </a:ext>
                </a:extLst>
              </p:cNvPr>
              <p:cNvSpPr txBox="1"/>
              <p:nvPr/>
            </p:nvSpPr>
            <p:spPr>
              <a:xfrm>
                <a:off x="10111421" y="1048196"/>
                <a:ext cx="7570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4000" dirty="0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4A19574-4312-450F-84FE-EB64789A6B7B}"/>
                  </a:ext>
                </a:extLst>
              </p:cNvPr>
              <p:cNvSpPr txBox="1"/>
              <p:nvPr/>
            </p:nvSpPr>
            <p:spPr>
              <a:xfrm>
                <a:off x="10111421" y="1756082"/>
                <a:ext cx="7570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4000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A227107-A20D-4FE5-B7D9-51A10060DA9C}"/>
                  </a:ext>
                </a:extLst>
              </p:cNvPr>
              <p:cNvSpPr txBox="1"/>
              <p:nvPr/>
            </p:nvSpPr>
            <p:spPr>
              <a:xfrm>
                <a:off x="10111421" y="2477726"/>
                <a:ext cx="7570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4000" dirty="0"/>
              </a:p>
            </p:txBody>
          </p:sp>
        </p:grpSp>
      </p:grp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929C8A37-A470-490D-A43B-DCDC9A6E3638}"/>
              </a:ext>
            </a:extLst>
          </p:cNvPr>
          <p:cNvSpPr txBox="1">
            <a:spLocks/>
          </p:cNvSpPr>
          <p:nvPr/>
        </p:nvSpPr>
        <p:spPr>
          <a:xfrm>
            <a:off x="616092" y="448168"/>
            <a:ext cx="5982227" cy="5961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⁻"/>
            </a:pPr>
            <a:r>
              <a:rPr lang="en-US" sz="3200" dirty="0"/>
              <a:t>Buffers are used to temporarily hold input values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sz="3200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sz="2400" dirty="0"/>
              <a:t>The first full input set is stored as the filter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en-US" sz="2400" dirty="0"/>
              <a:t>The next full input set is temporarily stored as the data to be operated on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en-US" sz="2400" dirty="0"/>
              <a:t>After the convolution is completed, the data set is shifted to the left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299406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7C0C06-9D20-4E1C-B34C-85D135AC9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092" y="448168"/>
            <a:ext cx="5982227" cy="5961661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⁻"/>
            </a:pPr>
            <a:r>
              <a:rPr lang="en-US" sz="3200" dirty="0"/>
              <a:t>Buffers are used to temporarily hold input values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sz="3200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sz="2400" dirty="0"/>
              <a:t>The first full input set is stored as the filter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en-US" sz="2400" dirty="0"/>
              <a:t>The next full input set is temporarily stored as the data to be operated on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en-US" sz="2400" dirty="0"/>
              <a:t>After the convolution is completed, the data set is shifted to the left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en-US" sz="2600" dirty="0"/>
              <a:t>The next column of data fills the empty buffers, acting as a slide on the original feature set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en-US" sz="2600" dirty="0"/>
              <a:t>The next convolution can now be computed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202C505-B8F6-4AC9-878B-5F7B2A292CC1}"/>
              </a:ext>
            </a:extLst>
          </p:cNvPr>
          <p:cNvGrpSpPr/>
          <p:nvPr/>
        </p:nvGrpSpPr>
        <p:grpSpPr>
          <a:xfrm>
            <a:off x="8553511" y="3563428"/>
            <a:ext cx="2240821" cy="2610153"/>
            <a:chOff x="8749734" y="818847"/>
            <a:chExt cx="2240821" cy="261015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A2AE441-A954-4B3C-A536-C7703CF91E3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749734" y="1188179"/>
              <a:ext cx="2240821" cy="2240821"/>
              <a:chOff x="8625078" y="948133"/>
              <a:chExt cx="1719072" cy="171907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AC36996-3B79-4069-B068-4B65CCB638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29650" y="952705"/>
                <a:ext cx="1714500" cy="1714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0D67EFE3-78D3-4A09-B260-0BF0942CFC64}"/>
                  </a:ext>
                </a:extLst>
              </p:cNvPr>
              <p:cNvCxnSpPr/>
              <p:nvPr/>
            </p:nvCxnSpPr>
            <p:spPr>
              <a:xfrm>
                <a:off x="9205912" y="948133"/>
                <a:ext cx="0" cy="171907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EC23A0A8-B988-4116-A714-F3B5FC568D3E}"/>
                  </a:ext>
                </a:extLst>
              </p:cNvPr>
              <p:cNvCxnSpPr/>
              <p:nvPr/>
            </p:nvCxnSpPr>
            <p:spPr>
              <a:xfrm>
                <a:off x="9820275" y="948133"/>
                <a:ext cx="0" cy="171907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60A310F9-1018-4C62-A70D-6C35A331E9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25078" y="1505345"/>
                <a:ext cx="1719072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32EE299-BAD9-4B8E-B2FD-4B5A264F35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25078" y="2032688"/>
                <a:ext cx="1719072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B1D1147-A7D8-45E2-ADCE-43219835649D}"/>
                </a:ext>
              </a:extLst>
            </p:cNvPr>
            <p:cNvSpPr txBox="1"/>
            <p:nvPr/>
          </p:nvSpPr>
          <p:spPr>
            <a:xfrm>
              <a:off x="8874931" y="818847"/>
              <a:ext cx="1990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Filter Kernel Buffer</a:t>
              </a:r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72A1E95-DDC9-428D-82F7-8EEDB48D9937}"/>
              </a:ext>
            </a:extLst>
          </p:cNvPr>
          <p:cNvCxnSpPr/>
          <p:nvPr/>
        </p:nvCxnSpPr>
        <p:spPr>
          <a:xfrm>
            <a:off x="7252966" y="508246"/>
            <a:ext cx="0" cy="58415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3BB7D30-8F51-43E9-8FAC-69F50F6339DB}"/>
              </a:ext>
            </a:extLst>
          </p:cNvPr>
          <p:cNvSpPr txBox="1"/>
          <p:nvPr/>
        </p:nvSpPr>
        <p:spPr>
          <a:xfrm>
            <a:off x="8553511" y="3932760"/>
            <a:ext cx="757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1DD92D-6C82-4A3C-903E-D2517D653B48}"/>
              </a:ext>
            </a:extLst>
          </p:cNvPr>
          <p:cNvSpPr txBox="1"/>
          <p:nvPr/>
        </p:nvSpPr>
        <p:spPr>
          <a:xfrm>
            <a:off x="8553511" y="4640646"/>
            <a:ext cx="757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4968B0-F0B6-4E25-8C75-12398B80D6AA}"/>
              </a:ext>
            </a:extLst>
          </p:cNvPr>
          <p:cNvSpPr txBox="1"/>
          <p:nvPr/>
        </p:nvSpPr>
        <p:spPr>
          <a:xfrm>
            <a:off x="8553511" y="5362290"/>
            <a:ext cx="757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7FFDC8-44F9-43F4-95B7-C2508ADE6739}"/>
              </a:ext>
            </a:extLst>
          </p:cNvPr>
          <p:cNvSpPr txBox="1"/>
          <p:nvPr/>
        </p:nvSpPr>
        <p:spPr>
          <a:xfrm>
            <a:off x="9317268" y="3932760"/>
            <a:ext cx="757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BA7641-B1B9-48C9-A7A2-D0B4745DCBD5}"/>
              </a:ext>
            </a:extLst>
          </p:cNvPr>
          <p:cNvSpPr txBox="1"/>
          <p:nvPr/>
        </p:nvSpPr>
        <p:spPr>
          <a:xfrm>
            <a:off x="9317268" y="4640646"/>
            <a:ext cx="757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45C7E8-B704-421E-8996-AF0F0645E30C}"/>
              </a:ext>
            </a:extLst>
          </p:cNvPr>
          <p:cNvSpPr txBox="1"/>
          <p:nvPr/>
        </p:nvSpPr>
        <p:spPr>
          <a:xfrm>
            <a:off x="9317268" y="5362290"/>
            <a:ext cx="757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2FDDA1-051A-4047-8CE9-3420296BA2C3}"/>
              </a:ext>
            </a:extLst>
          </p:cNvPr>
          <p:cNvSpPr txBox="1"/>
          <p:nvPr/>
        </p:nvSpPr>
        <p:spPr>
          <a:xfrm>
            <a:off x="10111421" y="3932760"/>
            <a:ext cx="757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5B7352-5352-4113-A22D-1ADE6417F96A}"/>
              </a:ext>
            </a:extLst>
          </p:cNvPr>
          <p:cNvSpPr txBox="1"/>
          <p:nvPr/>
        </p:nvSpPr>
        <p:spPr>
          <a:xfrm>
            <a:off x="10111421" y="4640646"/>
            <a:ext cx="757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420232-F70A-4445-AA59-461B4F79CD67}"/>
              </a:ext>
            </a:extLst>
          </p:cNvPr>
          <p:cNvSpPr txBox="1"/>
          <p:nvPr/>
        </p:nvSpPr>
        <p:spPr>
          <a:xfrm>
            <a:off x="10111421" y="5362290"/>
            <a:ext cx="757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9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18EB448-F2AA-4FB6-AAE1-225E3D972169}"/>
              </a:ext>
            </a:extLst>
          </p:cNvPr>
          <p:cNvGrpSpPr/>
          <p:nvPr/>
        </p:nvGrpSpPr>
        <p:grpSpPr>
          <a:xfrm>
            <a:off x="8553511" y="684419"/>
            <a:ext cx="2314995" cy="2623041"/>
            <a:chOff x="8553511" y="684419"/>
            <a:chExt cx="2314995" cy="2623041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6428801-6502-42F7-A46D-7858279F0D8D}"/>
                </a:ext>
              </a:extLst>
            </p:cNvPr>
            <p:cNvGrpSpPr/>
            <p:nvPr/>
          </p:nvGrpSpPr>
          <p:grpSpPr>
            <a:xfrm>
              <a:off x="8553513" y="684419"/>
              <a:ext cx="2240821" cy="2623041"/>
              <a:chOff x="8749734" y="805959"/>
              <a:chExt cx="2240821" cy="2623041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7FC2553D-67AC-4D56-84BF-735B918827A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749734" y="1188179"/>
                <a:ext cx="2240821" cy="2240821"/>
                <a:chOff x="8625078" y="948133"/>
                <a:chExt cx="1719072" cy="1719072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C68C3C52-EB37-4E4A-931B-5800928648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629650" y="952705"/>
                  <a:ext cx="1714500" cy="17145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60461E37-8220-45B2-B325-0BE5406F4C6A}"/>
                    </a:ext>
                  </a:extLst>
                </p:cNvPr>
                <p:cNvCxnSpPr/>
                <p:nvPr/>
              </p:nvCxnSpPr>
              <p:spPr>
                <a:xfrm>
                  <a:off x="9205912" y="948133"/>
                  <a:ext cx="0" cy="1719072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D8592A26-898E-437B-8A9E-97A813A7F38E}"/>
                    </a:ext>
                  </a:extLst>
                </p:cNvPr>
                <p:cNvCxnSpPr/>
                <p:nvPr/>
              </p:nvCxnSpPr>
              <p:spPr>
                <a:xfrm>
                  <a:off x="9820275" y="948133"/>
                  <a:ext cx="0" cy="1719072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1CDFDE66-FBC4-4A9C-9C02-82348775C8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625078" y="1505345"/>
                  <a:ext cx="1719072" cy="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D95F49BD-F37C-4844-A8B7-5F13CAA769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625078" y="2032688"/>
                  <a:ext cx="1719072" cy="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B920246-78EB-4DA9-BDAB-4F18B7C8974D}"/>
                  </a:ext>
                </a:extLst>
              </p:cNvPr>
              <p:cNvSpPr txBox="1"/>
              <p:nvPr/>
            </p:nvSpPr>
            <p:spPr>
              <a:xfrm>
                <a:off x="8945967" y="805959"/>
                <a:ext cx="18483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Data Input Buffer</a:t>
                </a: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952809B3-C0F3-4526-A0EA-3C374EEAA686}"/>
                </a:ext>
              </a:extLst>
            </p:cNvPr>
            <p:cNvGrpSpPr/>
            <p:nvPr/>
          </p:nvGrpSpPr>
          <p:grpSpPr>
            <a:xfrm>
              <a:off x="8553511" y="1048196"/>
              <a:ext cx="2314995" cy="2137416"/>
              <a:chOff x="8553511" y="1048196"/>
              <a:chExt cx="2314995" cy="2137416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1BC85B6-206B-4632-93C8-73CEA3507DD9}"/>
                  </a:ext>
                </a:extLst>
              </p:cNvPr>
              <p:cNvSpPr txBox="1"/>
              <p:nvPr/>
            </p:nvSpPr>
            <p:spPr>
              <a:xfrm>
                <a:off x="8553511" y="1048196"/>
                <a:ext cx="7570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/>
                  <a:t>4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C4B7D59-A3BF-45DC-B161-46642B7AB27F}"/>
                  </a:ext>
                </a:extLst>
              </p:cNvPr>
              <p:cNvSpPr txBox="1"/>
              <p:nvPr/>
            </p:nvSpPr>
            <p:spPr>
              <a:xfrm>
                <a:off x="8553511" y="1756082"/>
                <a:ext cx="7570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/>
                  <a:t>5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15A250D-C9AF-4D3A-8988-8F759CF21110}"/>
                  </a:ext>
                </a:extLst>
              </p:cNvPr>
              <p:cNvSpPr txBox="1"/>
              <p:nvPr/>
            </p:nvSpPr>
            <p:spPr>
              <a:xfrm>
                <a:off x="8553511" y="2477726"/>
                <a:ext cx="7570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/>
                  <a:t>6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69ABCEF-000E-4B9E-9B05-95160CAC78B5}"/>
                  </a:ext>
                </a:extLst>
              </p:cNvPr>
              <p:cNvSpPr txBox="1"/>
              <p:nvPr/>
            </p:nvSpPr>
            <p:spPr>
              <a:xfrm>
                <a:off x="9317268" y="1048196"/>
                <a:ext cx="7570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/>
                  <a:t>7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BA23981-7455-4009-8F65-B20FE5BDE31A}"/>
                  </a:ext>
                </a:extLst>
              </p:cNvPr>
              <p:cNvSpPr txBox="1"/>
              <p:nvPr/>
            </p:nvSpPr>
            <p:spPr>
              <a:xfrm>
                <a:off x="9317268" y="1756082"/>
                <a:ext cx="7570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/>
                  <a:t>8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1B6B8F0-7C83-4F8D-8EF2-78F60338DA04}"/>
                  </a:ext>
                </a:extLst>
              </p:cNvPr>
              <p:cNvSpPr txBox="1"/>
              <p:nvPr/>
            </p:nvSpPr>
            <p:spPr>
              <a:xfrm>
                <a:off x="9317268" y="2477726"/>
                <a:ext cx="7570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/>
                  <a:t>9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E3AE564-89D0-41D4-9FA4-E5BA10B2CBAA}"/>
                  </a:ext>
                </a:extLst>
              </p:cNvPr>
              <p:cNvSpPr txBox="1"/>
              <p:nvPr/>
            </p:nvSpPr>
            <p:spPr>
              <a:xfrm>
                <a:off x="10111421" y="1048196"/>
                <a:ext cx="7570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4000" dirty="0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4A19574-4312-450F-84FE-EB64789A6B7B}"/>
                  </a:ext>
                </a:extLst>
              </p:cNvPr>
              <p:cNvSpPr txBox="1"/>
              <p:nvPr/>
            </p:nvSpPr>
            <p:spPr>
              <a:xfrm>
                <a:off x="10111421" y="1756082"/>
                <a:ext cx="7570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4000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A227107-A20D-4FE5-B7D9-51A10060DA9C}"/>
                  </a:ext>
                </a:extLst>
              </p:cNvPr>
              <p:cNvSpPr txBox="1"/>
              <p:nvPr/>
            </p:nvSpPr>
            <p:spPr>
              <a:xfrm>
                <a:off x="10111421" y="2477726"/>
                <a:ext cx="7570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4000" dirty="0"/>
              </a:p>
            </p:txBody>
          </p: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627D1B5-FAA9-4262-BF5D-D98C18F0609D}"/>
              </a:ext>
            </a:extLst>
          </p:cNvPr>
          <p:cNvSpPr txBox="1"/>
          <p:nvPr/>
        </p:nvSpPr>
        <p:spPr>
          <a:xfrm>
            <a:off x="10111420" y="2484605"/>
            <a:ext cx="757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676E3F-9AB0-4ADD-AAEA-07F12F0AFDAD}"/>
              </a:ext>
            </a:extLst>
          </p:cNvPr>
          <p:cNvSpPr txBox="1"/>
          <p:nvPr/>
        </p:nvSpPr>
        <p:spPr>
          <a:xfrm>
            <a:off x="10072593" y="1750889"/>
            <a:ext cx="757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11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884BF0-92C1-4C87-983C-C971A2F6E3D2}"/>
              </a:ext>
            </a:extLst>
          </p:cNvPr>
          <p:cNvSpPr txBox="1"/>
          <p:nvPr/>
        </p:nvSpPr>
        <p:spPr>
          <a:xfrm>
            <a:off x="10092007" y="1064934"/>
            <a:ext cx="757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7389969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1C8813-9669-4ECF-BEFE-6B355D119F92}"/>
              </a:ext>
            </a:extLst>
          </p:cNvPr>
          <p:cNvCxnSpPr>
            <a:cxnSpLocks/>
          </p:cNvCxnSpPr>
          <p:nvPr/>
        </p:nvCxnSpPr>
        <p:spPr>
          <a:xfrm>
            <a:off x="1080891" y="529838"/>
            <a:ext cx="0" cy="57821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F7B6B69-DEE4-48AD-9D41-357592C3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0396" y="2750820"/>
            <a:ext cx="4781320" cy="1356360"/>
          </a:xfrm>
        </p:spPr>
        <p:txBody>
          <a:bodyPr>
            <a:normAutofit/>
          </a:bodyPr>
          <a:lstStyle/>
          <a:p>
            <a:pPr algn="r">
              <a:spcBef>
                <a:spcPts val="300"/>
              </a:spcBef>
            </a:pPr>
            <a:r>
              <a:rPr lang="en-US" b="1" dirty="0"/>
              <a:t>Asynchronous FIFO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D8DEE-F284-4B52-8F58-8958FEB2ED40}"/>
              </a:ext>
            </a:extLst>
          </p:cNvPr>
          <p:cNvSpPr txBox="1"/>
          <p:nvPr/>
        </p:nvSpPr>
        <p:spPr>
          <a:xfrm>
            <a:off x="690284" y="358929"/>
            <a:ext cx="4707339" cy="617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300" dirty="0"/>
              <a:t>Design Objective</a:t>
            </a:r>
          </a:p>
          <a:p>
            <a:pPr>
              <a:spcBef>
                <a:spcPts val="300"/>
              </a:spcBef>
            </a:pPr>
            <a:r>
              <a:rPr lang="en-US" sz="2300" dirty="0"/>
              <a:t>Project Introduction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Learn Verilog &amp; Intro to Vivado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Enabling Partial Reconfiguration</a:t>
            </a:r>
          </a:p>
          <a:p>
            <a:pPr>
              <a:spcBef>
                <a:spcPts val="300"/>
              </a:spcBef>
            </a:pPr>
            <a:r>
              <a:rPr lang="en-US" sz="2300" b="1" dirty="0"/>
              <a:t>Design Components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Partially Reconfigurable Multipliers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Crossbar Data Switch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Partially Reconfigurable Adder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Matric Accelerator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Matrix Controller</a:t>
            </a:r>
          </a:p>
          <a:p>
            <a:pPr lvl="1">
              <a:spcBef>
                <a:spcPts val="300"/>
              </a:spcBef>
            </a:pPr>
            <a:r>
              <a:rPr lang="en-US" sz="2000" b="1" dirty="0"/>
              <a:t>Asynchronous FIFO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Design High Level Wrapper</a:t>
            </a:r>
          </a:p>
          <a:p>
            <a:pPr>
              <a:spcBef>
                <a:spcPts val="300"/>
              </a:spcBef>
            </a:pPr>
            <a:r>
              <a:rPr lang="en-US" sz="2300" dirty="0"/>
              <a:t>Design Resources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	Floorplan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	Resource Utilization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	Power Report</a:t>
            </a:r>
          </a:p>
          <a:p>
            <a:pPr>
              <a:spcBef>
                <a:spcPts val="300"/>
              </a:spcBef>
            </a:pPr>
            <a:r>
              <a:rPr lang="en-US" sz="2300" dirty="0"/>
              <a:t>Conclusions &amp; Future Work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D94CF38-53D9-4331-BE45-9D4BE500DECC}"/>
              </a:ext>
            </a:extLst>
          </p:cNvPr>
          <p:cNvSpPr txBox="1">
            <a:spLocks/>
          </p:cNvSpPr>
          <p:nvPr/>
        </p:nvSpPr>
        <p:spPr>
          <a:xfrm>
            <a:off x="7856738" y="1571347"/>
            <a:ext cx="3644978" cy="5225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300"/>
              </a:spcBef>
            </a:pPr>
            <a:r>
              <a:rPr lang="en-US" sz="3100" b="1" dirty="0"/>
              <a:t>Design Components</a:t>
            </a:r>
            <a:endParaRPr lang="en-US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C5A849F-8610-4F44-BB15-C5794CF892F6}"/>
              </a:ext>
            </a:extLst>
          </p:cNvPr>
          <p:cNvSpPr>
            <a:spLocks noChangeAspect="1"/>
          </p:cNvSpPr>
          <p:nvPr/>
        </p:nvSpPr>
        <p:spPr>
          <a:xfrm>
            <a:off x="1023718" y="4069759"/>
            <a:ext cx="114346" cy="11548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945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04D39-310D-4FB0-9FCB-B06A293B5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158" y="1375432"/>
            <a:ext cx="5680586" cy="2053568"/>
          </a:xfrm>
        </p:spPr>
        <p:txBody>
          <a:bodyPr>
            <a:normAutofit fontScale="92500" lnSpcReduction="10000"/>
          </a:bodyPr>
          <a:lstStyle/>
          <a:p>
            <a:pPr>
              <a:buFont typeface="Calibri" panose="020F0502020204030204" pitchFamily="34" charset="0"/>
              <a:buChar char="⁻"/>
            </a:pPr>
            <a:endParaRPr lang="en-US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sz="2800" dirty="0"/>
              <a:t>The convolution accelerator needs much data input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800" dirty="0"/>
              <a:t>Data Set (Image Values)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800" dirty="0"/>
              <a:t>Filter Set (Filter Values)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ED7264CA-0016-4BCD-8C77-4E0144E293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042" y="816860"/>
            <a:ext cx="4015003" cy="3097782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3397A4C-5E8F-4A10-8759-5B38C227BBCF}"/>
              </a:ext>
            </a:extLst>
          </p:cNvPr>
          <p:cNvSpPr txBox="1">
            <a:spLocks/>
          </p:cNvSpPr>
          <p:nvPr/>
        </p:nvSpPr>
        <p:spPr>
          <a:xfrm>
            <a:off x="990600" y="4844907"/>
            <a:ext cx="6095999" cy="1484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⁻"/>
            </a:pP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095D9CB-449B-485F-A5D5-1C9669ED97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9042" y="4125793"/>
            <a:ext cx="4015003" cy="232280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65B98CF-D654-4567-B496-B764CABBD0C3}"/>
              </a:ext>
            </a:extLst>
          </p:cNvPr>
          <p:cNvSpPr txBox="1">
            <a:spLocks/>
          </p:cNvSpPr>
          <p:nvPr/>
        </p:nvSpPr>
        <p:spPr>
          <a:xfrm>
            <a:off x="698157" y="4309021"/>
            <a:ext cx="5680587" cy="195635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rbel" panose="020B0503020204020204" pitchFamily="34" charset="0"/>
              <a:buChar char="⁻"/>
            </a:pPr>
            <a:r>
              <a:rPr lang="en-US" sz="2800" dirty="0"/>
              <a:t>Since the program will not be able to load values and operate the FPGA properly, an asynchronous FIFO buffer was used to input a data set across the clock domains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819190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B67FB98-139E-4963-B201-FF0942952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60042"/>
            <a:ext cx="10668000" cy="1448517"/>
          </a:xfrm>
        </p:spPr>
        <p:txBody>
          <a:bodyPr>
            <a:normAutofit fontScale="92500"/>
          </a:bodyPr>
          <a:lstStyle/>
          <a:p>
            <a:pPr>
              <a:buFont typeface="Calibri" panose="020F0502020204030204" pitchFamily="34" charset="0"/>
              <a:buChar char="⁻"/>
            </a:pPr>
            <a:r>
              <a:rPr lang="en-US" sz="2800" dirty="0"/>
              <a:t>There was a helpful online project: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800" i="1" dirty="0"/>
              <a:t>Crossing Clock Domains with an Asynchronous FIFO</a:t>
            </a:r>
            <a:r>
              <a:rPr lang="en-US" sz="2800" dirty="0"/>
              <a:t>, Dan </a:t>
            </a:r>
            <a:r>
              <a:rPr lang="en-US" sz="2800" dirty="0" err="1"/>
              <a:t>Gisselquist</a:t>
            </a:r>
            <a:r>
              <a:rPr lang="en-US" sz="2800" dirty="0"/>
              <a:t>, 2018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800" dirty="0"/>
              <a:t>https://zipcpu.com/blog/2018/07/06/afifo.html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sz="2800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F9ED507-B8FE-492C-8FE0-004553274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72460" y="3096696"/>
            <a:ext cx="7160740" cy="28966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4E3766-9CE3-49A5-9F11-C9DD81BE9EB8}"/>
              </a:ext>
            </a:extLst>
          </p:cNvPr>
          <p:cNvSpPr txBox="1"/>
          <p:nvPr/>
        </p:nvSpPr>
        <p:spPr>
          <a:xfrm>
            <a:off x="367001" y="3096696"/>
            <a:ext cx="41054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 sz="2400" dirty="0"/>
              <a:t>I attempted to write this IP from scratch, but the problem was difficult</a:t>
            </a:r>
          </a:p>
          <a:p>
            <a:endParaRPr lang="en-US" sz="2400" dirty="0"/>
          </a:p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 sz="2400" dirty="0"/>
              <a:t>This write-up by </a:t>
            </a:r>
            <a:r>
              <a:rPr lang="en-US" sz="2400" dirty="0" err="1"/>
              <a:t>Gisselquist</a:t>
            </a:r>
            <a:r>
              <a:rPr lang="en-US" sz="2400" dirty="0"/>
              <a:t> was an extensive overview of the device problems, behavior, and similar work</a:t>
            </a:r>
          </a:p>
          <a:p>
            <a:pPr marL="285750" indent="-285750">
              <a:buFont typeface="Calibri" panose="020F0502020204030204" pitchFamily="34" charset="0"/>
              <a:buChar char="⁻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53465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44E3766-9CE3-49A5-9F11-C9DD81BE9EB8}"/>
              </a:ext>
            </a:extLst>
          </p:cNvPr>
          <p:cNvSpPr txBox="1"/>
          <p:nvPr/>
        </p:nvSpPr>
        <p:spPr>
          <a:xfrm>
            <a:off x="879496" y="1015702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 sz="2800" dirty="0"/>
              <a:t>To verify this FIFO design was suitable, it was first tested in </a:t>
            </a:r>
            <a:r>
              <a:rPr lang="en-US" sz="2800" dirty="0" err="1"/>
              <a:t>Vivado</a:t>
            </a:r>
            <a:r>
              <a:rPr lang="en-US" sz="2800" dirty="0"/>
              <a:t> simulation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9155B0-39C0-46AE-BC96-33808FF677DB}"/>
              </a:ext>
            </a:extLst>
          </p:cNvPr>
          <p:cNvSpPr txBox="1"/>
          <p:nvPr/>
        </p:nvSpPr>
        <p:spPr>
          <a:xfrm>
            <a:off x="879496" y="2268796"/>
            <a:ext cx="488203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 sz="2400" dirty="0"/>
              <a:t>In the Python environment, the buffer would be filled with a random data set</a:t>
            </a:r>
          </a:p>
          <a:p>
            <a:endParaRPr lang="en-US" sz="2400" dirty="0"/>
          </a:p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 sz="2400" dirty="0"/>
              <a:t>Next, the buffer data would be extracted and compared with original input</a:t>
            </a:r>
          </a:p>
          <a:p>
            <a:pPr marL="285750" indent="-285750">
              <a:buFont typeface="Calibri" panose="020F0502020204030204" pitchFamily="34" charset="0"/>
              <a:buChar char="⁻"/>
            </a:pPr>
            <a:endParaRPr lang="en-US" sz="2400" dirty="0"/>
          </a:p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 sz="2400" dirty="0"/>
              <a:t>The load/compare times were also tracked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7B169C-C81B-4024-AF06-77E3844852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530" y="2550190"/>
            <a:ext cx="5633566" cy="322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2881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1C8813-9669-4ECF-BEFE-6B355D119F92}"/>
              </a:ext>
            </a:extLst>
          </p:cNvPr>
          <p:cNvCxnSpPr>
            <a:cxnSpLocks/>
          </p:cNvCxnSpPr>
          <p:nvPr/>
        </p:nvCxnSpPr>
        <p:spPr>
          <a:xfrm>
            <a:off x="1080891" y="529838"/>
            <a:ext cx="0" cy="57821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F7B6B69-DEE4-48AD-9D41-357592C3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0396" y="2750820"/>
            <a:ext cx="4781320" cy="1356360"/>
          </a:xfrm>
        </p:spPr>
        <p:txBody>
          <a:bodyPr>
            <a:normAutofit/>
          </a:bodyPr>
          <a:lstStyle/>
          <a:p>
            <a:pPr algn="r">
              <a:spcBef>
                <a:spcPts val="300"/>
              </a:spcBef>
            </a:pPr>
            <a:r>
              <a:rPr lang="en-US" b="1" dirty="0"/>
              <a:t>Design High Level Wrapper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D8DEE-F284-4B52-8F58-8958FEB2ED40}"/>
              </a:ext>
            </a:extLst>
          </p:cNvPr>
          <p:cNvSpPr txBox="1"/>
          <p:nvPr/>
        </p:nvSpPr>
        <p:spPr>
          <a:xfrm>
            <a:off x="690284" y="358929"/>
            <a:ext cx="4707339" cy="617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300" dirty="0"/>
              <a:t>Design Objective</a:t>
            </a:r>
          </a:p>
          <a:p>
            <a:pPr>
              <a:spcBef>
                <a:spcPts val="300"/>
              </a:spcBef>
            </a:pPr>
            <a:r>
              <a:rPr lang="en-US" sz="2300" dirty="0"/>
              <a:t>Project Introduction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Learn Verilog &amp; Intro to Vivado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Enabling Partial Reconfiguration</a:t>
            </a:r>
          </a:p>
          <a:p>
            <a:pPr>
              <a:spcBef>
                <a:spcPts val="300"/>
              </a:spcBef>
            </a:pPr>
            <a:r>
              <a:rPr lang="en-US" sz="2300" b="1" dirty="0"/>
              <a:t>Design Components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Partially Reconfigurable Multipliers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Crossbar Data Switch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Partially Reconfigurable Adder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Matric Accelerator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Matrix Controller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Asynchronous FIFO</a:t>
            </a:r>
          </a:p>
          <a:p>
            <a:pPr lvl="1">
              <a:spcBef>
                <a:spcPts val="300"/>
              </a:spcBef>
            </a:pPr>
            <a:r>
              <a:rPr lang="en-US" sz="2000" b="1" dirty="0"/>
              <a:t>Design High Level Wrapper</a:t>
            </a:r>
          </a:p>
          <a:p>
            <a:pPr>
              <a:spcBef>
                <a:spcPts val="300"/>
              </a:spcBef>
            </a:pPr>
            <a:r>
              <a:rPr lang="en-US" sz="2300" dirty="0"/>
              <a:t>Design Resources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	Floorplan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	Resource Utilization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	Power Report</a:t>
            </a:r>
          </a:p>
          <a:p>
            <a:pPr>
              <a:spcBef>
                <a:spcPts val="300"/>
              </a:spcBef>
            </a:pPr>
            <a:r>
              <a:rPr lang="en-US" sz="2300" dirty="0"/>
              <a:t>Conclusions &amp; Future Work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D94CF38-53D9-4331-BE45-9D4BE500DECC}"/>
              </a:ext>
            </a:extLst>
          </p:cNvPr>
          <p:cNvSpPr txBox="1">
            <a:spLocks/>
          </p:cNvSpPr>
          <p:nvPr/>
        </p:nvSpPr>
        <p:spPr>
          <a:xfrm>
            <a:off x="7856738" y="1571347"/>
            <a:ext cx="3644978" cy="5225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300"/>
              </a:spcBef>
            </a:pPr>
            <a:r>
              <a:rPr lang="en-US" sz="3100" b="1" dirty="0"/>
              <a:t>Design Components</a:t>
            </a:r>
            <a:endParaRPr lang="en-US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C5A849F-8610-4F44-BB15-C5794CF892F6}"/>
              </a:ext>
            </a:extLst>
          </p:cNvPr>
          <p:cNvSpPr>
            <a:spLocks noChangeAspect="1"/>
          </p:cNvSpPr>
          <p:nvPr/>
        </p:nvSpPr>
        <p:spPr>
          <a:xfrm>
            <a:off x="1023718" y="4416152"/>
            <a:ext cx="114346" cy="11548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822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7C0C06-9D20-4E1C-B34C-85D135AC9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6484"/>
            <a:ext cx="10515600" cy="4725653"/>
          </a:xfrm>
        </p:spPr>
        <p:txBody>
          <a:bodyPr/>
          <a:lstStyle/>
          <a:p>
            <a:pPr>
              <a:buFont typeface="Calibri" panose="020F0502020204030204" pitchFamily="34" charset="0"/>
              <a:buChar char="⁻"/>
            </a:pPr>
            <a:r>
              <a:rPr lang="en-US" sz="2400" dirty="0"/>
              <a:t>A top-level package was created to wrap the input buffer, matrix accelerator, and controller into one design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en-US" sz="2400" dirty="0"/>
              <a:t>Convolution Accelerator block diagram</a:t>
            </a:r>
          </a:p>
        </p:txBody>
      </p:sp>
      <p:pic>
        <p:nvPicPr>
          <p:cNvPr id="6" name="Picture 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7A75EF38-BC63-48C1-ABD9-9D1CA6CF98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498" y="2486527"/>
            <a:ext cx="10187004" cy="362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4740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1C8813-9669-4ECF-BEFE-6B355D119F92}"/>
              </a:ext>
            </a:extLst>
          </p:cNvPr>
          <p:cNvCxnSpPr>
            <a:cxnSpLocks/>
          </p:cNvCxnSpPr>
          <p:nvPr/>
        </p:nvCxnSpPr>
        <p:spPr>
          <a:xfrm>
            <a:off x="1080891" y="529838"/>
            <a:ext cx="0" cy="57821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F7B6B69-DEE4-48AD-9D41-357592C3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0396" y="2750820"/>
            <a:ext cx="4781320" cy="1356360"/>
          </a:xfrm>
        </p:spPr>
        <p:txBody>
          <a:bodyPr>
            <a:normAutofit/>
          </a:bodyPr>
          <a:lstStyle/>
          <a:p>
            <a:pPr algn="r">
              <a:spcBef>
                <a:spcPts val="300"/>
              </a:spcBef>
            </a:pPr>
            <a:r>
              <a:rPr lang="en-US" b="1" dirty="0"/>
              <a:t>Floorplan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D8DEE-F284-4B52-8F58-8958FEB2ED40}"/>
              </a:ext>
            </a:extLst>
          </p:cNvPr>
          <p:cNvSpPr txBox="1"/>
          <p:nvPr/>
        </p:nvSpPr>
        <p:spPr>
          <a:xfrm>
            <a:off x="690284" y="358929"/>
            <a:ext cx="4707339" cy="617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300" dirty="0"/>
              <a:t>Design Objective</a:t>
            </a:r>
          </a:p>
          <a:p>
            <a:pPr>
              <a:spcBef>
                <a:spcPts val="300"/>
              </a:spcBef>
            </a:pPr>
            <a:r>
              <a:rPr lang="en-US" sz="2300" dirty="0"/>
              <a:t>Project Introduction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Learn Verilog &amp; Intro to Vivado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Enabling Partial Reconfiguration</a:t>
            </a:r>
          </a:p>
          <a:p>
            <a:pPr>
              <a:spcBef>
                <a:spcPts val="300"/>
              </a:spcBef>
            </a:pPr>
            <a:r>
              <a:rPr lang="en-US" sz="2300" dirty="0"/>
              <a:t>Design Components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Partially Reconfigurable Multipliers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Crossbar Data Switch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Partially Reconfigurable Adder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Matric Accelerator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Matrix Controller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Asynchronous FIFO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Design High Level Wrapper</a:t>
            </a:r>
          </a:p>
          <a:p>
            <a:pPr>
              <a:spcBef>
                <a:spcPts val="300"/>
              </a:spcBef>
            </a:pPr>
            <a:r>
              <a:rPr lang="en-US" sz="2300" b="1" dirty="0"/>
              <a:t>Design Resources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	</a:t>
            </a:r>
            <a:r>
              <a:rPr lang="en-US" sz="2000" b="1" dirty="0"/>
              <a:t>Floorplan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	Resource Utilization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	Power Report</a:t>
            </a:r>
          </a:p>
          <a:p>
            <a:pPr>
              <a:spcBef>
                <a:spcPts val="300"/>
              </a:spcBef>
            </a:pPr>
            <a:r>
              <a:rPr lang="en-US" sz="2300" dirty="0"/>
              <a:t>Conclusions &amp; Future Work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D94CF38-53D9-4331-BE45-9D4BE500DECC}"/>
              </a:ext>
            </a:extLst>
          </p:cNvPr>
          <p:cNvSpPr txBox="1">
            <a:spLocks/>
          </p:cNvSpPr>
          <p:nvPr/>
        </p:nvSpPr>
        <p:spPr>
          <a:xfrm>
            <a:off x="7856738" y="1571347"/>
            <a:ext cx="3644978" cy="5225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300"/>
              </a:spcBef>
            </a:pPr>
            <a:r>
              <a:rPr lang="en-US" sz="3100" b="1" dirty="0"/>
              <a:t>Design Resources</a:t>
            </a:r>
            <a:endParaRPr lang="en-US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C5A849F-8610-4F44-BB15-C5794CF892F6}"/>
              </a:ext>
            </a:extLst>
          </p:cNvPr>
          <p:cNvSpPr>
            <a:spLocks noChangeAspect="1"/>
          </p:cNvSpPr>
          <p:nvPr/>
        </p:nvSpPr>
        <p:spPr>
          <a:xfrm>
            <a:off x="1023718" y="5135290"/>
            <a:ext cx="114346" cy="11548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64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548795-B33B-4500-9542-E8B53ADD9CBB}"/>
              </a:ext>
            </a:extLst>
          </p:cNvPr>
          <p:cNvCxnSpPr>
            <a:cxnSpLocks/>
          </p:cNvCxnSpPr>
          <p:nvPr/>
        </p:nvCxnSpPr>
        <p:spPr>
          <a:xfrm>
            <a:off x="1080891" y="529838"/>
            <a:ext cx="0" cy="57821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F7B6B69-DEE4-48AD-9D41-357592C3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0396" y="2750820"/>
            <a:ext cx="4781320" cy="1356360"/>
          </a:xfrm>
        </p:spPr>
        <p:txBody>
          <a:bodyPr>
            <a:normAutofit/>
          </a:bodyPr>
          <a:lstStyle/>
          <a:p>
            <a:pPr algn="r">
              <a:spcBef>
                <a:spcPts val="300"/>
              </a:spcBef>
            </a:pPr>
            <a:r>
              <a:rPr lang="en-US" b="1" dirty="0"/>
              <a:t>Learn Verilog &amp; Intro to Vivado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D94CF38-53D9-4331-BE45-9D4BE500DECC}"/>
              </a:ext>
            </a:extLst>
          </p:cNvPr>
          <p:cNvSpPr txBox="1">
            <a:spLocks/>
          </p:cNvSpPr>
          <p:nvPr/>
        </p:nvSpPr>
        <p:spPr>
          <a:xfrm>
            <a:off x="7856738" y="1571347"/>
            <a:ext cx="3644978" cy="5225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300"/>
              </a:spcBef>
            </a:pPr>
            <a:r>
              <a:rPr lang="en-US" sz="3100" b="1" dirty="0"/>
              <a:t>Project Introduction:</a:t>
            </a:r>
            <a:endParaRPr lang="en-US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0BAB85-D330-4FEF-8333-6609F1FC68BA}"/>
              </a:ext>
            </a:extLst>
          </p:cNvPr>
          <p:cNvSpPr>
            <a:spLocks noChangeAspect="1"/>
          </p:cNvSpPr>
          <p:nvPr/>
        </p:nvSpPr>
        <p:spPr>
          <a:xfrm>
            <a:off x="1023718" y="1291838"/>
            <a:ext cx="114346" cy="11548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D8DEE-F284-4B52-8F58-8958FEB2ED40}"/>
              </a:ext>
            </a:extLst>
          </p:cNvPr>
          <p:cNvSpPr txBox="1"/>
          <p:nvPr/>
        </p:nvSpPr>
        <p:spPr>
          <a:xfrm>
            <a:off x="690284" y="358929"/>
            <a:ext cx="4707339" cy="617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300" dirty="0"/>
              <a:t>Design Objective</a:t>
            </a:r>
          </a:p>
          <a:p>
            <a:pPr>
              <a:spcBef>
                <a:spcPts val="300"/>
              </a:spcBef>
            </a:pPr>
            <a:r>
              <a:rPr lang="en-US" sz="2300" b="1" dirty="0"/>
              <a:t>Project Introduction</a:t>
            </a:r>
          </a:p>
          <a:p>
            <a:pPr lvl="1">
              <a:spcBef>
                <a:spcPts val="300"/>
              </a:spcBef>
            </a:pPr>
            <a:r>
              <a:rPr lang="en-US" sz="2000" b="1" dirty="0"/>
              <a:t>Learn Verilog &amp; Intro to Vivado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Enabling Partial Reconfiguration</a:t>
            </a:r>
          </a:p>
          <a:p>
            <a:pPr>
              <a:spcBef>
                <a:spcPts val="300"/>
              </a:spcBef>
            </a:pPr>
            <a:r>
              <a:rPr lang="en-US" sz="2300" dirty="0"/>
              <a:t>Design Components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Partially Reconfigurable Multipliers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Crossbar Data Switch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Partially Reconfigurable Adder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Matric Accelerator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Matrix Controller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Asynchronous FIFO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Design High Level Wrapper</a:t>
            </a:r>
          </a:p>
          <a:p>
            <a:pPr>
              <a:spcBef>
                <a:spcPts val="300"/>
              </a:spcBef>
            </a:pPr>
            <a:r>
              <a:rPr lang="en-US" sz="2300" dirty="0"/>
              <a:t>Design Resources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	Floorplan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	Resource Utilization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	Power Report</a:t>
            </a:r>
          </a:p>
          <a:p>
            <a:pPr>
              <a:spcBef>
                <a:spcPts val="300"/>
              </a:spcBef>
            </a:pPr>
            <a:r>
              <a:rPr lang="en-US" sz="2300" dirty="0"/>
              <a:t>Conclusions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6208922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4752951-DF9C-4BAC-800D-E848884F0CBE}"/>
              </a:ext>
            </a:extLst>
          </p:cNvPr>
          <p:cNvGrpSpPr/>
          <p:nvPr/>
        </p:nvGrpSpPr>
        <p:grpSpPr>
          <a:xfrm>
            <a:off x="652433" y="1216328"/>
            <a:ext cx="10887134" cy="4333009"/>
            <a:chOff x="652433" y="2080876"/>
            <a:chExt cx="10887134" cy="433300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5ED7782-A7E1-433B-810B-F62D69506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22919" y="3096541"/>
              <a:ext cx="3346162" cy="3298016"/>
            </a:xfrm>
            <a:prstGeom prst="rect">
              <a:avLst/>
            </a:prstGeom>
          </p:spPr>
        </p:pic>
        <p:pic>
          <p:nvPicPr>
            <p:cNvPr id="4" name="Picture 3" descr="A picture containing sitting, table, large, city&#10;&#10;Description automatically generated">
              <a:extLst>
                <a:ext uri="{FF2B5EF4-FFF2-40B4-BE49-F238E27FC236}">
                  <a16:creationId xmlns:a16="http://schemas.microsoft.com/office/drawing/2014/main" id="{B837A282-72C9-4A51-B99C-507D7A64D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433" y="3123759"/>
              <a:ext cx="3346163" cy="329012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FF378E1-980B-48D5-9EC5-B03D31C51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93405" y="3107990"/>
              <a:ext cx="3346162" cy="330589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0FBDDC3-327C-4379-959F-690278B996B3}"/>
                </a:ext>
              </a:extLst>
            </p:cNvPr>
            <p:cNvSpPr txBox="1"/>
            <p:nvPr/>
          </p:nvSpPr>
          <p:spPr>
            <a:xfrm>
              <a:off x="1553989" y="2080877"/>
              <a:ext cx="184961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Floating Point</a:t>
              </a:r>
            </a:p>
            <a:p>
              <a:pPr algn="ctr"/>
              <a:r>
                <a:rPr lang="en-US" sz="2000" dirty="0"/>
                <a:t>Configuration Floorplan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E2A0A26-663E-42D5-AE76-DEDC1D55AFFC}"/>
                </a:ext>
              </a:extLst>
            </p:cNvPr>
            <p:cNvSpPr txBox="1"/>
            <p:nvPr/>
          </p:nvSpPr>
          <p:spPr>
            <a:xfrm>
              <a:off x="5171195" y="2080876"/>
              <a:ext cx="184961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Fixed Point</a:t>
              </a:r>
            </a:p>
            <a:p>
              <a:pPr algn="ctr"/>
              <a:r>
                <a:rPr lang="en-US" sz="2000" dirty="0"/>
                <a:t>Configuration Floorplan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9EB730E-03CD-42B2-9201-1430B62F24F8}"/>
                </a:ext>
              </a:extLst>
            </p:cNvPr>
            <p:cNvSpPr txBox="1"/>
            <p:nvPr/>
          </p:nvSpPr>
          <p:spPr>
            <a:xfrm>
              <a:off x="8941681" y="2080876"/>
              <a:ext cx="184960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Integer</a:t>
              </a:r>
            </a:p>
            <a:p>
              <a:pPr algn="ctr"/>
              <a:r>
                <a:rPr lang="en-US" sz="2000" dirty="0"/>
                <a:t>Configuration Floorplan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7E05DD0-FE91-4A04-8CE8-6ED41D3F6768}"/>
              </a:ext>
            </a:extLst>
          </p:cNvPr>
          <p:cNvSpPr txBox="1"/>
          <p:nvPr/>
        </p:nvSpPr>
        <p:spPr>
          <a:xfrm>
            <a:off x="4797057" y="500744"/>
            <a:ext cx="25978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3x3 Kernel at 16-bit width</a:t>
            </a:r>
          </a:p>
        </p:txBody>
      </p:sp>
    </p:spTree>
    <p:extLst>
      <p:ext uri="{BB962C8B-B14F-4D97-AF65-F5344CB8AC3E}">
        <p14:creationId xmlns:p14="http://schemas.microsoft.com/office/powerpoint/2010/main" val="762237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1C8813-9669-4ECF-BEFE-6B355D119F92}"/>
              </a:ext>
            </a:extLst>
          </p:cNvPr>
          <p:cNvCxnSpPr>
            <a:cxnSpLocks/>
          </p:cNvCxnSpPr>
          <p:nvPr/>
        </p:nvCxnSpPr>
        <p:spPr>
          <a:xfrm>
            <a:off x="1080891" y="529838"/>
            <a:ext cx="0" cy="57821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F7B6B69-DEE4-48AD-9D41-357592C3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2944" y="2750820"/>
            <a:ext cx="5038772" cy="1356360"/>
          </a:xfrm>
        </p:spPr>
        <p:txBody>
          <a:bodyPr>
            <a:normAutofit/>
          </a:bodyPr>
          <a:lstStyle/>
          <a:p>
            <a:pPr algn="r">
              <a:spcBef>
                <a:spcPts val="300"/>
              </a:spcBef>
            </a:pPr>
            <a:r>
              <a:rPr lang="en-US" b="1" dirty="0"/>
              <a:t>Resource Utilization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D8DEE-F284-4B52-8F58-8958FEB2ED40}"/>
              </a:ext>
            </a:extLst>
          </p:cNvPr>
          <p:cNvSpPr txBox="1"/>
          <p:nvPr/>
        </p:nvSpPr>
        <p:spPr>
          <a:xfrm>
            <a:off x="690284" y="358929"/>
            <a:ext cx="4707339" cy="617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300" dirty="0"/>
              <a:t>Design Objective</a:t>
            </a:r>
          </a:p>
          <a:p>
            <a:pPr>
              <a:spcBef>
                <a:spcPts val="300"/>
              </a:spcBef>
            </a:pPr>
            <a:r>
              <a:rPr lang="en-US" sz="2300" dirty="0"/>
              <a:t>Project Introduction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Learn Verilog &amp; Intro to Vivado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Enabling Partial Reconfiguration</a:t>
            </a:r>
          </a:p>
          <a:p>
            <a:pPr>
              <a:spcBef>
                <a:spcPts val="300"/>
              </a:spcBef>
            </a:pPr>
            <a:r>
              <a:rPr lang="en-US" sz="2300" dirty="0"/>
              <a:t>Design Components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Partially Reconfigurable Multipliers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Crossbar Data Switch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Partially Reconfigurable Adder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Matric Accelerator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Matrix Controller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Asynchronous FIFO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Design High Level Wrapper</a:t>
            </a:r>
          </a:p>
          <a:p>
            <a:pPr>
              <a:spcBef>
                <a:spcPts val="300"/>
              </a:spcBef>
            </a:pPr>
            <a:r>
              <a:rPr lang="en-US" sz="2300" b="1" dirty="0"/>
              <a:t>Design Resources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	Floorplan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	</a:t>
            </a:r>
            <a:r>
              <a:rPr lang="en-US" sz="2000" b="1" dirty="0"/>
              <a:t>Resource Utilization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	Power Report</a:t>
            </a:r>
          </a:p>
          <a:p>
            <a:pPr>
              <a:spcBef>
                <a:spcPts val="300"/>
              </a:spcBef>
            </a:pPr>
            <a:r>
              <a:rPr lang="en-US" sz="2300" dirty="0"/>
              <a:t>Conclusions &amp; Future Work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D94CF38-53D9-4331-BE45-9D4BE500DECC}"/>
              </a:ext>
            </a:extLst>
          </p:cNvPr>
          <p:cNvSpPr txBox="1">
            <a:spLocks/>
          </p:cNvSpPr>
          <p:nvPr/>
        </p:nvSpPr>
        <p:spPr>
          <a:xfrm>
            <a:off x="7856738" y="1571347"/>
            <a:ext cx="3644978" cy="5225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300"/>
              </a:spcBef>
            </a:pPr>
            <a:r>
              <a:rPr lang="en-US" sz="3100" b="1" dirty="0"/>
              <a:t>Design Resources</a:t>
            </a:r>
            <a:endParaRPr lang="en-US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C5A849F-8610-4F44-BB15-C5794CF892F6}"/>
              </a:ext>
            </a:extLst>
          </p:cNvPr>
          <p:cNvSpPr>
            <a:spLocks noChangeAspect="1"/>
          </p:cNvSpPr>
          <p:nvPr/>
        </p:nvSpPr>
        <p:spPr>
          <a:xfrm>
            <a:off x="1023718" y="5487715"/>
            <a:ext cx="114346" cy="11548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8936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DB68DE5-702C-41D3-AA76-2CE319DB8C57}"/>
              </a:ext>
            </a:extLst>
          </p:cNvPr>
          <p:cNvGrpSpPr/>
          <p:nvPr/>
        </p:nvGrpSpPr>
        <p:grpSpPr>
          <a:xfrm>
            <a:off x="723900" y="2688732"/>
            <a:ext cx="9513154" cy="1666636"/>
            <a:chOff x="731105" y="3325814"/>
            <a:chExt cx="9513154" cy="166663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E2A0A26-663E-42D5-AE76-DEDC1D55AFFC}"/>
                </a:ext>
              </a:extLst>
            </p:cNvPr>
            <p:cNvSpPr txBox="1"/>
            <p:nvPr/>
          </p:nvSpPr>
          <p:spPr>
            <a:xfrm>
              <a:off x="731105" y="3669011"/>
              <a:ext cx="165014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Fixed Point</a:t>
              </a:r>
            </a:p>
            <a:p>
              <a:pPr algn="ctr"/>
              <a:r>
                <a:rPr lang="en-US" sz="2000" dirty="0"/>
                <a:t>Configuration Resource Utilization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2A7688A-C7BE-4FF6-94E6-5875E01D6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76733" y="3325814"/>
              <a:ext cx="7867526" cy="1609724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6FB9A59-93BA-41F5-8782-9AD064498C04}"/>
              </a:ext>
            </a:extLst>
          </p:cNvPr>
          <p:cNvGrpSpPr/>
          <p:nvPr/>
        </p:nvGrpSpPr>
        <p:grpSpPr>
          <a:xfrm>
            <a:off x="723900" y="4961417"/>
            <a:ext cx="9599003" cy="1638061"/>
            <a:chOff x="731105" y="4940300"/>
            <a:chExt cx="9599003" cy="163806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9EB730E-03CD-42B2-9201-1430B62F24F8}"/>
                </a:ext>
              </a:extLst>
            </p:cNvPr>
            <p:cNvSpPr txBox="1"/>
            <p:nvPr/>
          </p:nvSpPr>
          <p:spPr>
            <a:xfrm>
              <a:off x="731105" y="5254922"/>
              <a:ext cx="165014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Integer</a:t>
              </a:r>
            </a:p>
            <a:p>
              <a:pPr algn="ctr"/>
              <a:r>
                <a:rPr lang="en-US" sz="2000" dirty="0"/>
                <a:t>Configuration Resource Utilization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32E7EE0-BE0B-47A5-9EAF-FC73E536F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6733" y="4940300"/>
              <a:ext cx="7953375" cy="1552575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FB32FE7-BD40-4B8A-B120-3641B042D41A}"/>
              </a:ext>
            </a:extLst>
          </p:cNvPr>
          <p:cNvGrpSpPr/>
          <p:nvPr/>
        </p:nvGrpSpPr>
        <p:grpSpPr>
          <a:xfrm>
            <a:off x="723900" y="189237"/>
            <a:ext cx="9701458" cy="1950358"/>
            <a:chOff x="723900" y="1291709"/>
            <a:chExt cx="9701458" cy="195035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0FBDDC3-327C-4379-959F-690278B996B3}"/>
                </a:ext>
              </a:extLst>
            </p:cNvPr>
            <p:cNvSpPr txBox="1"/>
            <p:nvPr/>
          </p:nvSpPr>
          <p:spPr>
            <a:xfrm>
              <a:off x="723900" y="1918628"/>
              <a:ext cx="165735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Floating Point</a:t>
              </a:r>
            </a:p>
            <a:p>
              <a:pPr algn="ctr"/>
              <a:r>
                <a:rPr lang="en-US" sz="2000" dirty="0"/>
                <a:t>Configuration Resource Utilization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4E34A0E-EBA8-4270-807E-30B629DDC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76733" y="1575431"/>
              <a:ext cx="8048625" cy="160972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0B49675-AE9D-4F08-BCFE-913E573B6E4A}"/>
                </a:ext>
              </a:extLst>
            </p:cNvPr>
            <p:cNvSpPr/>
            <p:nvPr/>
          </p:nvSpPr>
          <p:spPr>
            <a:xfrm>
              <a:off x="5038724" y="1918628"/>
              <a:ext cx="390525" cy="262597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D670C8C-BBB1-47F0-B9CE-928E701E11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8275" y="1575431"/>
              <a:ext cx="331258" cy="3431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D285C23-EFF4-48A4-B626-62AA2ECE8A1E}"/>
                </a:ext>
              </a:extLst>
            </p:cNvPr>
            <p:cNvSpPr txBox="1"/>
            <p:nvPr/>
          </p:nvSpPr>
          <p:spPr>
            <a:xfrm>
              <a:off x="5514974" y="1291709"/>
              <a:ext cx="457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!!!!</a:t>
              </a: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731D3E7-0522-4CFB-A95C-37172B63E967}"/>
              </a:ext>
            </a:extLst>
          </p:cNvPr>
          <p:cNvCxnSpPr>
            <a:cxnSpLocks/>
          </p:cNvCxnSpPr>
          <p:nvPr/>
        </p:nvCxnSpPr>
        <p:spPr>
          <a:xfrm>
            <a:off x="5038724" y="3302000"/>
            <a:ext cx="612774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C0BA279-ADCF-467E-A59E-D83F1A852253}"/>
              </a:ext>
            </a:extLst>
          </p:cNvPr>
          <p:cNvCxnSpPr>
            <a:cxnSpLocks/>
          </p:cNvCxnSpPr>
          <p:nvPr/>
        </p:nvCxnSpPr>
        <p:spPr>
          <a:xfrm>
            <a:off x="4927599" y="5562600"/>
            <a:ext cx="612774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514E505-D595-46E9-980F-117F73424CA5}"/>
              </a:ext>
            </a:extLst>
          </p:cNvPr>
          <p:cNvSpPr txBox="1"/>
          <p:nvPr/>
        </p:nvSpPr>
        <p:spPr>
          <a:xfrm>
            <a:off x="9281971" y="4473727"/>
            <a:ext cx="25978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3x3 Kernel at 16-bit width</a:t>
            </a:r>
          </a:p>
        </p:txBody>
      </p:sp>
    </p:spTree>
    <p:extLst>
      <p:ext uri="{BB962C8B-B14F-4D97-AF65-F5344CB8AC3E}">
        <p14:creationId xmlns:p14="http://schemas.microsoft.com/office/powerpoint/2010/main" val="16668952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1C8813-9669-4ECF-BEFE-6B355D119F92}"/>
              </a:ext>
            </a:extLst>
          </p:cNvPr>
          <p:cNvCxnSpPr>
            <a:cxnSpLocks/>
          </p:cNvCxnSpPr>
          <p:nvPr/>
        </p:nvCxnSpPr>
        <p:spPr>
          <a:xfrm>
            <a:off x="1080891" y="529838"/>
            <a:ext cx="0" cy="57821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F7B6B69-DEE4-48AD-9D41-357592C3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2944" y="2750820"/>
            <a:ext cx="5038772" cy="1356360"/>
          </a:xfrm>
        </p:spPr>
        <p:txBody>
          <a:bodyPr>
            <a:normAutofit/>
          </a:bodyPr>
          <a:lstStyle/>
          <a:p>
            <a:pPr algn="r">
              <a:spcBef>
                <a:spcPts val="300"/>
              </a:spcBef>
            </a:pPr>
            <a:r>
              <a:rPr lang="en-US" b="1" dirty="0"/>
              <a:t>Power Report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D8DEE-F284-4B52-8F58-8958FEB2ED40}"/>
              </a:ext>
            </a:extLst>
          </p:cNvPr>
          <p:cNvSpPr txBox="1"/>
          <p:nvPr/>
        </p:nvSpPr>
        <p:spPr>
          <a:xfrm>
            <a:off x="690284" y="358929"/>
            <a:ext cx="4707339" cy="617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300" dirty="0"/>
              <a:t>Design Objective</a:t>
            </a:r>
          </a:p>
          <a:p>
            <a:pPr>
              <a:spcBef>
                <a:spcPts val="300"/>
              </a:spcBef>
            </a:pPr>
            <a:r>
              <a:rPr lang="en-US" sz="2300" dirty="0"/>
              <a:t>Project Introduction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Learn Verilog &amp; Intro to Vivado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Enabling Partial Reconfiguration</a:t>
            </a:r>
          </a:p>
          <a:p>
            <a:pPr>
              <a:spcBef>
                <a:spcPts val="300"/>
              </a:spcBef>
            </a:pPr>
            <a:r>
              <a:rPr lang="en-US" sz="2300" dirty="0"/>
              <a:t>Design Components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Partially Reconfigurable Multipliers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Crossbar Data Switch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Partially Reconfigurable Adder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Matric Accelerator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Matrix Controller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Asynchronous FIFO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Design High Level Wrapper</a:t>
            </a:r>
          </a:p>
          <a:p>
            <a:pPr>
              <a:spcBef>
                <a:spcPts val="300"/>
              </a:spcBef>
            </a:pPr>
            <a:r>
              <a:rPr lang="en-US" sz="2300" b="1" dirty="0"/>
              <a:t>Design Resources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	Floorplan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	Resource Utilization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	</a:t>
            </a:r>
            <a:r>
              <a:rPr lang="en-US" sz="2000" b="1" dirty="0"/>
              <a:t>Power Report</a:t>
            </a:r>
          </a:p>
          <a:p>
            <a:pPr>
              <a:spcBef>
                <a:spcPts val="300"/>
              </a:spcBef>
            </a:pPr>
            <a:r>
              <a:rPr lang="en-US" sz="2300" dirty="0"/>
              <a:t>Conclusions &amp; Future Work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D94CF38-53D9-4331-BE45-9D4BE500DECC}"/>
              </a:ext>
            </a:extLst>
          </p:cNvPr>
          <p:cNvSpPr txBox="1">
            <a:spLocks/>
          </p:cNvSpPr>
          <p:nvPr/>
        </p:nvSpPr>
        <p:spPr>
          <a:xfrm>
            <a:off x="7856738" y="1571347"/>
            <a:ext cx="3644978" cy="5225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300"/>
              </a:spcBef>
            </a:pPr>
            <a:r>
              <a:rPr lang="en-US" sz="3100" b="1" dirty="0"/>
              <a:t>Design Resources</a:t>
            </a:r>
            <a:endParaRPr lang="en-US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C5A849F-8610-4F44-BB15-C5794CF892F6}"/>
              </a:ext>
            </a:extLst>
          </p:cNvPr>
          <p:cNvSpPr>
            <a:spLocks noChangeAspect="1"/>
          </p:cNvSpPr>
          <p:nvPr/>
        </p:nvSpPr>
        <p:spPr>
          <a:xfrm>
            <a:off x="1023718" y="5830615"/>
            <a:ext cx="114346" cy="11548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9294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F5DF1F-EDA5-499F-9C17-050FC2E06DB4}"/>
              </a:ext>
            </a:extLst>
          </p:cNvPr>
          <p:cNvGrpSpPr/>
          <p:nvPr/>
        </p:nvGrpSpPr>
        <p:grpSpPr>
          <a:xfrm>
            <a:off x="5093494" y="365718"/>
            <a:ext cx="6622256" cy="1982893"/>
            <a:chOff x="2183805" y="2099667"/>
            <a:chExt cx="7281798" cy="257999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0FBDDC3-327C-4379-959F-690278B996B3}"/>
                </a:ext>
              </a:extLst>
            </p:cNvPr>
            <p:cNvSpPr txBox="1"/>
            <p:nvPr/>
          </p:nvSpPr>
          <p:spPr>
            <a:xfrm>
              <a:off x="2183805" y="2636044"/>
              <a:ext cx="1786338" cy="1099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Floating Point</a:t>
              </a:r>
            </a:p>
            <a:p>
              <a:pPr algn="ctr"/>
              <a:r>
                <a:rPr lang="en-US" dirty="0"/>
                <a:t>Configuration Power Report</a:t>
              </a:r>
            </a:p>
          </p:txBody>
        </p:sp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09681D1-253B-440A-8786-7C4FD7192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142" y="2099667"/>
              <a:ext cx="5495461" cy="2579992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3A76D66-1C3B-41E5-AC86-05921BA59BEA}"/>
              </a:ext>
            </a:extLst>
          </p:cNvPr>
          <p:cNvGrpSpPr/>
          <p:nvPr/>
        </p:nvGrpSpPr>
        <p:grpSpPr>
          <a:xfrm>
            <a:off x="5093494" y="4270449"/>
            <a:ext cx="6622256" cy="2248235"/>
            <a:chOff x="5093494" y="4359349"/>
            <a:chExt cx="6622256" cy="2248235"/>
          </a:xfrm>
        </p:grpSpPr>
        <p:pic>
          <p:nvPicPr>
            <p:cNvPr id="11" name="Picture 10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99854411-7CDF-4F6B-A841-31F1CFC73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8034" y="4359349"/>
              <a:ext cx="4997716" cy="2248235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47E585-97C5-4516-BC86-4BCB893C66DD}"/>
                </a:ext>
              </a:extLst>
            </p:cNvPr>
            <p:cNvSpPr txBox="1"/>
            <p:nvPr/>
          </p:nvSpPr>
          <p:spPr>
            <a:xfrm>
              <a:off x="5093494" y="4972919"/>
              <a:ext cx="162454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Integer</a:t>
              </a:r>
            </a:p>
            <a:p>
              <a:pPr algn="ctr"/>
              <a:r>
                <a:rPr lang="en-US" dirty="0"/>
                <a:t>Configuration Power Report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1C7AFFC-3FAD-42B8-8CCE-28D0B48C2BA3}"/>
              </a:ext>
            </a:extLst>
          </p:cNvPr>
          <p:cNvGrpSpPr/>
          <p:nvPr/>
        </p:nvGrpSpPr>
        <p:grpSpPr>
          <a:xfrm>
            <a:off x="149790" y="2407363"/>
            <a:ext cx="6142302" cy="2043274"/>
            <a:chOff x="327590" y="2826857"/>
            <a:chExt cx="6142302" cy="204327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7A231F-AA22-43D5-A68B-2B5CC8E95FB0}"/>
                </a:ext>
              </a:extLst>
            </p:cNvPr>
            <p:cNvSpPr txBox="1"/>
            <p:nvPr/>
          </p:nvSpPr>
          <p:spPr>
            <a:xfrm>
              <a:off x="327590" y="3386829"/>
              <a:ext cx="162454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Fixed Point</a:t>
              </a:r>
            </a:p>
            <a:p>
              <a:pPr algn="ctr"/>
              <a:r>
                <a:rPr lang="en-US" dirty="0"/>
                <a:t>Configuration Power Report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02AFC39-F233-413F-9479-3B449DE29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52133" y="2826857"/>
              <a:ext cx="4517759" cy="2043274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BCD8D5B-2AAB-498F-84B3-D90291E33483}"/>
              </a:ext>
            </a:extLst>
          </p:cNvPr>
          <p:cNvSpPr txBox="1"/>
          <p:nvPr/>
        </p:nvSpPr>
        <p:spPr>
          <a:xfrm>
            <a:off x="388343" y="408627"/>
            <a:ext cx="25978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3x3 Kernel at 16-bit width</a:t>
            </a:r>
          </a:p>
        </p:txBody>
      </p:sp>
    </p:spTree>
    <p:extLst>
      <p:ext uri="{BB962C8B-B14F-4D97-AF65-F5344CB8AC3E}">
        <p14:creationId xmlns:p14="http://schemas.microsoft.com/office/powerpoint/2010/main" val="4587879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1C8813-9669-4ECF-BEFE-6B355D119F92}"/>
              </a:ext>
            </a:extLst>
          </p:cNvPr>
          <p:cNvCxnSpPr>
            <a:cxnSpLocks/>
          </p:cNvCxnSpPr>
          <p:nvPr/>
        </p:nvCxnSpPr>
        <p:spPr>
          <a:xfrm>
            <a:off x="1080891" y="529838"/>
            <a:ext cx="0" cy="57821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F7B6B69-DEE4-48AD-9D41-357592C3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2944" y="2750820"/>
            <a:ext cx="5038772" cy="1356360"/>
          </a:xfrm>
        </p:spPr>
        <p:txBody>
          <a:bodyPr>
            <a:normAutofit/>
          </a:bodyPr>
          <a:lstStyle/>
          <a:p>
            <a:pPr algn="r">
              <a:spcBef>
                <a:spcPts val="300"/>
              </a:spcBef>
            </a:pPr>
            <a:r>
              <a:rPr lang="en-US" b="1" dirty="0"/>
              <a:t>Conclusions &amp;</a:t>
            </a:r>
            <a:br>
              <a:rPr lang="en-US" b="1" dirty="0"/>
            </a:br>
            <a:r>
              <a:rPr lang="en-US" b="1" dirty="0"/>
              <a:t>Future 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D8DEE-F284-4B52-8F58-8958FEB2ED40}"/>
              </a:ext>
            </a:extLst>
          </p:cNvPr>
          <p:cNvSpPr txBox="1"/>
          <p:nvPr/>
        </p:nvSpPr>
        <p:spPr>
          <a:xfrm>
            <a:off x="690284" y="358929"/>
            <a:ext cx="4707339" cy="617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300" dirty="0"/>
              <a:t>Design Objective</a:t>
            </a:r>
          </a:p>
          <a:p>
            <a:pPr>
              <a:spcBef>
                <a:spcPts val="300"/>
              </a:spcBef>
            </a:pPr>
            <a:r>
              <a:rPr lang="en-US" sz="2300" dirty="0"/>
              <a:t>Project Introduction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Learn Verilog &amp; Intro to Vivado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Enabling Partial Reconfiguration</a:t>
            </a:r>
          </a:p>
          <a:p>
            <a:pPr>
              <a:spcBef>
                <a:spcPts val="300"/>
              </a:spcBef>
            </a:pPr>
            <a:r>
              <a:rPr lang="en-US" sz="2300" dirty="0"/>
              <a:t>Design Components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Partially Reconfigurable Multipliers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Crossbar Data Switch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Partially Reconfigurable Adder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Matric Accelerator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Matrix Controller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Asynchronous FIFO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Design High Level Wrapper</a:t>
            </a:r>
          </a:p>
          <a:p>
            <a:pPr>
              <a:spcBef>
                <a:spcPts val="300"/>
              </a:spcBef>
            </a:pPr>
            <a:r>
              <a:rPr lang="en-US" sz="2300" dirty="0"/>
              <a:t>Design Resources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	Floorplan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	Resource Utilization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	Power Report</a:t>
            </a:r>
          </a:p>
          <a:p>
            <a:pPr>
              <a:spcBef>
                <a:spcPts val="300"/>
              </a:spcBef>
            </a:pPr>
            <a:r>
              <a:rPr lang="en-US" sz="2300" b="1" dirty="0"/>
              <a:t>Conclusions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36364200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7C0C06-9D20-4E1C-B34C-85D135AC9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130068"/>
            <a:ext cx="10515600" cy="4118332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⁻"/>
            </a:pPr>
            <a:r>
              <a:rPr lang="en-US" sz="2800" dirty="0"/>
              <a:t>While much of the development process for RTL has streamlined by Xilinx, many times development and debugging could be quite tedious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en-US" sz="2800" dirty="0"/>
              <a:t>Currently software to control the FPGA is python based and seems to result in long runtimes for simple computation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en-US" sz="2800" dirty="0"/>
              <a:t>Floating point utilizes much more resources compared to integer or fixed point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sz="28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014FAE2-4045-4FFF-BD83-F30C75CD4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6992741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7C0C06-9D20-4E1C-B34C-85D135AC9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130068"/>
            <a:ext cx="10515600" cy="4118332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⁻"/>
            </a:pPr>
            <a:r>
              <a:rPr lang="en-US" sz="2800" dirty="0"/>
              <a:t>New software for loading data sets will likely be written in Xilinx’s SDK suite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en-US" sz="2800" dirty="0"/>
              <a:t>Floating point needs to be overlooked due to failing synthesis with timing issues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en-US" sz="2800" dirty="0"/>
              <a:t>Gather data comparing runtime and efficiency compared to </a:t>
            </a:r>
            <a:r>
              <a:rPr lang="en-US" sz="2800"/>
              <a:t>software-based methods</a:t>
            </a:r>
            <a:endParaRPr lang="en-US" sz="2800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sz="2800" dirty="0"/>
              <a:t>Begin generating feature maps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sz="2800" dirty="0"/>
          </a:p>
          <a:p>
            <a:pPr>
              <a:buFont typeface="Calibri" panose="020F0502020204030204" pitchFamily="34" charset="0"/>
              <a:buChar char="⁻"/>
            </a:pPr>
            <a:endParaRPr lang="en-US" sz="2800" dirty="0"/>
          </a:p>
          <a:p>
            <a:pPr>
              <a:buFont typeface="Calibri" panose="020F0502020204030204" pitchFamily="34" charset="0"/>
              <a:buChar char="⁻"/>
            </a:pPr>
            <a:endParaRPr lang="en-US" sz="2800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014FAE2-4045-4FFF-BD83-F30C75CD4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29939538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A634-FC89-4BA3-9CDD-060B6FCF0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986" y="2404719"/>
            <a:ext cx="3834027" cy="2048562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94347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31F943-E9CD-41FA-A5AA-F3800EDC9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6191"/>
            <a:ext cx="10515600" cy="1325563"/>
          </a:xfrm>
        </p:spPr>
        <p:txBody>
          <a:bodyPr/>
          <a:lstStyle/>
          <a:p>
            <a:pPr>
              <a:buFont typeface="Calibri" panose="020F0502020204030204" pitchFamily="34" charset="0"/>
              <a:buChar char="⁻"/>
            </a:pPr>
            <a:r>
              <a:rPr lang="en-US" sz="2800" dirty="0"/>
              <a:t>Upon entering the project, I was referenced this book and several tutorials to get a feeling of Verilog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i="1" dirty="0"/>
              <a:t>Free Range VHDL</a:t>
            </a:r>
            <a:r>
              <a:rPr lang="en-US" dirty="0"/>
              <a:t>, Bryan Mealy, 2018</a:t>
            </a:r>
          </a:p>
        </p:txBody>
      </p:sp>
      <p:pic>
        <p:nvPicPr>
          <p:cNvPr id="6" name="Picture 5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FEC4A27F-A1A9-4A1D-B97B-67F2858A86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"/>
          <a:stretch/>
        </p:blipFill>
        <p:spPr>
          <a:xfrm>
            <a:off x="8512769" y="1690688"/>
            <a:ext cx="2841031" cy="42511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31AEE0-11EF-4FDC-B3ED-F05CC243B718}"/>
              </a:ext>
            </a:extLst>
          </p:cNvPr>
          <p:cNvSpPr txBox="1"/>
          <p:nvPr/>
        </p:nvSpPr>
        <p:spPr>
          <a:xfrm>
            <a:off x="838200" y="2776543"/>
            <a:ext cx="76745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 sz="2800" dirty="0"/>
              <a:t>Xilinx also has tutorials with pre-built designs to be imported and demonstrate concepts of how to use the hardware available</a:t>
            </a:r>
          </a:p>
          <a:p>
            <a:endParaRPr lang="en-US" sz="2800" dirty="0"/>
          </a:p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 sz="2800" dirty="0"/>
              <a:t>YouTube tutorials were also helpful for workflow within Vivado</a:t>
            </a:r>
          </a:p>
        </p:txBody>
      </p:sp>
    </p:spTree>
    <p:extLst>
      <p:ext uri="{BB962C8B-B14F-4D97-AF65-F5344CB8AC3E}">
        <p14:creationId xmlns:p14="http://schemas.microsoft.com/office/powerpoint/2010/main" val="2371952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31F943-E9CD-41FA-A5AA-F3800EDC9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2228"/>
            <a:ext cx="4523822" cy="335354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/>
              <a:t>With a simple understanding of Verilog, basic designs were created and tested:</a:t>
            </a:r>
          </a:p>
          <a:p>
            <a:pPr marL="274320" lvl="1" indent="0">
              <a:buNone/>
            </a:pPr>
            <a:endParaRPr lang="en-US" sz="2200" dirty="0"/>
          </a:p>
          <a:p>
            <a:pPr lvl="1" indent="0">
              <a:buNone/>
            </a:pPr>
            <a:r>
              <a:rPr lang="en-US" sz="2400" dirty="0"/>
              <a:t>-Multibit port MUX</a:t>
            </a:r>
          </a:p>
          <a:p>
            <a:pPr lvl="1" indent="0">
              <a:buNone/>
            </a:pPr>
            <a:r>
              <a:rPr lang="en-US" sz="2400" dirty="0"/>
              <a:t>-Multibit flipflop register</a:t>
            </a:r>
          </a:p>
          <a:p>
            <a:pPr lvl="1" indent="0">
              <a:buNone/>
            </a:pPr>
            <a:r>
              <a:rPr lang="en-US" sz="2400" dirty="0"/>
              <a:t>-Parallel multibit flipflop</a:t>
            </a:r>
          </a:p>
          <a:p>
            <a:pPr lvl="1" indent="0">
              <a:buNone/>
            </a:pPr>
            <a:r>
              <a:rPr lang="en-US" sz="2400" dirty="0"/>
              <a:t>-</a:t>
            </a:r>
            <a:r>
              <a:rPr lang="en-US" sz="2400" dirty="0" err="1"/>
              <a:t>Etc</a:t>
            </a:r>
            <a:r>
              <a:rPr lang="en-US" sz="2400" dirty="0"/>
              <a:t>…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091BD8-ECEA-437F-93D9-064E1D862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082" y="1720278"/>
            <a:ext cx="5263717" cy="1377422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834FDE-6166-49C8-A917-9781CBCA25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60300"/>
            <a:ext cx="5263717" cy="206955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881AB2F-D935-485E-9957-DFE5ED0483DD}"/>
              </a:ext>
            </a:extLst>
          </p:cNvPr>
          <p:cNvCxnSpPr/>
          <p:nvPr/>
        </p:nvCxnSpPr>
        <p:spPr>
          <a:xfrm>
            <a:off x="5362022" y="508245"/>
            <a:ext cx="0" cy="58415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491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52F8F-DB06-447D-AB49-1394A5A93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564" y="1136342"/>
            <a:ext cx="9872871" cy="4311958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⁻"/>
            </a:pPr>
            <a:r>
              <a:rPr lang="en-US" sz="2400" dirty="0"/>
              <a:t>Vivado is the primary software suite used for RTL design when implementing on Xilinx based FPGAs such as the Pynq-Z2 &amp; Ultra96 V2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sz="2400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sz="2400" dirty="0"/>
              <a:t>Vivado offers multiple development forms: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400" dirty="0"/>
              <a:t>HDL support for Verilog or VHDL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400" dirty="0"/>
              <a:t>Built in IP Integrator using block diagrams</a:t>
            </a:r>
          </a:p>
        </p:txBody>
      </p:sp>
      <p:pic>
        <p:nvPicPr>
          <p:cNvPr id="5" name="Picture 4" descr="A circuit board&#10;&#10;Description automatically generated">
            <a:extLst>
              <a:ext uri="{FF2B5EF4-FFF2-40B4-BE49-F238E27FC236}">
                <a16:creationId xmlns:a16="http://schemas.microsoft.com/office/drawing/2014/main" id="{165EB5F8-4475-48E3-878F-7240489368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26" y="3954316"/>
            <a:ext cx="3651363" cy="2451862"/>
          </a:xfrm>
          <a:prstGeom prst="rect">
            <a:avLst/>
          </a:prstGeom>
        </p:spPr>
      </p:pic>
      <p:pic>
        <p:nvPicPr>
          <p:cNvPr id="8" name="Picture 7" descr="A circuit board&#10;&#10;Description automatically generated">
            <a:extLst>
              <a:ext uri="{FF2B5EF4-FFF2-40B4-BE49-F238E27FC236}">
                <a16:creationId xmlns:a16="http://schemas.microsoft.com/office/drawing/2014/main" id="{C7D83589-1A09-47BA-8ADA-6331F31248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746" y="3619944"/>
            <a:ext cx="4245689" cy="278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815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52F8F-DB06-447D-AB49-1394A5A93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8678"/>
            <a:ext cx="10515600" cy="1603375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Example of block diagram interface</a:t>
            </a:r>
          </a:p>
          <a:p>
            <a:pPr marL="457200" lvl="1" indent="0">
              <a:buNone/>
            </a:pPr>
            <a:r>
              <a:rPr lang="en-US" dirty="0"/>
              <a:t>*</a:t>
            </a:r>
            <a:r>
              <a:rPr lang="en-US" i="1" dirty="0"/>
              <a:t>For synthesis, block diagrams must be packaged with HDL wrappers generated by Vivado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FCC11E-D083-4C1D-8A07-A09B8F3C8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4510"/>
            <a:ext cx="10515600" cy="294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94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1C8813-9669-4ECF-BEFE-6B355D119F92}"/>
              </a:ext>
            </a:extLst>
          </p:cNvPr>
          <p:cNvCxnSpPr>
            <a:cxnSpLocks/>
          </p:cNvCxnSpPr>
          <p:nvPr/>
        </p:nvCxnSpPr>
        <p:spPr>
          <a:xfrm>
            <a:off x="1080891" y="529838"/>
            <a:ext cx="0" cy="57821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F7B6B69-DEE4-48AD-9D41-357592C3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0396" y="2750820"/>
            <a:ext cx="4781320" cy="1356360"/>
          </a:xfrm>
        </p:spPr>
        <p:txBody>
          <a:bodyPr>
            <a:normAutofit/>
          </a:bodyPr>
          <a:lstStyle/>
          <a:p>
            <a:pPr algn="r">
              <a:spcBef>
                <a:spcPts val="300"/>
              </a:spcBef>
            </a:pPr>
            <a:r>
              <a:rPr lang="en-US" b="1" dirty="0"/>
              <a:t>Enabling Partial Reconfiguration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D8DEE-F284-4B52-8F58-8958FEB2ED40}"/>
              </a:ext>
            </a:extLst>
          </p:cNvPr>
          <p:cNvSpPr txBox="1"/>
          <p:nvPr/>
        </p:nvSpPr>
        <p:spPr>
          <a:xfrm>
            <a:off x="690284" y="358929"/>
            <a:ext cx="4707339" cy="617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300" dirty="0"/>
              <a:t>Design Objective</a:t>
            </a:r>
          </a:p>
          <a:p>
            <a:pPr>
              <a:spcBef>
                <a:spcPts val="300"/>
              </a:spcBef>
            </a:pPr>
            <a:r>
              <a:rPr lang="en-US" sz="2300" b="1" dirty="0"/>
              <a:t>Project Introduction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Learn Verilog &amp; Intro to Vivado</a:t>
            </a:r>
          </a:p>
          <a:p>
            <a:pPr lvl="1">
              <a:spcBef>
                <a:spcPts val="300"/>
              </a:spcBef>
            </a:pPr>
            <a:r>
              <a:rPr lang="en-US" sz="2000" b="1" dirty="0"/>
              <a:t>Enabling Partial Reconfiguration</a:t>
            </a:r>
          </a:p>
          <a:p>
            <a:pPr>
              <a:spcBef>
                <a:spcPts val="300"/>
              </a:spcBef>
            </a:pPr>
            <a:r>
              <a:rPr lang="en-US" sz="2300" dirty="0"/>
              <a:t>Design Components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Partially Reconfigurable Multipliers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Crossbar Data Switch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Partially Reconfigurable Adder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Matric Accelerator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Matrix Controller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Asynchronous FIFO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Design High Level Wrapper</a:t>
            </a:r>
          </a:p>
          <a:p>
            <a:pPr>
              <a:spcBef>
                <a:spcPts val="300"/>
              </a:spcBef>
            </a:pPr>
            <a:r>
              <a:rPr lang="en-US" sz="2300" dirty="0"/>
              <a:t>Design Resources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	Floorplan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	Resource Utilization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	Power Report</a:t>
            </a:r>
          </a:p>
          <a:p>
            <a:pPr>
              <a:spcBef>
                <a:spcPts val="300"/>
              </a:spcBef>
            </a:pPr>
            <a:r>
              <a:rPr lang="en-US" sz="2300" dirty="0"/>
              <a:t>Conclusions &amp; Future Work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D94CF38-53D9-4331-BE45-9D4BE500DECC}"/>
              </a:ext>
            </a:extLst>
          </p:cNvPr>
          <p:cNvSpPr txBox="1">
            <a:spLocks/>
          </p:cNvSpPr>
          <p:nvPr/>
        </p:nvSpPr>
        <p:spPr>
          <a:xfrm>
            <a:off x="7856738" y="1571347"/>
            <a:ext cx="3644978" cy="5225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300"/>
              </a:spcBef>
            </a:pPr>
            <a:r>
              <a:rPr lang="en-US" sz="3100" b="1" dirty="0"/>
              <a:t>Project Introduction:</a:t>
            </a:r>
            <a:endParaRPr lang="en-US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C5A849F-8610-4F44-BB15-C5794CF892F6}"/>
              </a:ext>
            </a:extLst>
          </p:cNvPr>
          <p:cNvSpPr>
            <a:spLocks noChangeAspect="1"/>
          </p:cNvSpPr>
          <p:nvPr/>
        </p:nvSpPr>
        <p:spPr>
          <a:xfrm>
            <a:off x="1023718" y="1630223"/>
            <a:ext cx="114346" cy="11548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89119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4784</TotalTime>
  <Words>3061</Words>
  <Application>Microsoft Office PowerPoint</Application>
  <PresentationFormat>Widescreen</PresentationFormat>
  <Paragraphs>631</Paragraphs>
  <Slides>48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Calibri</vt:lpstr>
      <vt:lpstr>Corbel</vt:lpstr>
      <vt:lpstr>Basis</vt:lpstr>
      <vt:lpstr> Convolution Acceleration using Dynamic Hardware</vt:lpstr>
      <vt:lpstr>Overview</vt:lpstr>
      <vt:lpstr>Design Objective</vt:lpstr>
      <vt:lpstr>Learn Verilog &amp; Intro to Vivado</vt:lpstr>
      <vt:lpstr>PowerPoint Presentation</vt:lpstr>
      <vt:lpstr>PowerPoint Presentation</vt:lpstr>
      <vt:lpstr>PowerPoint Presentation</vt:lpstr>
      <vt:lpstr>PowerPoint Presentation</vt:lpstr>
      <vt:lpstr>Enabling Partial Reconfiguration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Partially Reconfigurable Multipliers</vt:lpstr>
      <vt:lpstr>PowerPoint Presentation</vt:lpstr>
      <vt:lpstr>PowerPoint Presentation</vt:lpstr>
      <vt:lpstr>Crossbar Data Switch</vt:lpstr>
      <vt:lpstr>PowerPoint Presentation</vt:lpstr>
      <vt:lpstr>PowerPoint Presentation</vt:lpstr>
      <vt:lpstr>Partially Reconfigurable Adder</vt:lpstr>
      <vt:lpstr>PowerPoint Presentation</vt:lpstr>
      <vt:lpstr>Matrix Accelerator</vt:lpstr>
      <vt:lpstr>PowerPoint Presentation</vt:lpstr>
      <vt:lpstr>PowerPoint Presentation</vt:lpstr>
      <vt:lpstr>Matrix Controller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Asynchronous FIFO</vt:lpstr>
      <vt:lpstr>PowerPoint Presentation</vt:lpstr>
      <vt:lpstr>PowerPoint Presentation</vt:lpstr>
      <vt:lpstr>PowerPoint Presentation</vt:lpstr>
      <vt:lpstr>Design High Level Wrapper</vt:lpstr>
      <vt:lpstr>PowerPoint Presentation</vt:lpstr>
      <vt:lpstr>Floorplan</vt:lpstr>
      <vt:lpstr>PowerPoint Presentation</vt:lpstr>
      <vt:lpstr>Resource Utilization</vt:lpstr>
      <vt:lpstr>PowerPoint Presentation</vt:lpstr>
      <vt:lpstr>Power Report</vt:lpstr>
      <vt:lpstr>PowerPoint Presentation</vt:lpstr>
      <vt:lpstr>Conclusions &amp; Future Work</vt:lpstr>
      <vt:lpstr>Conclusions</vt:lpstr>
      <vt:lpstr>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Cain</dc:creator>
  <cp:lastModifiedBy>David Cain</cp:lastModifiedBy>
  <cp:revision>780</cp:revision>
  <dcterms:created xsi:type="dcterms:W3CDTF">2020-08-21T21:23:02Z</dcterms:created>
  <dcterms:modified xsi:type="dcterms:W3CDTF">2020-09-23T14:51:10Z</dcterms:modified>
</cp:coreProperties>
</file>