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1" r:id="rId5"/>
    <p:sldId id="263" r:id="rId6"/>
    <p:sldId id="262" r:id="rId7"/>
    <p:sldId id="265" r:id="rId8"/>
    <p:sldId id="266" r:id="rId9"/>
    <p:sldId id="267" r:id="rId10"/>
    <p:sldId id="274" r:id="rId11"/>
    <p:sldId id="276" r:id="rId12"/>
    <p:sldId id="278" r:id="rId13"/>
    <p:sldId id="275" r:id="rId14"/>
    <p:sldId id="269" r:id="rId15"/>
    <p:sldId id="271" r:id="rId16"/>
    <p:sldId id="270" r:id="rId17"/>
    <p:sldId id="273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9" autoAdjust="0"/>
    <p:restoredTop sz="94660"/>
  </p:normalViewPr>
  <p:slideViewPr>
    <p:cSldViewPr snapToGrid="0">
      <p:cViewPr>
        <p:scale>
          <a:sx n="75" d="100"/>
          <a:sy n="75" d="100"/>
        </p:scale>
        <p:origin x="24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3D8EA-6F56-4F99-9909-FDE052401F0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22F4E-92E3-4860-8641-150BB682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B7B0-CA67-495E-9E02-774504AAC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8959E-3100-488C-ACD1-081E8DFB8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24A9B-415C-4670-8115-19460A15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5C4A-BDF0-4BFA-8FF6-C0C70993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9463-32B2-4C09-85DB-18904DEA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3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438D-BAC7-4EFF-8376-6DD47CF4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B56D3-ABA0-42A3-9BA4-FC0075CCC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9699-F229-47EA-AB61-8E500D6F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26E6E-1354-493A-BC1E-648E41C7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0B47-CF5B-415C-A860-0706978B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B48EF-923F-4D96-82BB-189A63B01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44502-6A77-4B35-A147-69E46EE5E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606CA-BE5D-4F23-AFA5-0078B45D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12E3-7061-4FF2-A92B-17B415F9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186D-106B-4F2E-AB40-76DBAF0A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1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9026-2299-477E-BC9D-82053C62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89C4-821C-4A01-B7D1-EDE43FFA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DD82E-579F-4094-8D7E-D1BAFC7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6FE93-BC7A-4E66-A1C9-4F6A0C04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4516-0D4C-4020-91DB-DA62DA9C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A594-C4D9-4BFD-AB31-1B3EC75B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CB0C8-DA3B-4AAA-8009-78976E6BE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3248-53AB-4841-9ACA-69951402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E724C-8F06-42F6-B51D-DB835B2D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7B34F-5616-4963-80B2-23EC30DF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1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1A32-6DAF-47D4-8CE6-826B4463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ED81-4CFA-4E8B-8923-D8F4B3065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3B8C4-0491-494C-A573-4693A3028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DB3E2-C57F-4F96-95A4-0FC8D4C3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CE3EF-7738-45BD-8A79-974694ED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184F8-2000-46A0-8FA6-98E1D617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7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2730-9739-46BC-89CA-3138483A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32DFC-B204-4827-9D59-EC481BFE7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1BB6C-1E5D-4C40-A1CC-5239E775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460FE-2857-40A9-B214-8567920CC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F2FF5-4AEF-414C-8D22-3A5B25101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3BE52-7810-4062-BA1A-46A653D6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D94CA-3FA8-4ED7-90E0-44D6F599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9A729-180D-452E-AAFA-CA78E1C5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1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C0A0-B988-411A-BB6C-77949C0A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478C9-6660-48E6-B87D-173CCBD4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7859D-A5BD-47D7-B890-FF931532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07502-3ADD-4F00-8E19-1985CEA5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F41DD-722E-48B5-8F82-09C6225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2479A-F2A6-4BB8-8085-C0C102A6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EBCF-F64D-4ABF-B43E-EBD26F12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2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BF2F-AC0D-449C-B95E-856E1C67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9759-3F9C-4F23-A492-46DDAF7D9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B07BD-8ABA-4098-B138-2BF917619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A6A18-EB2E-4F60-B43A-DE673C5D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13FA5-29D0-4EB5-8BEC-B565E2C5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DAE72-C490-49FD-837B-6D317181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1388-FEE4-42A6-82E3-68D65F48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C9C70-CD8A-4669-9C13-038BBC6DD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40CE9-9B1B-4F25-B5E1-818FF9DE5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1E07B-169C-4203-A873-2C5C65F9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7AA9-0E09-4384-B41C-59213A99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6EF4C-141A-4300-BA7D-87EE5AE1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BF726-0BDF-4213-8F27-9648EF90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242DE-22D3-45DB-B8F0-0023448C6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8EF0E-ECBD-4D87-AED1-06DA2EDD0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AE87-B9B2-4AB2-82B0-23EE33EE440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89A0-D8C2-4E01-A917-6FAA15AD9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3733-1701-448C-A82E-E72500A73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444" y="2441572"/>
            <a:ext cx="10531112" cy="1600744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Hardware</a:t>
            </a:r>
            <a:br>
              <a:rPr lang="en-US" dirty="0"/>
            </a:br>
            <a:r>
              <a:rPr lang="en-US" dirty="0"/>
              <a:t>Matrix Acceleration Design Reflection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444" y="5442749"/>
            <a:ext cx="10531112" cy="982765"/>
          </a:xfrm>
        </p:spPr>
        <p:txBody>
          <a:bodyPr/>
          <a:lstStyle/>
          <a:p>
            <a:pPr algn="l"/>
            <a:r>
              <a:rPr lang="en-US" dirty="0"/>
              <a:t>Designed/Presented by David Cain</a:t>
            </a:r>
          </a:p>
          <a:p>
            <a:pPr algn="l"/>
            <a:r>
              <a:rPr lang="en-US" dirty="0"/>
              <a:t>Special thanks to Omar Eddash and Adam Frost for mentorship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Design Step 3: Enabling Partial Reconfig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1121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Using Vivado’s partial reconfiguration wizard, designs can become dynamically reconfigurable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7A3B7-B81E-41A2-A802-4A2E5E054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335"/>
          <a:stretch/>
        </p:blipFill>
        <p:spPr>
          <a:xfrm>
            <a:off x="8599551" y="2701905"/>
            <a:ext cx="2754249" cy="35477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36B4A6-A0D4-46F9-B6FE-A1434EADAFFA}"/>
              </a:ext>
            </a:extLst>
          </p:cNvPr>
          <p:cNvSpPr txBox="1">
            <a:spLocks/>
          </p:cNvSpPr>
          <p:nvPr/>
        </p:nvSpPr>
        <p:spPr>
          <a:xfrm>
            <a:off x="838200" y="2701905"/>
            <a:ext cx="7761351" cy="3790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This allows for partitions of the FPGA to be reprogrammed. Reprogrammable partitions a can be loaded with many module types for different functionality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When converting a project to partially reconfigurable, simulation is no longer available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It is recommended to flesh out much of a PR design while static, then create a new project for a dynamic version</a:t>
            </a:r>
          </a:p>
        </p:txBody>
      </p:sp>
    </p:spTree>
    <p:extLst>
      <p:ext uri="{BB962C8B-B14F-4D97-AF65-F5344CB8AC3E}">
        <p14:creationId xmlns:p14="http://schemas.microsoft.com/office/powerpoint/2010/main" val="424571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24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Design Step 3: Enabling Partial Reconfig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03236-2214-40D4-9568-400F910DC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04" y="2216588"/>
            <a:ext cx="4076096" cy="3694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2218176"/>
            <a:ext cx="623630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Backup project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Enable Partial Reconfiguration</a:t>
            </a:r>
          </a:p>
          <a:p>
            <a:pPr marL="514350" lvl="1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Tools-&gt;Enable Partial Reconfiguration…</a:t>
            </a:r>
          </a:p>
          <a:p>
            <a:pPr marL="285750" lvl="1">
              <a:lnSpc>
                <a:spcPct val="90000"/>
              </a:lnSpc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Select a device in top to create a partition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356468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24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Design Step 3: Enabling Partial Reconfig (cont.)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1690688"/>
            <a:ext cx="835025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Add any needed partitions and modules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Create a configuration with modules set as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0772A-C89A-4E57-99F2-67934C64A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127913" cy="2686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E1B0E-15CA-4D1B-BC16-2E565F95B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886" y="3429000"/>
            <a:ext cx="512791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ight, sitting, large, lit&#10;&#10;Description automatically generated">
            <a:extLst>
              <a:ext uri="{FF2B5EF4-FFF2-40B4-BE49-F238E27FC236}">
                <a16:creationId xmlns:a16="http://schemas.microsoft.com/office/drawing/2014/main" id="{8D82CA3B-C795-4645-9CD9-113C442C8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46" y="1690688"/>
            <a:ext cx="4449527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B7B522-68A5-4F56-9126-FA897EDCC40F}"/>
              </a:ext>
            </a:extLst>
          </p:cNvPr>
          <p:cNvSpPr txBox="1"/>
          <p:nvPr/>
        </p:nvSpPr>
        <p:spPr>
          <a:xfrm>
            <a:off x="838200" y="1690688"/>
            <a:ext cx="5562846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Each reconfigurable partition requires a dedicated pBlock to dictate the hardware available for reconfiguration</a:t>
            </a:r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This pBlock should contain only the dynamic module. Static modules will be placed and routed automatically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This is a screenshot of the floorplan for a design with 8 pBlocks to enable 8 </a:t>
            </a:r>
            <a:r>
              <a:rPr lang="en-US" sz="2400" dirty="0" err="1"/>
              <a:t>seperate</a:t>
            </a:r>
            <a:r>
              <a:rPr lang="en-US" sz="2400" dirty="0"/>
              <a:t> reconfigurable multiply compute partitions.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EAAA17-883F-419C-98D6-3B76223C4CF7}"/>
              </a:ext>
            </a:extLst>
          </p:cNvPr>
          <p:cNvCxnSpPr>
            <a:cxnSpLocks/>
          </p:cNvCxnSpPr>
          <p:nvPr/>
        </p:nvCxnSpPr>
        <p:spPr>
          <a:xfrm>
            <a:off x="7898607" y="4945857"/>
            <a:ext cx="488254" cy="3303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B8ACF-F991-4FE3-9562-A377DB1DF5EA}"/>
              </a:ext>
            </a:extLst>
          </p:cNvPr>
          <p:cNvSpPr/>
          <p:nvPr/>
        </p:nvSpPr>
        <p:spPr>
          <a:xfrm>
            <a:off x="8412956" y="5276219"/>
            <a:ext cx="1178719" cy="3625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403AAE-84CA-4243-B585-3EA947A14F75}"/>
              </a:ext>
            </a:extLst>
          </p:cNvPr>
          <p:cNvSpPr txBox="1"/>
          <p:nvPr/>
        </p:nvSpPr>
        <p:spPr>
          <a:xfrm>
            <a:off x="7010499" y="4741068"/>
            <a:ext cx="862013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pBlock Definitions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300CD3-D22A-4172-AC5A-0D7485A2CAC5}"/>
              </a:ext>
            </a:extLst>
          </p:cNvPr>
          <p:cNvCxnSpPr>
            <a:cxnSpLocks/>
          </p:cNvCxnSpPr>
          <p:nvPr/>
        </p:nvCxnSpPr>
        <p:spPr>
          <a:xfrm flipH="1">
            <a:off x="9576430" y="4679788"/>
            <a:ext cx="228502" cy="36608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EF04D0E-FDD9-42FC-A2DE-1112CEF3DEE5}"/>
              </a:ext>
            </a:extLst>
          </p:cNvPr>
          <p:cNvSpPr/>
          <p:nvPr/>
        </p:nvSpPr>
        <p:spPr>
          <a:xfrm>
            <a:off x="8693441" y="5074443"/>
            <a:ext cx="873919" cy="1666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854820-7B78-4341-B247-C9F0FCBE40CA}"/>
              </a:ext>
            </a:extLst>
          </p:cNvPr>
          <p:cNvSpPr txBox="1"/>
          <p:nvPr/>
        </p:nvSpPr>
        <p:spPr>
          <a:xfrm>
            <a:off x="9690681" y="4167419"/>
            <a:ext cx="7948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Static Hardware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B945FA9-5BDC-45FD-B36F-7132DE81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24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Design Step 3: Enabling Partial Reconfig (cont.)</a:t>
            </a:r>
          </a:p>
        </p:txBody>
      </p:sp>
    </p:spTree>
    <p:extLst>
      <p:ext uri="{BB962C8B-B14F-4D97-AF65-F5344CB8AC3E}">
        <p14:creationId xmlns:p14="http://schemas.microsoft.com/office/powerpoint/2010/main" val="52709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Step 4: Crossbar Data Switch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 data link was needed to interface many parallel multiplier outputs to many parallel adder devices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 crossbar switch was designed and implemented. This switch allows for any input port to be selected and connected to any output port.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 crossbar was written from scratch to have variable input and output port counts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These ports are also variable bit length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The data connection is asynchronous, mimicking wire connections</a:t>
            </a:r>
          </a:p>
        </p:txBody>
      </p:sp>
    </p:spTree>
    <p:extLst>
      <p:ext uri="{BB962C8B-B14F-4D97-AF65-F5344CB8AC3E}">
        <p14:creationId xmlns:p14="http://schemas.microsoft.com/office/powerpoint/2010/main" val="49336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Step 4: Crossbar Data Switch (cont.)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191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The crossbar operates on a grid connection method. With N inputs and M outputs, this generates </a:t>
            </a:r>
            <a:r>
              <a:rPr lang="en-US" dirty="0" err="1"/>
              <a:t>NxM</a:t>
            </a:r>
            <a:r>
              <a:rPr lang="en-US" dirty="0"/>
              <a:t> valid address selections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6D5EF3-5034-49D8-8F5B-B83D5A7104A6}"/>
              </a:ext>
            </a:extLst>
          </p:cNvPr>
          <p:cNvSpPr txBox="1">
            <a:spLocks/>
          </p:cNvSpPr>
          <p:nvPr/>
        </p:nvSpPr>
        <p:spPr>
          <a:xfrm>
            <a:off x="838200" y="2709863"/>
            <a:ext cx="6753225" cy="346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At positive edge clocks, the address on AddressSelect port is toggled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If direct is HIGH, equal I/O ports will be connected. 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i.e. Output0 = Input0; Input1 = Output1;…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621B61-3590-4734-8E84-A40C25AC0D64}"/>
              </a:ext>
            </a:extLst>
          </p:cNvPr>
          <p:cNvGrpSpPr/>
          <p:nvPr/>
        </p:nvGrpSpPr>
        <p:grpSpPr>
          <a:xfrm>
            <a:off x="7518666" y="3025775"/>
            <a:ext cx="4673334" cy="3524250"/>
            <a:chOff x="7518666" y="3025775"/>
            <a:chExt cx="4673334" cy="35242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B66D41-32D6-44AA-85EC-B847C774132A}"/>
                </a:ext>
              </a:extLst>
            </p:cNvPr>
            <p:cNvGrpSpPr/>
            <p:nvPr/>
          </p:nvGrpSpPr>
          <p:grpSpPr>
            <a:xfrm>
              <a:off x="7518666" y="3025775"/>
              <a:ext cx="4673334" cy="3467100"/>
              <a:chOff x="7591425" y="2730138"/>
              <a:chExt cx="4673334" cy="3467100"/>
            </a:xfrm>
          </p:grpSpPr>
          <p:pic>
            <p:nvPicPr>
              <p:cNvPr id="8" name="Picture 7" descr="A picture containing large&#10;&#10;Description automatically generated">
                <a:extLst>
                  <a:ext uri="{FF2B5EF4-FFF2-40B4-BE49-F238E27FC236}">
                    <a16:creationId xmlns:a16="http://schemas.microsoft.com/office/drawing/2014/main" id="{46F152D7-2AD0-4112-93EA-51FDB5E7D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1425" y="2730138"/>
                <a:ext cx="3762375" cy="34671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9E4D8D-174C-4829-AEC5-07148CE77346}"/>
                  </a:ext>
                </a:extLst>
              </p:cNvPr>
              <p:cNvSpPr txBox="1"/>
              <p:nvPr/>
            </p:nvSpPr>
            <p:spPr>
              <a:xfrm>
                <a:off x="8931622" y="3839339"/>
                <a:ext cx="28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077A48-9996-4A03-AB14-60775ECD4867}"/>
                  </a:ext>
                </a:extLst>
              </p:cNvPr>
              <p:cNvSpPr txBox="1"/>
              <p:nvPr/>
            </p:nvSpPr>
            <p:spPr>
              <a:xfrm>
                <a:off x="9620863" y="3821908"/>
                <a:ext cx="28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82306F-5D04-4730-9FBB-C83ACA798844}"/>
                  </a:ext>
                </a:extLst>
              </p:cNvPr>
              <p:cNvSpPr txBox="1"/>
              <p:nvPr/>
            </p:nvSpPr>
            <p:spPr>
              <a:xfrm>
                <a:off x="10310104" y="3821908"/>
                <a:ext cx="28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4D2F2-E98A-4098-96CD-022424D6D7CC}"/>
                  </a:ext>
                </a:extLst>
              </p:cNvPr>
              <p:cNvSpPr txBox="1"/>
              <p:nvPr/>
            </p:nvSpPr>
            <p:spPr>
              <a:xfrm>
                <a:off x="10999345" y="3816276"/>
                <a:ext cx="28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298E57-7778-4162-B455-AB210615DC71}"/>
                  </a:ext>
                </a:extLst>
              </p:cNvPr>
              <p:cNvSpPr txBox="1"/>
              <p:nvPr/>
            </p:nvSpPr>
            <p:spPr>
              <a:xfrm>
                <a:off x="8931622" y="4463688"/>
                <a:ext cx="28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DCE277-65F8-4194-87C6-1387AA8FEF1E}"/>
                  </a:ext>
                </a:extLst>
              </p:cNvPr>
              <p:cNvSpPr txBox="1"/>
              <p:nvPr/>
            </p:nvSpPr>
            <p:spPr>
              <a:xfrm>
                <a:off x="9620863" y="4446257"/>
                <a:ext cx="28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742DA9-8E23-427D-B909-7A203AAB6CC9}"/>
                  </a:ext>
                </a:extLst>
              </p:cNvPr>
              <p:cNvSpPr txBox="1"/>
              <p:nvPr/>
            </p:nvSpPr>
            <p:spPr>
              <a:xfrm>
                <a:off x="10310104" y="4446257"/>
                <a:ext cx="28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647C04-EDD2-4D9A-ACC9-8492F9FF7EA4}"/>
                  </a:ext>
                </a:extLst>
              </p:cNvPr>
              <p:cNvSpPr txBox="1"/>
              <p:nvPr/>
            </p:nvSpPr>
            <p:spPr>
              <a:xfrm>
                <a:off x="10999345" y="4440625"/>
                <a:ext cx="28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4650F1-580E-4C2B-82A7-FD9613C1C5E0}"/>
                  </a:ext>
                </a:extLst>
              </p:cNvPr>
              <p:cNvSpPr txBox="1"/>
              <p:nvPr/>
            </p:nvSpPr>
            <p:spPr>
              <a:xfrm>
                <a:off x="8931622" y="5183811"/>
                <a:ext cx="28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ABC9AD-9576-4AAC-BE2D-589B6020278F}"/>
                  </a:ext>
                </a:extLst>
              </p:cNvPr>
              <p:cNvSpPr txBox="1"/>
              <p:nvPr/>
            </p:nvSpPr>
            <p:spPr>
              <a:xfrm>
                <a:off x="9620863" y="5166380"/>
                <a:ext cx="390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F337EE-7D7E-42D5-91A5-02AD82DADBDA}"/>
                  </a:ext>
                </a:extLst>
              </p:cNvPr>
              <p:cNvSpPr txBox="1"/>
              <p:nvPr/>
            </p:nvSpPr>
            <p:spPr>
              <a:xfrm>
                <a:off x="10310103" y="5166380"/>
                <a:ext cx="3903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B06DA7F-2180-43A3-93A9-5CF19290A22F}"/>
                  </a:ext>
                </a:extLst>
              </p:cNvPr>
              <p:cNvSpPr txBox="1"/>
              <p:nvPr/>
            </p:nvSpPr>
            <p:spPr>
              <a:xfrm>
                <a:off x="10999345" y="5160748"/>
                <a:ext cx="3903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88E76D-B596-4C6C-964B-C43B9781F172}"/>
                  </a:ext>
                </a:extLst>
              </p:cNvPr>
              <p:cNvSpPr txBox="1"/>
              <p:nvPr/>
            </p:nvSpPr>
            <p:spPr>
              <a:xfrm>
                <a:off x="8931622" y="5838472"/>
                <a:ext cx="430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20DD1B-53BA-4757-96A3-289819A89515}"/>
                  </a:ext>
                </a:extLst>
              </p:cNvPr>
              <p:cNvSpPr txBox="1"/>
              <p:nvPr/>
            </p:nvSpPr>
            <p:spPr>
              <a:xfrm>
                <a:off x="9620862" y="5821041"/>
                <a:ext cx="3903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80F883F-3918-49CB-8F80-AFE074386E63}"/>
                  </a:ext>
                </a:extLst>
              </p:cNvPr>
              <p:cNvSpPr txBox="1"/>
              <p:nvPr/>
            </p:nvSpPr>
            <p:spPr>
              <a:xfrm>
                <a:off x="10348449" y="5838472"/>
                <a:ext cx="3903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AC2528-99E4-4B62-A747-B85A0D9CDE0B}"/>
                  </a:ext>
                </a:extLst>
              </p:cNvPr>
              <p:cNvSpPr txBox="1"/>
              <p:nvPr/>
            </p:nvSpPr>
            <p:spPr>
              <a:xfrm>
                <a:off x="10999344" y="5815409"/>
                <a:ext cx="12654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highlight>
                      <a:srgbClr val="FFFF00"/>
                    </a:highlight>
                  </a:rPr>
                  <a:t>16 Addresses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FEEC52-F670-4289-ABAE-15CE703E0A16}"/>
                  </a:ext>
                </a:extLst>
              </p:cNvPr>
              <p:cNvSpPr txBox="1"/>
              <p:nvPr/>
            </p:nvSpPr>
            <p:spPr>
              <a:xfrm>
                <a:off x="7591425" y="3064069"/>
                <a:ext cx="8505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 = 4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D327EB-A943-4794-98A4-882B4EDD63BD}"/>
                </a:ext>
              </a:extLst>
            </p:cNvPr>
            <p:cNvSpPr/>
            <p:nvPr/>
          </p:nvSpPr>
          <p:spPr>
            <a:xfrm>
              <a:off x="7648575" y="6305550"/>
              <a:ext cx="501650" cy="244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5DBC5C-B3F7-448A-94EA-E61120E2135B}"/>
              </a:ext>
            </a:extLst>
          </p:cNvPr>
          <p:cNvSpPr txBox="1"/>
          <p:nvPr/>
        </p:nvSpPr>
        <p:spPr>
          <a:xfrm>
            <a:off x="8369197" y="2673802"/>
            <a:ext cx="85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10727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/>
              <a:t>Block diagram of crossbar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EB480-A609-488C-93F0-4DE0284D8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06" y="2159163"/>
            <a:ext cx="8951789" cy="43337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14F2A-38EA-4814-B683-60681024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Design Step 4: Crossbar Data Switch (cont.)</a:t>
            </a:r>
          </a:p>
        </p:txBody>
      </p:sp>
    </p:spTree>
    <p:extLst>
      <p:ext uri="{BB962C8B-B14F-4D97-AF65-F5344CB8AC3E}">
        <p14:creationId xmlns:p14="http://schemas.microsoft.com/office/powerpoint/2010/main" val="103365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Design Step 5: Partial Reconfig Adder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With a method to now compute many products in parallel and sort them, a device was needed to accumulate the sum of products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2 Partition definitions were created: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Integer/Fixed Point Adder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Floating Point Adder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Floating point needs much more logic due to needing to check the magnitude difference, then normalize the values</a:t>
            </a:r>
          </a:p>
        </p:txBody>
      </p:sp>
    </p:spTree>
    <p:extLst>
      <p:ext uri="{BB962C8B-B14F-4D97-AF65-F5344CB8AC3E}">
        <p14:creationId xmlns:p14="http://schemas.microsoft.com/office/powerpoint/2010/main" val="116735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Design Step 6: Matrix Accelerator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The devices were then packaged into a single IP, </a:t>
            </a:r>
            <a:r>
              <a:rPr lang="en-US" dirty="0" err="1"/>
              <a:t>matrixAcclerator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4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99BE-EEA2-4AA2-ACDD-6009AFDF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74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 an FPGA based reconfigurable design to accelerate matrix convolution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26E8507-1856-44B5-9E45-8416DDDE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87" y="3131461"/>
            <a:ext cx="3831113" cy="3207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838200" y="2657475"/>
            <a:ext cx="66844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This is a computationally intensive process used in many image processing algorithms that can benefit from hardware acceleration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The design must accept multiple data types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400" dirty="0"/>
              <a:t>Integer data values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400" dirty="0"/>
              <a:t>Floating point data values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400" dirty="0"/>
              <a:t>Fixed point data values</a:t>
            </a:r>
          </a:p>
          <a:p>
            <a:pPr lvl="1"/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Each of these data types can be dynamically reconfigured on device</a:t>
            </a:r>
          </a:p>
        </p:txBody>
      </p:sp>
    </p:spTree>
    <p:extLst>
      <p:ext uri="{BB962C8B-B14F-4D97-AF65-F5344CB8AC3E}">
        <p14:creationId xmlns:p14="http://schemas.microsoft.com/office/powerpoint/2010/main" val="210800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EFE7-E5A9-442C-9F6A-DF70B684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 to Vivado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2F8F-DB06-447D-AB49-1394A5A9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Vivado is the primary software suite used when working with Xilinx based FPGAs such as the Pynq-Z2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Vivado offers design development using HDL or the built in IP Integrator using block diagrams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These block diagrams can compose of either default IPs provided by Xilinx or user custom IPs that are imported/created within the project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 HDL defining these Xilinx based IPs are not viewable by end-user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Often both development forms are used when working on a design</a:t>
            </a:r>
          </a:p>
        </p:txBody>
      </p:sp>
    </p:spTree>
    <p:extLst>
      <p:ext uri="{BB962C8B-B14F-4D97-AF65-F5344CB8AC3E}">
        <p14:creationId xmlns:p14="http://schemas.microsoft.com/office/powerpoint/2010/main" val="153081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EFE7-E5A9-442C-9F6A-DF70B684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 to Vivado (cont.)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2F8F-DB06-447D-AB49-1394A5A9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Example of block diagram interface</a:t>
            </a:r>
          </a:p>
          <a:p>
            <a:pPr marL="457200" lvl="1" indent="0">
              <a:buNone/>
            </a:pPr>
            <a:r>
              <a:rPr lang="en-US" dirty="0"/>
              <a:t>*</a:t>
            </a:r>
            <a:r>
              <a:rPr lang="en-US" i="1" dirty="0"/>
              <a:t>For synthesis, block diagrams must be packaged with HDL wrappers generated by Vivado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CC11E-D083-4C1D-8A07-A09B8F3C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7127"/>
            <a:ext cx="10515600" cy="29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Step 1: Learn Verilog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25563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Upon entering the project, I was referenced this book and several tutorials to get a feeling of Verilog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i="1" dirty="0"/>
              <a:t>Free Range VHDL</a:t>
            </a:r>
            <a:r>
              <a:rPr lang="en-US" dirty="0"/>
              <a:t>, Bryan Mealy, 2018</a:t>
            </a: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EC4A27F-A1A9-4A1D-B97B-67F2858A8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"/>
          <a:stretch/>
        </p:blipFill>
        <p:spPr>
          <a:xfrm>
            <a:off x="8512769" y="2241754"/>
            <a:ext cx="2841031" cy="4251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1AEE0-11EF-4FDC-B3ED-F05CC243B718}"/>
              </a:ext>
            </a:extLst>
          </p:cNvPr>
          <p:cNvSpPr txBox="1"/>
          <p:nvPr/>
        </p:nvSpPr>
        <p:spPr>
          <a:xfrm>
            <a:off x="838200" y="3415735"/>
            <a:ext cx="7674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Xilinx also has tutorials with pre-built designs to be imported and demonstrate concepts of how to use the hardware available</a:t>
            </a:r>
          </a:p>
          <a:p>
            <a:endParaRPr lang="en-US" sz="28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YouTube tutorials were also helpful for workflow within Vivado</a:t>
            </a:r>
          </a:p>
        </p:txBody>
      </p:sp>
    </p:spTree>
    <p:extLst>
      <p:ext uri="{BB962C8B-B14F-4D97-AF65-F5344CB8AC3E}">
        <p14:creationId xmlns:p14="http://schemas.microsoft.com/office/powerpoint/2010/main" val="237195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Step 1: Learn Verilog (cont.)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With a simple understanding of Verilog, basic designs were created and tested to verify understanding:</a:t>
            </a:r>
          </a:p>
          <a:p>
            <a:pPr marL="914400" lvl="1" indent="-457200">
              <a:buAutoNum type="arabicPeriod"/>
            </a:pPr>
            <a:r>
              <a:rPr lang="en-US" dirty="0"/>
              <a:t>Multibit flipflop register	(</a:t>
            </a:r>
            <a:r>
              <a:rPr lang="en-US" dirty="0" err="1"/>
              <a:t>FlipFlop.v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/>
              <a:t>Parallel multibit flipflop	(</a:t>
            </a:r>
            <a:r>
              <a:rPr lang="en-US" dirty="0" err="1"/>
              <a:t>ParallelBuffer.v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/>
              <a:t>Multibit port MUX		(</a:t>
            </a:r>
            <a:r>
              <a:rPr lang="en-US" dirty="0" err="1"/>
              <a:t>mux.v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/>
              <a:t>Variable data slicer		(</a:t>
            </a:r>
            <a:r>
              <a:rPr lang="en-US" dirty="0" err="1"/>
              <a:t>dataSplit.v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091BD8-ECEA-437F-93D9-064E1D862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18" y="4794178"/>
            <a:ext cx="4203782" cy="1100056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834FDE-6166-49C8-A917-9781CBCA2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66302"/>
            <a:ext cx="5991778" cy="235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9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Design Step 2: Partial Reconfig Multipliers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 first step was to implement  devices that could intake 2 data values, multiply them, then return the product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This needed to be designed for three separate data types, with separate algorithms to complete each computation type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This was initially designed to buffer input data internally, allowing for parallel computations. The buffered input was removed due to adding unnecessary delay while pipelining data streams</a:t>
            </a:r>
          </a:p>
        </p:txBody>
      </p:sp>
    </p:spTree>
    <p:extLst>
      <p:ext uri="{BB962C8B-B14F-4D97-AF65-F5344CB8AC3E}">
        <p14:creationId xmlns:p14="http://schemas.microsoft.com/office/powerpoint/2010/main" val="57511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482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Design Step 2: Partial Reconfig Multipliers (cont.)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Block diagram of multiplier v1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FA4304-AF6B-4847-BF41-59BA516EE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17" y="2435612"/>
            <a:ext cx="8408163" cy="328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4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482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Design Step 2: Partial Reconfig Multipliers (cont.)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Block diagram of multiplier v2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9B0C74-D437-4D80-9990-B90DF1EAB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91" y="2381597"/>
            <a:ext cx="9862016" cy="36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2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974</Words>
  <Application>Microsoft Office PowerPoint</Application>
  <PresentationFormat>Widescreen</PresentationFormat>
  <Paragraphs>126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Dynamic Hardware Matrix Acceleration Design Reflection</vt:lpstr>
      <vt:lpstr>Design Objective</vt:lpstr>
      <vt:lpstr>Intro to Vivado </vt:lpstr>
      <vt:lpstr>Intro to Vivado (cont.) </vt:lpstr>
      <vt:lpstr>Design Step 1: Learn Verilog</vt:lpstr>
      <vt:lpstr>Design Step 1: Learn Verilog (cont.)</vt:lpstr>
      <vt:lpstr>Design Step 2: Partial Reconfig Multipliers</vt:lpstr>
      <vt:lpstr>Design Step 2: Partial Reconfig Multipliers (cont.)</vt:lpstr>
      <vt:lpstr>Design Step 2: Partial Reconfig Multipliers (cont.)</vt:lpstr>
      <vt:lpstr>Design Step 3: Enabling Partial Reconfig</vt:lpstr>
      <vt:lpstr>Design Step 3: Enabling Partial Reconfig (cont.)</vt:lpstr>
      <vt:lpstr>Design Step 3: Enabling Partial Reconfig (cont.)</vt:lpstr>
      <vt:lpstr>Design Step 3: Enabling Partial Reconfig (cont.)</vt:lpstr>
      <vt:lpstr>Design Step 4: Crossbar Data Switch</vt:lpstr>
      <vt:lpstr>Design Step 4: Crossbar Data Switch (cont.)</vt:lpstr>
      <vt:lpstr>Design Step 4: Crossbar Data Switch (cont.)</vt:lpstr>
      <vt:lpstr>Design Step 5: Partial Reconfig Adder</vt:lpstr>
      <vt:lpstr>Design Step 6: Matrix Accelerator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Cain</dc:creator>
  <cp:lastModifiedBy>David Cain</cp:lastModifiedBy>
  <cp:revision>48</cp:revision>
  <dcterms:created xsi:type="dcterms:W3CDTF">2020-08-21T21:23:02Z</dcterms:created>
  <dcterms:modified xsi:type="dcterms:W3CDTF">2020-08-23T16:21:12Z</dcterms:modified>
</cp:coreProperties>
</file>