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
  </p:notesMasterIdLst>
  <p:sldIdLst>
    <p:sldId id="257" r:id="rId2"/>
    <p:sldId id="298" r:id="rId3"/>
    <p:sldId id="293" r:id="rId4"/>
    <p:sldId id="294"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7160CC-9B5A-4946-80F7-650641D347E1}">
          <p14:sldIdLst>
            <p14:sldId id="257"/>
            <p14:sldId id="298"/>
            <p14:sldId id="293"/>
            <p14:sldId id="2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ain" initials="DC" lastIdx="2" clrIdx="0">
    <p:extLst>
      <p:ext uri="{19B8F6BF-5375-455C-9EA6-DF929625EA0E}">
        <p15:presenceInfo xmlns:p15="http://schemas.microsoft.com/office/powerpoint/2012/main" userId="72f45ecd30b4ae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9" autoAdjust="0"/>
    <p:restoredTop sz="92135" autoAdjust="0"/>
  </p:normalViewPr>
  <p:slideViewPr>
    <p:cSldViewPr snapToGrid="0">
      <p:cViewPr varScale="1">
        <p:scale>
          <a:sx n="108" d="100"/>
          <a:sy n="108" d="100"/>
        </p:scale>
        <p:origin x="14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3D8EA-6F56-4F99-9909-FDE052401F0A}"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22F4E-92E3-4860-8641-150BB6826707}" type="slidenum">
              <a:rPr lang="en-US" smtClean="0"/>
              <a:t>‹#›</a:t>
            </a:fld>
            <a:endParaRPr lang="en-US"/>
          </a:p>
        </p:txBody>
      </p:sp>
    </p:spTree>
    <p:extLst>
      <p:ext uri="{BB962C8B-B14F-4D97-AF65-F5344CB8AC3E}">
        <p14:creationId xmlns:p14="http://schemas.microsoft.com/office/powerpoint/2010/main" val="2243027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22F4E-92E3-4860-8641-150BB6826707}" type="slidenum">
              <a:rPr lang="en-US" smtClean="0"/>
              <a:t>1</a:t>
            </a:fld>
            <a:endParaRPr lang="en-US"/>
          </a:p>
        </p:txBody>
      </p:sp>
    </p:spTree>
    <p:extLst>
      <p:ext uri="{BB962C8B-B14F-4D97-AF65-F5344CB8AC3E}">
        <p14:creationId xmlns:p14="http://schemas.microsoft.com/office/powerpoint/2010/main" val="199773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22F4E-92E3-4860-8641-150BB6826707}" type="slidenum">
              <a:rPr lang="en-US" smtClean="0"/>
              <a:t>2</a:t>
            </a:fld>
            <a:endParaRPr lang="en-US"/>
          </a:p>
        </p:txBody>
      </p:sp>
    </p:spTree>
    <p:extLst>
      <p:ext uri="{BB962C8B-B14F-4D97-AF65-F5344CB8AC3E}">
        <p14:creationId xmlns:p14="http://schemas.microsoft.com/office/powerpoint/2010/main" val="244802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alibri" panose="020F0502020204030204" pitchFamily="34" charset="0"/>
              <a:buChar char="⁻"/>
            </a:pPr>
            <a:endParaRPr lang="en-US" sz="2600" dirty="0"/>
          </a:p>
        </p:txBody>
      </p:sp>
      <p:sp>
        <p:nvSpPr>
          <p:cNvPr id="4" name="Slide Number Placeholder 3"/>
          <p:cNvSpPr>
            <a:spLocks noGrp="1"/>
          </p:cNvSpPr>
          <p:nvPr>
            <p:ph type="sldNum" sz="quarter" idx="5"/>
          </p:nvPr>
        </p:nvSpPr>
        <p:spPr/>
        <p:txBody>
          <a:bodyPr/>
          <a:lstStyle/>
          <a:p>
            <a:fld id="{8DC22F4E-92E3-4860-8641-150BB6826707}" type="slidenum">
              <a:rPr lang="en-US" smtClean="0"/>
              <a:t>3</a:t>
            </a:fld>
            <a:endParaRPr lang="en-US"/>
          </a:p>
        </p:txBody>
      </p:sp>
    </p:spTree>
    <p:extLst>
      <p:ext uri="{BB962C8B-B14F-4D97-AF65-F5344CB8AC3E}">
        <p14:creationId xmlns:p14="http://schemas.microsoft.com/office/powerpoint/2010/main" val="212611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54DDAE87-B9B2-4AB2-82B0-23EE33EE440A}" type="datetimeFigureOut">
              <a:rPr lang="en-US" smtClean="0"/>
              <a:t>10/19/2020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BA1B65-02BA-4250-8CA5-266AF0F9D204}"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26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DAE87-B9B2-4AB2-82B0-23EE33EE440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A1B65-02BA-4250-8CA5-266AF0F9D204}" type="slidenum">
              <a:rPr lang="en-US" smtClean="0"/>
              <a:t>‹#›</a:t>
            </a:fld>
            <a:endParaRPr lang="en-US"/>
          </a:p>
        </p:txBody>
      </p:sp>
    </p:spTree>
    <p:extLst>
      <p:ext uri="{BB962C8B-B14F-4D97-AF65-F5344CB8AC3E}">
        <p14:creationId xmlns:p14="http://schemas.microsoft.com/office/powerpoint/2010/main" val="26598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DAE87-B9B2-4AB2-82B0-23EE33EE440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A1B65-02BA-4250-8CA5-266AF0F9D204}" type="slidenum">
              <a:rPr lang="en-US" smtClean="0"/>
              <a:t>‹#›</a:t>
            </a:fld>
            <a:endParaRPr lang="en-US"/>
          </a:p>
        </p:txBody>
      </p:sp>
    </p:spTree>
    <p:extLst>
      <p:ext uri="{BB962C8B-B14F-4D97-AF65-F5344CB8AC3E}">
        <p14:creationId xmlns:p14="http://schemas.microsoft.com/office/powerpoint/2010/main" val="202518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DAE87-B9B2-4AB2-82B0-23EE33EE440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A1B65-02BA-4250-8CA5-266AF0F9D204}" type="slidenum">
              <a:rPr lang="en-US" smtClean="0"/>
              <a:t>‹#›</a:t>
            </a:fld>
            <a:endParaRPr lang="en-US"/>
          </a:p>
        </p:txBody>
      </p:sp>
    </p:spTree>
    <p:extLst>
      <p:ext uri="{BB962C8B-B14F-4D97-AF65-F5344CB8AC3E}">
        <p14:creationId xmlns:p14="http://schemas.microsoft.com/office/powerpoint/2010/main" val="343924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DAE87-B9B2-4AB2-82B0-23EE33EE440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A1B65-02BA-4250-8CA5-266AF0F9D204}"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0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DAE87-B9B2-4AB2-82B0-23EE33EE440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A1B65-02BA-4250-8CA5-266AF0F9D204}" type="slidenum">
              <a:rPr lang="en-US" smtClean="0"/>
              <a:t>‹#›</a:t>
            </a:fld>
            <a:endParaRPr lang="en-US"/>
          </a:p>
        </p:txBody>
      </p:sp>
    </p:spTree>
    <p:extLst>
      <p:ext uri="{BB962C8B-B14F-4D97-AF65-F5344CB8AC3E}">
        <p14:creationId xmlns:p14="http://schemas.microsoft.com/office/powerpoint/2010/main" val="311195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DAE87-B9B2-4AB2-82B0-23EE33EE440A}"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A1B65-02BA-4250-8CA5-266AF0F9D204}" type="slidenum">
              <a:rPr lang="en-US" smtClean="0"/>
              <a:t>‹#›</a:t>
            </a:fld>
            <a:endParaRPr lang="en-US"/>
          </a:p>
        </p:txBody>
      </p:sp>
    </p:spTree>
    <p:extLst>
      <p:ext uri="{BB962C8B-B14F-4D97-AF65-F5344CB8AC3E}">
        <p14:creationId xmlns:p14="http://schemas.microsoft.com/office/powerpoint/2010/main" val="13770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DAE87-B9B2-4AB2-82B0-23EE33EE440A}"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A1B65-02BA-4250-8CA5-266AF0F9D204}" type="slidenum">
              <a:rPr lang="en-US" smtClean="0"/>
              <a:t>‹#›</a:t>
            </a:fld>
            <a:endParaRPr lang="en-US"/>
          </a:p>
        </p:txBody>
      </p:sp>
    </p:spTree>
    <p:extLst>
      <p:ext uri="{BB962C8B-B14F-4D97-AF65-F5344CB8AC3E}">
        <p14:creationId xmlns:p14="http://schemas.microsoft.com/office/powerpoint/2010/main" val="294505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DAE87-B9B2-4AB2-82B0-23EE33EE440A}"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A1B65-02BA-4250-8CA5-266AF0F9D204}" type="slidenum">
              <a:rPr lang="en-US" smtClean="0"/>
              <a:t>‹#›</a:t>
            </a:fld>
            <a:endParaRPr lang="en-US"/>
          </a:p>
        </p:txBody>
      </p:sp>
    </p:spTree>
    <p:extLst>
      <p:ext uri="{BB962C8B-B14F-4D97-AF65-F5344CB8AC3E}">
        <p14:creationId xmlns:p14="http://schemas.microsoft.com/office/powerpoint/2010/main" val="124766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DDAE87-B9B2-4AB2-82B0-23EE33EE440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A1B65-02BA-4250-8CA5-266AF0F9D204}" type="slidenum">
              <a:rPr lang="en-US" smtClean="0"/>
              <a:t>‹#›</a:t>
            </a:fld>
            <a:endParaRPr lang="en-US"/>
          </a:p>
        </p:txBody>
      </p:sp>
    </p:spTree>
    <p:extLst>
      <p:ext uri="{BB962C8B-B14F-4D97-AF65-F5344CB8AC3E}">
        <p14:creationId xmlns:p14="http://schemas.microsoft.com/office/powerpoint/2010/main" val="127519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DDAE87-B9B2-4AB2-82B0-23EE33EE440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A1B65-02BA-4250-8CA5-266AF0F9D204}" type="slidenum">
              <a:rPr lang="en-US" smtClean="0"/>
              <a:t>‹#›</a:t>
            </a:fld>
            <a:endParaRPr lang="en-US"/>
          </a:p>
        </p:txBody>
      </p:sp>
    </p:spTree>
    <p:extLst>
      <p:ext uri="{BB962C8B-B14F-4D97-AF65-F5344CB8AC3E}">
        <p14:creationId xmlns:p14="http://schemas.microsoft.com/office/powerpoint/2010/main" val="276067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54DDAE87-B9B2-4AB2-82B0-23EE33EE440A}" type="datetimeFigureOut">
              <a:rPr lang="en-US" smtClean="0"/>
              <a:t>10/19/2020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28BA1B65-02BA-4250-8CA5-266AF0F9D204}" type="slidenum">
              <a:rPr lang="en-US" smtClean="0"/>
              <a:t>‹#›</a:t>
            </a:fld>
            <a:endParaRPr lang="en-US"/>
          </a:p>
        </p:txBody>
      </p:sp>
    </p:spTree>
    <p:extLst>
      <p:ext uri="{BB962C8B-B14F-4D97-AF65-F5344CB8AC3E}">
        <p14:creationId xmlns:p14="http://schemas.microsoft.com/office/powerpoint/2010/main" val="19461874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F521-E772-4045-AC01-ED3D39F83633}"/>
              </a:ext>
            </a:extLst>
          </p:cNvPr>
          <p:cNvSpPr>
            <a:spLocks noGrp="1"/>
          </p:cNvSpPr>
          <p:nvPr>
            <p:ph type="ctrTitle"/>
          </p:nvPr>
        </p:nvSpPr>
        <p:spPr>
          <a:xfrm>
            <a:off x="189471" y="700217"/>
            <a:ext cx="11747156" cy="3147546"/>
          </a:xfrm>
        </p:spPr>
        <p:txBody>
          <a:bodyPr>
            <a:normAutofit/>
          </a:bodyPr>
          <a:lstStyle/>
          <a:p>
            <a:br>
              <a:rPr lang="en-US" sz="5400" b="0" dirty="0">
                <a:latin typeface="Calibri" panose="020F0502020204030204" pitchFamily="34" charset="0"/>
                <a:cs typeface="Calibri" panose="020F0502020204030204" pitchFamily="34" charset="0"/>
              </a:rPr>
            </a:br>
            <a:r>
              <a:rPr lang="en-US" sz="5400" b="0" dirty="0">
                <a:latin typeface="Calibri" panose="020F0502020204030204" pitchFamily="34" charset="0"/>
                <a:cs typeface="Calibri" panose="020F0502020204030204" pitchFamily="34" charset="0"/>
              </a:rPr>
              <a:t>Convolution Acceleration</a:t>
            </a:r>
            <a:br>
              <a:rPr lang="en-US" sz="5400" b="0" dirty="0">
                <a:latin typeface="Calibri" panose="020F0502020204030204" pitchFamily="34" charset="0"/>
                <a:cs typeface="Calibri" panose="020F0502020204030204" pitchFamily="34" charset="0"/>
              </a:rPr>
            </a:br>
            <a:r>
              <a:rPr lang="en-US" sz="5400" b="0" dirty="0">
                <a:latin typeface="Calibri" panose="020F0502020204030204" pitchFamily="34" charset="0"/>
                <a:cs typeface="Calibri" panose="020F0502020204030204" pitchFamily="34" charset="0"/>
              </a:rPr>
              <a:t>Design Status</a:t>
            </a:r>
          </a:p>
        </p:txBody>
      </p:sp>
      <p:sp>
        <p:nvSpPr>
          <p:cNvPr id="3" name="Subtitle 2">
            <a:extLst>
              <a:ext uri="{FF2B5EF4-FFF2-40B4-BE49-F238E27FC236}">
                <a16:creationId xmlns:a16="http://schemas.microsoft.com/office/drawing/2014/main" id="{35017881-51EA-47D2-A657-20BA4CE88E85}"/>
              </a:ext>
            </a:extLst>
          </p:cNvPr>
          <p:cNvSpPr>
            <a:spLocks noGrp="1"/>
          </p:cNvSpPr>
          <p:nvPr>
            <p:ph type="subTitle" idx="1"/>
          </p:nvPr>
        </p:nvSpPr>
        <p:spPr>
          <a:xfrm>
            <a:off x="797493" y="5660571"/>
            <a:ext cx="10531112" cy="497212"/>
          </a:xfrm>
        </p:spPr>
        <p:txBody>
          <a:bodyPr>
            <a:normAutofit/>
          </a:bodyPr>
          <a:lstStyle/>
          <a:p>
            <a:pPr algn="l"/>
            <a:r>
              <a:rPr lang="en-US" sz="2800" dirty="0"/>
              <a:t>Presented by David Cain</a:t>
            </a:r>
          </a:p>
        </p:txBody>
      </p:sp>
    </p:spTree>
    <p:extLst>
      <p:ext uri="{BB962C8B-B14F-4D97-AF65-F5344CB8AC3E}">
        <p14:creationId xmlns:p14="http://schemas.microsoft.com/office/powerpoint/2010/main" val="245043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0">
            <a:extLst>
              <a:ext uri="{FF2B5EF4-FFF2-40B4-BE49-F238E27FC236}">
                <a16:creationId xmlns:a16="http://schemas.microsoft.com/office/drawing/2014/main" id="{37F160AA-500B-46F5-93AC-36B24936DFC5}"/>
              </a:ext>
            </a:extLst>
          </p:cNvPr>
          <p:cNvGraphicFramePr>
            <a:graphicFrameLocks noGrp="1"/>
          </p:cNvGraphicFramePr>
          <p:nvPr>
            <p:extLst>
              <p:ext uri="{D42A27DB-BD31-4B8C-83A1-F6EECF244321}">
                <p14:modId xmlns:p14="http://schemas.microsoft.com/office/powerpoint/2010/main" val="1918464704"/>
              </p:ext>
            </p:extLst>
          </p:nvPr>
        </p:nvGraphicFramePr>
        <p:xfrm>
          <a:off x="225424" y="245269"/>
          <a:ext cx="11741151" cy="6367462"/>
        </p:xfrm>
        <a:graphic>
          <a:graphicData uri="http://schemas.openxmlformats.org/drawingml/2006/table">
            <a:tbl>
              <a:tblPr firstRow="1" bandRow="1">
                <a:tableStyleId>{5940675A-B579-460E-94D1-54222C63F5DA}</a:tableStyleId>
              </a:tblPr>
              <a:tblGrid>
                <a:gridCol w="1477959">
                  <a:extLst>
                    <a:ext uri="{9D8B030D-6E8A-4147-A177-3AD203B41FA5}">
                      <a16:colId xmlns:a16="http://schemas.microsoft.com/office/drawing/2014/main" val="2663874568"/>
                    </a:ext>
                  </a:extLst>
                </a:gridCol>
                <a:gridCol w="1282899">
                  <a:extLst>
                    <a:ext uri="{9D8B030D-6E8A-4147-A177-3AD203B41FA5}">
                      <a16:colId xmlns:a16="http://schemas.microsoft.com/office/drawing/2014/main" val="2383235580"/>
                    </a:ext>
                  </a:extLst>
                </a:gridCol>
                <a:gridCol w="1282899">
                  <a:extLst>
                    <a:ext uri="{9D8B030D-6E8A-4147-A177-3AD203B41FA5}">
                      <a16:colId xmlns:a16="http://schemas.microsoft.com/office/drawing/2014/main" val="1694440311"/>
                    </a:ext>
                  </a:extLst>
                </a:gridCol>
                <a:gridCol w="1282899">
                  <a:extLst>
                    <a:ext uri="{9D8B030D-6E8A-4147-A177-3AD203B41FA5}">
                      <a16:colId xmlns:a16="http://schemas.microsoft.com/office/drawing/2014/main" val="3603893124"/>
                    </a:ext>
                  </a:extLst>
                </a:gridCol>
                <a:gridCol w="1282899">
                  <a:extLst>
                    <a:ext uri="{9D8B030D-6E8A-4147-A177-3AD203B41FA5}">
                      <a16:colId xmlns:a16="http://schemas.microsoft.com/office/drawing/2014/main" val="3612080100"/>
                    </a:ext>
                  </a:extLst>
                </a:gridCol>
                <a:gridCol w="1282899">
                  <a:extLst>
                    <a:ext uri="{9D8B030D-6E8A-4147-A177-3AD203B41FA5}">
                      <a16:colId xmlns:a16="http://schemas.microsoft.com/office/drawing/2014/main" val="1849332669"/>
                    </a:ext>
                  </a:extLst>
                </a:gridCol>
                <a:gridCol w="1282899">
                  <a:extLst>
                    <a:ext uri="{9D8B030D-6E8A-4147-A177-3AD203B41FA5}">
                      <a16:colId xmlns:a16="http://schemas.microsoft.com/office/drawing/2014/main" val="2967670210"/>
                    </a:ext>
                  </a:extLst>
                </a:gridCol>
                <a:gridCol w="1282899">
                  <a:extLst>
                    <a:ext uri="{9D8B030D-6E8A-4147-A177-3AD203B41FA5}">
                      <a16:colId xmlns:a16="http://schemas.microsoft.com/office/drawing/2014/main" val="2769309207"/>
                    </a:ext>
                  </a:extLst>
                </a:gridCol>
                <a:gridCol w="1282899">
                  <a:extLst>
                    <a:ext uri="{9D8B030D-6E8A-4147-A177-3AD203B41FA5}">
                      <a16:colId xmlns:a16="http://schemas.microsoft.com/office/drawing/2014/main" val="2189031332"/>
                    </a:ext>
                  </a:extLst>
                </a:gridCol>
              </a:tblGrid>
              <a:tr h="427339">
                <a:tc>
                  <a:txBody>
                    <a:bodyPr/>
                    <a:lstStyle/>
                    <a:p>
                      <a:endParaRPr lang="en-US" sz="1200" dirty="0">
                        <a:latin typeface="Times New Roman" panose="02020603050405020304" pitchFamily="18" charset="0"/>
                        <a:cs typeface="Times New Roman" panose="02020603050405020304" pitchFamily="18" charset="0"/>
                      </a:endParaRP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[1] </a:t>
                      </a:r>
                    </a:p>
                  </a:txBody>
                  <a:tcPr anchor="ctr">
                    <a:solidFill>
                      <a:schemeClr val="bg1">
                        <a:lumMod val="75000"/>
                      </a:schemeClr>
                    </a:solidFill>
                  </a:tcPr>
                </a:tc>
                <a:tc>
                  <a:txBody>
                    <a:bodyPr/>
                    <a:lstStyle/>
                    <a:p>
                      <a:pPr algn="ctr"/>
                      <a:r>
                        <a:rPr lang="en-US" sz="1400" b="1" dirty="0">
                          <a:latin typeface="Times New Roman" panose="02020603050405020304" pitchFamily="18" charset="0"/>
                          <a:cs typeface="Times New Roman" panose="02020603050405020304" pitchFamily="18" charset="0"/>
                        </a:rPr>
                        <a:t>[2]</a:t>
                      </a:r>
                    </a:p>
                  </a:txBody>
                  <a:tcPr anchor="ctr">
                    <a:solidFill>
                      <a:schemeClr val="bg1">
                        <a:lumMod val="75000"/>
                      </a:schemeClr>
                    </a:solidFill>
                  </a:tcPr>
                </a:tc>
                <a:tc>
                  <a:txBody>
                    <a:bodyPr/>
                    <a:lstStyle/>
                    <a:p>
                      <a:pPr algn="ctr"/>
                      <a:r>
                        <a:rPr lang="en-US" sz="1400" b="1" dirty="0">
                          <a:latin typeface="Times New Roman" panose="02020603050405020304" pitchFamily="18" charset="0"/>
                          <a:cs typeface="Times New Roman" panose="02020603050405020304" pitchFamily="18" charset="0"/>
                        </a:rPr>
                        <a:t>[2]</a:t>
                      </a:r>
                    </a:p>
                  </a:txBody>
                  <a:tcPr anchor="ctr">
                    <a:solidFill>
                      <a:schemeClr val="bg1">
                        <a:lumMod val="75000"/>
                      </a:schemeClr>
                    </a:solidFill>
                  </a:tcPr>
                </a:tc>
                <a:tc>
                  <a:txBody>
                    <a:bodyPr/>
                    <a:lstStyle/>
                    <a:p>
                      <a:pPr algn="ctr"/>
                      <a:r>
                        <a:rPr lang="en-US" sz="1400" b="1" dirty="0">
                          <a:latin typeface="Times New Roman" panose="02020603050405020304" pitchFamily="18" charset="0"/>
                          <a:cs typeface="Times New Roman" panose="02020603050405020304" pitchFamily="18" charset="0"/>
                        </a:rPr>
                        <a:t>[3]</a:t>
                      </a:r>
                    </a:p>
                  </a:txBody>
                  <a:tcPr anchor="ctr">
                    <a:solidFill>
                      <a:schemeClr val="bg1">
                        <a:lumMod val="75000"/>
                      </a:schemeClr>
                    </a:solidFill>
                  </a:tcPr>
                </a:tc>
                <a:tc>
                  <a:txBody>
                    <a:bodyPr/>
                    <a:lstStyle/>
                    <a:p>
                      <a:pPr algn="ctr"/>
                      <a:r>
                        <a:rPr lang="en-US" sz="1400" b="1" dirty="0">
                          <a:latin typeface="Times New Roman" panose="02020603050405020304" pitchFamily="18" charset="0"/>
                          <a:cs typeface="Times New Roman" panose="02020603050405020304" pitchFamily="18" charset="0"/>
                        </a:rPr>
                        <a:t>[4]</a:t>
                      </a:r>
                    </a:p>
                  </a:txBody>
                  <a:tcPr anchor="ctr">
                    <a:solidFill>
                      <a:schemeClr val="bg1">
                        <a:lumMod val="75000"/>
                      </a:schemeClr>
                    </a:solidFill>
                  </a:tcPr>
                </a:tc>
                <a:tc>
                  <a:txBody>
                    <a:bodyPr/>
                    <a:lstStyle/>
                    <a:p>
                      <a:pPr algn="ctr"/>
                      <a:r>
                        <a:rPr lang="en-US" sz="1400" b="1" dirty="0">
                          <a:latin typeface="Times New Roman" panose="02020603050405020304" pitchFamily="18" charset="0"/>
                          <a:cs typeface="Times New Roman" panose="02020603050405020304" pitchFamily="18" charset="0"/>
                        </a:rPr>
                        <a:t>[5]</a:t>
                      </a:r>
                    </a:p>
                  </a:txBody>
                  <a:tcPr anchor="ctr">
                    <a:solidFill>
                      <a:schemeClr val="bg1">
                        <a:lumMod val="75000"/>
                      </a:schemeClr>
                    </a:solidFill>
                  </a:tcPr>
                </a:tc>
                <a:tc>
                  <a:txBody>
                    <a:bodyPr/>
                    <a:lstStyle/>
                    <a:p>
                      <a:pPr algn="ctr"/>
                      <a:r>
                        <a:rPr lang="en-US" sz="1400" b="1" dirty="0">
                          <a:latin typeface="Times New Roman" panose="02020603050405020304" pitchFamily="18" charset="0"/>
                          <a:cs typeface="Times New Roman" panose="02020603050405020304" pitchFamily="18" charset="0"/>
                        </a:rPr>
                        <a:t>MatrixConv</a:t>
                      </a:r>
                    </a:p>
                  </a:txBody>
                  <a:tcPr anchor="ctr">
                    <a:solidFill>
                      <a:schemeClr val="bg1">
                        <a:lumMod val="75000"/>
                      </a:schemeClr>
                    </a:solidFill>
                  </a:tcPr>
                </a:tc>
                <a:tc>
                  <a:txBody>
                    <a:bodyPr/>
                    <a:lstStyle/>
                    <a:p>
                      <a:pPr algn="ctr"/>
                      <a:r>
                        <a:rPr lang="en-US" sz="1400" b="1" dirty="0">
                          <a:latin typeface="Times New Roman" panose="02020603050405020304" pitchFamily="18" charset="0"/>
                          <a:cs typeface="Times New Roman" panose="02020603050405020304" pitchFamily="18" charset="0"/>
                        </a:rPr>
                        <a:t>MatrixConv</a:t>
                      </a:r>
                    </a:p>
                  </a:txBody>
                  <a:tcPr anchor="ctr">
                    <a:solidFill>
                      <a:schemeClr val="bg1">
                        <a:lumMod val="75000"/>
                      </a:schemeClr>
                    </a:solidFill>
                  </a:tcPr>
                </a:tc>
                <a:extLst>
                  <a:ext uri="{0D108BD9-81ED-4DB2-BD59-A6C34878D82A}">
                    <a16:rowId xmlns:a16="http://schemas.microsoft.com/office/drawing/2014/main" val="2155994521"/>
                  </a:ext>
                </a:extLst>
              </a:tr>
              <a:tr h="631968">
                <a:tc>
                  <a:txBody>
                    <a:bodyPr/>
                    <a:lstStyle/>
                    <a:p>
                      <a:r>
                        <a:rPr lang="en-US" sz="1200" dirty="0">
                          <a:latin typeface="Times New Roman" panose="02020603050405020304" pitchFamily="18" charset="0"/>
                          <a:cs typeface="Times New Roman" panose="02020603050405020304" pitchFamily="18" charset="0"/>
                        </a:rPr>
                        <a:t>Data Precision </a:t>
                      </a:r>
                    </a:p>
                    <a:p>
                      <a:r>
                        <a:rPr lang="en-US" sz="1200" dirty="0">
                          <a:latin typeface="Times New Roman" panose="02020603050405020304" pitchFamily="18" charset="0"/>
                          <a:cs typeface="Times New Roman" panose="02020603050405020304" pitchFamily="18" charset="0"/>
                        </a:rPr>
                        <a:t>(in bits)</a:t>
                      </a:r>
                    </a:p>
                  </a:txBody>
                  <a:tcPr anchor="ctr">
                    <a:solidFill>
                      <a:schemeClr val="bg1">
                        <a:lumMod val="95000"/>
                      </a:schemeClr>
                    </a:solidFill>
                  </a:tcPr>
                </a:tc>
                <a:tc>
                  <a:txBody>
                    <a:bodyPr/>
                    <a:lstStyle/>
                    <a:p>
                      <a:pPr algn="ctr"/>
                      <a:r>
                        <a:rPr lang="en-US" sz="1200" dirty="0">
                          <a:latin typeface="Times New Roman" panose="02020603050405020304" pitchFamily="18" charset="0"/>
                          <a:cs typeface="Times New Roman" panose="02020603050405020304" pitchFamily="18" charset="0"/>
                        </a:rPr>
                        <a:t>16</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16</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8</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16</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16</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1162995746"/>
                  </a:ext>
                </a:extLst>
              </a:tr>
              <a:tr h="852945">
                <a:tc>
                  <a:txBody>
                    <a:bodyPr/>
                    <a:lstStyle/>
                    <a:p>
                      <a:r>
                        <a:rPr lang="en-US" sz="1200" dirty="0">
                          <a:latin typeface="Times New Roman" panose="02020603050405020304" pitchFamily="18" charset="0"/>
                          <a:cs typeface="Times New Roman" panose="02020603050405020304" pitchFamily="18" charset="0"/>
                        </a:rPr>
                        <a:t>Data Type</a:t>
                      </a:r>
                    </a:p>
                  </a:txBody>
                  <a:tcPr anchor="ctr">
                    <a:solidFill>
                      <a:schemeClr val="bg1">
                        <a:lumMod val="95000"/>
                      </a:schemeClr>
                    </a:solidFill>
                  </a:tcPr>
                </a:tc>
                <a:tc>
                  <a:txBody>
                    <a:bodyPr/>
                    <a:lstStyle/>
                    <a:p>
                      <a:pPr algn="ctr"/>
                      <a:r>
                        <a:rPr lang="en-US" sz="1200" dirty="0">
                          <a:latin typeface="Times New Roman" panose="02020603050405020304" pitchFamily="18" charset="0"/>
                          <a:cs typeface="Times New Roman" panose="02020603050405020304" pitchFamily="18" charset="0"/>
                        </a:rPr>
                        <a:t>Float</a:t>
                      </a:r>
                    </a:p>
                    <a:p>
                      <a:pPr algn="ctr"/>
                      <a:r>
                        <a:rPr lang="en-US" sz="1200" dirty="0">
                          <a:latin typeface="Times New Roman" panose="02020603050405020304" pitchFamily="18" charset="0"/>
                          <a:cs typeface="Times New Roman" panose="02020603050405020304" pitchFamily="18" charset="0"/>
                        </a:rPr>
                        <a:t>(Internally converts to Fixed)</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Float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Fixed</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Fixed</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Fixed</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Integer</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Fixed</a:t>
                      </a:r>
                    </a:p>
                  </a:txBody>
                  <a:tcPr anchor="ctr"/>
                </a:tc>
                <a:extLst>
                  <a:ext uri="{0D108BD9-81ED-4DB2-BD59-A6C34878D82A}">
                    <a16:rowId xmlns:a16="http://schemas.microsoft.com/office/drawing/2014/main" val="1003802234"/>
                  </a:ext>
                </a:extLst>
              </a:tr>
              <a:tr h="631968">
                <a:tc>
                  <a:txBody>
                    <a:bodyPr/>
                    <a:lstStyle/>
                    <a:p>
                      <a:r>
                        <a:rPr lang="en-US" sz="1200" dirty="0">
                          <a:latin typeface="Times New Roman" panose="02020603050405020304" pitchFamily="18" charset="0"/>
                          <a:cs typeface="Times New Roman" panose="02020603050405020304" pitchFamily="18" charset="0"/>
                        </a:rPr>
                        <a:t>Platform</a:t>
                      </a:r>
                    </a:p>
                  </a:txBody>
                  <a:tcPr anchor="ctr">
                    <a:solidFill>
                      <a:schemeClr val="bg1">
                        <a:lumMod val="95000"/>
                      </a:schemeClr>
                    </a:solidFill>
                  </a:tcPr>
                </a:tc>
                <a:tc>
                  <a:txBody>
                    <a:bodyPr/>
                    <a:lstStyle/>
                    <a:p>
                      <a:pPr algn="ctr"/>
                      <a:r>
                        <a:rPr lang="en-US" sz="1200" dirty="0" err="1">
                          <a:latin typeface="Times New Roman" panose="02020603050405020304" pitchFamily="18" charset="0"/>
                          <a:cs typeface="Times New Roman" panose="02020603050405020304" pitchFamily="18" charset="0"/>
                        </a:rPr>
                        <a:t>Xiling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Virtex</a:t>
                      </a:r>
                      <a:r>
                        <a:rPr lang="en-US" sz="1200" dirty="0">
                          <a:latin typeface="Times New Roman" panose="02020603050405020304" pitchFamily="18" charset="0"/>
                          <a:cs typeface="Times New Roman" panose="02020603050405020304" pitchFamily="18" charset="0"/>
                        </a:rPr>
                        <a:t> 7 VC707</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 Xilinx Zynq-7000</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Xilinx Zynq-7000</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Xilinx ZYNQ ZC702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Intel Stratix V GXA7</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Altera Cyclone</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Xilinx Pynq-Z2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Xilinx Pynq-Z2</a:t>
                      </a:r>
                    </a:p>
                  </a:txBody>
                  <a:tcPr anchor="ctr"/>
                </a:tc>
                <a:extLst>
                  <a:ext uri="{0D108BD9-81ED-4DB2-BD59-A6C34878D82A}">
                    <a16:rowId xmlns:a16="http://schemas.microsoft.com/office/drawing/2014/main" val="1304218528"/>
                  </a:ext>
                </a:extLst>
              </a:tr>
              <a:tr h="631968">
                <a:tc>
                  <a:txBody>
                    <a:bodyPr/>
                    <a:lstStyle/>
                    <a:p>
                      <a:r>
                        <a:rPr lang="en-US" sz="1200" dirty="0">
                          <a:latin typeface="Times New Roman" panose="02020603050405020304" pitchFamily="18" charset="0"/>
                          <a:cs typeface="Times New Roman" panose="02020603050405020304" pitchFamily="18" charset="0"/>
                        </a:rPr>
                        <a:t>Kernel Size</a:t>
                      </a:r>
                    </a:p>
                  </a:txBody>
                  <a:tcPr anchor="ctr">
                    <a:solidFill>
                      <a:schemeClr val="bg1">
                        <a:lumMod val="95000"/>
                      </a:schemeClr>
                    </a:solidFill>
                  </a:tcPr>
                </a:tc>
                <a:tc>
                  <a:txBody>
                    <a:bodyPr/>
                    <a:lstStyle/>
                    <a:p>
                      <a:pPr algn="ctr"/>
                      <a:r>
                        <a:rPr lang="en-US" sz="1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2949259744"/>
                  </a:ext>
                </a:extLst>
              </a:tr>
              <a:tr h="63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Number of DSPs</a:t>
                      </a:r>
                    </a:p>
                  </a:txBody>
                  <a:tcPr anchor="ctr">
                    <a:solidFill>
                      <a:schemeClr val="bg1">
                        <a:lumMod val="95000"/>
                      </a:schemeClr>
                    </a:solidFill>
                  </a:tcPr>
                </a:tc>
                <a:tc>
                  <a:txBody>
                    <a:bodyPr/>
                    <a:lstStyle/>
                    <a:p>
                      <a:pPr algn="ctr"/>
                      <a:r>
                        <a:rPr lang="en-US" sz="1200" dirty="0">
                          <a:latin typeface="Times New Roman" panose="02020603050405020304" pitchFamily="18" charset="0"/>
                          <a:cs typeface="Times New Roman" panose="02020603050405020304" pitchFamily="18" charset="0"/>
                        </a:rPr>
                        <a:t>2,304</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869</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364</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256</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65869583"/>
                  </a:ext>
                </a:extLst>
              </a:tr>
              <a:tr h="63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Number of LUTs</a:t>
                      </a:r>
                    </a:p>
                  </a:txBody>
                  <a:tcPr anchor="ctr">
                    <a:solidFill>
                      <a:schemeClr val="bg1">
                        <a:lumMod val="95000"/>
                      </a:schemeClr>
                    </a:solidFill>
                  </a:tcPr>
                </a:tc>
                <a:tc>
                  <a:txBody>
                    <a:bodyPr/>
                    <a:lstStyle/>
                    <a:p>
                      <a:pPr algn="ctr"/>
                      <a:r>
                        <a:rPr lang="en-US" sz="1200" dirty="0">
                          <a:latin typeface="Times New Roman" panose="02020603050405020304" pitchFamily="18" charset="0"/>
                          <a:cs typeface="Times New Roman" panose="02020603050405020304" pitchFamily="18" charset="0"/>
                        </a:rPr>
                        <a:t>337.3K</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31,069</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11,651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39,898</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(ALMs) 218K</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1,632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2,357</a:t>
                      </a:r>
                    </a:p>
                  </a:txBody>
                  <a:tcPr anchor="ctr"/>
                </a:tc>
                <a:extLst>
                  <a:ext uri="{0D108BD9-81ED-4DB2-BD59-A6C34878D82A}">
                    <a16:rowId xmlns:a16="http://schemas.microsoft.com/office/drawing/2014/main" val="1713382231"/>
                  </a:ext>
                </a:extLst>
              </a:tr>
              <a:tr h="63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Operating Frequency (MHz)</a:t>
                      </a:r>
                    </a:p>
                  </a:txBody>
                  <a:tcPr anchor="ctr">
                    <a:solidFill>
                      <a:schemeClr val="bg1">
                        <a:lumMod val="95000"/>
                      </a:schemeClr>
                    </a:solidFill>
                  </a:tcPr>
                </a:tc>
                <a:tc>
                  <a:txBody>
                    <a:bodyPr/>
                    <a:lstStyle/>
                    <a:p>
                      <a:pPr algn="ctr"/>
                      <a:r>
                        <a:rPr lang="en-US" sz="1200" dirty="0">
                          <a:latin typeface="Times New Roman" panose="02020603050405020304" pitchFamily="18" charset="0"/>
                          <a:cs typeface="Times New Roman" panose="02020603050405020304" pitchFamily="18" charset="0"/>
                        </a:rPr>
                        <a:t>200</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100</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150</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150</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100</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3424071923"/>
                  </a:ext>
                </a:extLst>
              </a:tr>
              <a:tr h="63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Inference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(ms)</a:t>
                      </a:r>
                    </a:p>
                  </a:txBody>
                  <a:tcPr anchor="ctr">
                    <a:solidFill>
                      <a:schemeClr val="bg1">
                        <a:lumMod val="95000"/>
                      </a:schemeClr>
                    </a:solidFill>
                  </a:tcPr>
                </a:tc>
                <a:tc>
                  <a:txBody>
                    <a:bodyPr/>
                    <a:lstStyle/>
                    <a:p>
                      <a:pPr algn="ctr"/>
                      <a:r>
                        <a:rPr lang="en-US" sz="1200" dirty="0">
                          <a:latin typeface="Times New Roman" panose="02020603050405020304" pitchFamily="18" charset="0"/>
                          <a:cs typeface="Times New Roman" panose="02020603050405020304" pitchFamily="18" charset="0"/>
                        </a:rPr>
                        <a:t>8.47</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2.816</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88.8</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1.315</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567914062"/>
                  </a:ext>
                </a:extLst>
              </a:tr>
              <a:tr h="663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Latency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(Clock Cycles to Complete)</a:t>
                      </a:r>
                    </a:p>
                  </a:txBody>
                  <a:tcPr anchor="ctr">
                    <a:solidFill>
                      <a:schemeClr val="bg1">
                        <a:lumMod val="95000"/>
                      </a:schemeClr>
                    </a:solidFill>
                  </a:tcPr>
                </a:tc>
                <a:tc>
                  <a:txBody>
                    <a:bodyPr/>
                    <a:lstStyle/>
                    <a:p>
                      <a:pPr algn="ctr"/>
                      <a:r>
                        <a:rPr lang="en-US" sz="1200" b="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b="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b="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177477</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197361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46915811"/>
                  </a:ext>
                </a:extLst>
              </a:tr>
            </a:tbl>
          </a:graphicData>
        </a:graphic>
      </p:graphicFrame>
    </p:spTree>
    <p:extLst>
      <p:ext uri="{BB962C8B-B14F-4D97-AF65-F5344CB8AC3E}">
        <p14:creationId xmlns:p14="http://schemas.microsoft.com/office/powerpoint/2010/main" val="166689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47C0C06-9D20-4E1C-B34C-85D135AC9320}"/>
              </a:ext>
            </a:extLst>
          </p:cNvPr>
          <p:cNvSpPr>
            <a:spLocks noGrp="1"/>
          </p:cNvSpPr>
          <p:nvPr>
            <p:ph idx="1"/>
          </p:nvPr>
        </p:nvSpPr>
        <p:spPr>
          <a:xfrm>
            <a:off x="838200" y="1758593"/>
            <a:ext cx="10515600" cy="4118332"/>
          </a:xfrm>
        </p:spPr>
        <p:txBody>
          <a:bodyPr>
            <a:normAutofit lnSpcReduction="10000"/>
          </a:bodyPr>
          <a:lstStyle/>
          <a:p>
            <a:pPr marL="45720" indent="0">
              <a:buNone/>
            </a:pPr>
            <a:r>
              <a:rPr lang="en-US" sz="2000" dirty="0">
                <a:latin typeface="Times New Roman" panose="02020603050405020304" pitchFamily="18" charset="0"/>
                <a:cs typeface="Times New Roman" panose="02020603050405020304" pitchFamily="18" charset="0"/>
              </a:rPr>
              <a:t>[1] </a:t>
            </a:r>
            <a:r>
              <a:rPr lang="en-US" sz="1600" dirty="0">
                <a:latin typeface="Times New Roman" panose="02020603050405020304" pitchFamily="18" charset="0"/>
                <a:cs typeface="Times New Roman" panose="02020603050405020304" pitchFamily="18" charset="0"/>
              </a:rPr>
              <a:t>Ahmad, Afzal and Pasha, Muhammad Adeel. 2020. Towards design space exploration and optimization of fast algorithms for convolutional neural networks (CNNs) on FPGAs. In Proceedings of the Design, Automation Test in Europe Conference Exhibition (DATE’19). IEEE, 1106–1111</a:t>
            </a:r>
          </a:p>
          <a:p>
            <a:pPr marL="45720" indent="0">
              <a:buNone/>
            </a:pPr>
            <a:r>
              <a:rPr lang="en-US" sz="2000" dirty="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Y. Yao et al., "A FPGA-based Hardware Accelerator for Multiple Convolutional Neural Networks," 2018 14th IEEE International Conference on Solid-State and Integrated Circuit Technology (ICSICT), Qingdao, 2018, pp. 1-3,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10.1109/ICSICT.2018.8565657.</a:t>
            </a:r>
          </a:p>
          <a:p>
            <a:pPr marL="45720" indent="0">
              <a:buNone/>
            </a:pPr>
            <a:r>
              <a:rPr lang="en-US" sz="2000" dirty="0">
                <a:latin typeface="Times New Roman" panose="02020603050405020304" pitchFamily="18" charset="0"/>
                <a:cs typeface="Times New Roman" panose="02020603050405020304" pitchFamily="18" charset="0"/>
              </a:rPr>
              <a:t>[3] </a:t>
            </a:r>
            <a:r>
              <a:rPr lang="en-US" sz="1600" dirty="0">
                <a:latin typeface="Times New Roman" panose="02020603050405020304" pitchFamily="18" charset="0"/>
                <a:cs typeface="Times New Roman" panose="02020603050405020304" pitchFamily="18" charset="0"/>
              </a:rPr>
              <a:t>M. Zhao, X. Li, S. Zhu and L. Zhou, "A Method for Accelerating Convolutional Neural Networks Based on FPGA," 2019 4th International Conference on Communication and Information Systems (ICCIS), Wuhan, China, 2019, pp. 241-246,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10.1109/ICCIS49662.2019.00049.</a:t>
            </a:r>
          </a:p>
          <a:p>
            <a:pPr marL="45720" indent="0">
              <a:buNone/>
            </a:pPr>
            <a:r>
              <a:rPr lang="en-US" sz="2000" dirty="0">
                <a:latin typeface="Times New Roman" panose="02020603050405020304" pitchFamily="18" charset="0"/>
                <a:cs typeface="Times New Roman" panose="02020603050405020304" pitchFamily="18" charset="0"/>
              </a:rPr>
              <a:t>[4] </a:t>
            </a:r>
            <a:r>
              <a:rPr lang="en-US" sz="1600" dirty="0">
                <a:latin typeface="Times New Roman" panose="02020603050405020304" pitchFamily="18" charset="0"/>
                <a:cs typeface="Times New Roman" panose="02020603050405020304" pitchFamily="18" charset="0"/>
              </a:rPr>
              <a:t>Y. Ma, Y. Cao, S. </a:t>
            </a:r>
            <a:r>
              <a:rPr lang="en-US" sz="1600" dirty="0" err="1">
                <a:latin typeface="Times New Roman" panose="02020603050405020304" pitchFamily="18" charset="0"/>
                <a:cs typeface="Times New Roman" panose="02020603050405020304" pitchFamily="18" charset="0"/>
              </a:rPr>
              <a:t>Vrudhula</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Seo</a:t>
            </a:r>
            <a:r>
              <a:rPr lang="en-US" sz="1600" dirty="0">
                <a:latin typeface="Times New Roman" panose="02020603050405020304" pitchFamily="18" charset="0"/>
                <a:cs typeface="Times New Roman" panose="02020603050405020304" pitchFamily="18" charset="0"/>
              </a:rPr>
              <a:t>, "Optimizing the Convolution Operation to Accelerate Deep Neural Networks on FPGA," in IEEE Transactions on Very Large Scale Integration (VLSI) Systems, vol. 26, no. 7, pp. 1354-1367, July 2018,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10.1109/TVLSI.2018.2815603.</a:t>
            </a:r>
          </a:p>
          <a:p>
            <a:pPr marL="45720" indent="0">
              <a:buNone/>
            </a:pPr>
            <a:r>
              <a:rPr lang="en-US" sz="2000" dirty="0">
                <a:latin typeface="Times New Roman" panose="02020603050405020304" pitchFamily="18" charset="0"/>
                <a:cs typeface="Times New Roman" panose="02020603050405020304" pitchFamily="18" charset="0"/>
              </a:rPr>
              <a:t>[5] </a:t>
            </a:r>
            <a:r>
              <a:rPr lang="en-US" sz="1600" dirty="0">
                <a:latin typeface="Times New Roman" panose="02020603050405020304" pitchFamily="18" charset="0"/>
                <a:cs typeface="Times New Roman" panose="02020603050405020304" pitchFamily="18" charset="0"/>
              </a:rPr>
              <a:t>M. P. Valverde and J. González, "A software controlled hardware acceleration architecture for image processing using an embedded development board," 2016 IEEE 36th Central American and Panama Convention (CONCAPAN XXXVI), San Jose, 2016, pp. 1-5,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10.1109/CONCAPAN.2016.7942352.</a:t>
            </a:r>
          </a:p>
        </p:txBody>
      </p:sp>
      <p:sp>
        <p:nvSpPr>
          <p:cNvPr id="3" name="Title 1">
            <a:extLst>
              <a:ext uri="{FF2B5EF4-FFF2-40B4-BE49-F238E27FC236}">
                <a16:creationId xmlns:a16="http://schemas.microsoft.com/office/drawing/2014/main" id="{1014FAE2-4045-4FFF-BD83-F30C75CD4AD4}"/>
              </a:ext>
            </a:extLst>
          </p:cNvPr>
          <p:cNvSpPr>
            <a:spLocks noGrp="1"/>
          </p:cNvSpPr>
          <p:nvPr>
            <p:ph type="title"/>
          </p:nvPr>
        </p:nvSpPr>
        <p:spPr>
          <a:xfrm>
            <a:off x="1143000" y="609600"/>
            <a:ext cx="9875520" cy="1356360"/>
          </a:xfrm>
        </p:spPr>
        <p:txBody>
          <a:bodyPr/>
          <a:lstStyle/>
          <a:p>
            <a:r>
              <a:rPr lang="en-US" dirty="0"/>
              <a:t>References</a:t>
            </a:r>
          </a:p>
        </p:txBody>
      </p:sp>
    </p:spTree>
    <p:extLst>
      <p:ext uri="{BB962C8B-B14F-4D97-AF65-F5344CB8AC3E}">
        <p14:creationId xmlns:p14="http://schemas.microsoft.com/office/powerpoint/2010/main" val="169927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A634-FC89-4BA3-9CDD-060B6FCF017A}"/>
              </a:ext>
            </a:extLst>
          </p:cNvPr>
          <p:cNvSpPr>
            <a:spLocks noGrp="1"/>
          </p:cNvSpPr>
          <p:nvPr>
            <p:ph type="title"/>
          </p:nvPr>
        </p:nvSpPr>
        <p:spPr>
          <a:xfrm>
            <a:off x="4178986" y="2404719"/>
            <a:ext cx="3834027" cy="2048562"/>
          </a:xfrm>
        </p:spPr>
        <p:txBody>
          <a:bodyPr>
            <a:normAutofit/>
          </a:bodyPr>
          <a:lstStyle/>
          <a:p>
            <a:pPr algn="ctr"/>
            <a:r>
              <a:rPr lang="en-US" sz="6000" dirty="0"/>
              <a:t>Thank You</a:t>
            </a:r>
          </a:p>
        </p:txBody>
      </p:sp>
    </p:spTree>
    <p:extLst>
      <p:ext uri="{BB962C8B-B14F-4D97-AF65-F5344CB8AC3E}">
        <p14:creationId xmlns:p14="http://schemas.microsoft.com/office/powerpoint/2010/main" val="309434713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5412</TotalTime>
  <Words>451</Words>
  <Application>Microsoft Office PowerPoint</Application>
  <PresentationFormat>Widescreen</PresentationFormat>
  <Paragraphs>105</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Corbel</vt:lpstr>
      <vt:lpstr>Times New Roman</vt:lpstr>
      <vt:lpstr>Basis</vt:lpstr>
      <vt:lpstr> Convolution Acceleration Design Status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Cain</dc:creator>
  <cp:lastModifiedBy>David Cain</cp:lastModifiedBy>
  <cp:revision>929</cp:revision>
  <dcterms:created xsi:type="dcterms:W3CDTF">2020-08-21T21:23:02Z</dcterms:created>
  <dcterms:modified xsi:type="dcterms:W3CDTF">2020-10-20T06:45:57Z</dcterms:modified>
</cp:coreProperties>
</file>