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04853-AAE5-47F1-8207-A01AAC426D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46B4F-E69D-41A9-8CA9-2529E96510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 #1 – Refactor the code, use data structures like AVL to manage data on the client side rather than constantly calling API</a:t>
          </a:r>
        </a:p>
      </dgm:t>
    </dgm:pt>
    <dgm:pt modelId="{4B3BBADF-4427-46D6-9E57-6301020361C2}" type="parTrans" cxnId="{4AB7F484-5AAC-4BCA-8E17-84E010E7B062}">
      <dgm:prSet/>
      <dgm:spPr/>
      <dgm:t>
        <a:bodyPr/>
        <a:lstStyle/>
        <a:p>
          <a:endParaRPr lang="en-US"/>
        </a:p>
      </dgm:t>
    </dgm:pt>
    <dgm:pt modelId="{4493E73E-B7C9-41F2-B4B4-F4E88D7AED04}" type="sibTrans" cxnId="{4AB7F484-5AAC-4BCA-8E17-84E010E7B062}">
      <dgm:prSet/>
      <dgm:spPr/>
      <dgm:t>
        <a:bodyPr/>
        <a:lstStyle/>
        <a:p>
          <a:endParaRPr lang="en-US"/>
        </a:p>
      </dgm:t>
    </dgm:pt>
    <dgm:pt modelId="{D0FA0E85-4477-4901-A070-ECDE03653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 #2 – Add more features like separating inventories</a:t>
          </a:r>
        </a:p>
      </dgm:t>
    </dgm:pt>
    <dgm:pt modelId="{4B04F0F8-F584-4315-BA1B-4986D12DFA81}" type="parTrans" cxnId="{E787250D-C6C2-4646-95D4-16806F58D9FB}">
      <dgm:prSet/>
      <dgm:spPr/>
      <dgm:t>
        <a:bodyPr/>
        <a:lstStyle/>
        <a:p>
          <a:endParaRPr lang="en-US"/>
        </a:p>
      </dgm:t>
    </dgm:pt>
    <dgm:pt modelId="{9229B61D-210E-4AD0-9BC5-395E56769A12}" type="sibTrans" cxnId="{E787250D-C6C2-4646-95D4-16806F58D9FB}">
      <dgm:prSet/>
      <dgm:spPr/>
      <dgm:t>
        <a:bodyPr/>
        <a:lstStyle/>
        <a:p>
          <a:endParaRPr lang="en-US"/>
        </a:p>
      </dgm:t>
    </dgm:pt>
    <dgm:pt modelId="{2D511C72-06C7-4FE2-A8ED-1047D152A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 #3 - Add a friend feature, allows for inventory and notifications to be shared and items given away if idling</a:t>
          </a:r>
        </a:p>
      </dgm:t>
    </dgm:pt>
    <dgm:pt modelId="{DB77DB0F-F67E-4EF6-B115-05393FBF63FE}" type="parTrans" cxnId="{D492EC7A-FAE3-47F1-83F7-7152196959DF}">
      <dgm:prSet/>
      <dgm:spPr/>
      <dgm:t>
        <a:bodyPr/>
        <a:lstStyle/>
        <a:p>
          <a:endParaRPr lang="en-US"/>
        </a:p>
      </dgm:t>
    </dgm:pt>
    <dgm:pt modelId="{34A815E0-E3D1-4B65-8CD0-13158E78CE10}" type="sibTrans" cxnId="{D492EC7A-FAE3-47F1-83F7-7152196959DF}">
      <dgm:prSet/>
      <dgm:spPr/>
      <dgm:t>
        <a:bodyPr/>
        <a:lstStyle/>
        <a:p>
          <a:endParaRPr lang="en-US"/>
        </a:p>
      </dgm:t>
    </dgm:pt>
    <dgm:pt modelId="{8ABE936A-7925-4041-BEDE-01058EA21B0B}" type="pres">
      <dgm:prSet presAssocID="{26D04853-AAE5-47F1-8207-A01AAC426D7D}" presName="root" presStyleCnt="0">
        <dgm:presLayoutVars>
          <dgm:dir/>
          <dgm:resizeHandles val="exact"/>
        </dgm:presLayoutVars>
      </dgm:prSet>
      <dgm:spPr/>
    </dgm:pt>
    <dgm:pt modelId="{FDB0F10B-518B-40CA-83FB-755FDC0A90B3}" type="pres">
      <dgm:prSet presAssocID="{90646B4F-E69D-41A9-8CA9-2529E965105C}" presName="compNode" presStyleCnt="0"/>
      <dgm:spPr/>
    </dgm:pt>
    <dgm:pt modelId="{769D98C9-F427-4C47-8C8B-462FC7F31372}" type="pres">
      <dgm:prSet presAssocID="{90646B4F-E69D-41A9-8CA9-2529E96510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3F2B6F4-583F-4C96-9460-6DE653A2E85E}" type="pres">
      <dgm:prSet presAssocID="{90646B4F-E69D-41A9-8CA9-2529E965105C}" presName="spaceRect" presStyleCnt="0"/>
      <dgm:spPr/>
    </dgm:pt>
    <dgm:pt modelId="{0614D757-6A41-4AFA-80A3-B2103232C056}" type="pres">
      <dgm:prSet presAssocID="{90646B4F-E69D-41A9-8CA9-2529E965105C}" presName="textRect" presStyleLbl="revTx" presStyleIdx="0" presStyleCnt="3">
        <dgm:presLayoutVars>
          <dgm:chMax val="1"/>
          <dgm:chPref val="1"/>
        </dgm:presLayoutVars>
      </dgm:prSet>
      <dgm:spPr/>
    </dgm:pt>
    <dgm:pt modelId="{2107E309-4D2D-4324-8F55-CDE2E875CCC1}" type="pres">
      <dgm:prSet presAssocID="{4493E73E-B7C9-41F2-B4B4-F4E88D7AED04}" presName="sibTrans" presStyleCnt="0"/>
      <dgm:spPr/>
    </dgm:pt>
    <dgm:pt modelId="{8D5E7C28-A391-49D7-BE1C-160A521A3AD0}" type="pres">
      <dgm:prSet presAssocID="{D0FA0E85-4477-4901-A070-ECDE036539EE}" presName="compNode" presStyleCnt="0"/>
      <dgm:spPr/>
    </dgm:pt>
    <dgm:pt modelId="{0D120E1F-D9F4-4801-9F31-CE787D0CCB85}" type="pres">
      <dgm:prSet presAssocID="{D0FA0E85-4477-4901-A070-ECDE036539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35D9941-A24F-4E00-B782-665A4346ABD2}" type="pres">
      <dgm:prSet presAssocID="{D0FA0E85-4477-4901-A070-ECDE036539EE}" presName="spaceRect" presStyleCnt="0"/>
      <dgm:spPr/>
    </dgm:pt>
    <dgm:pt modelId="{A3EADA36-1336-47DE-AB12-8A4D46DF3436}" type="pres">
      <dgm:prSet presAssocID="{D0FA0E85-4477-4901-A070-ECDE036539EE}" presName="textRect" presStyleLbl="revTx" presStyleIdx="1" presStyleCnt="3">
        <dgm:presLayoutVars>
          <dgm:chMax val="1"/>
          <dgm:chPref val="1"/>
        </dgm:presLayoutVars>
      </dgm:prSet>
      <dgm:spPr/>
    </dgm:pt>
    <dgm:pt modelId="{9F3D68D5-EE71-452B-9CE9-A503DACFC90F}" type="pres">
      <dgm:prSet presAssocID="{9229B61D-210E-4AD0-9BC5-395E56769A12}" presName="sibTrans" presStyleCnt="0"/>
      <dgm:spPr/>
    </dgm:pt>
    <dgm:pt modelId="{DC889ABF-159D-4BF7-9060-827B6AA5EC6E}" type="pres">
      <dgm:prSet presAssocID="{2D511C72-06C7-4FE2-A8ED-1047D152A446}" presName="compNode" presStyleCnt="0"/>
      <dgm:spPr/>
    </dgm:pt>
    <dgm:pt modelId="{B4A45AE5-1DD8-436A-90CE-3713A62029C6}" type="pres">
      <dgm:prSet presAssocID="{2D511C72-06C7-4FE2-A8ED-1047D152A4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DEE32D9-1258-42D3-A22D-EB363B043653}" type="pres">
      <dgm:prSet presAssocID="{2D511C72-06C7-4FE2-A8ED-1047D152A446}" presName="spaceRect" presStyleCnt="0"/>
      <dgm:spPr/>
    </dgm:pt>
    <dgm:pt modelId="{AC722BEE-1366-4400-A6F6-F93A3380E4C6}" type="pres">
      <dgm:prSet presAssocID="{2D511C72-06C7-4FE2-A8ED-1047D152A4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87250D-C6C2-4646-95D4-16806F58D9FB}" srcId="{26D04853-AAE5-47F1-8207-A01AAC426D7D}" destId="{D0FA0E85-4477-4901-A070-ECDE036539EE}" srcOrd="1" destOrd="0" parTransId="{4B04F0F8-F584-4315-BA1B-4986D12DFA81}" sibTransId="{9229B61D-210E-4AD0-9BC5-395E56769A12}"/>
    <dgm:cxn modelId="{070FE10D-179A-4AD8-80E0-FBB8CD71F548}" type="presOf" srcId="{2D511C72-06C7-4FE2-A8ED-1047D152A446}" destId="{AC722BEE-1366-4400-A6F6-F93A3380E4C6}" srcOrd="0" destOrd="0" presId="urn:microsoft.com/office/officeart/2018/2/layout/IconLabelList"/>
    <dgm:cxn modelId="{176C2E5F-96C3-47FB-A88B-EB4E1CDFBDA1}" type="presOf" srcId="{90646B4F-E69D-41A9-8CA9-2529E965105C}" destId="{0614D757-6A41-4AFA-80A3-B2103232C056}" srcOrd="0" destOrd="0" presId="urn:microsoft.com/office/officeart/2018/2/layout/IconLabelList"/>
    <dgm:cxn modelId="{D492EC7A-FAE3-47F1-83F7-7152196959DF}" srcId="{26D04853-AAE5-47F1-8207-A01AAC426D7D}" destId="{2D511C72-06C7-4FE2-A8ED-1047D152A446}" srcOrd="2" destOrd="0" parTransId="{DB77DB0F-F67E-4EF6-B115-05393FBF63FE}" sibTransId="{34A815E0-E3D1-4B65-8CD0-13158E78CE10}"/>
    <dgm:cxn modelId="{0DE1607E-BAD5-4F84-9965-BE2ADE5EC46A}" type="presOf" srcId="{26D04853-AAE5-47F1-8207-A01AAC426D7D}" destId="{8ABE936A-7925-4041-BEDE-01058EA21B0B}" srcOrd="0" destOrd="0" presId="urn:microsoft.com/office/officeart/2018/2/layout/IconLabelList"/>
    <dgm:cxn modelId="{4AB7F484-5AAC-4BCA-8E17-84E010E7B062}" srcId="{26D04853-AAE5-47F1-8207-A01AAC426D7D}" destId="{90646B4F-E69D-41A9-8CA9-2529E965105C}" srcOrd="0" destOrd="0" parTransId="{4B3BBADF-4427-46D6-9E57-6301020361C2}" sibTransId="{4493E73E-B7C9-41F2-B4B4-F4E88D7AED04}"/>
    <dgm:cxn modelId="{1E4EFDD5-A228-40EA-B407-B4C72394149A}" type="presOf" srcId="{D0FA0E85-4477-4901-A070-ECDE036539EE}" destId="{A3EADA36-1336-47DE-AB12-8A4D46DF3436}" srcOrd="0" destOrd="0" presId="urn:microsoft.com/office/officeart/2018/2/layout/IconLabelList"/>
    <dgm:cxn modelId="{C988B4FB-FDBF-4A47-9449-039FAAC13236}" type="presParOf" srcId="{8ABE936A-7925-4041-BEDE-01058EA21B0B}" destId="{FDB0F10B-518B-40CA-83FB-755FDC0A90B3}" srcOrd="0" destOrd="0" presId="urn:microsoft.com/office/officeart/2018/2/layout/IconLabelList"/>
    <dgm:cxn modelId="{6C6F0732-8B1F-4898-A43F-4EF4D387F430}" type="presParOf" srcId="{FDB0F10B-518B-40CA-83FB-755FDC0A90B3}" destId="{769D98C9-F427-4C47-8C8B-462FC7F31372}" srcOrd="0" destOrd="0" presId="urn:microsoft.com/office/officeart/2018/2/layout/IconLabelList"/>
    <dgm:cxn modelId="{11FBF794-ED2F-4F72-BC97-744EBABF5BDB}" type="presParOf" srcId="{FDB0F10B-518B-40CA-83FB-755FDC0A90B3}" destId="{83F2B6F4-583F-4C96-9460-6DE653A2E85E}" srcOrd="1" destOrd="0" presId="urn:microsoft.com/office/officeart/2018/2/layout/IconLabelList"/>
    <dgm:cxn modelId="{483A3733-855F-4A5D-AB2C-ACA3455F5690}" type="presParOf" srcId="{FDB0F10B-518B-40CA-83FB-755FDC0A90B3}" destId="{0614D757-6A41-4AFA-80A3-B2103232C056}" srcOrd="2" destOrd="0" presId="urn:microsoft.com/office/officeart/2018/2/layout/IconLabelList"/>
    <dgm:cxn modelId="{6AA7A153-0FDB-4FED-AE9F-ADD9AB26F2FD}" type="presParOf" srcId="{8ABE936A-7925-4041-BEDE-01058EA21B0B}" destId="{2107E309-4D2D-4324-8F55-CDE2E875CCC1}" srcOrd="1" destOrd="0" presId="urn:microsoft.com/office/officeart/2018/2/layout/IconLabelList"/>
    <dgm:cxn modelId="{4C577BC5-ED98-45AF-B1E8-4F35F4497426}" type="presParOf" srcId="{8ABE936A-7925-4041-BEDE-01058EA21B0B}" destId="{8D5E7C28-A391-49D7-BE1C-160A521A3AD0}" srcOrd="2" destOrd="0" presId="urn:microsoft.com/office/officeart/2018/2/layout/IconLabelList"/>
    <dgm:cxn modelId="{FF8ABBA3-80B6-4C35-9518-9FCE0B1F00F3}" type="presParOf" srcId="{8D5E7C28-A391-49D7-BE1C-160A521A3AD0}" destId="{0D120E1F-D9F4-4801-9F31-CE787D0CCB85}" srcOrd="0" destOrd="0" presId="urn:microsoft.com/office/officeart/2018/2/layout/IconLabelList"/>
    <dgm:cxn modelId="{A6C7A104-1D88-42A7-84E9-27A9C7586E99}" type="presParOf" srcId="{8D5E7C28-A391-49D7-BE1C-160A521A3AD0}" destId="{F35D9941-A24F-4E00-B782-665A4346ABD2}" srcOrd="1" destOrd="0" presId="urn:microsoft.com/office/officeart/2018/2/layout/IconLabelList"/>
    <dgm:cxn modelId="{07CEF638-421E-4AAE-9D72-023320996A1A}" type="presParOf" srcId="{8D5E7C28-A391-49D7-BE1C-160A521A3AD0}" destId="{A3EADA36-1336-47DE-AB12-8A4D46DF3436}" srcOrd="2" destOrd="0" presId="urn:microsoft.com/office/officeart/2018/2/layout/IconLabelList"/>
    <dgm:cxn modelId="{ABD96322-094D-4D2D-A7CB-D841165DDDC1}" type="presParOf" srcId="{8ABE936A-7925-4041-BEDE-01058EA21B0B}" destId="{9F3D68D5-EE71-452B-9CE9-A503DACFC90F}" srcOrd="3" destOrd="0" presId="urn:microsoft.com/office/officeart/2018/2/layout/IconLabelList"/>
    <dgm:cxn modelId="{47229E06-03AF-4C5E-B184-41084CE7BF69}" type="presParOf" srcId="{8ABE936A-7925-4041-BEDE-01058EA21B0B}" destId="{DC889ABF-159D-4BF7-9060-827B6AA5EC6E}" srcOrd="4" destOrd="0" presId="urn:microsoft.com/office/officeart/2018/2/layout/IconLabelList"/>
    <dgm:cxn modelId="{49FADA2F-56ED-4AB1-A38C-050F118C7D66}" type="presParOf" srcId="{DC889ABF-159D-4BF7-9060-827B6AA5EC6E}" destId="{B4A45AE5-1DD8-436A-90CE-3713A62029C6}" srcOrd="0" destOrd="0" presId="urn:microsoft.com/office/officeart/2018/2/layout/IconLabelList"/>
    <dgm:cxn modelId="{9A8A5FCA-E9E4-4E28-B3A3-E0BF7B484AA7}" type="presParOf" srcId="{DC889ABF-159D-4BF7-9060-827B6AA5EC6E}" destId="{EDEE32D9-1258-42D3-A22D-EB363B043653}" srcOrd="1" destOrd="0" presId="urn:microsoft.com/office/officeart/2018/2/layout/IconLabelList"/>
    <dgm:cxn modelId="{7E3194EF-A781-41E3-ADE3-179E71796AA6}" type="presParOf" srcId="{DC889ABF-159D-4BF7-9060-827B6AA5EC6E}" destId="{AC722BEE-1366-4400-A6F6-F93A3380E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98C9-F427-4C47-8C8B-462FC7F31372}">
      <dsp:nvSpPr>
        <dsp:cNvPr id="0" name=""/>
        <dsp:cNvSpPr/>
      </dsp:nvSpPr>
      <dsp:spPr>
        <a:xfrm>
          <a:off x="890763" y="37002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4D757-6A41-4AFA-80A3-B2103232C056}">
      <dsp:nvSpPr>
        <dsp:cNvPr id="0" name=""/>
        <dsp:cNvSpPr/>
      </dsp:nvSpPr>
      <dsp:spPr>
        <a:xfrm>
          <a:off x="291148" y="1651436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 #1 – Refactor the code, use data structures like AVL to manage data on the client side rather than constantly calling API</a:t>
          </a:r>
        </a:p>
      </dsp:txBody>
      <dsp:txXfrm>
        <a:off x="291148" y="1651436"/>
        <a:ext cx="2180418" cy="720000"/>
      </dsp:txXfrm>
    </dsp:sp>
    <dsp:sp modelId="{0D120E1F-D9F4-4801-9F31-CE787D0CCB85}">
      <dsp:nvSpPr>
        <dsp:cNvPr id="0" name=""/>
        <dsp:cNvSpPr/>
      </dsp:nvSpPr>
      <dsp:spPr>
        <a:xfrm>
          <a:off x="3452755" y="37002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ADA36-1336-47DE-AB12-8A4D46DF3436}">
      <dsp:nvSpPr>
        <dsp:cNvPr id="0" name=""/>
        <dsp:cNvSpPr/>
      </dsp:nvSpPr>
      <dsp:spPr>
        <a:xfrm>
          <a:off x="2853140" y="1651436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 #2 – Add more features like separating inventories</a:t>
          </a:r>
        </a:p>
      </dsp:txBody>
      <dsp:txXfrm>
        <a:off x="2853140" y="1651436"/>
        <a:ext cx="2180418" cy="720000"/>
      </dsp:txXfrm>
    </dsp:sp>
    <dsp:sp modelId="{B4A45AE5-1DD8-436A-90CE-3713A62029C6}">
      <dsp:nvSpPr>
        <dsp:cNvPr id="0" name=""/>
        <dsp:cNvSpPr/>
      </dsp:nvSpPr>
      <dsp:spPr>
        <a:xfrm>
          <a:off x="6014747" y="37002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22BEE-1366-4400-A6F6-F93A3380E4C6}">
      <dsp:nvSpPr>
        <dsp:cNvPr id="0" name=""/>
        <dsp:cNvSpPr/>
      </dsp:nvSpPr>
      <dsp:spPr>
        <a:xfrm>
          <a:off x="5415132" y="1651436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 #3 - Add a friend feature, allows for inventory and notifications to be shared and items given away if idling</a:t>
          </a:r>
        </a:p>
      </dsp:txBody>
      <dsp:txXfrm>
        <a:off x="5415132" y="1651436"/>
        <a:ext cx="21804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69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7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68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33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20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515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7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65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1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24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38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7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8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6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87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B602B-1862-4343-A4B5-45C382B8D6A9}" type="datetimeFigureOut">
              <a:rPr lang="en-SG" smtClean="0"/>
              <a:t>2/7/2021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3F885-C549-4DB5-89EE-A56A867932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961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25">
            <a:extLst>
              <a:ext uri="{FF2B5EF4-FFF2-40B4-BE49-F238E27FC236}">
                <a16:creationId xmlns:a16="http://schemas.microsoft.com/office/drawing/2014/main" id="{2BA2DF8D-907B-49A1-8D0F-8F7CE6C1E40F}"/>
              </a:ext>
            </a:extLst>
          </p:cNvPr>
          <p:cNvSpPr txBox="1"/>
          <p:nvPr/>
        </p:nvSpPr>
        <p:spPr>
          <a:xfrm>
            <a:off x="6225230" y="1414172"/>
            <a:ext cx="5334930" cy="30041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Project Go Live </a:t>
            </a: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Item Alarm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8717FD5-AF6D-4498-A0E1-77497617D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806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9DF3-073D-4130-8857-D05D15D870E7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Limitations of the project &amp; how to overcome/contingency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3C8C-A16B-493F-BA0D-55116557A266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Limitations #1 Not enough users to test application (Create lots of test data)</a:t>
            </a:r>
          </a:p>
          <a:p>
            <a:r>
              <a:rPr lang="en-US" dirty="0"/>
              <a:t>Limitations #2 Bounded by time (Do what I can)</a:t>
            </a:r>
          </a:p>
          <a:p>
            <a:r>
              <a:rPr lang="en-US" dirty="0"/>
              <a:t>Limitations #3 Technical knowledge (Learn on the go)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0FB2E4-A806-44D0-8E8C-BE746A684451}"/>
              </a:ext>
            </a:extLst>
          </p:cNvPr>
          <p:cNvSpPr txBox="1">
            <a:spLocks/>
          </p:cNvSpPr>
          <p:nvPr/>
        </p:nvSpPr>
        <p:spPr>
          <a:xfrm>
            <a:off x="4512276" y="312901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Plans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700877-1BAE-4DC3-AAA8-EE8C0D72D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145972"/>
              </p:ext>
            </p:extLst>
          </p:nvPr>
        </p:nvGraphicFramePr>
        <p:xfrm>
          <a:off x="1968053" y="3651053"/>
          <a:ext cx="7886700" cy="274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8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 Delicious Ways to Say Thank You">
            <a:extLst>
              <a:ext uri="{FF2B5EF4-FFF2-40B4-BE49-F238E27FC236}">
                <a16:creationId xmlns:a16="http://schemas.microsoft.com/office/drawing/2014/main" id="{F290E1FC-6F95-4BB5-B75E-6064C5545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r="4236"/>
          <a:stretch/>
        </p:blipFill>
        <p:spPr bwMode="auto"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C75504-8AB3-4EC3-8A3D-AD8DCD655395}"/>
              </a:ext>
            </a:extLst>
          </p:cNvPr>
          <p:cNvSpPr txBox="1">
            <a:spLocks/>
          </p:cNvSpPr>
          <p:nvPr/>
        </p:nvSpPr>
        <p:spPr>
          <a:xfrm>
            <a:off x="702307" y="2350919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Motivation to reduce the constant waste cause by expired products</a:t>
            </a:r>
          </a:p>
          <a:p>
            <a:pPr lvl="1"/>
            <a:r>
              <a:rPr lang="en-US" sz="2000" dirty="0"/>
              <a:t>2019 study shows food wasted due to expiry amounts to </a:t>
            </a:r>
            <a:r>
              <a:rPr lang="en-US" sz="2000" b="1" dirty="0"/>
              <a:t>S$342million each year </a:t>
            </a:r>
            <a:r>
              <a:rPr lang="en-US" sz="2000" dirty="0"/>
              <a:t>(https://www.todayonline.com/singapore/every-singaporean-household-throws-away-average-s258-worth-food-year-study)</a:t>
            </a:r>
          </a:p>
          <a:p>
            <a:pPr lvl="1"/>
            <a:r>
              <a:rPr lang="en-US" sz="2000" dirty="0"/>
              <a:t>Food waste contribute to about </a:t>
            </a:r>
            <a:r>
              <a:rPr lang="en-US" sz="2000" b="1" dirty="0"/>
              <a:t>10% of the total waste </a:t>
            </a:r>
            <a:r>
              <a:rPr lang="en-US" sz="2000" dirty="0"/>
              <a:t>generated in Singapore (http://www.greenfuture.sg/2020/04/15/has-singapore-flatten-the-curve-on-waste-generation/)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EF1223FE-F208-4E24-BBAC-3A17ABA1117F}"/>
              </a:ext>
            </a:extLst>
          </p:cNvPr>
          <p:cNvSpPr txBox="1">
            <a:spLocks/>
          </p:cNvSpPr>
          <p:nvPr/>
        </p:nvSpPr>
        <p:spPr>
          <a:xfrm>
            <a:off x="1200772" y="637554"/>
            <a:ext cx="4169919" cy="10758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/>
              <a:t>Why are we here?</a:t>
            </a:r>
          </a:p>
        </p:txBody>
      </p:sp>
      <p:pic>
        <p:nvPicPr>
          <p:cNvPr id="5122" name="Picture 2" descr="Majority Of Consumers Are Concerned About Food Waste From F&amp;amp;B Companies In  Singapore [Media Release] – Zero Waste SG">
            <a:extLst>
              <a:ext uri="{FF2B5EF4-FFF2-40B4-BE49-F238E27FC236}">
                <a16:creationId xmlns:a16="http://schemas.microsoft.com/office/drawing/2014/main" id="{5A95B698-558F-46BB-B85D-F2D70C30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93" y="731999"/>
            <a:ext cx="4876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nderstanding Food Waste in Singapore: What Can We Do to Help?">
            <a:extLst>
              <a:ext uri="{FF2B5EF4-FFF2-40B4-BE49-F238E27FC236}">
                <a16:creationId xmlns:a16="http://schemas.microsoft.com/office/drawing/2014/main" id="{A337A547-5563-4770-9385-1D27706A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21" y="3734380"/>
            <a:ext cx="5472324" cy="21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.K., let&amp;#39;s try this scenario . . . &amp;quot; - Cartoon&amp;#39; Premium Giclee Print -  Charles Barsotti | Art.com">
            <a:extLst>
              <a:ext uri="{FF2B5EF4-FFF2-40B4-BE49-F238E27FC236}">
                <a16:creationId xmlns:a16="http://schemas.microsoft.com/office/drawing/2014/main" id="{0472556C-CB9A-4792-B49D-24BEF0A8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551128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B3D63F4-E621-4E97-96B7-BE617F2A8F23}"/>
              </a:ext>
            </a:extLst>
          </p:cNvPr>
          <p:cNvSpPr txBox="1">
            <a:spLocks/>
          </p:cNvSpPr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600" dirty="0"/>
              <a:t>A friend gives you a box of muffins. </a:t>
            </a:r>
          </a:p>
          <a:p>
            <a:pPr marL="0"/>
            <a:r>
              <a:rPr lang="en-US" sz="2600" dirty="0"/>
              <a:t>You chuck it in the fridge and accidentally forgets about it due to your busy schedule.</a:t>
            </a:r>
          </a:p>
          <a:p>
            <a:pPr marL="0"/>
            <a:r>
              <a:rPr lang="en-US" sz="2600" dirty="0"/>
              <a:t>A week plus later and suddenly you have a midnight craving, only to reach into your fridge to find a box of expired muffins. </a:t>
            </a:r>
          </a:p>
          <a:p>
            <a:pPr marL="0"/>
            <a:r>
              <a:rPr lang="en-US" sz="2600" dirty="0"/>
              <a:t>You can either risk having stomachache or throw it away sadly.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08CFFEE-2261-438B-AC3A-F0F318E729D7}"/>
              </a:ext>
            </a:extLst>
          </p:cNvPr>
          <p:cNvSpPr txBox="1">
            <a:spLocks/>
          </p:cNvSpPr>
          <p:nvPr/>
        </p:nvSpPr>
        <p:spPr>
          <a:xfrm>
            <a:off x="1387602" y="440132"/>
            <a:ext cx="3614166" cy="11109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5971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051262-E075-471B-8180-85EA733E1D9B}"/>
              </a:ext>
            </a:extLst>
          </p:cNvPr>
          <p:cNvSpPr txBox="1">
            <a:spLocks/>
          </p:cNvSpPr>
          <p:nvPr/>
        </p:nvSpPr>
        <p:spPr>
          <a:xfrm>
            <a:off x="988922" y="2723739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Web application to:</a:t>
            </a:r>
          </a:p>
          <a:p>
            <a:pPr lvl="1"/>
            <a:r>
              <a:rPr lang="en-US" dirty="0"/>
              <a:t>Track expiry dates &amp; usage</a:t>
            </a:r>
          </a:p>
          <a:p>
            <a:pPr lvl="1"/>
            <a:r>
              <a:rPr lang="en-US" dirty="0"/>
              <a:t>Notify the user according to individual settings</a:t>
            </a:r>
          </a:p>
          <a:p>
            <a:pPr lvl="1"/>
            <a:r>
              <a:rPr lang="en-US" dirty="0"/>
              <a:t>Thus, actively reminds the user to utilize the products before expiry &amp; also give use to items that are idle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E515C50A-27DC-43B1-8691-30E2D50C91DE}"/>
              </a:ext>
            </a:extLst>
          </p:cNvPr>
          <p:cNvSpPr txBox="1">
            <a:spLocks/>
          </p:cNvSpPr>
          <p:nvPr/>
        </p:nvSpPr>
        <p:spPr>
          <a:xfrm>
            <a:off x="1995447" y="1152256"/>
            <a:ext cx="4169919" cy="10758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/>
              <a:t>Solution</a:t>
            </a:r>
          </a:p>
        </p:txBody>
      </p:sp>
      <p:pic>
        <p:nvPicPr>
          <p:cNvPr id="4098" name="Picture 2" descr="Walmart, Amazon And Target Sued Over Unauthorized Sales Of Popular Vintage Light  Bulbs">
            <a:extLst>
              <a:ext uri="{FF2B5EF4-FFF2-40B4-BE49-F238E27FC236}">
                <a16:creationId xmlns:a16="http://schemas.microsoft.com/office/drawing/2014/main" id="{DCB5D501-DBBB-49D9-ADCA-230729D2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6" y="0"/>
            <a:ext cx="6009912" cy="40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0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8B48-CE5E-4312-88B3-C93FE4A84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t="33504" r="59628" b="9650"/>
          <a:stretch/>
        </p:blipFill>
        <p:spPr>
          <a:xfrm>
            <a:off x="4540156" y="601724"/>
            <a:ext cx="597893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366E-3E35-4FD9-BE7C-143B80187228}"/>
              </a:ext>
            </a:extLst>
          </p:cNvPr>
          <p:cNvSpPr txBox="1">
            <a:spLocks/>
          </p:cNvSpPr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For </a:t>
            </a:r>
            <a:r>
              <a:rPr lang="en-US" sz="1500" dirty="0">
                <a:uFill>
                  <a:solidFill>
                    <a:srgbClr val="008F00"/>
                  </a:solidFill>
                </a:uFill>
              </a:rPr>
              <a:t>[Anyone]</a:t>
            </a:r>
            <a:endParaRPr lang="en-US" sz="1500" dirty="0">
              <a:uFill>
                <a:solidFill/>
              </a:uFill>
            </a:endParaRPr>
          </a:p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Who is [Conscious about wasting items such as food]</a:t>
            </a:r>
          </a:p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the </a:t>
            </a:r>
            <a:r>
              <a:rPr lang="en-US" sz="1500" dirty="0">
                <a:uFill>
                  <a:solidFill>
                    <a:srgbClr val="008F00"/>
                  </a:solidFill>
                </a:uFill>
              </a:rPr>
              <a:t>[Item Alarm]</a:t>
            </a:r>
            <a:endParaRPr lang="en-US" sz="1500" dirty="0">
              <a:uFill>
                <a:solidFill/>
              </a:uFill>
            </a:endParaRPr>
          </a:p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is a </a:t>
            </a:r>
            <a:r>
              <a:rPr lang="en-US" sz="1500" dirty="0">
                <a:uFill>
                  <a:solidFill>
                    <a:srgbClr val="008F00"/>
                  </a:solidFill>
                </a:uFill>
              </a:rPr>
              <a:t>[Inventory Management App]</a:t>
            </a:r>
            <a:endParaRPr lang="en-US" sz="1500" dirty="0">
              <a:uFill>
                <a:solidFill/>
              </a:uFill>
            </a:endParaRPr>
          </a:p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that </a:t>
            </a:r>
            <a:r>
              <a:rPr lang="en-US" sz="1500" dirty="0">
                <a:uFill>
                  <a:solidFill>
                    <a:srgbClr val="008F00"/>
                  </a:solidFill>
                </a:uFill>
              </a:rPr>
              <a:t>[Actively reduces waste by expired &amp; idling products]</a:t>
            </a:r>
            <a:r>
              <a:rPr lang="en-US" sz="1500" dirty="0">
                <a:uFill>
                  <a:solidFill/>
                </a:uFill>
              </a:rPr>
              <a:t>.</a:t>
            </a:r>
          </a:p>
          <a:p>
            <a:pPr>
              <a:defRPr sz="1800">
                <a:uFillTx/>
              </a:defRPr>
            </a:pPr>
            <a:r>
              <a:rPr lang="en-US" sz="1500" dirty="0">
                <a:uFill>
                  <a:solidFill/>
                </a:uFill>
              </a:rPr>
              <a:t>Unlike </a:t>
            </a:r>
            <a:r>
              <a:rPr lang="en-US" sz="1500" dirty="0">
                <a:uFill>
                  <a:solidFill>
                    <a:srgbClr val="008F00"/>
                  </a:solidFill>
                </a:uFill>
              </a:rPr>
              <a:t>[Other Inventory Management] / Tracks idling items as well (can be use for item other than food)</a:t>
            </a:r>
            <a:endParaRPr lang="en-US" sz="1500" dirty="0">
              <a:uFill>
                <a:solidFill/>
              </a:u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EFC4-6C95-442E-8875-3108C3ABB8D9}"/>
              </a:ext>
            </a:extLst>
          </p:cNvPr>
          <p:cNvSpPr txBox="1">
            <a:spLocks/>
          </p:cNvSpPr>
          <p:nvPr/>
        </p:nvSpPr>
        <p:spPr>
          <a:xfrm>
            <a:off x="1208149" y="2409653"/>
            <a:ext cx="3981854" cy="2216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75793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B7D05-C7A5-4F18-A5CE-C356FF969AF2}"/>
              </a:ext>
            </a:extLst>
          </p:cNvPr>
          <p:cNvSpPr txBox="1"/>
          <p:nvPr/>
        </p:nvSpPr>
        <p:spPr>
          <a:xfrm>
            <a:off x="1945997" y="2553223"/>
            <a:ext cx="23926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2"/>
                </a:solidFill>
              </a:rPr>
              <a:t>Feature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E8C70-FD80-45DA-94C3-085033203336}"/>
              </a:ext>
            </a:extLst>
          </p:cNvPr>
          <p:cNvSpPr txBox="1"/>
          <p:nvPr/>
        </p:nvSpPr>
        <p:spPr>
          <a:xfrm>
            <a:off x="1945997" y="3132819"/>
            <a:ext cx="23926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2"/>
                </a:solidFill>
              </a:rPr>
              <a:t>Feature 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FC7B-1DAB-470D-8046-07422BA42253}"/>
              </a:ext>
            </a:extLst>
          </p:cNvPr>
          <p:cNvSpPr txBox="1"/>
          <p:nvPr/>
        </p:nvSpPr>
        <p:spPr>
          <a:xfrm>
            <a:off x="1945997" y="3712415"/>
            <a:ext cx="23926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2"/>
                </a:solidFill>
              </a:rPr>
              <a:t>Feature 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EF8F-7592-4C4B-AA4E-7ED36878A1B7}"/>
              </a:ext>
            </a:extLst>
          </p:cNvPr>
          <p:cNvSpPr txBox="1"/>
          <p:nvPr/>
        </p:nvSpPr>
        <p:spPr>
          <a:xfrm>
            <a:off x="1945997" y="4292011"/>
            <a:ext cx="23926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2"/>
                </a:solidFill>
              </a:rPr>
              <a:t>Feature 4: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B04A9-2F48-4487-8987-E9E4F4A331CF}"/>
              </a:ext>
            </a:extLst>
          </p:cNvPr>
          <p:cNvSpPr txBox="1"/>
          <p:nvPr/>
        </p:nvSpPr>
        <p:spPr>
          <a:xfrm>
            <a:off x="4338677" y="2553223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Create entries with 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0492A-512A-48A0-B2C0-7D5046C46692}"/>
              </a:ext>
            </a:extLst>
          </p:cNvPr>
          <p:cNvSpPr txBox="1"/>
          <p:nvPr/>
        </p:nvSpPr>
        <p:spPr>
          <a:xfrm>
            <a:off x="4338676" y="3120859"/>
            <a:ext cx="38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Actively track expiring &amp; idling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6D8C0-E144-40A7-9BD2-79FED176E146}"/>
              </a:ext>
            </a:extLst>
          </p:cNvPr>
          <p:cNvSpPr txBox="1"/>
          <p:nvPr/>
        </p:nvSpPr>
        <p:spPr>
          <a:xfrm>
            <a:off x="4338676" y="4285115"/>
            <a:ext cx="588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Notifies you according to your setting on your expiring goods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6B214-11BD-433F-BE0E-2D84ACA04DB8}"/>
              </a:ext>
            </a:extLst>
          </p:cNvPr>
          <p:cNvSpPr txBox="1"/>
          <p:nvPr/>
        </p:nvSpPr>
        <p:spPr>
          <a:xfrm>
            <a:off x="4338676" y="3708967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Simple Interface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70A93A-10D2-47C8-960C-06E4D0E085E8}"/>
              </a:ext>
            </a:extLst>
          </p:cNvPr>
          <p:cNvSpPr txBox="1">
            <a:spLocks/>
          </p:cNvSpPr>
          <p:nvPr/>
        </p:nvSpPr>
        <p:spPr>
          <a:xfrm>
            <a:off x="3616156" y="973125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Features of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>
            <a:extLst>
              <a:ext uri="{FF2B5EF4-FFF2-40B4-BE49-F238E27FC236}">
                <a16:creationId xmlns:a16="http://schemas.microsoft.com/office/drawing/2014/main" id="{D5CEC85A-0F11-45A4-AE1A-C81199EB6EA2}"/>
              </a:ext>
            </a:extLst>
          </p:cNvPr>
          <p:cNvGrpSpPr/>
          <p:nvPr/>
        </p:nvGrpSpPr>
        <p:grpSpPr>
          <a:xfrm>
            <a:off x="4251498" y="2820923"/>
            <a:ext cx="914400" cy="1216153"/>
            <a:chOff x="0" y="0"/>
            <a:chExt cx="914400" cy="1216152"/>
          </a:xfrm>
        </p:grpSpPr>
        <p:sp>
          <p:nvSpPr>
            <p:cNvPr id="3" name="Shape 87">
              <a:extLst>
                <a:ext uri="{FF2B5EF4-FFF2-40B4-BE49-F238E27FC236}">
                  <a16:creationId xmlns:a16="http://schemas.microsoft.com/office/drawing/2014/main" id="{04A5C04B-123D-4D22-AF75-83E570B6ED3A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" name="Shape 88">
              <a:extLst>
                <a:ext uri="{FF2B5EF4-FFF2-40B4-BE49-F238E27FC236}">
                  <a16:creationId xmlns:a16="http://schemas.microsoft.com/office/drawing/2014/main" id="{5AA89B9F-CC54-446A-AE18-A57B42DF7706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89">
              <a:extLst>
                <a:ext uri="{FF2B5EF4-FFF2-40B4-BE49-F238E27FC236}">
                  <a16:creationId xmlns:a16="http://schemas.microsoft.com/office/drawing/2014/main" id="{ABDBA124-49D8-46A4-BF0B-C20E45EBFB77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6" name="Group 94">
            <a:extLst>
              <a:ext uri="{FF2B5EF4-FFF2-40B4-BE49-F238E27FC236}">
                <a16:creationId xmlns:a16="http://schemas.microsoft.com/office/drawing/2014/main" id="{38364DED-9C6E-4403-AA30-528537ADAF48}"/>
              </a:ext>
            </a:extLst>
          </p:cNvPr>
          <p:cNvGrpSpPr/>
          <p:nvPr/>
        </p:nvGrpSpPr>
        <p:grpSpPr>
          <a:xfrm>
            <a:off x="7339295" y="2820923"/>
            <a:ext cx="914400" cy="1216153"/>
            <a:chOff x="0" y="0"/>
            <a:chExt cx="914400" cy="12161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Shape 91">
              <a:extLst>
                <a:ext uri="{FF2B5EF4-FFF2-40B4-BE49-F238E27FC236}">
                  <a16:creationId xmlns:a16="http://schemas.microsoft.com/office/drawing/2014/main" id="{178FE75E-5724-498D-8979-B712C0A2CA17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grpFill/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92">
              <a:extLst>
                <a:ext uri="{FF2B5EF4-FFF2-40B4-BE49-F238E27FC236}">
                  <a16:creationId xmlns:a16="http://schemas.microsoft.com/office/drawing/2014/main" id="{AF92A143-E95B-4F09-B68C-D1D2A935CC6A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grpFill/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" name="Shape 93">
              <a:extLst>
                <a:ext uri="{FF2B5EF4-FFF2-40B4-BE49-F238E27FC236}">
                  <a16:creationId xmlns:a16="http://schemas.microsoft.com/office/drawing/2014/main" id="{B44F8DCA-174B-47C7-94AC-2D5E9BF2BCCE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grp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C57C42-CEAF-4570-9A73-6919ECC86B3D}"/>
              </a:ext>
            </a:extLst>
          </p:cNvPr>
          <p:cNvSpPr txBox="1"/>
          <p:nvPr/>
        </p:nvSpPr>
        <p:spPr>
          <a:xfrm>
            <a:off x="3512079" y="4056931"/>
            <a:ext cx="243123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/>
              <a:t>Client: port 8081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Store information in BST to allow quicker access instead of constantly querying API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Sends notification to Users based on settings (Will check expiry at Set timing &amp; send relevant information)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Actively tracks users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Uses 3</a:t>
            </a:r>
            <a:r>
              <a:rPr lang="en-SG" sz="1100" baseline="30000" dirty="0"/>
              <a:t>rd</a:t>
            </a:r>
            <a:r>
              <a:rPr lang="en-SG" sz="1100" dirty="0"/>
              <a:t> Party Twilio API to send notification to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Using Cron to schedule checking tasks hourly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8817D-341B-4D7A-BC4F-FF1F83DF5632}"/>
              </a:ext>
            </a:extLst>
          </p:cNvPr>
          <p:cNvSpPr txBox="1"/>
          <p:nvPr/>
        </p:nvSpPr>
        <p:spPr>
          <a:xfrm>
            <a:off x="6905654" y="4016529"/>
            <a:ext cx="17987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 err="1"/>
              <a:t>APIServer</a:t>
            </a:r>
            <a:r>
              <a:rPr lang="en-SG" sz="1100" b="1" u="sng" dirty="0"/>
              <a:t>: port 8080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Provides JSON responses for CRUD functions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Communicates with MYSQL database for persistent storage (GORM auto-creates tables)</a:t>
            </a:r>
          </a:p>
        </p:txBody>
      </p:sp>
      <p:grpSp>
        <p:nvGrpSpPr>
          <p:cNvPr id="12" name="Group 94">
            <a:extLst>
              <a:ext uri="{FF2B5EF4-FFF2-40B4-BE49-F238E27FC236}">
                <a16:creationId xmlns:a16="http://schemas.microsoft.com/office/drawing/2014/main" id="{0B4C8656-C310-4998-9312-7EB26315FDD6}"/>
              </a:ext>
            </a:extLst>
          </p:cNvPr>
          <p:cNvGrpSpPr/>
          <p:nvPr/>
        </p:nvGrpSpPr>
        <p:grpSpPr>
          <a:xfrm>
            <a:off x="9403830" y="3103969"/>
            <a:ext cx="420589" cy="559384"/>
            <a:chOff x="0" y="0"/>
            <a:chExt cx="914400" cy="1216152"/>
          </a:xfrm>
        </p:grpSpPr>
        <p:sp>
          <p:nvSpPr>
            <p:cNvPr id="13" name="Shape 91">
              <a:extLst>
                <a:ext uri="{FF2B5EF4-FFF2-40B4-BE49-F238E27FC236}">
                  <a16:creationId xmlns:a16="http://schemas.microsoft.com/office/drawing/2014/main" id="{81CFAE9A-4F57-4C53-9633-3F4CD24120CA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92">
              <a:extLst>
                <a:ext uri="{FF2B5EF4-FFF2-40B4-BE49-F238E27FC236}">
                  <a16:creationId xmlns:a16="http://schemas.microsoft.com/office/drawing/2014/main" id="{DD52F7A1-DA69-42E9-A8E5-5AC58201155B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5EAC9885-D9D2-492C-A009-A76A1A3DC1FE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10A52C-660F-4815-B7B7-348BBDA5896B}"/>
              </a:ext>
            </a:extLst>
          </p:cNvPr>
          <p:cNvSpPr txBox="1"/>
          <p:nvPr/>
        </p:nvSpPr>
        <p:spPr>
          <a:xfrm>
            <a:off x="8714725" y="3811359"/>
            <a:ext cx="1798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/>
              <a:t>Docker-</a:t>
            </a:r>
          </a:p>
          <a:p>
            <a:pPr algn="ctr"/>
            <a:r>
              <a:rPr lang="en-SG" sz="1100" b="1" u="sng" dirty="0"/>
              <a:t>MYSQL Container: port 56990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Persistent Storage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AB59-37DC-4C4E-85C4-C1D19201F9EB}"/>
              </a:ext>
            </a:extLst>
          </p:cNvPr>
          <p:cNvCxnSpPr/>
          <p:nvPr/>
        </p:nvCxnSpPr>
        <p:spPr>
          <a:xfrm>
            <a:off x="5369286" y="3186257"/>
            <a:ext cx="170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01FB6-3F11-40F0-980B-0362DAC12731}"/>
              </a:ext>
            </a:extLst>
          </p:cNvPr>
          <p:cNvCxnSpPr/>
          <p:nvPr/>
        </p:nvCxnSpPr>
        <p:spPr>
          <a:xfrm flipH="1">
            <a:off x="5389834" y="3535735"/>
            <a:ext cx="163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FCE16-4D2C-43B1-B6B4-671596EE5D87}"/>
              </a:ext>
            </a:extLst>
          </p:cNvPr>
          <p:cNvSpPr txBox="1"/>
          <p:nvPr/>
        </p:nvSpPr>
        <p:spPr>
          <a:xfrm>
            <a:off x="5421983" y="316640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Json, JWT Auth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E0B13B-F810-4344-A98F-74DCBDFEAEBF}"/>
              </a:ext>
            </a:extLst>
          </p:cNvPr>
          <p:cNvCxnSpPr>
            <a:cxnSpLocks/>
          </p:cNvCxnSpPr>
          <p:nvPr/>
        </p:nvCxnSpPr>
        <p:spPr>
          <a:xfrm>
            <a:off x="8398733" y="3311583"/>
            <a:ext cx="83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C812FD-13FC-40FC-8E62-C1655A080C6F}"/>
              </a:ext>
            </a:extLst>
          </p:cNvPr>
          <p:cNvCxnSpPr>
            <a:cxnSpLocks/>
          </p:cNvCxnSpPr>
          <p:nvPr/>
        </p:nvCxnSpPr>
        <p:spPr>
          <a:xfrm flipH="1">
            <a:off x="8398733" y="3496675"/>
            <a:ext cx="83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879713-4491-41A0-9851-55ED52C6C70B}"/>
              </a:ext>
            </a:extLst>
          </p:cNvPr>
          <p:cNvSpPr txBox="1"/>
          <p:nvPr/>
        </p:nvSpPr>
        <p:spPr>
          <a:xfrm>
            <a:off x="8290918" y="3261143"/>
            <a:ext cx="1600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SQL Statements</a:t>
            </a:r>
          </a:p>
        </p:txBody>
      </p:sp>
      <p:grpSp>
        <p:nvGrpSpPr>
          <p:cNvPr id="23" name="Group 94">
            <a:extLst>
              <a:ext uri="{FF2B5EF4-FFF2-40B4-BE49-F238E27FC236}">
                <a16:creationId xmlns:a16="http://schemas.microsoft.com/office/drawing/2014/main" id="{70B4E5A5-897A-4DAF-824C-ED9C224F9C23}"/>
              </a:ext>
            </a:extLst>
          </p:cNvPr>
          <p:cNvGrpSpPr/>
          <p:nvPr/>
        </p:nvGrpSpPr>
        <p:grpSpPr>
          <a:xfrm>
            <a:off x="2373365" y="3031891"/>
            <a:ext cx="420589" cy="559384"/>
            <a:chOff x="0" y="0"/>
            <a:chExt cx="914400" cy="1216152"/>
          </a:xfrm>
        </p:grpSpPr>
        <p:sp>
          <p:nvSpPr>
            <p:cNvPr id="24" name="Shape 91">
              <a:extLst>
                <a:ext uri="{FF2B5EF4-FFF2-40B4-BE49-F238E27FC236}">
                  <a16:creationId xmlns:a16="http://schemas.microsoft.com/office/drawing/2014/main" id="{93B44C5A-D26B-40B3-8F98-486572B91DC6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" name="Shape 92">
              <a:extLst>
                <a:ext uri="{FF2B5EF4-FFF2-40B4-BE49-F238E27FC236}">
                  <a16:creationId xmlns:a16="http://schemas.microsoft.com/office/drawing/2014/main" id="{9EE245AF-F1FE-449C-8538-D93A96E5B282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" name="Shape 93">
              <a:extLst>
                <a:ext uri="{FF2B5EF4-FFF2-40B4-BE49-F238E27FC236}">
                  <a16:creationId xmlns:a16="http://schemas.microsoft.com/office/drawing/2014/main" id="{D46D048D-D9C9-481C-9E77-F1E7D098DFCD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7" name="Group 94">
            <a:extLst>
              <a:ext uri="{FF2B5EF4-FFF2-40B4-BE49-F238E27FC236}">
                <a16:creationId xmlns:a16="http://schemas.microsoft.com/office/drawing/2014/main" id="{E32BDE15-B43E-4880-B98D-CF514D2F98D9}"/>
              </a:ext>
            </a:extLst>
          </p:cNvPr>
          <p:cNvGrpSpPr/>
          <p:nvPr/>
        </p:nvGrpSpPr>
        <p:grpSpPr>
          <a:xfrm>
            <a:off x="2525765" y="3184291"/>
            <a:ext cx="420589" cy="559384"/>
            <a:chOff x="0" y="0"/>
            <a:chExt cx="914400" cy="1216152"/>
          </a:xfrm>
        </p:grpSpPr>
        <p:sp>
          <p:nvSpPr>
            <p:cNvPr id="28" name="Shape 91">
              <a:extLst>
                <a:ext uri="{FF2B5EF4-FFF2-40B4-BE49-F238E27FC236}">
                  <a16:creationId xmlns:a16="http://schemas.microsoft.com/office/drawing/2014/main" id="{74873429-3112-46D1-867A-3AD97455E43D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" name="Shape 92">
              <a:extLst>
                <a:ext uri="{FF2B5EF4-FFF2-40B4-BE49-F238E27FC236}">
                  <a16:creationId xmlns:a16="http://schemas.microsoft.com/office/drawing/2014/main" id="{F9515FE6-E664-451B-B53A-686302EF4470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0C85940F-A846-490D-81EE-BC7E8364168D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1" name="Group 94">
            <a:extLst>
              <a:ext uri="{FF2B5EF4-FFF2-40B4-BE49-F238E27FC236}">
                <a16:creationId xmlns:a16="http://schemas.microsoft.com/office/drawing/2014/main" id="{5BF292B8-1262-48B0-8B08-2F50E377B7B7}"/>
              </a:ext>
            </a:extLst>
          </p:cNvPr>
          <p:cNvGrpSpPr/>
          <p:nvPr/>
        </p:nvGrpSpPr>
        <p:grpSpPr>
          <a:xfrm>
            <a:off x="2252385" y="3375579"/>
            <a:ext cx="420589" cy="559384"/>
            <a:chOff x="0" y="0"/>
            <a:chExt cx="914400" cy="1216152"/>
          </a:xfrm>
        </p:grpSpPr>
        <p:sp>
          <p:nvSpPr>
            <p:cNvPr id="32" name="Shape 91">
              <a:extLst>
                <a:ext uri="{FF2B5EF4-FFF2-40B4-BE49-F238E27FC236}">
                  <a16:creationId xmlns:a16="http://schemas.microsoft.com/office/drawing/2014/main" id="{1E86E969-1A86-4765-9906-FCDAC6A3EA67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3" name="Shape 92">
              <a:extLst>
                <a:ext uri="{FF2B5EF4-FFF2-40B4-BE49-F238E27FC236}">
                  <a16:creationId xmlns:a16="http://schemas.microsoft.com/office/drawing/2014/main" id="{5712CF2F-17C6-4600-8333-EDB2F8E1D805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4" name="Shape 93">
              <a:extLst>
                <a:ext uri="{FF2B5EF4-FFF2-40B4-BE49-F238E27FC236}">
                  <a16:creationId xmlns:a16="http://schemas.microsoft.com/office/drawing/2014/main" id="{AF3F52AF-9702-444A-A026-7C3FD550A10C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7107E2-6939-4D3F-A055-6EC0B4C5CEDD}"/>
              </a:ext>
            </a:extLst>
          </p:cNvPr>
          <p:cNvCxnSpPr>
            <a:cxnSpLocks/>
          </p:cNvCxnSpPr>
          <p:nvPr/>
        </p:nvCxnSpPr>
        <p:spPr>
          <a:xfrm>
            <a:off x="3088480" y="3266796"/>
            <a:ext cx="903523" cy="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47FFD9-220D-4EC5-BBF3-90A6D1FAD330}"/>
              </a:ext>
            </a:extLst>
          </p:cNvPr>
          <p:cNvCxnSpPr>
            <a:cxnSpLocks/>
          </p:cNvCxnSpPr>
          <p:nvPr/>
        </p:nvCxnSpPr>
        <p:spPr>
          <a:xfrm flipH="1">
            <a:off x="2987840" y="3720326"/>
            <a:ext cx="10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4CC86-3DCF-4E64-BF67-31963CEFC20E}"/>
              </a:ext>
            </a:extLst>
          </p:cNvPr>
          <p:cNvSpPr txBox="1"/>
          <p:nvPr/>
        </p:nvSpPr>
        <p:spPr>
          <a:xfrm>
            <a:off x="3120476" y="3279361"/>
            <a:ext cx="1134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GET, POST Requests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D9409-C56C-48C0-AE3A-3C5D4624157B}"/>
              </a:ext>
            </a:extLst>
          </p:cNvPr>
          <p:cNvSpPr txBox="1"/>
          <p:nvPr/>
        </p:nvSpPr>
        <p:spPr>
          <a:xfrm>
            <a:off x="5452199" y="2735516"/>
            <a:ext cx="151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GET, POST, DELETE, PUT Requests</a:t>
            </a:r>
          </a:p>
        </p:txBody>
      </p:sp>
      <p:grpSp>
        <p:nvGrpSpPr>
          <p:cNvPr id="39" name="Group 94">
            <a:extLst>
              <a:ext uri="{FF2B5EF4-FFF2-40B4-BE49-F238E27FC236}">
                <a16:creationId xmlns:a16="http://schemas.microsoft.com/office/drawing/2014/main" id="{7DE4DF1D-6E52-4F5A-9697-941B6D14361F}"/>
              </a:ext>
            </a:extLst>
          </p:cNvPr>
          <p:cNvGrpSpPr/>
          <p:nvPr/>
        </p:nvGrpSpPr>
        <p:grpSpPr>
          <a:xfrm>
            <a:off x="3320965" y="1168687"/>
            <a:ext cx="420589" cy="559384"/>
            <a:chOff x="0" y="0"/>
            <a:chExt cx="914400" cy="1216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Shape 91">
              <a:extLst>
                <a:ext uri="{FF2B5EF4-FFF2-40B4-BE49-F238E27FC236}">
                  <a16:creationId xmlns:a16="http://schemas.microsoft.com/office/drawing/2014/main" id="{A7E16A6B-50F3-457B-BD0D-C06839EC111A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grpFill/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92">
              <a:extLst>
                <a:ext uri="{FF2B5EF4-FFF2-40B4-BE49-F238E27FC236}">
                  <a16:creationId xmlns:a16="http://schemas.microsoft.com/office/drawing/2014/main" id="{EC248AF8-1F36-4E5D-A1D7-F41DA1CB94EA}"/>
                </a:ext>
              </a:extLst>
            </p:cNvPr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grpFill/>
            <a:ln w="25400" cap="flat">
              <a:noFill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2" name="Shape 93">
              <a:extLst>
                <a:ext uri="{FF2B5EF4-FFF2-40B4-BE49-F238E27FC236}">
                  <a16:creationId xmlns:a16="http://schemas.microsoft.com/office/drawing/2014/main" id="{520AD14C-0B19-4761-8C56-7C9F8FD88AFE}"/>
                </a:ext>
              </a:extLst>
            </p:cNvPr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grp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9DA0BC7-EAE9-4220-8203-CBE43F60B43E}"/>
              </a:ext>
            </a:extLst>
          </p:cNvPr>
          <p:cNvSpPr txBox="1"/>
          <p:nvPr/>
        </p:nvSpPr>
        <p:spPr>
          <a:xfrm>
            <a:off x="3687728" y="1138872"/>
            <a:ext cx="2431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/>
              <a:t>Twilio API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Sends data to user’s registered phone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835EB5-EA42-4743-B877-2ED1EA478310}"/>
              </a:ext>
            </a:extLst>
          </p:cNvPr>
          <p:cNvSpPr txBox="1"/>
          <p:nvPr/>
        </p:nvSpPr>
        <p:spPr>
          <a:xfrm rot="2945415">
            <a:off x="3671116" y="2151820"/>
            <a:ext cx="113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Json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530AF9-4498-44A6-97D0-1920874D6248}"/>
              </a:ext>
            </a:extLst>
          </p:cNvPr>
          <p:cNvCxnSpPr>
            <a:cxnSpLocks/>
          </p:cNvCxnSpPr>
          <p:nvPr/>
        </p:nvCxnSpPr>
        <p:spPr>
          <a:xfrm flipH="1" flipV="1">
            <a:off x="3687282" y="1776712"/>
            <a:ext cx="774796" cy="98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3BCC6F-CBC2-489A-900D-33F3C9623FB8}"/>
              </a:ext>
            </a:extLst>
          </p:cNvPr>
          <p:cNvCxnSpPr>
            <a:cxnSpLocks/>
          </p:cNvCxnSpPr>
          <p:nvPr/>
        </p:nvCxnSpPr>
        <p:spPr>
          <a:xfrm flipH="1">
            <a:off x="2793955" y="1793626"/>
            <a:ext cx="602857" cy="115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5384CD-3B70-41FE-98EE-E723C8F822D9}"/>
              </a:ext>
            </a:extLst>
          </p:cNvPr>
          <p:cNvSpPr txBox="1"/>
          <p:nvPr/>
        </p:nvSpPr>
        <p:spPr>
          <a:xfrm rot="17901899">
            <a:off x="2205057" y="1869348"/>
            <a:ext cx="1134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Friendly reminder to eat that </a:t>
            </a:r>
            <a:r>
              <a:rPr lang="en-SG" sz="1100" dirty="0" err="1"/>
              <a:t>iceCream</a:t>
            </a:r>
            <a:endParaRPr lang="en-SG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52E498-A0EA-4AB8-877E-8A26B3396221}"/>
              </a:ext>
            </a:extLst>
          </p:cNvPr>
          <p:cNvSpPr txBox="1"/>
          <p:nvPr/>
        </p:nvSpPr>
        <p:spPr>
          <a:xfrm>
            <a:off x="1511800" y="4030762"/>
            <a:ext cx="1798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/>
              <a:t>Users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1100" dirty="0"/>
              <a:t>GET &amp; POST requests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66F1F3E-1102-4E82-A289-2690B854B113}"/>
              </a:ext>
            </a:extLst>
          </p:cNvPr>
          <p:cNvSpPr txBox="1">
            <a:spLocks/>
          </p:cNvSpPr>
          <p:nvPr/>
        </p:nvSpPr>
        <p:spPr>
          <a:xfrm>
            <a:off x="366995" y="27433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Technical Solution</a:t>
            </a:r>
          </a:p>
        </p:txBody>
      </p:sp>
      <p:pic>
        <p:nvPicPr>
          <p:cNvPr id="55" name="Picture 5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3285F2-773A-45C0-98D4-FA35A0B7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47"/>
          <a:stretch/>
        </p:blipFill>
        <p:spPr>
          <a:xfrm>
            <a:off x="5995238" y="766943"/>
            <a:ext cx="1794344" cy="1254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97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>
            <a:extLst>
              <a:ext uri="{FF2B5EF4-FFF2-40B4-BE49-F238E27FC236}">
                <a16:creationId xmlns:a16="http://schemas.microsoft.com/office/drawing/2014/main" id="{D25FB168-C652-42C6-9BFD-48EDE1CBD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710" y="3040353"/>
            <a:ext cx="800100" cy="927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84">
            <a:extLst>
              <a:ext uri="{FF2B5EF4-FFF2-40B4-BE49-F238E27FC236}">
                <a16:creationId xmlns:a16="http://schemas.microsoft.com/office/drawing/2014/main" id="{B751A0D2-11EA-4470-9A65-E20CD92F9968}"/>
              </a:ext>
            </a:extLst>
          </p:cNvPr>
          <p:cNvGrpSpPr/>
          <p:nvPr/>
        </p:nvGrpSpPr>
        <p:grpSpPr>
          <a:xfrm>
            <a:off x="7579316" y="1086008"/>
            <a:ext cx="1754917" cy="914843"/>
            <a:chOff x="0" y="0"/>
            <a:chExt cx="1754916" cy="914841"/>
          </a:xfrm>
        </p:grpSpPr>
        <p:sp>
          <p:nvSpPr>
            <p:cNvPr id="4" name="Shape 82">
              <a:extLst>
                <a:ext uri="{FF2B5EF4-FFF2-40B4-BE49-F238E27FC236}">
                  <a16:creationId xmlns:a16="http://schemas.microsoft.com/office/drawing/2014/main" id="{9533E4AD-5547-4689-8580-0F7CA2CBE2EB}"/>
                </a:ext>
              </a:extLst>
            </p:cNvPr>
            <p:cNvSpPr/>
            <p:nvPr/>
          </p:nvSpPr>
          <p:spPr>
            <a:xfrm>
              <a:off x="0" y="-1"/>
              <a:ext cx="1754917" cy="91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3" extrusionOk="0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83">
              <a:extLst>
                <a:ext uri="{FF2B5EF4-FFF2-40B4-BE49-F238E27FC236}">
                  <a16:creationId xmlns:a16="http://schemas.microsoft.com/office/drawing/2014/main" id="{411302BC-875D-496F-A3E4-4FC0A0311107}"/>
                </a:ext>
              </a:extLst>
            </p:cNvPr>
            <p:cNvSpPr/>
            <p:nvPr/>
          </p:nvSpPr>
          <p:spPr>
            <a:xfrm>
              <a:off x="89103" y="46586"/>
              <a:ext cx="1608097" cy="77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7966-814B-4FDF-B3C1-30F3DB526E55}"/>
              </a:ext>
            </a:extLst>
          </p:cNvPr>
          <p:cNvSpPr txBox="1">
            <a:spLocks/>
          </p:cNvSpPr>
          <p:nvPr/>
        </p:nvSpPr>
        <p:spPr>
          <a:xfrm>
            <a:off x="1370888" y="2234306"/>
            <a:ext cx="4114800" cy="268986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Go, HTML, CSS, </a:t>
            </a:r>
            <a:r>
              <a:rPr lang="en-US" dirty="0" err="1"/>
              <a:t>Javascript</a:t>
            </a:r>
            <a:r>
              <a:rPr lang="en-US" dirty="0"/>
              <a:t>, Docker, MySQL, GitHub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Package: Gorm, Golang-JWT, </a:t>
            </a:r>
            <a:r>
              <a:rPr lang="en-US" dirty="0" err="1"/>
              <a:t>bcrypt</a:t>
            </a:r>
            <a:r>
              <a:rPr lang="en-US" dirty="0"/>
              <a:t>, Gorilla-Mux, </a:t>
            </a:r>
            <a:r>
              <a:rPr lang="en-US" dirty="0" err="1"/>
              <a:t>Godotenv</a:t>
            </a:r>
            <a:r>
              <a:rPr lang="en-US" dirty="0"/>
              <a:t>, Satori UUID, Cron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TWILIO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7CF340-6B0C-4213-A84A-0E01EF14ECBE}"/>
              </a:ext>
            </a:extLst>
          </p:cNvPr>
          <p:cNvSpPr txBox="1">
            <a:spLocks/>
          </p:cNvSpPr>
          <p:nvPr/>
        </p:nvSpPr>
        <p:spPr>
          <a:xfrm>
            <a:off x="6706312" y="2160740"/>
            <a:ext cx="4114800" cy="3905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Skills and Techniques used:</a:t>
            </a:r>
          </a:p>
          <a:p>
            <a:pPr lvl="1"/>
            <a:r>
              <a:rPr lang="en-US" dirty="0"/>
              <a:t>Go programming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Software Security</a:t>
            </a:r>
          </a:p>
          <a:p>
            <a:pPr lvl="1"/>
            <a:r>
              <a:rPr lang="en-US" dirty="0"/>
              <a:t>Micro-Services (Docker containerization)</a:t>
            </a:r>
          </a:p>
          <a:p>
            <a:pPr lvl="1"/>
            <a:r>
              <a:rPr lang="en-US" dirty="0" err="1"/>
              <a:t>RegExp</a:t>
            </a:r>
            <a:r>
              <a:rPr lang="en-US" dirty="0"/>
              <a:t> Input Sanitization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Go routines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Git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61ABAD-2616-4183-8C10-1752FB76F567}"/>
              </a:ext>
            </a:extLst>
          </p:cNvPr>
          <p:cNvSpPr txBox="1">
            <a:spLocks/>
          </p:cNvSpPr>
          <p:nvPr/>
        </p:nvSpPr>
        <p:spPr>
          <a:xfrm>
            <a:off x="3348188" y="108600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Technical Stacks</a:t>
            </a:r>
          </a:p>
        </p:txBody>
      </p:sp>
    </p:spTree>
    <p:extLst>
      <p:ext uri="{BB962C8B-B14F-4D97-AF65-F5344CB8AC3E}">
        <p14:creationId xmlns:p14="http://schemas.microsoft.com/office/powerpoint/2010/main" val="15017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 shot 2011-02-08 at 5.04.54 AM.png">
            <a:extLst>
              <a:ext uri="{FF2B5EF4-FFF2-40B4-BE49-F238E27FC236}">
                <a16:creationId xmlns:a16="http://schemas.microsoft.com/office/drawing/2014/main" id="{1C7F8366-24EC-40B9-83CA-CD27C55D0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1872449" y="3098259"/>
            <a:ext cx="1066800" cy="839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21">
            <a:extLst>
              <a:ext uri="{FF2B5EF4-FFF2-40B4-BE49-F238E27FC236}">
                <a16:creationId xmlns:a16="http://schemas.microsoft.com/office/drawing/2014/main" id="{0E807B8D-D316-48F5-A9AE-4058E1E8CA4C}"/>
              </a:ext>
            </a:extLst>
          </p:cNvPr>
          <p:cNvSpPr/>
          <p:nvPr/>
        </p:nvSpPr>
        <p:spPr>
          <a:xfrm>
            <a:off x="3273038" y="3200400"/>
            <a:ext cx="6172201" cy="685800"/>
          </a:xfrm>
          <a:prstGeom prst="chevron">
            <a:avLst>
              <a:gd name="adj" fmla="val 50000"/>
            </a:avLst>
          </a:prstGeom>
          <a:solidFill>
            <a:srgbClr val="6095C9"/>
          </a:solidFill>
          <a:ln w="25400">
            <a:solidFill>
              <a:srgbClr val="49729C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122">
            <a:extLst>
              <a:ext uri="{FF2B5EF4-FFF2-40B4-BE49-F238E27FC236}">
                <a16:creationId xmlns:a16="http://schemas.microsoft.com/office/drawing/2014/main" id="{42C15BC7-8A14-41AE-85D7-F175484D89E9}"/>
              </a:ext>
            </a:extLst>
          </p:cNvPr>
          <p:cNvSpPr/>
          <p:nvPr/>
        </p:nvSpPr>
        <p:spPr>
          <a:xfrm rot="5400000">
            <a:off x="5101838" y="2895600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52777AE6-61A7-49CC-960E-69FE6CC334FE}"/>
              </a:ext>
            </a:extLst>
          </p:cNvPr>
          <p:cNvSpPr/>
          <p:nvPr/>
        </p:nvSpPr>
        <p:spPr>
          <a:xfrm rot="5400000">
            <a:off x="7083038" y="2895600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24">
            <a:extLst>
              <a:ext uri="{FF2B5EF4-FFF2-40B4-BE49-F238E27FC236}">
                <a16:creationId xmlns:a16="http://schemas.microsoft.com/office/drawing/2014/main" id="{E54CFA33-5D0A-4A8D-B3EE-AC8774C0A992}"/>
              </a:ext>
            </a:extLst>
          </p:cNvPr>
          <p:cNvSpPr/>
          <p:nvPr/>
        </p:nvSpPr>
        <p:spPr>
          <a:xfrm rot="5400000">
            <a:off x="9064238" y="2895600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25">
            <a:extLst>
              <a:ext uri="{FF2B5EF4-FFF2-40B4-BE49-F238E27FC236}">
                <a16:creationId xmlns:a16="http://schemas.microsoft.com/office/drawing/2014/main" id="{1D50831A-CFC7-450E-8527-7FCE60C0F4FC}"/>
              </a:ext>
            </a:extLst>
          </p:cNvPr>
          <p:cNvSpPr/>
          <p:nvPr/>
        </p:nvSpPr>
        <p:spPr>
          <a:xfrm>
            <a:off x="8349819" y="1593801"/>
            <a:ext cx="2293705" cy="69249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000" b="1"/>
            </a:lvl1pPr>
          </a:lstStyle>
          <a:p>
            <a:pPr lvl="0">
              <a:defRPr sz="1800" b="0">
                <a:uFillTx/>
              </a:defRPr>
            </a:pPr>
            <a:r>
              <a:rPr lang="en-US" sz="4000" b="1" dirty="0">
                <a:uFill>
                  <a:solidFill/>
                </a:uFill>
              </a:rPr>
              <a:t>Complete!</a:t>
            </a:r>
            <a:endParaRPr sz="4000" b="1" dirty="0">
              <a:uFill>
                <a:solidFill/>
              </a:uFill>
            </a:endParaRPr>
          </a:p>
        </p:txBody>
      </p:sp>
      <p:sp>
        <p:nvSpPr>
          <p:cNvPr id="8" name="Shape 126">
            <a:extLst>
              <a:ext uri="{FF2B5EF4-FFF2-40B4-BE49-F238E27FC236}">
                <a16:creationId xmlns:a16="http://schemas.microsoft.com/office/drawing/2014/main" id="{CE1A1B9E-8BC2-4731-9C6D-FCE880A9C442}"/>
              </a:ext>
            </a:extLst>
          </p:cNvPr>
          <p:cNvSpPr/>
          <p:nvPr/>
        </p:nvSpPr>
        <p:spPr>
          <a:xfrm>
            <a:off x="3293262" y="2585219"/>
            <a:ext cx="2048241" cy="38472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SG" sz="2000" dirty="0">
                <a:uFill>
                  <a:solidFill/>
                </a:uFill>
              </a:rPr>
              <a:t>Ideas/ App Design</a:t>
            </a:r>
            <a:endParaRPr sz="2000" dirty="0">
              <a:uFill>
                <a:solidFill/>
              </a:uFill>
            </a:endParaRPr>
          </a:p>
        </p:txBody>
      </p:sp>
      <p:sp>
        <p:nvSpPr>
          <p:cNvPr id="9" name="Shape 127">
            <a:extLst>
              <a:ext uri="{FF2B5EF4-FFF2-40B4-BE49-F238E27FC236}">
                <a16:creationId xmlns:a16="http://schemas.microsoft.com/office/drawing/2014/main" id="{8DEE7C1E-E925-4E84-AD60-92A2948748E6}"/>
              </a:ext>
            </a:extLst>
          </p:cNvPr>
          <p:cNvSpPr/>
          <p:nvPr/>
        </p:nvSpPr>
        <p:spPr>
          <a:xfrm>
            <a:off x="5776018" y="2572717"/>
            <a:ext cx="1483035" cy="38472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SG" sz="2000" dirty="0">
                <a:uFill>
                  <a:solidFill/>
                </a:uFill>
              </a:rPr>
              <a:t>Development</a:t>
            </a:r>
            <a:endParaRPr sz="2000" dirty="0">
              <a:uFill>
                <a:solidFill/>
              </a:uFill>
            </a:endParaRPr>
          </a:p>
        </p:txBody>
      </p:sp>
      <p:sp>
        <p:nvSpPr>
          <p:cNvPr id="10" name="Shape 129">
            <a:extLst>
              <a:ext uri="{FF2B5EF4-FFF2-40B4-BE49-F238E27FC236}">
                <a16:creationId xmlns:a16="http://schemas.microsoft.com/office/drawing/2014/main" id="{C7116719-EC04-4BDE-ABE4-E1443DAB1153}"/>
              </a:ext>
            </a:extLst>
          </p:cNvPr>
          <p:cNvSpPr/>
          <p:nvPr/>
        </p:nvSpPr>
        <p:spPr>
          <a:xfrm>
            <a:off x="3654038" y="3276600"/>
            <a:ext cx="1166666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SG"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Week 1</a:t>
            </a:r>
            <a:endParaRPr sz="28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Shape 131">
            <a:extLst>
              <a:ext uri="{FF2B5EF4-FFF2-40B4-BE49-F238E27FC236}">
                <a16:creationId xmlns:a16="http://schemas.microsoft.com/office/drawing/2014/main" id="{38A9C069-D40D-4238-9700-4DBB00539AA4}"/>
              </a:ext>
            </a:extLst>
          </p:cNvPr>
          <p:cNvSpPr/>
          <p:nvPr/>
        </p:nvSpPr>
        <p:spPr>
          <a:xfrm>
            <a:off x="7887263" y="3276600"/>
            <a:ext cx="1166666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SG"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Week 3</a:t>
            </a:r>
            <a:endParaRPr sz="28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Shape 129">
            <a:extLst>
              <a:ext uri="{FF2B5EF4-FFF2-40B4-BE49-F238E27FC236}">
                <a16:creationId xmlns:a16="http://schemas.microsoft.com/office/drawing/2014/main" id="{70C2EFC2-0543-4C9C-A7D3-6B1930C0993D}"/>
              </a:ext>
            </a:extLst>
          </p:cNvPr>
          <p:cNvSpPr/>
          <p:nvPr/>
        </p:nvSpPr>
        <p:spPr>
          <a:xfrm>
            <a:off x="5950348" y="3264069"/>
            <a:ext cx="1166666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SG"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Week 2</a:t>
            </a:r>
            <a:endParaRPr sz="28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Shape 127">
            <a:extLst>
              <a:ext uri="{FF2B5EF4-FFF2-40B4-BE49-F238E27FC236}">
                <a16:creationId xmlns:a16="http://schemas.microsoft.com/office/drawing/2014/main" id="{D4847181-76B5-4BEE-8EB5-791A8EF53F7A}"/>
              </a:ext>
            </a:extLst>
          </p:cNvPr>
          <p:cNvSpPr/>
          <p:nvPr/>
        </p:nvSpPr>
        <p:spPr>
          <a:xfrm>
            <a:off x="7939460" y="2149463"/>
            <a:ext cx="1520407" cy="106182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SG" sz="1600" dirty="0">
                <a:uFill>
                  <a:solidFill/>
                </a:uFill>
              </a:rPr>
              <a:t>Debug/ Test</a:t>
            </a:r>
          </a:p>
          <a:p>
            <a:pPr lvl="0">
              <a:defRPr sz="1800">
                <a:uFillTx/>
              </a:defRPr>
            </a:pPr>
            <a:r>
              <a:rPr lang="en-SG" sz="1600" dirty="0">
                <a:uFill>
                  <a:solidFill/>
                </a:uFill>
              </a:rPr>
              <a:t>Refactor/ Improvisation</a:t>
            </a:r>
          </a:p>
          <a:p>
            <a:pPr lvl="0">
              <a:defRPr sz="1800">
                <a:uFillTx/>
              </a:defRPr>
            </a:pPr>
            <a:r>
              <a:rPr lang="en-SG" sz="1600" dirty="0">
                <a:uFill>
                  <a:solidFill/>
                </a:uFill>
              </a:rPr>
              <a:t>Delivery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078AEF-D912-402F-A8FE-79955895C016}"/>
              </a:ext>
            </a:extLst>
          </p:cNvPr>
          <p:cNvSpPr txBox="1">
            <a:spLocks/>
          </p:cNvSpPr>
          <p:nvPr/>
        </p:nvSpPr>
        <p:spPr>
          <a:xfrm>
            <a:off x="669373" y="1040991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998806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610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10</cp:revision>
  <dcterms:created xsi:type="dcterms:W3CDTF">2021-07-01T23:51:46Z</dcterms:created>
  <dcterms:modified xsi:type="dcterms:W3CDTF">2021-07-02T00:16:13Z</dcterms:modified>
</cp:coreProperties>
</file>