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61" r:id="rId5"/>
    <p:sldId id="259" r:id="rId6"/>
    <p:sldId id="273" r:id="rId7"/>
    <p:sldId id="262" r:id="rId8"/>
    <p:sldId id="272" r:id="rId9"/>
    <p:sldId id="263" r:id="rId10"/>
    <p:sldId id="264" r:id="rId11"/>
    <p:sldId id="274" r:id="rId12"/>
    <p:sldId id="268" r:id="rId13"/>
    <p:sldId id="275" r:id="rId14"/>
    <p:sldId id="280" r:id="rId15"/>
    <p:sldId id="270" r:id="rId16"/>
    <p:sldId id="277"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91"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91509B-DA88-42CF-BC4F-9D2A3BE6CCD7}" type="doc">
      <dgm:prSet loTypeId="urn:microsoft.com/office/officeart/2005/8/layout/chevron2" loCatId="list" qsTypeId="urn:microsoft.com/office/officeart/2005/8/quickstyle/simple1" qsCatId="simple" csTypeId="urn:microsoft.com/office/officeart/2005/8/colors/accent6_3" csCatId="accent6" phldr="1"/>
      <dgm:spPr/>
      <dgm:t>
        <a:bodyPr/>
        <a:lstStyle/>
        <a:p>
          <a:endParaRPr lang="zh-CN" altLang="en-US"/>
        </a:p>
      </dgm:t>
    </dgm:pt>
    <dgm:pt modelId="{CB4ACCC9-8ACD-4B1A-9060-A4F1EC931942}">
      <dgm:prSet phldrT="[文本]"/>
      <dgm:spPr/>
      <dgm:t>
        <a:bodyPr/>
        <a:lstStyle/>
        <a:p>
          <a:r>
            <a:rPr lang="en-US" altLang="zh-CN" dirty="0"/>
            <a:t>UI</a:t>
          </a:r>
          <a:r>
            <a:rPr lang="zh-CN" altLang="en-US" dirty="0"/>
            <a:t>界面</a:t>
          </a:r>
        </a:p>
      </dgm:t>
    </dgm:pt>
    <dgm:pt modelId="{C2CAA05B-66F3-4BF4-A74F-E505E670D8A0}" type="parTrans" cxnId="{6537DD6F-59A4-4405-A79C-F727E00D6516}">
      <dgm:prSet/>
      <dgm:spPr/>
      <dgm:t>
        <a:bodyPr/>
        <a:lstStyle/>
        <a:p>
          <a:endParaRPr lang="zh-CN" altLang="en-US"/>
        </a:p>
      </dgm:t>
    </dgm:pt>
    <dgm:pt modelId="{5CFAE60F-1D09-4086-A853-067FD92F7CBA}" type="sibTrans" cxnId="{6537DD6F-59A4-4405-A79C-F727E00D6516}">
      <dgm:prSet/>
      <dgm:spPr/>
      <dgm:t>
        <a:bodyPr/>
        <a:lstStyle/>
        <a:p>
          <a:endParaRPr lang="zh-CN" altLang="en-US"/>
        </a:p>
      </dgm:t>
    </dgm:pt>
    <dgm:pt modelId="{32D5FCA6-1B6E-4B01-A87C-66BB25F06F27}">
      <dgm:prSet phldrT="[文本]"/>
      <dgm:spPr/>
      <dgm:t>
        <a:bodyPr/>
        <a:lstStyle/>
        <a:p>
          <a:r>
            <a:rPr lang="zh-CN" altLang="en-US" dirty="0"/>
            <a:t>将页面分为主页和关于两个窗口</a:t>
          </a:r>
        </a:p>
      </dgm:t>
    </dgm:pt>
    <dgm:pt modelId="{BFEC8EC7-1941-4621-AD44-8D07FAFA6B9D}" type="parTrans" cxnId="{26F1C81A-FCED-44B6-BD01-4A3DB019E644}">
      <dgm:prSet/>
      <dgm:spPr/>
      <dgm:t>
        <a:bodyPr/>
        <a:lstStyle/>
        <a:p>
          <a:endParaRPr lang="zh-CN" altLang="en-US"/>
        </a:p>
      </dgm:t>
    </dgm:pt>
    <dgm:pt modelId="{DB9D1174-88F5-4D01-9E99-282DCC9C1A75}" type="sibTrans" cxnId="{26F1C81A-FCED-44B6-BD01-4A3DB019E644}">
      <dgm:prSet/>
      <dgm:spPr/>
      <dgm:t>
        <a:bodyPr/>
        <a:lstStyle/>
        <a:p>
          <a:endParaRPr lang="zh-CN" altLang="en-US"/>
        </a:p>
      </dgm:t>
    </dgm:pt>
    <dgm:pt modelId="{785BDA44-E5F5-4F07-8DA2-B715460AE80E}">
      <dgm:prSet phldrT="[文本]" custT="1"/>
      <dgm:spPr/>
      <dgm:t>
        <a:bodyPr/>
        <a:lstStyle/>
        <a:p>
          <a:r>
            <a:rPr lang="zh-CN" altLang="en-US" sz="1800" dirty="0"/>
            <a:t>采用训练集：验证集</a:t>
          </a:r>
          <a:r>
            <a:rPr lang="en-US" altLang="zh-CN" sz="1800" dirty="0"/>
            <a:t>=8:2</a:t>
          </a:r>
          <a:r>
            <a:rPr lang="zh-CN" altLang="en-US" sz="1800" dirty="0"/>
            <a:t>的比例，预计通过归一化图片数据集之后，通过卷积层（采用</a:t>
          </a:r>
          <a:r>
            <a:rPr lang="en-US" altLang="zh-CN" sz="1800" dirty="0" err="1"/>
            <a:t>relu</a:t>
          </a:r>
          <a:r>
            <a:rPr lang="zh-CN" altLang="en-US" sz="1800" dirty="0"/>
            <a:t>激活函数）、池化层将特征图大小减半，导出</a:t>
          </a:r>
          <a:r>
            <a:rPr lang="en-US" altLang="zh-CN" sz="1800" dirty="0"/>
            <a:t>128</a:t>
          </a:r>
          <a:r>
            <a:rPr lang="zh-CN" altLang="en-US" sz="1800" dirty="0"/>
            <a:t>个神经元的全连接层，最后用</a:t>
          </a:r>
          <a:r>
            <a:rPr lang="en-US" altLang="zh-CN" sz="1800" dirty="0" err="1"/>
            <a:t>softmax</a:t>
          </a:r>
          <a:r>
            <a:rPr lang="zh-CN" altLang="en-US" sz="1800" dirty="0"/>
            <a:t>导出输出层，对应数据集具体的类别数目</a:t>
          </a:r>
        </a:p>
      </dgm:t>
    </dgm:pt>
    <dgm:pt modelId="{CB9A621A-591A-4CD5-B8FD-49E7168F9A1C}" type="parTrans" cxnId="{DBD2EF39-54DD-4021-968D-6D0E31E1F5D9}">
      <dgm:prSet/>
      <dgm:spPr/>
      <dgm:t>
        <a:bodyPr/>
        <a:lstStyle/>
        <a:p>
          <a:endParaRPr lang="zh-CN" altLang="en-US"/>
        </a:p>
      </dgm:t>
    </dgm:pt>
    <dgm:pt modelId="{8E8A3C58-5613-4B43-87AE-A4B280793B0A}" type="sibTrans" cxnId="{DBD2EF39-54DD-4021-968D-6D0E31E1F5D9}">
      <dgm:prSet/>
      <dgm:spPr/>
      <dgm:t>
        <a:bodyPr/>
        <a:lstStyle/>
        <a:p>
          <a:endParaRPr lang="zh-CN" altLang="en-US"/>
        </a:p>
      </dgm:t>
    </dgm:pt>
    <dgm:pt modelId="{45E70C7B-08EC-4645-B4FF-531C35299059}">
      <dgm:prSet phldrT="[文本]"/>
      <dgm:spPr/>
      <dgm:t>
        <a:bodyPr/>
        <a:lstStyle/>
        <a:p>
          <a:r>
            <a:rPr lang="zh-CN" altLang="en-US" dirty="0"/>
            <a:t>相似度匹配</a:t>
          </a:r>
        </a:p>
      </dgm:t>
    </dgm:pt>
    <dgm:pt modelId="{7C6A572D-DB0F-40B4-8ED9-FE5433BB4C6D}" type="parTrans" cxnId="{5925EC41-D487-48B6-8951-B34B99B11C63}">
      <dgm:prSet/>
      <dgm:spPr/>
      <dgm:t>
        <a:bodyPr/>
        <a:lstStyle/>
        <a:p>
          <a:endParaRPr lang="zh-CN" altLang="en-US"/>
        </a:p>
      </dgm:t>
    </dgm:pt>
    <dgm:pt modelId="{CBC4A6E8-FB4E-4A6C-9C64-3DD06CDDC3FA}" type="sibTrans" cxnId="{5925EC41-D487-48B6-8951-B34B99B11C63}">
      <dgm:prSet/>
      <dgm:spPr/>
      <dgm:t>
        <a:bodyPr/>
        <a:lstStyle/>
        <a:p>
          <a:endParaRPr lang="zh-CN" altLang="en-US"/>
        </a:p>
      </dgm:t>
    </dgm:pt>
    <dgm:pt modelId="{E76760BE-95A2-44A3-98CA-A9EBE32F1789}">
      <dgm:prSet phldrT="[文本]" custT="1"/>
      <dgm:spPr/>
      <dgm:t>
        <a:bodyPr/>
        <a:lstStyle/>
        <a:p>
          <a:r>
            <a:rPr lang="zh-CN" altLang="en-US" sz="1800" dirty="0"/>
            <a:t>采用训练集：验证集</a:t>
          </a:r>
          <a:r>
            <a:rPr lang="en-US" altLang="zh-CN" sz="1800" dirty="0"/>
            <a:t>=8:2</a:t>
          </a:r>
          <a:r>
            <a:rPr lang="zh-CN" altLang="en-US" sz="1800" dirty="0"/>
            <a:t>的比例，调用</a:t>
          </a:r>
          <a:r>
            <a:rPr lang="en-US" altLang="zh-CN" sz="1800" dirty="0" err="1"/>
            <a:t>keras</a:t>
          </a:r>
          <a:r>
            <a:rPr lang="zh-CN" altLang="en-US" sz="1800" dirty="0"/>
            <a:t>库的函数</a:t>
          </a:r>
        </a:p>
      </dgm:t>
    </dgm:pt>
    <dgm:pt modelId="{CC28CBFB-1EA7-4FEA-BEA2-A80A4764BF8A}" type="parTrans" cxnId="{B22B98D8-9BAE-4F08-80B8-1C4BC557134D}">
      <dgm:prSet/>
      <dgm:spPr/>
      <dgm:t>
        <a:bodyPr/>
        <a:lstStyle/>
        <a:p>
          <a:endParaRPr lang="zh-CN" altLang="en-US"/>
        </a:p>
      </dgm:t>
    </dgm:pt>
    <dgm:pt modelId="{88C8B7AF-6AF1-4BE8-B537-4C09F7D1F23C}" type="sibTrans" cxnId="{B22B98D8-9BAE-4F08-80B8-1C4BC557134D}">
      <dgm:prSet/>
      <dgm:spPr/>
      <dgm:t>
        <a:bodyPr/>
        <a:lstStyle/>
        <a:p>
          <a:endParaRPr lang="zh-CN" altLang="en-US"/>
        </a:p>
      </dgm:t>
    </dgm:pt>
    <dgm:pt modelId="{B7903AC2-8E9A-4C28-ACF2-76B74C4F568C}">
      <dgm:prSet/>
      <dgm:spPr/>
      <dgm:t>
        <a:bodyPr/>
        <a:lstStyle/>
        <a:p>
          <a:r>
            <a:rPr lang="zh-CN" altLang="en-US" dirty="0"/>
            <a:t> 主页：主页窗口由左边子窗口和右边子窗口组成，左边子窗口用于显示需要识别的图片</a:t>
          </a:r>
          <a:r>
            <a:rPr lang="en-US" altLang="zh-CN" dirty="0"/>
            <a:t>,</a:t>
          </a:r>
          <a:r>
            <a:rPr lang="zh-CN" altLang="en-US" dirty="0"/>
            <a:t>右边子窗口用于操作系统和显示该垃圾的分类信息</a:t>
          </a:r>
        </a:p>
      </dgm:t>
    </dgm:pt>
    <dgm:pt modelId="{19D2ECB6-A800-496C-8B4B-14C205B567AB}" type="parTrans" cxnId="{402F9004-D2F5-4E76-ABB3-A0073F9C21E0}">
      <dgm:prSet/>
      <dgm:spPr/>
      <dgm:t>
        <a:bodyPr/>
        <a:lstStyle/>
        <a:p>
          <a:endParaRPr lang="zh-CN" altLang="en-US"/>
        </a:p>
      </dgm:t>
    </dgm:pt>
    <dgm:pt modelId="{C9513751-FAC0-4747-8ECE-B340C89F4E07}" type="sibTrans" cxnId="{402F9004-D2F5-4E76-ABB3-A0073F9C21E0}">
      <dgm:prSet/>
      <dgm:spPr/>
      <dgm:t>
        <a:bodyPr/>
        <a:lstStyle/>
        <a:p>
          <a:endParaRPr lang="zh-CN" altLang="en-US"/>
        </a:p>
      </dgm:t>
    </dgm:pt>
    <dgm:pt modelId="{407229D9-FB07-4159-AB15-B0CD46C008F8}">
      <dgm:prSet/>
      <dgm:spPr/>
      <dgm:t>
        <a:bodyPr/>
        <a:lstStyle/>
        <a:p>
          <a:r>
            <a:rPr lang="zh-CN" altLang="en-US" dirty="0"/>
            <a:t> 关于：关于窗口有“欢迎使用垃圾分类系统”标题，及四类垃圾类型图标</a:t>
          </a:r>
        </a:p>
      </dgm:t>
    </dgm:pt>
    <dgm:pt modelId="{B2CA7669-843D-4078-B564-BC8408AB634D}" type="parTrans" cxnId="{5001E60E-15CA-4211-9525-212104BEED71}">
      <dgm:prSet/>
      <dgm:spPr/>
      <dgm:t>
        <a:bodyPr/>
        <a:lstStyle/>
        <a:p>
          <a:endParaRPr lang="zh-CN" altLang="en-US"/>
        </a:p>
      </dgm:t>
    </dgm:pt>
    <dgm:pt modelId="{2CDF67C2-A730-4AC8-9EC0-C284DD70961E}" type="sibTrans" cxnId="{5001E60E-15CA-4211-9525-212104BEED71}">
      <dgm:prSet/>
      <dgm:spPr/>
      <dgm:t>
        <a:bodyPr/>
        <a:lstStyle/>
        <a:p>
          <a:endParaRPr lang="zh-CN" altLang="en-US"/>
        </a:p>
      </dgm:t>
    </dgm:pt>
    <dgm:pt modelId="{4F60B771-C782-42DF-AE95-0A9058717E5A}">
      <dgm:prSet phldrT="[文本]"/>
      <dgm:spPr/>
      <dgm:t>
        <a:bodyPr/>
        <a:lstStyle/>
        <a:p>
          <a:r>
            <a:rPr lang="zh-CN" altLang="en-US" dirty="0"/>
            <a:t>模型训练</a:t>
          </a:r>
        </a:p>
      </dgm:t>
    </dgm:pt>
    <dgm:pt modelId="{900F288D-F816-4B22-A711-5584EEB2B1E1}" type="sibTrans" cxnId="{1A46FCAE-A870-4AEF-A2CB-92EBB6DC9AC9}">
      <dgm:prSet/>
      <dgm:spPr/>
      <dgm:t>
        <a:bodyPr/>
        <a:lstStyle/>
        <a:p>
          <a:endParaRPr lang="zh-CN" altLang="en-US"/>
        </a:p>
      </dgm:t>
    </dgm:pt>
    <dgm:pt modelId="{B0CEDBF4-692E-4140-AD3D-8553C1732D05}" type="parTrans" cxnId="{1A46FCAE-A870-4AEF-A2CB-92EBB6DC9AC9}">
      <dgm:prSet/>
      <dgm:spPr/>
      <dgm:t>
        <a:bodyPr/>
        <a:lstStyle/>
        <a:p>
          <a:endParaRPr lang="zh-CN" altLang="en-US"/>
        </a:p>
      </dgm:t>
    </dgm:pt>
    <dgm:pt modelId="{E9F24735-BBD1-45A1-BF73-29A925CF25CB}">
      <dgm:prSet custT="1"/>
      <dgm:spPr/>
      <dgm:t>
        <a:bodyPr/>
        <a:lstStyle/>
        <a:p>
          <a:r>
            <a:rPr lang="en-US" altLang="zh-CN" sz="1800" dirty="0"/>
            <a:t>loss, accuracy = </a:t>
          </a:r>
          <a:r>
            <a:rPr lang="en-US" altLang="zh-CN" sz="1800" dirty="0" err="1"/>
            <a:t>model.evaluate</a:t>
          </a:r>
          <a:r>
            <a:rPr lang="en-US" altLang="zh-CN" sz="1800" dirty="0"/>
            <a:t>(</a:t>
          </a:r>
          <a:r>
            <a:rPr lang="en-US" altLang="zh-CN" sz="1800" dirty="0" err="1"/>
            <a:t>val_ds</a:t>
          </a:r>
          <a:r>
            <a:rPr lang="en-US" altLang="zh-CN" sz="1800" dirty="0"/>
            <a:t>)</a:t>
          </a:r>
          <a:r>
            <a:rPr lang="zh-CN" altLang="en-US" sz="1800" dirty="0"/>
            <a:t>显示其损失率、准确率。</a:t>
          </a:r>
        </a:p>
      </dgm:t>
    </dgm:pt>
    <dgm:pt modelId="{A7866FB3-6D01-46CC-A887-B4C21C0BDE1B}" type="parTrans" cxnId="{B10829F2-FD43-4C4C-BD1F-618CBBD9F28D}">
      <dgm:prSet/>
      <dgm:spPr/>
      <dgm:t>
        <a:bodyPr/>
        <a:lstStyle/>
        <a:p>
          <a:endParaRPr lang="zh-CN" altLang="en-US"/>
        </a:p>
      </dgm:t>
    </dgm:pt>
    <dgm:pt modelId="{6CDFF67B-BFFA-4A1B-9D82-2FBAEDEE77A2}" type="sibTrans" cxnId="{B10829F2-FD43-4C4C-BD1F-618CBBD9F28D}">
      <dgm:prSet/>
      <dgm:spPr/>
      <dgm:t>
        <a:bodyPr/>
        <a:lstStyle/>
        <a:p>
          <a:endParaRPr lang="zh-CN" altLang="en-US"/>
        </a:p>
      </dgm:t>
    </dgm:pt>
    <dgm:pt modelId="{39668557-A743-441E-BA28-5991A37570A5}" type="pres">
      <dgm:prSet presAssocID="{3391509B-DA88-42CF-BC4F-9D2A3BE6CCD7}" presName="linearFlow" presStyleCnt="0">
        <dgm:presLayoutVars>
          <dgm:dir/>
          <dgm:animLvl val="lvl"/>
          <dgm:resizeHandles val="exact"/>
        </dgm:presLayoutVars>
      </dgm:prSet>
      <dgm:spPr/>
    </dgm:pt>
    <dgm:pt modelId="{1FD45C19-F877-4736-A267-245A19926921}" type="pres">
      <dgm:prSet presAssocID="{CB4ACCC9-8ACD-4B1A-9060-A4F1EC931942}" presName="composite" presStyleCnt="0"/>
      <dgm:spPr/>
    </dgm:pt>
    <dgm:pt modelId="{674C0C57-5218-43C3-9449-A46B8F077199}" type="pres">
      <dgm:prSet presAssocID="{CB4ACCC9-8ACD-4B1A-9060-A4F1EC931942}" presName="parentText" presStyleLbl="alignNode1" presStyleIdx="0" presStyleCnt="3">
        <dgm:presLayoutVars>
          <dgm:chMax val="1"/>
          <dgm:bulletEnabled val="1"/>
        </dgm:presLayoutVars>
      </dgm:prSet>
      <dgm:spPr/>
    </dgm:pt>
    <dgm:pt modelId="{131776FE-E2EB-4D17-A4FD-779B33B3C50F}" type="pres">
      <dgm:prSet presAssocID="{CB4ACCC9-8ACD-4B1A-9060-A4F1EC931942}" presName="descendantText" presStyleLbl="alignAcc1" presStyleIdx="0" presStyleCnt="3">
        <dgm:presLayoutVars>
          <dgm:bulletEnabled val="1"/>
        </dgm:presLayoutVars>
      </dgm:prSet>
      <dgm:spPr/>
    </dgm:pt>
    <dgm:pt modelId="{90C90D52-E275-4552-981B-42EC25B3FE5B}" type="pres">
      <dgm:prSet presAssocID="{5CFAE60F-1D09-4086-A853-067FD92F7CBA}" presName="sp" presStyleCnt="0"/>
      <dgm:spPr/>
    </dgm:pt>
    <dgm:pt modelId="{DE259A44-BD8E-4A24-BD0A-F368A226A0CE}" type="pres">
      <dgm:prSet presAssocID="{4F60B771-C782-42DF-AE95-0A9058717E5A}" presName="composite" presStyleCnt="0"/>
      <dgm:spPr/>
    </dgm:pt>
    <dgm:pt modelId="{793243E8-763D-4C83-8D0A-36B553182950}" type="pres">
      <dgm:prSet presAssocID="{4F60B771-C782-42DF-AE95-0A9058717E5A}" presName="parentText" presStyleLbl="alignNode1" presStyleIdx="1" presStyleCnt="3">
        <dgm:presLayoutVars>
          <dgm:chMax val="1"/>
          <dgm:bulletEnabled val="1"/>
        </dgm:presLayoutVars>
      </dgm:prSet>
      <dgm:spPr/>
    </dgm:pt>
    <dgm:pt modelId="{5F24C164-134A-454D-8DF2-578AA210503E}" type="pres">
      <dgm:prSet presAssocID="{4F60B771-C782-42DF-AE95-0A9058717E5A}" presName="descendantText" presStyleLbl="alignAcc1" presStyleIdx="1" presStyleCnt="3">
        <dgm:presLayoutVars>
          <dgm:bulletEnabled val="1"/>
        </dgm:presLayoutVars>
      </dgm:prSet>
      <dgm:spPr/>
    </dgm:pt>
    <dgm:pt modelId="{AAB2AC1D-B5D4-4C62-9AEA-C11F96DA9ADF}" type="pres">
      <dgm:prSet presAssocID="{900F288D-F816-4B22-A711-5584EEB2B1E1}" presName="sp" presStyleCnt="0"/>
      <dgm:spPr/>
    </dgm:pt>
    <dgm:pt modelId="{2B72EAA5-3103-4B7C-9A8D-65BFD64A2E02}" type="pres">
      <dgm:prSet presAssocID="{45E70C7B-08EC-4645-B4FF-531C35299059}" presName="composite" presStyleCnt="0"/>
      <dgm:spPr/>
    </dgm:pt>
    <dgm:pt modelId="{B0EFCCC6-67A0-4498-A51C-7B04B6E9A7DB}" type="pres">
      <dgm:prSet presAssocID="{45E70C7B-08EC-4645-B4FF-531C35299059}" presName="parentText" presStyleLbl="alignNode1" presStyleIdx="2" presStyleCnt="3">
        <dgm:presLayoutVars>
          <dgm:chMax val="1"/>
          <dgm:bulletEnabled val="1"/>
        </dgm:presLayoutVars>
      </dgm:prSet>
      <dgm:spPr/>
    </dgm:pt>
    <dgm:pt modelId="{236757A6-886C-4914-B451-454FB13CF7CE}" type="pres">
      <dgm:prSet presAssocID="{45E70C7B-08EC-4645-B4FF-531C35299059}" presName="descendantText" presStyleLbl="alignAcc1" presStyleIdx="2" presStyleCnt="3">
        <dgm:presLayoutVars>
          <dgm:bulletEnabled val="1"/>
        </dgm:presLayoutVars>
      </dgm:prSet>
      <dgm:spPr/>
    </dgm:pt>
  </dgm:ptLst>
  <dgm:cxnLst>
    <dgm:cxn modelId="{402F9004-D2F5-4E76-ABB3-A0073F9C21E0}" srcId="{CB4ACCC9-8ACD-4B1A-9060-A4F1EC931942}" destId="{B7903AC2-8E9A-4C28-ACF2-76B74C4F568C}" srcOrd="1" destOrd="0" parTransId="{19D2ECB6-A800-496C-8B4B-14C205B567AB}" sibTransId="{C9513751-FAC0-4747-8ECE-B340C89F4E07}"/>
    <dgm:cxn modelId="{E417BE0A-4838-4EF1-ACEC-716CB77A2B5C}" type="presOf" srcId="{407229D9-FB07-4159-AB15-B0CD46C008F8}" destId="{131776FE-E2EB-4D17-A4FD-779B33B3C50F}" srcOrd="0" destOrd="2" presId="urn:microsoft.com/office/officeart/2005/8/layout/chevron2"/>
    <dgm:cxn modelId="{5001E60E-15CA-4211-9525-212104BEED71}" srcId="{CB4ACCC9-8ACD-4B1A-9060-A4F1EC931942}" destId="{407229D9-FB07-4159-AB15-B0CD46C008F8}" srcOrd="2" destOrd="0" parTransId="{B2CA7669-843D-4078-B564-BC8408AB634D}" sibTransId="{2CDF67C2-A730-4AC8-9EC0-C284DD70961E}"/>
    <dgm:cxn modelId="{43F31514-9CD3-4546-BC4D-3A61AC988ABF}" type="presOf" srcId="{3391509B-DA88-42CF-BC4F-9D2A3BE6CCD7}" destId="{39668557-A743-441E-BA28-5991A37570A5}" srcOrd="0" destOrd="0" presId="urn:microsoft.com/office/officeart/2005/8/layout/chevron2"/>
    <dgm:cxn modelId="{26F1C81A-FCED-44B6-BD01-4A3DB019E644}" srcId="{CB4ACCC9-8ACD-4B1A-9060-A4F1EC931942}" destId="{32D5FCA6-1B6E-4B01-A87C-66BB25F06F27}" srcOrd="0" destOrd="0" parTransId="{BFEC8EC7-1941-4621-AD44-8D07FAFA6B9D}" sibTransId="{DB9D1174-88F5-4D01-9E99-282DCC9C1A75}"/>
    <dgm:cxn modelId="{D03EAE1C-9FF5-486A-B6F5-0712856DD201}" type="presOf" srcId="{E9F24735-BBD1-45A1-BF73-29A925CF25CB}" destId="{236757A6-886C-4914-B451-454FB13CF7CE}" srcOrd="0" destOrd="1" presId="urn:microsoft.com/office/officeart/2005/8/layout/chevron2"/>
    <dgm:cxn modelId="{DBD2EF39-54DD-4021-968D-6D0E31E1F5D9}" srcId="{4F60B771-C782-42DF-AE95-0A9058717E5A}" destId="{785BDA44-E5F5-4F07-8DA2-B715460AE80E}" srcOrd="0" destOrd="0" parTransId="{CB9A621A-591A-4CD5-B8FD-49E7168F9A1C}" sibTransId="{8E8A3C58-5613-4B43-87AE-A4B280793B0A}"/>
    <dgm:cxn modelId="{8E05C33E-17EC-4A86-B964-933161F07A8C}" type="presOf" srcId="{785BDA44-E5F5-4F07-8DA2-B715460AE80E}" destId="{5F24C164-134A-454D-8DF2-578AA210503E}" srcOrd="0" destOrd="0" presId="urn:microsoft.com/office/officeart/2005/8/layout/chevron2"/>
    <dgm:cxn modelId="{5925EC41-D487-48B6-8951-B34B99B11C63}" srcId="{3391509B-DA88-42CF-BC4F-9D2A3BE6CCD7}" destId="{45E70C7B-08EC-4645-B4FF-531C35299059}" srcOrd="2" destOrd="0" parTransId="{7C6A572D-DB0F-40B4-8ED9-FE5433BB4C6D}" sibTransId="{CBC4A6E8-FB4E-4A6C-9C64-3DD06CDDC3FA}"/>
    <dgm:cxn modelId="{7EB3926E-97F6-4A3C-8DD9-8A036854D6E4}" type="presOf" srcId="{E76760BE-95A2-44A3-98CA-A9EBE32F1789}" destId="{236757A6-886C-4914-B451-454FB13CF7CE}" srcOrd="0" destOrd="0" presId="urn:microsoft.com/office/officeart/2005/8/layout/chevron2"/>
    <dgm:cxn modelId="{6537DD6F-59A4-4405-A79C-F727E00D6516}" srcId="{3391509B-DA88-42CF-BC4F-9D2A3BE6CCD7}" destId="{CB4ACCC9-8ACD-4B1A-9060-A4F1EC931942}" srcOrd="0" destOrd="0" parTransId="{C2CAA05B-66F3-4BF4-A74F-E505E670D8A0}" sibTransId="{5CFAE60F-1D09-4086-A853-067FD92F7CBA}"/>
    <dgm:cxn modelId="{81D51D80-8182-4708-9CCD-8A8D2B2C6744}" type="presOf" srcId="{CB4ACCC9-8ACD-4B1A-9060-A4F1EC931942}" destId="{674C0C57-5218-43C3-9449-A46B8F077199}" srcOrd="0" destOrd="0" presId="urn:microsoft.com/office/officeart/2005/8/layout/chevron2"/>
    <dgm:cxn modelId="{1A46FCAE-A870-4AEF-A2CB-92EBB6DC9AC9}" srcId="{3391509B-DA88-42CF-BC4F-9D2A3BE6CCD7}" destId="{4F60B771-C782-42DF-AE95-0A9058717E5A}" srcOrd="1" destOrd="0" parTransId="{B0CEDBF4-692E-4140-AD3D-8553C1732D05}" sibTransId="{900F288D-F816-4B22-A711-5584EEB2B1E1}"/>
    <dgm:cxn modelId="{7E0DCDC2-32A7-4510-B9C4-37331D14D1C8}" type="presOf" srcId="{B7903AC2-8E9A-4C28-ACF2-76B74C4F568C}" destId="{131776FE-E2EB-4D17-A4FD-779B33B3C50F}" srcOrd="0" destOrd="1" presId="urn:microsoft.com/office/officeart/2005/8/layout/chevron2"/>
    <dgm:cxn modelId="{B22B98D8-9BAE-4F08-80B8-1C4BC557134D}" srcId="{45E70C7B-08EC-4645-B4FF-531C35299059}" destId="{E76760BE-95A2-44A3-98CA-A9EBE32F1789}" srcOrd="0" destOrd="0" parTransId="{CC28CBFB-1EA7-4FEA-BEA2-A80A4764BF8A}" sibTransId="{88C8B7AF-6AF1-4BE8-B537-4C09F7D1F23C}"/>
    <dgm:cxn modelId="{CA3899E2-CE91-43D1-A47B-7F91ADB4E7F2}" type="presOf" srcId="{45E70C7B-08EC-4645-B4FF-531C35299059}" destId="{B0EFCCC6-67A0-4498-A51C-7B04B6E9A7DB}" srcOrd="0" destOrd="0" presId="urn:microsoft.com/office/officeart/2005/8/layout/chevron2"/>
    <dgm:cxn modelId="{AD2811EF-E1A1-4CFE-8B42-1D74327B21EC}" type="presOf" srcId="{32D5FCA6-1B6E-4B01-A87C-66BB25F06F27}" destId="{131776FE-E2EB-4D17-A4FD-779B33B3C50F}" srcOrd="0" destOrd="0" presId="urn:microsoft.com/office/officeart/2005/8/layout/chevron2"/>
    <dgm:cxn modelId="{B10829F2-FD43-4C4C-BD1F-618CBBD9F28D}" srcId="{45E70C7B-08EC-4645-B4FF-531C35299059}" destId="{E9F24735-BBD1-45A1-BF73-29A925CF25CB}" srcOrd="1" destOrd="0" parTransId="{A7866FB3-6D01-46CC-A887-B4C21C0BDE1B}" sibTransId="{6CDFF67B-BFFA-4A1B-9D82-2FBAEDEE77A2}"/>
    <dgm:cxn modelId="{CAE00FFB-E9D6-4286-8EF1-C7B97DA5BDBC}" type="presOf" srcId="{4F60B771-C782-42DF-AE95-0A9058717E5A}" destId="{793243E8-763D-4C83-8D0A-36B553182950}" srcOrd="0" destOrd="0" presId="urn:microsoft.com/office/officeart/2005/8/layout/chevron2"/>
    <dgm:cxn modelId="{14C13EB6-57B1-4734-814F-8E4BC00CA2E5}" type="presParOf" srcId="{39668557-A743-441E-BA28-5991A37570A5}" destId="{1FD45C19-F877-4736-A267-245A19926921}" srcOrd="0" destOrd="0" presId="urn:microsoft.com/office/officeart/2005/8/layout/chevron2"/>
    <dgm:cxn modelId="{5FD30F75-4AF6-4B79-93E5-130240122F2D}" type="presParOf" srcId="{1FD45C19-F877-4736-A267-245A19926921}" destId="{674C0C57-5218-43C3-9449-A46B8F077199}" srcOrd="0" destOrd="0" presId="urn:microsoft.com/office/officeart/2005/8/layout/chevron2"/>
    <dgm:cxn modelId="{A503811D-4C4F-43D1-BE81-AA0485C60B7C}" type="presParOf" srcId="{1FD45C19-F877-4736-A267-245A19926921}" destId="{131776FE-E2EB-4D17-A4FD-779B33B3C50F}" srcOrd="1" destOrd="0" presId="urn:microsoft.com/office/officeart/2005/8/layout/chevron2"/>
    <dgm:cxn modelId="{88E078F0-A48E-4362-82DA-2A8BD1E26F66}" type="presParOf" srcId="{39668557-A743-441E-BA28-5991A37570A5}" destId="{90C90D52-E275-4552-981B-42EC25B3FE5B}" srcOrd="1" destOrd="0" presId="urn:microsoft.com/office/officeart/2005/8/layout/chevron2"/>
    <dgm:cxn modelId="{FEE26981-A505-4B0F-B993-16E786E04E15}" type="presParOf" srcId="{39668557-A743-441E-BA28-5991A37570A5}" destId="{DE259A44-BD8E-4A24-BD0A-F368A226A0CE}" srcOrd="2" destOrd="0" presId="urn:microsoft.com/office/officeart/2005/8/layout/chevron2"/>
    <dgm:cxn modelId="{B3794552-B3FC-4530-A801-86FA92855FCB}" type="presParOf" srcId="{DE259A44-BD8E-4A24-BD0A-F368A226A0CE}" destId="{793243E8-763D-4C83-8D0A-36B553182950}" srcOrd="0" destOrd="0" presId="urn:microsoft.com/office/officeart/2005/8/layout/chevron2"/>
    <dgm:cxn modelId="{51C0214A-C91D-4FBC-9E11-E39E356835B4}" type="presParOf" srcId="{DE259A44-BD8E-4A24-BD0A-F368A226A0CE}" destId="{5F24C164-134A-454D-8DF2-578AA210503E}" srcOrd="1" destOrd="0" presId="urn:microsoft.com/office/officeart/2005/8/layout/chevron2"/>
    <dgm:cxn modelId="{AA06AA30-1D63-4200-AAF9-BB033C54FF38}" type="presParOf" srcId="{39668557-A743-441E-BA28-5991A37570A5}" destId="{AAB2AC1D-B5D4-4C62-9AEA-C11F96DA9ADF}" srcOrd="3" destOrd="0" presId="urn:microsoft.com/office/officeart/2005/8/layout/chevron2"/>
    <dgm:cxn modelId="{5AE39F6D-B07A-4176-84B9-86B9497601AB}" type="presParOf" srcId="{39668557-A743-441E-BA28-5991A37570A5}" destId="{2B72EAA5-3103-4B7C-9A8D-65BFD64A2E02}" srcOrd="4" destOrd="0" presId="urn:microsoft.com/office/officeart/2005/8/layout/chevron2"/>
    <dgm:cxn modelId="{FEF390AB-122F-4B4C-BB24-765B9B151287}" type="presParOf" srcId="{2B72EAA5-3103-4B7C-9A8D-65BFD64A2E02}" destId="{B0EFCCC6-67A0-4498-A51C-7B04B6E9A7DB}" srcOrd="0" destOrd="0" presId="urn:microsoft.com/office/officeart/2005/8/layout/chevron2"/>
    <dgm:cxn modelId="{9009DA5B-CC89-49D0-8FD1-2B73DBA06561}" type="presParOf" srcId="{2B72EAA5-3103-4B7C-9A8D-65BFD64A2E02}" destId="{236757A6-886C-4914-B451-454FB13CF7C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9B4E74-089D-40D3-9592-131EA833A9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DDEBCED-3BB5-4C35-A54A-86CC97C84C19}">
      <dgm:prSet phldrT="[文本]"/>
      <dgm:spPr/>
      <dgm:t>
        <a:bodyPr/>
        <a:lstStyle/>
        <a:p>
          <a:r>
            <a:rPr lang="en-US" altLang="zh-CN" dirty="0"/>
            <a:t>1.</a:t>
          </a:r>
          <a:r>
            <a:rPr lang="zh-CN" altLang="en-US" dirty="0"/>
            <a:t>模型训练</a:t>
          </a:r>
        </a:p>
      </dgm:t>
    </dgm:pt>
    <dgm:pt modelId="{F259600A-B7D2-4FD9-A976-FD2E78777337}" type="parTrans" cxnId="{46A25DB8-F92A-4D2E-AA34-2A504A52DB8C}">
      <dgm:prSet/>
      <dgm:spPr/>
      <dgm:t>
        <a:bodyPr/>
        <a:lstStyle/>
        <a:p>
          <a:endParaRPr lang="zh-CN" altLang="en-US"/>
        </a:p>
      </dgm:t>
    </dgm:pt>
    <dgm:pt modelId="{8B7EEFF4-AFAA-483A-9BDC-643C5BCA6A30}" type="sibTrans" cxnId="{46A25DB8-F92A-4D2E-AA34-2A504A52DB8C}">
      <dgm:prSet/>
      <dgm:spPr/>
      <dgm:t>
        <a:bodyPr/>
        <a:lstStyle/>
        <a:p>
          <a:endParaRPr lang="zh-CN" altLang="en-US"/>
        </a:p>
      </dgm:t>
    </dgm:pt>
    <dgm:pt modelId="{E02C0253-5C73-4913-B2FE-484FBF096111}">
      <dgm:prSet phldrT="[文本]"/>
      <dgm:spPr/>
      <dgm:t>
        <a:bodyPr/>
        <a:lstStyle/>
        <a:p>
          <a:r>
            <a:rPr lang="zh-CN" dirty="0"/>
            <a:t>设置训练模型的数据来源路径</a:t>
          </a:r>
          <a:r>
            <a:rPr lang="en-US" dirty="0"/>
            <a:t>,</a:t>
          </a:r>
          <a:r>
            <a:rPr lang="zh-CN" dirty="0"/>
            <a:t>对训练集进行</a:t>
          </a:r>
          <a:r>
            <a:rPr lang="en-US" dirty="0" err="1"/>
            <a:t>moblienet</a:t>
          </a:r>
          <a:r>
            <a:rPr lang="zh-CN" dirty="0"/>
            <a:t>型机器学习训</a:t>
          </a:r>
          <a:r>
            <a:rPr lang="zh-CN" altLang="en-US" dirty="0"/>
            <a:t>练</a:t>
          </a:r>
          <a:r>
            <a:rPr lang="zh-CN" dirty="0"/>
            <a:t>并将训练的结果以</a:t>
          </a:r>
          <a:r>
            <a:rPr lang="en-US" dirty="0"/>
            <a:t>h5</a:t>
          </a:r>
          <a:r>
            <a:rPr lang="zh-CN" dirty="0"/>
            <a:t>文件的格式保存</a:t>
          </a:r>
          <a:endParaRPr lang="zh-CN" altLang="en-US" dirty="0"/>
        </a:p>
      </dgm:t>
    </dgm:pt>
    <dgm:pt modelId="{C7BFCAEF-FB6B-4253-B028-B1242CAACF39}" type="parTrans" cxnId="{7478DFC9-3AB2-44B8-B3E4-489E6E7E08D9}">
      <dgm:prSet/>
      <dgm:spPr/>
      <dgm:t>
        <a:bodyPr/>
        <a:lstStyle/>
        <a:p>
          <a:endParaRPr lang="zh-CN" altLang="en-US"/>
        </a:p>
      </dgm:t>
    </dgm:pt>
    <dgm:pt modelId="{0BC00C36-EAB3-4196-9CA3-2BAF2DA99DAD}" type="sibTrans" cxnId="{7478DFC9-3AB2-44B8-B3E4-489E6E7E08D9}">
      <dgm:prSet/>
      <dgm:spPr/>
      <dgm:t>
        <a:bodyPr/>
        <a:lstStyle/>
        <a:p>
          <a:endParaRPr lang="zh-CN" altLang="en-US"/>
        </a:p>
      </dgm:t>
    </dgm:pt>
    <dgm:pt modelId="{ED014EDF-046D-4BD4-8435-A89C2065FDA2}">
      <dgm:prSet phldrT="[文本]"/>
      <dgm:spPr/>
      <dgm:t>
        <a:bodyPr/>
        <a:lstStyle/>
        <a:p>
          <a:r>
            <a:rPr lang="en-US" altLang="zh-CN" dirty="0"/>
            <a:t>2.</a:t>
          </a:r>
          <a:r>
            <a:rPr lang="zh-CN" altLang="en-US" dirty="0"/>
            <a:t>模型测试</a:t>
          </a:r>
        </a:p>
      </dgm:t>
    </dgm:pt>
    <dgm:pt modelId="{75946BD4-4BAE-46A2-B93A-0B29F5D3309B}" type="parTrans" cxnId="{1C62E8C2-453A-4F14-97DC-585A285D2E59}">
      <dgm:prSet/>
      <dgm:spPr/>
      <dgm:t>
        <a:bodyPr/>
        <a:lstStyle/>
        <a:p>
          <a:endParaRPr lang="zh-CN" altLang="en-US"/>
        </a:p>
      </dgm:t>
    </dgm:pt>
    <dgm:pt modelId="{94F2CCD4-7642-44EE-A82C-8610970FC689}" type="sibTrans" cxnId="{1C62E8C2-453A-4F14-97DC-585A285D2E59}">
      <dgm:prSet/>
      <dgm:spPr/>
      <dgm:t>
        <a:bodyPr/>
        <a:lstStyle/>
        <a:p>
          <a:endParaRPr lang="zh-CN" altLang="en-US"/>
        </a:p>
      </dgm:t>
    </dgm:pt>
    <dgm:pt modelId="{9111CCB5-491E-4D53-88A9-E61D34233EE3}">
      <dgm:prSet phldrT="[文本]"/>
      <dgm:spPr/>
      <dgm:t>
        <a:bodyPr/>
        <a:lstStyle/>
        <a:p>
          <a:r>
            <a:rPr lang="zh-CN" dirty="0"/>
            <a:t>通过</a:t>
          </a:r>
          <a:r>
            <a:rPr lang="en-US" dirty="0" err="1"/>
            <a:t>keras</a:t>
          </a:r>
          <a:r>
            <a:rPr lang="zh-CN" dirty="0"/>
            <a:t>自带的函数进行</a:t>
          </a:r>
          <a:r>
            <a:rPr lang="en-US" dirty="0"/>
            <a:t>loss</a:t>
          </a:r>
          <a:r>
            <a:rPr lang="zh-CN" dirty="0"/>
            <a:t>和</a:t>
          </a:r>
          <a:r>
            <a:rPr lang="en-US" dirty="0"/>
            <a:t>accuracy</a:t>
          </a:r>
          <a:r>
            <a:rPr lang="zh-CN" dirty="0"/>
            <a:t>的可视化，判断训练出来的模型是否可以较好地识别图片。</a:t>
          </a:r>
          <a:endParaRPr lang="zh-CN" altLang="en-US" dirty="0"/>
        </a:p>
      </dgm:t>
    </dgm:pt>
    <dgm:pt modelId="{167FFF27-2587-4DB9-A50A-C2598D45BB00}" type="parTrans" cxnId="{839C7043-EC36-4880-A659-889E29A29C2C}">
      <dgm:prSet/>
      <dgm:spPr/>
      <dgm:t>
        <a:bodyPr/>
        <a:lstStyle/>
        <a:p>
          <a:endParaRPr lang="zh-CN" altLang="en-US"/>
        </a:p>
      </dgm:t>
    </dgm:pt>
    <dgm:pt modelId="{3E66CC02-2A69-4F04-974E-2614F16BE901}" type="sibTrans" cxnId="{839C7043-EC36-4880-A659-889E29A29C2C}">
      <dgm:prSet/>
      <dgm:spPr/>
      <dgm:t>
        <a:bodyPr/>
        <a:lstStyle/>
        <a:p>
          <a:endParaRPr lang="zh-CN" altLang="en-US"/>
        </a:p>
      </dgm:t>
    </dgm:pt>
    <dgm:pt modelId="{E8AF3C77-52DA-4680-8C4B-3BCDEA4DE90C}">
      <dgm:prSet phldrT="[文本]"/>
      <dgm:spPr/>
      <dgm:t>
        <a:bodyPr/>
        <a:lstStyle/>
        <a:p>
          <a:r>
            <a:rPr lang="en-US" altLang="zh-CN" dirty="0"/>
            <a:t>3.</a:t>
          </a:r>
          <a:r>
            <a:rPr lang="zh-CN" altLang="en-US" dirty="0"/>
            <a:t>外部图片上传与比对</a:t>
          </a:r>
        </a:p>
      </dgm:t>
    </dgm:pt>
    <dgm:pt modelId="{AE3FAE61-F4AD-4A13-A4B8-36FEA0A879EB}" type="parTrans" cxnId="{1E0A72BE-E890-4DF8-A654-C0C16FCF1085}">
      <dgm:prSet/>
      <dgm:spPr/>
      <dgm:t>
        <a:bodyPr/>
        <a:lstStyle/>
        <a:p>
          <a:endParaRPr lang="zh-CN" altLang="en-US"/>
        </a:p>
      </dgm:t>
    </dgm:pt>
    <dgm:pt modelId="{16184240-5095-4B54-8555-DA14FF3EF6C0}" type="sibTrans" cxnId="{1E0A72BE-E890-4DF8-A654-C0C16FCF1085}">
      <dgm:prSet/>
      <dgm:spPr/>
      <dgm:t>
        <a:bodyPr/>
        <a:lstStyle/>
        <a:p>
          <a:endParaRPr lang="zh-CN" altLang="en-US"/>
        </a:p>
      </dgm:t>
    </dgm:pt>
    <dgm:pt modelId="{91C64671-FFE2-455E-9742-8DF512789644}">
      <dgm:prSet phldrT="[文本]"/>
      <dgm:spPr/>
      <dgm:t>
        <a:bodyPr/>
        <a:lstStyle/>
        <a:p>
          <a:r>
            <a:rPr lang="zh-CN" dirty="0"/>
            <a:t>识别检测时，将所训练出的模型文件导入到</a:t>
          </a:r>
          <a:r>
            <a:rPr lang="en-US" dirty="0"/>
            <a:t>UI</a:t>
          </a:r>
          <a:r>
            <a:rPr lang="zh-CN" dirty="0"/>
            <a:t>文件中</a:t>
          </a:r>
          <a:r>
            <a:rPr lang="en-US" dirty="0"/>
            <a:t>,</a:t>
          </a:r>
          <a:r>
            <a:rPr lang="zh-CN" dirty="0"/>
            <a:t>实现对机器学习成果的调用</a:t>
          </a:r>
          <a:r>
            <a:rPr lang="en-US" dirty="0"/>
            <a:t>;</a:t>
          </a:r>
          <a:r>
            <a:rPr lang="zh-CN" dirty="0"/>
            <a:t>同时通过手动添加上传图片路径</a:t>
          </a:r>
          <a:endParaRPr lang="zh-CN" altLang="en-US" dirty="0"/>
        </a:p>
      </dgm:t>
    </dgm:pt>
    <dgm:pt modelId="{0EC60D7B-E53A-4CB5-9620-6F12FC495843}" type="parTrans" cxnId="{6F9D6CBB-090B-4E86-9F7E-15AF18942AC8}">
      <dgm:prSet/>
      <dgm:spPr/>
      <dgm:t>
        <a:bodyPr/>
        <a:lstStyle/>
        <a:p>
          <a:endParaRPr lang="zh-CN" altLang="en-US"/>
        </a:p>
      </dgm:t>
    </dgm:pt>
    <dgm:pt modelId="{5F80B362-613E-424F-9CC3-F5C957352A06}" type="sibTrans" cxnId="{6F9D6CBB-090B-4E86-9F7E-15AF18942AC8}">
      <dgm:prSet/>
      <dgm:spPr/>
      <dgm:t>
        <a:bodyPr/>
        <a:lstStyle/>
        <a:p>
          <a:endParaRPr lang="zh-CN" altLang="en-US"/>
        </a:p>
      </dgm:t>
    </dgm:pt>
    <dgm:pt modelId="{E57916FE-6931-416A-BAA4-1D5179025049}" type="pres">
      <dgm:prSet presAssocID="{7C9B4E74-089D-40D3-9592-131EA833A902}" presName="linear" presStyleCnt="0">
        <dgm:presLayoutVars>
          <dgm:animLvl val="lvl"/>
          <dgm:resizeHandles val="exact"/>
        </dgm:presLayoutVars>
      </dgm:prSet>
      <dgm:spPr/>
    </dgm:pt>
    <dgm:pt modelId="{AE35FFDD-0098-4826-8841-18ED9AFFC7A6}" type="pres">
      <dgm:prSet presAssocID="{9DDEBCED-3BB5-4C35-A54A-86CC97C84C19}" presName="parentText" presStyleLbl="node1" presStyleIdx="0" presStyleCnt="3">
        <dgm:presLayoutVars>
          <dgm:chMax val="0"/>
          <dgm:bulletEnabled val="1"/>
        </dgm:presLayoutVars>
      </dgm:prSet>
      <dgm:spPr/>
    </dgm:pt>
    <dgm:pt modelId="{DDF84E73-4AC3-4B52-9F6E-B9079983FEB8}" type="pres">
      <dgm:prSet presAssocID="{9DDEBCED-3BB5-4C35-A54A-86CC97C84C19}" presName="childText" presStyleLbl="revTx" presStyleIdx="0" presStyleCnt="3">
        <dgm:presLayoutVars>
          <dgm:bulletEnabled val="1"/>
        </dgm:presLayoutVars>
      </dgm:prSet>
      <dgm:spPr/>
    </dgm:pt>
    <dgm:pt modelId="{A0B25FBE-D2F6-4E0C-B8BA-16AD0FE522AC}" type="pres">
      <dgm:prSet presAssocID="{ED014EDF-046D-4BD4-8435-A89C2065FDA2}" presName="parentText" presStyleLbl="node1" presStyleIdx="1" presStyleCnt="3">
        <dgm:presLayoutVars>
          <dgm:chMax val="0"/>
          <dgm:bulletEnabled val="1"/>
        </dgm:presLayoutVars>
      </dgm:prSet>
      <dgm:spPr/>
    </dgm:pt>
    <dgm:pt modelId="{BC4B1815-893E-43B2-9D78-B9ACD6AE22C7}" type="pres">
      <dgm:prSet presAssocID="{ED014EDF-046D-4BD4-8435-A89C2065FDA2}" presName="childText" presStyleLbl="revTx" presStyleIdx="1" presStyleCnt="3">
        <dgm:presLayoutVars>
          <dgm:bulletEnabled val="1"/>
        </dgm:presLayoutVars>
      </dgm:prSet>
      <dgm:spPr/>
    </dgm:pt>
    <dgm:pt modelId="{90580A68-241D-4AA1-A78B-628CCFAF1182}" type="pres">
      <dgm:prSet presAssocID="{E8AF3C77-52DA-4680-8C4B-3BCDEA4DE90C}" presName="parentText" presStyleLbl="node1" presStyleIdx="2" presStyleCnt="3">
        <dgm:presLayoutVars>
          <dgm:chMax val="0"/>
          <dgm:bulletEnabled val="1"/>
        </dgm:presLayoutVars>
      </dgm:prSet>
      <dgm:spPr/>
    </dgm:pt>
    <dgm:pt modelId="{4897E90C-B55C-4F27-AB26-62EF26E25138}" type="pres">
      <dgm:prSet presAssocID="{E8AF3C77-52DA-4680-8C4B-3BCDEA4DE90C}" presName="childText" presStyleLbl="revTx" presStyleIdx="2" presStyleCnt="3">
        <dgm:presLayoutVars>
          <dgm:bulletEnabled val="1"/>
        </dgm:presLayoutVars>
      </dgm:prSet>
      <dgm:spPr/>
    </dgm:pt>
  </dgm:ptLst>
  <dgm:cxnLst>
    <dgm:cxn modelId="{F149F509-04E7-498D-9FBD-04B280202944}" type="presOf" srcId="{9111CCB5-491E-4D53-88A9-E61D34233EE3}" destId="{BC4B1815-893E-43B2-9D78-B9ACD6AE22C7}" srcOrd="0" destOrd="0" presId="urn:microsoft.com/office/officeart/2005/8/layout/vList2"/>
    <dgm:cxn modelId="{C6DA111E-114A-4CF7-ACA9-A1915D16ADB3}" type="presOf" srcId="{E02C0253-5C73-4913-B2FE-484FBF096111}" destId="{DDF84E73-4AC3-4B52-9F6E-B9079983FEB8}" srcOrd="0" destOrd="0" presId="urn:microsoft.com/office/officeart/2005/8/layout/vList2"/>
    <dgm:cxn modelId="{719D5C5D-8831-4C0A-BDDB-44CBE7E0F9D4}" type="presOf" srcId="{ED014EDF-046D-4BD4-8435-A89C2065FDA2}" destId="{A0B25FBE-D2F6-4E0C-B8BA-16AD0FE522AC}" srcOrd="0" destOrd="0" presId="urn:microsoft.com/office/officeart/2005/8/layout/vList2"/>
    <dgm:cxn modelId="{839C7043-EC36-4880-A659-889E29A29C2C}" srcId="{ED014EDF-046D-4BD4-8435-A89C2065FDA2}" destId="{9111CCB5-491E-4D53-88A9-E61D34233EE3}" srcOrd="0" destOrd="0" parTransId="{167FFF27-2587-4DB9-A50A-C2598D45BB00}" sibTransId="{3E66CC02-2A69-4F04-974E-2614F16BE901}"/>
    <dgm:cxn modelId="{EDB32181-3649-403F-87A6-B3A401721B17}" type="presOf" srcId="{9DDEBCED-3BB5-4C35-A54A-86CC97C84C19}" destId="{AE35FFDD-0098-4826-8841-18ED9AFFC7A6}" srcOrd="0" destOrd="0" presId="urn:microsoft.com/office/officeart/2005/8/layout/vList2"/>
    <dgm:cxn modelId="{46A25DB8-F92A-4D2E-AA34-2A504A52DB8C}" srcId="{7C9B4E74-089D-40D3-9592-131EA833A902}" destId="{9DDEBCED-3BB5-4C35-A54A-86CC97C84C19}" srcOrd="0" destOrd="0" parTransId="{F259600A-B7D2-4FD9-A976-FD2E78777337}" sibTransId="{8B7EEFF4-AFAA-483A-9BDC-643C5BCA6A30}"/>
    <dgm:cxn modelId="{8F3065BB-A649-4FA2-9FE9-4F811FF17F95}" type="presOf" srcId="{91C64671-FFE2-455E-9742-8DF512789644}" destId="{4897E90C-B55C-4F27-AB26-62EF26E25138}" srcOrd="0" destOrd="0" presId="urn:microsoft.com/office/officeart/2005/8/layout/vList2"/>
    <dgm:cxn modelId="{6F9D6CBB-090B-4E86-9F7E-15AF18942AC8}" srcId="{E8AF3C77-52DA-4680-8C4B-3BCDEA4DE90C}" destId="{91C64671-FFE2-455E-9742-8DF512789644}" srcOrd="0" destOrd="0" parTransId="{0EC60D7B-E53A-4CB5-9620-6F12FC495843}" sibTransId="{5F80B362-613E-424F-9CC3-F5C957352A06}"/>
    <dgm:cxn modelId="{1E0A72BE-E890-4DF8-A654-C0C16FCF1085}" srcId="{7C9B4E74-089D-40D3-9592-131EA833A902}" destId="{E8AF3C77-52DA-4680-8C4B-3BCDEA4DE90C}" srcOrd="2" destOrd="0" parTransId="{AE3FAE61-F4AD-4A13-A4B8-36FEA0A879EB}" sibTransId="{16184240-5095-4B54-8555-DA14FF3EF6C0}"/>
    <dgm:cxn modelId="{1C62E8C2-453A-4F14-97DC-585A285D2E59}" srcId="{7C9B4E74-089D-40D3-9592-131EA833A902}" destId="{ED014EDF-046D-4BD4-8435-A89C2065FDA2}" srcOrd="1" destOrd="0" parTransId="{75946BD4-4BAE-46A2-B93A-0B29F5D3309B}" sibTransId="{94F2CCD4-7642-44EE-A82C-8610970FC689}"/>
    <dgm:cxn modelId="{7478DFC9-3AB2-44B8-B3E4-489E6E7E08D9}" srcId="{9DDEBCED-3BB5-4C35-A54A-86CC97C84C19}" destId="{E02C0253-5C73-4913-B2FE-484FBF096111}" srcOrd="0" destOrd="0" parTransId="{C7BFCAEF-FB6B-4253-B028-B1242CAACF39}" sibTransId="{0BC00C36-EAB3-4196-9CA3-2BAF2DA99DAD}"/>
    <dgm:cxn modelId="{17A06DE0-4D78-45F6-A46D-22AA5E3DBA32}" type="presOf" srcId="{E8AF3C77-52DA-4680-8C4B-3BCDEA4DE90C}" destId="{90580A68-241D-4AA1-A78B-628CCFAF1182}" srcOrd="0" destOrd="0" presId="urn:microsoft.com/office/officeart/2005/8/layout/vList2"/>
    <dgm:cxn modelId="{E97C5FF5-526C-4572-9C75-5B9ABC5CB3A3}" type="presOf" srcId="{7C9B4E74-089D-40D3-9592-131EA833A902}" destId="{E57916FE-6931-416A-BAA4-1D5179025049}" srcOrd="0" destOrd="0" presId="urn:microsoft.com/office/officeart/2005/8/layout/vList2"/>
    <dgm:cxn modelId="{37B2472F-4CC6-4158-B9B2-ED41311A1D51}" type="presParOf" srcId="{E57916FE-6931-416A-BAA4-1D5179025049}" destId="{AE35FFDD-0098-4826-8841-18ED9AFFC7A6}" srcOrd="0" destOrd="0" presId="urn:microsoft.com/office/officeart/2005/8/layout/vList2"/>
    <dgm:cxn modelId="{58E257E3-5315-4F7F-A6D7-406EF1681D87}" type="presParOf" srcId="{E57916FE-6931-416A-BAA4-1D5179025049}" destId="{DDF84E73-4AC3-4B52-9F6E-B9079983FEB8}" srcOrd="1" destOrd="0" presId="urn:microsoft.com/office/officeart/2005/8/layout/vList2"/>
    <dgm:cxn modelId="{8D711B4F-512C-4CC5-A646-9347CAF51A38}" type="presParOf" srcId="{E57916FE-6931-416A-BAA4-1D5179025049}" destId="{A0B25FBE-D2F6-4E0C-B8BA-16AD0FE522AC}" srcOrd="2" destOrd="0" presId="urn:microsoft.com/office/officeart/2005/8/layout/vList2"/>
    <dgm:cxn modelId="{C3ED6FAF-81E1-4080-BC90-629430CA70E5}" type="presParOf" srcId="{E57916FE-6931-416A-BAA4-1D5179025049}" destId="{BC4B1815-893E-43B2-9D78-B9ACD6AE22C7}" srcOrd="3" destOrd="0" presId="urn:microsoft.com/office/officeart/2005/8/layout/vList2"/>
    <dgm:cxn modelId="{AB4A9819-58CA-4B0B-862E-2C3D8AD6EFB8}" type="presParOf" srcId="{E57916FE-6931-416A-BAA4-1D5179025049}" destId="{90580A68-241D-4AA1-A78B-628CCFAF1182}" srcOrd="4" destOrd="0" presId="urn:microsoft.com/office/officeart/2005/8/layout/vList2"/>
    <dgm:cxn modelId="{E055BF0E-F4D5-4C5F-892A-6D04B93B6129}" type="presParOf" srcId="{E57916FE-6931-416A-BAA4-1D5179025049}" destId="{4897E90C-B55C-4F27-AB26-62EF26E2513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9B4E74-089D-40D3-9592-131EA833A9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DDEBCED-3BB5-4C35-A54A-86CC97C84C19}">
      <dgm:prSet phldrT="[文本]"/>
      <dgm:spPr/>
      <dgm:t>
        <a:bodyPr/>
        <a:lstStyle/>
        <a:p>
          <a:r>
            <a:rPr lang="en-US" altLang="zh-CN" dirty="0"/>
            <a:t>4.</a:t>
          </a:r>
          <a:r>
            <a:rPr lang="zh-CN" altLang="en-US" dirty="0"/>
            <a:t>比对结果输出</a:t>
          </a:r>
        </a:p>
      </dgm:t>
    </dgm:pt>
    <dgm:pt modelId="{F259600A-B7D2-4FD9-A976-FD2E78777337}" type="parTrans" cxnId="{46A25DB8-F92A-4D2E-AA34-2A504A52DB8C}">
      <dgm:prSet/>
      <dgm:spPr/>
      <dgm:t>
        <a:bodyPr/>
        <a:lstStyle/>
        <a:p>
          <a:endParaRPr lang="zh-CN" altLang="en-US"/>
        </a:p>
      </dgm:t>
    </dgm:pt>
    <dgm:pt modelId="{8B7EEFF4-AFAA-483A-9BDC-643C5BCA6A30}" type="sibTrans" cxnId="{46A25DB8-F92A-4D2E-AA34-2A504A52DB8C}">
      <dgm:prSet/>
      <dgm:spPr/>
      <dgm:t>
        <a:bodyPr/>
        <a:lstStyle/>
        <a:p>
          <a:endParaRPr lang="zh-CN" altLang="en-US"/>
        </a:p>
      </dgm:t>
    </dgm:pt>
    <dgm:pt modelId="{E57916FE-6931-416A-BAA4-1D5179025049}" type="pres">
      <dgm:prSet presAssocID="{7C9B4E74-089D-40D3-9592-131EA833A902}" presName="linear" presStyleCnt="0">
        <dgm:presLayoutVars>
          <dgm:animLvl val="lvl"/>
          <dgm:resizeHandles val="exact"/>
        </dgm:presLayoutVars>
      </dgm:prSet>
      <dgm:spPr/>
    </dgm:pt>
    <dgm:pt modelId="{AE35FFDD-0098-4826-8841-18ED9AFFC7A6}" type="pres">
      <dgm:prSet presAssocID="{9DDEBCED-3BB5-4C35-A54A-86CC97C84C19}" presName="parentText" presStyleLbl="node1" presStyleIdx="0" presStyleCnt="1">
        <dgm:presLayoutVars>
          <dgm:chMax val="0"/>
          <dgm:bulletEnabled val="1"/>
        </dgm:presLayoutVars>
      </dgm:prSet>
      <dgm:spPr/>
    </dgm:pt>
  </dgm:ptLst>
  <dgm:cxnLst>
    <dgm:cxn modelId="{EDB32181-3649-403F-87A6-B3A401721B17}" type="presOf" srcId="{9DDEBCED-3BB5-4C35-A54A-86CC97C84C19}" destId="{AE35FFDD-0098-4826-8841-18ED9AFFC7A6}" srcOrd="0" destOrd="0" presId="urn:microsoft.com/office/officeart/2005/8/layout/vList2"/>
    <dgm:cxn modelId="{46A25DB8-F92A-4D2E-AA34-2A504A52DB8C}" srcId="{7C9B4E74-089D-40D3-9592-131EA833A902}" destId="{9DDEBCED-3BB5-4C35-A54A-86CC97C84C19}" srcOrd="0" destOrd="0" parTransId="{F259600A-B7D2-4FD9-A976-FD2E78777337}" sibTransId="{8B7EEFF4-AFAA-483A-9BDC-643C5BCA6A30}"/>
    <dgm:cxn modelId="{E97C5FF5-526C-4572-9C75-5B9ABC5CB3A3}" type="presOf" srcId="{7C9B4E74-089D-40D3-9592-131EA833A902}" destId="{E57916FE-6931-416A-BAA4-1D5179025049}" srcOrd="0" destOrd="0" presId="urn:microsoft.com/office/officeart/2005/8/layout/vList2"/>
    <dgm:cxn modelId="{37B2472F-4CC6-4158-B9B2-ED41311A1D51}" type="presParOf" srcId="{E57916FE-6931-416A-BAA4-1D5179025049}" destId="{AE35FFDD-0098-4826-8841-18ED9AFFC7A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C0C57-5218-43C3-9449-A46B8F077199}">
      <dsp:nvSpPr>
        <dsp:cNvPr id="0" name=""/>
        <dsp:cNvSpPr/>
      </dsp:nvSpPr>
      <dsp:spPr>
        <a:xfrm rot="5400000">
          <a:off x="-316308" y="317405"/>
          <a:ext cx="2108724" cy="1476106"/>
        </a:xfrm>
        <a:prstGeom prst="chevron">
          <a:avLst/>
        </a:prstGeom>
        <a:solidFill>
          <a:schemeClr val="accent6">
            <a:shade val="80000"/>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UI</a:t>
          </a:r>
          <a:r>
            <a:rPr lang="zh-CN" altLang="en-US" sz="2200" kern="1200" dirty="0"/>
            <a:t>界面</a:t>
          </a:r>
        </a:p>
      </dsp:txBody>
      <dsp:txXfrm rot="-5400000">
        <a:off x="1" y="739149"/>
        <a:ext cx="1476106" cy="632618"/>
      </dsp:txXfrm>
    </dsp:sp>
    <dsp:sp modelId="{131776FE-E2EB-4D17-A4FD-779B33B3C50F}">
      <dsp:nvSpPr>
        <dsp:cNvPr id="0" name=""/>
        <dsp:cNvSpPr/>
      </dsp:nvSpPr>
      <dsp:spPr>
        <a:xfrm rot="5400000">
          <a:off x="4614558" y="-3137354"/>
          <a:ext cx="1370670" cy="7647573"/>
        </a:xfrm>
        <a:prstGeom prst="round2SameRect">
          <a:avLst/>
        </a:prstGeom>
        <a:solidFill>
          <a:schemeClr val="lt1">
            <a:alpha val="90000"/>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a:t>将页面分为主页和关于两个窗口</a:t>
          </a:r>
        </a:p>
        <a:p>
          <a:pPr marL="171450" lvl="1" indent="-171450" algn="l" defTabSz="755650">
            <a:lnSpc>
              <a:spcPct val="90000"/>
            </a:lnSpc>
            <a:spcBef>
              <a:spcPct val="0"/>
            </a:spcBef>
            <a:spcAft>
              <a:spcPct val="15000"/>
            </a:spcAft>
            <a:buChar char="•"/>
          </a:pPr>
          <a:r>
            <a:rPr lang="zh-CN" altLang="en-US" sz="1700" kern="1200" dirty="0"/>
            <a:t> 主页：主页窗口由左边子窗口和右边子窗口组成，左边子窗口用于显示需要识别的图片</a:t>
          </a:r>
          <a:r>
            <a:rPr lang="en-US" altLang="zh-CN" sz="1700" kern="1200" dirty="0"/>
            <a:t>,</a:t>
          </a:r>
          <a:r>
            <a:rPr lang="zh-CN" altLang="en-US" sz="1700" kern="1200" dirty="0"/>
            <a:t>右边子窗口用于操作系统和显示该垃圾的分类信息</a:t>
          </a:r>
        </a:p>
        <a:p>
          <a:pPr marL="171450" lvl="1" indent="-171450" algn="l" defTabSz="755650">
            <a:lnSpc>
              <a:spcPct val="90000"/>
            </a:lnSpc>
            <a:spcBef>
              <a:spcPct val="0"/>
            </a:spcBef>
            <a:spcAft>
              <a:spcPct val="15000"/>
            </a:spcAft>
            <a:buChar char="•"/>
          </a:pPr>
          <a:r>
            <a:rPr lang="zh-CN" altLang="en-US" sz="1700" kern="1200" dirty="0"/>
            <a:t> 关于：关于窗口有“欢迎使用垃圾分类系统”标题，及四类垃圾类型图标</a:t>
          </a:r>
        </a:p>
      </dsp:txBody>
      <dsp:txXfrm rot="-5400000">
        <a:off x="1476107" y="68008"/>
        <a:ext cx="7580662" cy="1236848"/>
      </dsp:txXfrm>
    </dsp:sp>
    <dsp:sp modelId="{793243E8-763D-4C83-8D0A-36B553182950}">
      <dsp:nvSpPr>
        <dsp:cNvPr id="0" name=""/>
        <dsp:cNvSpPr/>
      </dsp:nvSpPr>
      <dsp:spPr>
        <a:xfrm rot="5400000">
          <a:off x="-316308" y="2236235"/>
          <a:ext cx="2108724" cy="1476106"/>
        </a:xfrm>
        <a:prstGeom prst="chevron">
          <a:avLst/>
        </a:prstGeom>
        <a:solidFill>
          <a:schemeClr val="accent6">
            <a:shade val="80000"/>
            <a:hueOff val="183384"/>
            <a:satOff val="-495"/>
            <a:lumOff val="13128"/>
            <a:alphaOff val="0"/>
          </a:schemeClr>
        </a:solidFill>
        <a:ln w="19050" cap="rnd" cmpd="sng" algn="ctr">
          <a:solidFill>
            <a:schemeClr val="accent6">
              <a:shade val="80000"/>
              <a:hueOff val="183384"/>
              <a:satOff val="-495"/>
              <a:lumOff val="131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模型训练</a:t>
          </a:r>
        </a:p>
      </dsp:txBody>
      <dsp:txXfrm rot="-5400000">
        <a:off x="1" y="2657979"/>
        <a:ext cx="1476106" cy="632618"/>
      </dsp:txXfrm>
    </dsp:sp>
    <dsp:sp modelId="{5F24C164-134A-454D-8DF2-578AA210503E}">
      <dsp:nvSpPr>
        <dsp:cNvPr id="0" name=""/>
        <dsp:cNvSpPr/>
      </dsp:nvSpPr>
      <dsp:spPr>
        <a:xfrm rot="5400000">
          <a:off x="4614558" y="-1218524"/>
          <a:ext cx="1370670" cy="7647573"/>
        </a:xfrm>
        <a:prstGeom prst="round2SameRect">
          <a:avLst/>
        </a:prstGeom>
        <a:solidFill>
          <a:schemeClr val="lt1">
            <a:alpha val="90000"/>
            <a:hueOff val="0"/>
            <a:satOff val="0"/>
            <a:lumOff val="0"/>
            <a:alphaOff val="0"/>
          </a:schemeClr>
        </a:solidFill>
        <a:ln w="19050" cap="rnd" cmpd="sng" algn="ctr">
          <a:solidFill>
            <a:schemeClr val="accent6">
              <a:shade val="80000"/>
              <a:hueOff val="183384"/>
              <a:satOff val="-495"/>
              <a:lumOff val="131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采用训练集：验证集</a:t>
          </a:r>
          <a:r>
            <a:rPr lang="en-US" altLang="zh-CN" sz="1800" kern="1200" dirty="0"/>
            <a:t>=8:2</a:t>
          </a:r>
          <a:r>
            <a:rPr lang="zh-CN" altLang="en-US" sz="1800" kern="1200" dirty="0"/>
            <a:t>的比例，预计通过归一化图片数据集之后，通过卷积层（采用</a:t>
          </a:r>
          <a:r>
            <a:rPr lang="en-US" altLang="zh-CN" sz="1800" kern="1200" dirty="0" err="1"/>
            <a:t>relu</a:t>
          </a:r>
          <a:r>
            <a:rPr lang="zh-CN" altLang="en-US" sz="1800" kern="1200" dirty="0"/>
            <a:t>激活函数）、池化层将特征图大小减半，导出</a:t>
          </a:r>
          <a:r>
            <a:rPr lang="en-US" altLang="zh-CN" sz="1800" kern="1200" dirty="0"/>
            <a:t>128</a:t>
          </a:r>
          <a:r>
            <a:rPr lang="zh-CN" altLang="en-US" sz="1800" kern="1200" dirty="0"/>
            <a:t>个神经元的全连接层，最后用</a:t>
          </a:r>
          <a:r>
            <a:rPr lang="en-US" altLang="zh-CN" sz="1800" kern="1200" dirty="0" err="1"/>
            <a:t>softmax</a:t>
          </a:r>
          <a:r>
            <a:rPr lang="zh-CN" altLang="en-US" sz="1800" kern="1200" dirty="0"/>
            <a:t>导出输出层，对应数据集具体的类别数目</a:t>
          </a:r>
        </a:p>
      </dsp:txBody>
      <dsp:txXfrm rot="-5400000">
        <a:off x="1476107" y="1986838"/>
        <a:ext cx="7580662" cy="1236848"/>
      </dsp:txXfrm>
    </dsp:sp>
    <dsp:sp modelId="{B0EFCCC6-67A0-4498-A51C-7B04B6E9A7DB}">
      <dsp:nvSpPr>
        <dsp:cNvPr id="0" name=""/>
        <dsp:cNvSpPr/>
      </dsp:nvSpPr>
      <dsp:spPr>
        <a:xfrm rot="5400000">
          <a:off x="-316308" y="4155064"/>
          <a:ext cx="2108724" cy="1476106"/>
        </a:xfrm>
        <a:prstGeom prst="chevron">
          <a:avLst/>
        </a:prstGeom>
        <a:solidFill>
          <a:schemeClr val="accent6">
            <a:shade val="80000"/>
            <a:hueOff val="366769"/>
            <a:satOff val="-990"/>
            <a:lumOff val="26256"/>
            <a:alphaOff val="0"/>
          </a:schemeClr>
        </a:solidFill>
        <a:ln w="19050" cap="rnd" cmpd="sng" algn="ctr">
          <a:solidFill>
            <a:schemeClr val="accent6">
              <a:shade val="80000"/>
              <a:hueOff val="366769"/>
              <a:satOff val="-990"/>
              <a:lumOff val="262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相似度匹配</a:t>
          </a:r>
        </a:p>
      </dsp:txBody>
      <dsp:txXfrm rot="-5400000">
        <a:off x="1" y="4576808"/>
        <a:ext cx="1476106" cy="632618"/>
      </dsp:txXfrm>
    </dsp:sp>
    <dsp:sp modelId="{236757A6-886C-4914-B451-454FB13CF7CE}">
      <dsp:nvSpPr>
        <dsp:cNvPr id="0" name=""/>
        <dsp:cNvSpPr/>
      </dsp:nvSpPr>
      <dsp:spPr>
        <a:xfrm rot="5400000">
          <a:off x="4614558" y="700304"/>
          <a:ext cx="1370670" cy="7647573"/>
        </a:xfrm>
        <a:prstGeom prst="round2SameRect">
          <a:avLst/>
        </a:prstGeom>
        <a:solidFill>
          <a:schemeClr val="lt1">
            <a:alpha val="90000"/>
            <a:hueOff val="0"/>
            <a:satOff val="0"/>
            <a:lumOff val="0"/>
            <a:alphaOff val="0"/>
          </a:schemeClr>
        </a:solidFill>
        <a:ln w="19050" cap="rnd" cmpd="sng" algn="ctr">
          <a:solidFill>
            <a:schemeClr val="accent6">
              <a:shade val="80000"/>
              <a:hueOff val="366769"/>
              <a:satOff val="-990"/>
              <a:lumOff val="262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采用训练集：验证集</a:t>
          </a:r>
          <a:r>
            <a:rPr lang="en-US" altLang="zh-CN" sz="1800" kern="1200" dirty="0"/>
            <a:t>=8:2</a:t>
          </a:r>
          <a:r>
            <a:rPr lang="zh-CN" altLang="en-US" sz="1800" kern="1200" dirty="0"/>
            <a:t>的比例，调用</a:t>
          </a:r>
          <a:r>
            <a:rPr lang="en-US" altLang="zh-CN" sz="1800" kern="1200" dirty="0" err="1"/>
            <a:t>keras</a:t>
          </a:r>
          <a:r>
            <a:rPr lang="zh-CN" altLang="en-US" sz="1800" kern="1200" dirty="0"/>
            <a:t>库的函数</a:t>
          </a:r>
        </a:p>
        <a:p>
          <a:pPr marL="171450" lvl="1" indent="-171450" algn="l" defTabSz="800100">
            <a:lnSpc>
              <a:spcPct val="90000"/>
            </a:lnSpc>
            <a:spcBef>
              <a:spcPct val="0"/>
            </a:spcBef>
            <a:spcAft>
              <a:spcPct val="15000"/>
            </a:spcAft>
            <a:buChar char="•"/>
          </a:pPr>
          <a:r>
            <a:rPr lang="en-US" altLang="zh-CN" sz="1800" kern="1200" dirty="0"/>
            <a:t>loss, accuracy = </a:t>
          </a:r>
          <a:r>
            <a:rPr lang="en-US" altLang="zh-CN" sz="1800" kern="1200" dirty="0" err="1"/>
            <a:t>model.evaluate</a:t>
          </a:r>
          <a:r>
            <a:rPr lang="en-US" altLang="zh-CN" sz="1800" kern="1200" dirty="0"/>
            <a:t>(</a:t>
          </a:r>
          <a:r>
            <a:rPr lang="en-US" altLang="zh-CN" sz="1800" kern="1200" dirty="0" err="1"/>
            <a:t>val_ds</a:t>
          </a:r>
          <a:r>
            <a:rPr lang="en-US" altLang="zh-CN" sz="1800" kern="1200" dirty="0"/>
            <a:t>)</a:t>
          </a:r>
          <a:r>
            <a:rPr lang="zh-CN" altLang="en-US" sz="1800" kern="1200" dirty="0"/>
            <a:t>显示其损失率、准确率。</a:t>
          </a:r>
        </a:p>
      </dsp:txBody>
      <dsp:txXfrm rot="-5400000">
        <a:off x="1476107" y="3905667"/>
        <a:ext cx="7580662" cy="1236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5FFDD-0098-4826-8841-18ED9AFFC7A6}">
      <dsp:nvSpPr>
        <dsp:cNvPr id="0" name=""/>
        <dsp:cNvSpPr/>
      </dsp:nvSpPr>
      <dsp:spPr>
        <a:xfrm>
          <a:off x="0" y="168024"/>
          <a:ext cx="7527882"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kern="1200" dirty="0"/>
            <a:t>1.</a:t>
          </a:r>
          <a:r>
            <a:rPr lang="zh-CN" altLang="en-US" sz="2700" kern="1200" dirty="0"/>
            <a:t>模型训练</a:t>
          </a:r>
        </a:p>
      </dsp:txBody>
      <dsp:txXfrm>
        <a:off x="33926" y="201950"/>
        <a:ext cx="7460030" cy="627128"/>
      </dsp:txXfrm>
    </dsp:sp>
    <dsp:sp modelId="{DDF84E73-4AC3-4B52-9F6E-B9079983FEB8}">
      <dsp:nvSpPr>
        <dsp:cNvPr id="0" name=""/>
        <dsp:cNvSpPr/>
      </dsp:nvSpPr>
      <dsp:spPr>
        <a:xfrm>
          <a:off x="0" y="863004"/>
          <a:ext cx="7527882"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01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sz="2100" kern="1200" dirty="0"/>
            <a:t>设置训练模型的数据来源路径</a:t>
          </a:r>
          <a:r>
            <a:rPr lang="en-US" sz="2100" kern="1200" dirty="0"/>
            <a:t>,</a:t>
          </a:r>
          <a:r>
            <a:rPr lang="zh-CN" sz="2100" kern="1200" dirty="0"/>
            <a:t>对训练集进行</a:t>
          </a:r>
          <a:r>
            <a:rPr lang="en-US" sz="2100" kern="1200" dirty="0" err="1"/>
            <a:t>moblienet</a:t>
          </a:r>
          <a:r>
            <a:rPr lang="zh-CN" sz="2100" kern="1200" dirty="0"/>
            <a:t>型机器学习训</a:t>
          </a:r>
          <a:r>
            <a:rPr lang="zh-CN" altLang="en-US" sz="2100" kern="1200" dirty="0"/>
            <a:t>练</a:t>
          </a:r>
          <a:r>
            <a:rPr lang="zh-CN" sz="2100" kern="1200" dirty="0"/>
            <a:t>并将训练的结果以</a:t>
          </a:r>
          <a:r>
            <a:rPr lang="en-US" sz="2100" kern="1200" dirty="0"/>
            <a:t>h5</a:t>
          </a:r>
          <a:r>
            <a:rPr lang="zh-CN" sz="2100" kern="1200" dirty="0"/>
            <a:t>文件的格式保存</a:t>
          </a:r>
          <a:endParaRPr lang="zh-CN" altLang="en-US" sz="2100" kern="1200" dirty="0"/>
        </a:p>
      </dsp:txBody>
      <dsp:txXfrm>
        <a:off x="0" y="863004"/>
        <a:ext cx="7527882" cy="726570"/>
      </dsp:txXfrm>
    </dsp:sp>
    <dsp:sp modelId="{A0B25FBE-D2F6-4E0C-B8BA-16AD0FE522AC}">
      <dsp:nvSpPr>
        <dsp:cNvPr id="0" name=""/>
        <dsp:cNvSpPr/>
      </dsp:nvSpPr>
      <dsp:spPr>
        <a:xfrm>
          <a:off x="0" y="1589574"/>
          <a:ext cx="7527882"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kern="1200" dirty="0"/>
            <a:t>2.</a:t>
          </a:r>
          <a:r>
            <a:rPr lang="zh-CN" altLang="en-US" sz="2700" kern="1200" dirty="0"/>
            <a:t>模型测试</a:t>
          </a:r>
        </a:p>
      </dsp:txBody>
      <dsp:txXfrm>
        <a:off x="33926" y="1623500"/>
        <a:ext cx="7460030" cy="627128"/>
      </dsp:txXfrm>
    </dsp:sp>
    <dsp:sp modelId="{BC4B1815-893E-43B2-9D78-B9ACD6AE22C7}">
      <dsp:nvSpPr>
        <dsp:cNvPr id="0" name=""/>
        <dsp:cNvSpPr/>
      </dsp:nvSpPr>
      <dsp:spPr>
        <a:xfrm>
          <a:off x="0" y="2284554"/>
          <a:ext cx="7527882"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01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sz="2100" kern="1200" dirty="0"/>
            <a:t>通过</a:t>
          </a:r>
          <a:r>
            <a:rPr lang="en-US" sz="2100" kern="1200" dirty="0" err="1"/>
            <a:t>keras</a:t>
          </a:r>
          <a:r>
            <a:rPr lang="zh-CN" sz="2100" kern="1200" dirty="0"/>
            <a:t>自带的函数进行</a:t>
          </a:r>
          <a:r>
            <a:rPr lang="en-US" sz="2100" kern="1200" dirty="0"/>
            <a:t>loss</a:t>
          </a:r>
          <a:r>
            <a:rPr lang="zh-CN" sz="2100" kern="1200" dirty="0"/>
            <a:t>和</a:t>
          </a:r>
          <a:r>
            <a:rPr lang="en-US" sz="2100" kern="1200" dirty="0"/>
            <a:t>accuracy</a:t>
          </a:r>
          <a:r>
            <a:rPr lang="zh-CN" sz="2100" kern="1200" dirty="0"/>
            <a:t>的可视化，判断训练出来的模型是否可以较好地识别图片。</a:t>
          </a:r>
          <a:endParaRPr lang="zh-CN" altLang="en-US" sz="2100" kern="1200" dirty="0"/>
        </a:p>
      </dsp:txBody>
      <dsp:txXfrm>
        <a:off x="0" y="2284554"/>
        <a:ext cx="7527882" cy="726570"/>
      </dsp:txXfrm>
    </dsp:sp>
    <dsp:sp modelId="{90580A68-241D-4AA1-A78B-628CCFAF1182}">
      <dsp:nvSpPr>
        <dsp:cNvPr id="0" name=""/>
        <dsp:cNvSpPr/>
      </dsp:nvSpPr>
      <dsp:spPr>
        <a:xfrm>
          <a:off x="0" y="3011124"/>
          <a:ext cx="7527882"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kern="1200" dirty="0"/>
            <a:t>3.</a:t>
          </a:r>
          <a:r>
            <a:rPr lang="zh-CN" altLang="en-US" sz="2700" kern="1200" dirty="0"/>
            <a:t>外部图片上传与比对</a:t>
          </a:r>
        </a:p>
      </dsp:txBody>
      <dsp:txXfrm>
        <a:off x="33926" y="3045050"/>
        <a:ext cx="7460030" cy="627128"/>
      </dsp:txXfrm>
    </dsp:sp>
    <dsp:sp modelId="{4897E90C-B55C-4F27-AB26-62EF26E25138}">
      <dsp:nvSpPr>
        <dsp:cNvPr id="0" name=""/>
        <dsp:cNvSpPr/>
      </dsp:nvSpPr>
      <dsp:spPr>
        <a:xfrm>
          <a:off x="0" y="3706104"/>
          <a:ext cx="7527882"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01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sz="2100" kern="1200" dirty="0"/>
            <a:t>识别检测时，将所训练出的模型文件导入到</a:t>
          </a:r>
          <a:r>
            <a:rPr lang="en-US" sz="2100" kern="1200" dirty="0"/>
            <a:t>UI</a:t>
          </a:r>
          <a:r>
            <a:rPr lang="zh-CN" sz="2100" kern="1200" dirty="0"/>
            <a:t>文件中</a:t>
          </a:r>
          <a:r>
            <a:rPr lang="en-US" sz="2100" kern="1200" dirty="0"/>
            <a:t>,</a:t>
          </a:r>
          <a:r>
            <a:rPr lang="zh-CN" sz="2100" kern="1200" dirty="0"/>
            <a:t>实现对机器学习成果的调用</a:t>
          </a:r>
          <a:r>
            <a:rPr lang="en-US" sz="2100" kern="1200" dirty="0"/>
            <a:t>;</a:t>
          </a:r>
          <a:r>
            <a:rPr lang="zh-CN" sz="2100" kern="1200" dirty="0"/>
            <a:t>同时通过手动添加上传图片路径</a:t>
          </a:r>
          <a:endParaRPr lang="zh-CN" altLang="en-US" sz="2100" kern="1200" dirty="0"/>
        </a:p>
      </dsp:txBody>
      <dsp:txXfrm>
        <a:off x="0" y="3706104"/>
        <a:ext cx="7527882" cy="726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5FFDD-0098-4826-8841-18ED9AFFC7A6}">
      <dsp:nvSpPr>
        <dsp:cNvPr id="0" name=""/>
        <dsp:cNvSpPr/>
      </dsp:nvSpPr>
      <dsp:spPr>
        <a:xfrm>
          <a:off x="0" y="12303"/>
          <a:ext cx="7028010" cy="5405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t>4.</a:t>
          </a:r>
          <a:r>
            <a:rPr lang="zh-CN" altLang="en-US" sz="2100" kern="1200" dirty="0"/>
            <a:t>比对结果输出</a:t>
          </a:r>
        </a:p>
      </dsp:txBody>
      <dsp:txXfrm>
        <a:off x="26387" y="38690"/>
        <a:ext cx="6975236" cy="4877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2FCE8-F196-74C4-3554-C42ACE340ADF}"/>
              </a:ext>
            </a:extLst>
          </p:cNvPr>
          <p:cNvSpPr>
            <a:spLocks noGrp="1"/>
          </p:cNvSpPr>
          <p:nvPr>
            <p:ph type="ctrTitle"/>
          </p:nvPr>
        </p:nvSpPr>
        <p:spPr/>
        <p:txBody>
          <a:bodyPr/>
          <a:lstStyle/>
          <a:p>
            <a:r>
              <a:rPr lang="zh-CN" altLang="en-US" sz="4400" dirty="0"/>
              <a:t>基于图像识别的垃圾分类系统</a:t>
            </a:r>
            <a:br>
              <a:rPr lang="en-US" altLang="zh-CN" sz="4400" dirty="0"/>
            </a:br>
            <a:endParaRPr lang="zh-CN" altLang="en-US" sz="4400" dirty="0"/>
          </a:p>
        </p:txBody>
      </p:sp>
      <p:sp>
        <p:nvSpPr>
          <p:cNvPr id="3" name="副标题 2">
            <a:extLst>
              <a:ext uri="{FF2B5EF4-FFF2-40B4-BE49-F238E27FC236}">
                <a16:creationId xmlns:a16="http://schemas.microsoft.com/office/drawing/2014/main" id="{692C857C-E16F-5DB7-634E-A8F4F2741A16}"/>
              </a:ext>
            </a:extLst>
          </p:cNvPr>
          <p:cNvSpPr>
            <a:spLocks noGrp="1"/>
          </p:cNvSpPr>
          <p:nvPr>
            <p:ph type="subTitle" idx="1"/>
          </p:nvPr>
        </p:nvSpPr>
        <p:spPr>
          <a:xfrm>
            <a:off x="1507067" y="4050836"/>
            <a:ext cx="7766936" cy="1096899"/>
          </a:xfrm>
        </p:spPr>
        <p:txBody>
          <a:bodyPr>
            <a:normAutofit/>
          </a:bodyPr>
          <a:lstStyle/>
          <a:p>
            <a:r>
              <a:rPr lang="zh-CN" altLang="en-US" sz="3600" dirty="0">
                <a:solidFill>
                  <a:schemeClr val="tx1"/>
                </a:solidFill>
              </a:rPr>
              <a:t>单位冲激队</a:t>
            </a:r>
          </a:p>
        </p:txBody>
      </p:sp>
    </p:spTree>
    <p:extLst>
      <p:ext uri="{BB962C8B-B14F-4D97-AF65-F5344CB8AC3E}">
        <p14:creationId xmlns:p14="http://schemas.microsoft.com/office/powerpoint/2010/main" val="1838415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364898"/>
            <a:ext cx="8596668" cy="732639"/>
          </a:xfrm>
        </p:spPr>
        <p:txBody>
          <a:bodyPr>
            <a:normAutofit/>
          </a:bodyPr>
          <a:lstStyle/>
          <a:p>
            <a:r>
              <a:rPr lang="zh-CN" altLang="en-US" sz="3200" dirty="0">
                <a:solidFill>
                  <a:srgbClr val="92D050"/>
                </a:solidFill>
                <a:latin typeface="幼圆" panose="02010509060101010101" pitchFamily="49" charset="-122"/>
                <a:ea typeface="幼圆" panose="02010509060101010101" pitchFamily="49" charset="-122"/>
              </a:rPr>
              <a:t>三</a:t>
            </a:r>
            <a:r>
              <a:rPr lang="en-US" altLang="zh-CN" sz="3200" dirty="0">
                <a:solidFill>
                  <a:srgbClr val="92D050"/>
                </a:solidFill>
                <a:latin typeface="幼圆" panose="02010509060101010101" pitchFamily="49" charset="-122"/>
                <a:ea typeface="幼圆" panose="02010509060101010101" pitchFamily="49" charset="-122"/>
              </a:rPr>
              <a:t>.</a:t>
            </a:r>
            <a:r>
              <a:rPr lang="zh-CN" altLang="en-US" sz="3200" dirty="0">
                <a:solidFill>
                  <a:srgbClr val="92D050"/>
                </a:solidFill>
                <a:latin typeface="幼圆" panose="02010509060101010101" pitchFamily="49" charset="-122"/>
                <a:ea typeface="幼圆" panose="02010509060101010101" pitchFamily="49" charset="-122"/>
              </a:rPr>
              <a:t>总体设计</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a:xfrm>
            <a:off x="677334" y="1694688"/>
            <a:ext cx="8596668" cy="5163312"/>
          </a:xfrm>
        </p:spPr>
        <p:txBody>
          <a:bodyPr/>
          <a:lstStyle/>
          <a:p>
            <a:r>
              <a:rPr lang="zh-CN" altLang="en-US" dirty="0"/>
              <a:t>	</a:t>
            </a:r>
            <a:r>
              <a:rPr lang="en-US" altLang="zh-CN" dirty="0" err="1"/>
              <a:t>Pytorch</a:t>
            </a:r>
            <a:r>
              <a:rPr lang="en-US" altLang="zh-CN" dirty="0"/>
              <a:t> </a:t>
            </a:r>
            <a:r>
              <a:rPr lang="zh-CN" altLang="en-US" dirty="0"/>
              <a:t>与 </a:t>
            </a:r>
            <a:r>
              <a:rPr lang="en-US" altLang="zh-CN" dirty="0" err="1"/>
              <a:t>Tensorflow</a:t>
            </a:r>
            <a:endParaRPr lang="en-US" altLang="zh-CN" dirty="0"/>
          </a:p>
          <a:p>
            <a:pPr marL="0" indent="0">
              <a:buNone/>
            </a:pPr>
            <a:r>
              <a:rPr lang="en-US" altLang="zh-CN" dirty="0"/>
              <a:t>	</a:t>
            </a:r>
            <a:r>
              <a:rPr lang="zh-CN" altLang="en-US" dirty="0"/>
              <a:t>相对来说</a:t>
            </a:r>
            <a:r>
              <a:rPr lang="en-US" altLang="zh-CN" dirty="0" err="1"/>
              <a:t>tensorflow</a:t>
            </a:r>
            <a:r>
              <a:rPr lang="zh-CN" altLang="en-US" dirty="0"/>
              <a:t>出现时间更早，网上的教程更多</a:t>
            </a:r>
            <a:endParaRPr lang="en-US" altLang="zh-CN" dirty="0"/>
          </a:p>
          <a:p>
            <a:pPr marL="0" indent="0">
              <a:buNone/>
            </a:pPr>
            <a:r>
              <a:rPr lang="en-US" altLang="zh-CN" dirty="0"/>
              <a:t>       </a:t>
            </a:r>
            <a:r>
              <a:rPr lang="zh-CN" altLang="en-US" dirty="0"/>
              <a:t>同时</a:t>
            </a:r>
            <a:r>
              <a:rPr lang="en-US" altLang="zh-CN" dirty="0" err="1"/>
              <a:t>tensorflow</a:t>
            </a:r>
            <a:r>
              <a:rPr lang="zh-CN" altLang="en-US" dirty="0"/>
              <a:t>的数据可视化处理起来更方便</a:t>
            </a:r>
          </a:p>
          <a:p>
            <a:r>
              <a:rPr lang="zh-CN" altLang="en-US" dirty="0"/>
              <a:t>激活函数</a:t>
            </a:r>
            <a:r>
              <a:rPr lang="en-US" altLang="zh-CN" dirty="0" err="1"/>
              <a:t>ReLU</a:t>
            </a:r>
            <a:r>
              <a:rPr lang="en-US" altLang="zh-CN" dirty="0"/>
              <a:t> </a:t>
            </a:r>
            <a:r>
              <a:rPr lang="zh-CN" altLang="en-US" dirty="0"/>
              <a:t>与 </a:t>
            </a:r>
            <a:r>
              <a:rPr lang="en-US" altLang="zh-CN" dirty="0"/>
              <a:t>sigmoid</a:t>
            </a:r>
            <a:r>
              <a:rPr lang="zh-CN" altLang="en-US" dirty="0"/>
              <a:t>的选择</a:t>
            </a:r>
          </a:p>
          <a:p>
            <a:pPr marL="0" indent="0">
              <a:buNone/>
            </a:pPr>
            <a:r>
              <a:rPr lang="zh-CN" altLang="en-US" dirty="0"/>
              <a:t>       采用</a:t>
            </a:r>
            <a:r>
              <a:rPr lang="en-US" altLang="zh-CN" dirty="0"/>
              <a:t>Sigmoid</a:t>
            </a:r>
            <a:r>
              <a:rPr lang="zh-CN" altLang="en-US" dirty="0"/>
              <a:t>等函数，算激活函数时（指数运算），计算量⼤，反向传播求误差梯度时，求导涉及除法和指数运算，计算量相对大，而采用</a:t>
            </a:r>
            <a:r>
              <a:rPr lang="en-US" altLang="zh-CN" dirty="0" err="1"/>
              <a:t>ReLU</a:t>
            </a:r>
            <a:r>
              <a:rPr lang="zh-CN" altLang="en-US" dirty="0"/>
              <a:t>激活函数，整个过程的计算量节省很多。</a:t>
            </a:r>
          </a:p>
          <a:p>
            <a:pPr marL="0" indent="0">
              <a:buNone/>
            </a:pPr>
            <a:r>
              <a:rPr lang="zh-CN" altLang="en-US" dirty="0"/>
              <a:t>        对于深层网络，</a:t>
            </a:r>
            <a:r>
              <a:rPr lang="en-US" altLang="zh-CN" dirty="0"/>
              <a:t>Sigmoid</a:t>
            </a:r>
            <a:r>
              <a:rPr lang="zh-CN" altLang="en-US" dirty="0"/>
              <a:t>函数反向传播时，很容易就会出现梯度消失的情况，而</a:t>
            </a:r>
            <a:r>
              <a:rPr lang="en-US" altLang="zh-CN" dirty="0" err="1"/>
              <a:t>ReLU</a:t>
            </a:r>
            <a:r>
              <a:rPr lang="zh-CN" altLang="en-US" dirty="0"/>
              <a:t>就不会有饱和倾向，不会有特别小的梯度出现。</a:t>
            </a:r>
            <a:endParaRPr lang="en-US" altLang="zh-CN" dirty="0"/>
          </a:p>
          <a:p>
            <a:pPr marL="0" indent="0">
              <a:buNone/>
            </a:pPr>
            <a:r>
              <a:rPr lang="en-US" altLang="zh-CN" dirty="0"/>
              <a:t>         </a:t>
            </a:r>
            <a:r>
              <a:rPr lang="en-US" altLang="zh-CN" dirty="0" err="1"/>
              <a:t>ReLU</a:t>
            </a:r>
            <a:r>
              <a:rPr lang="zh-CN" altLang="zh-CN" sz="1800" dirty="0">
                <a:effectLst/>
                <a:latin typeface="+mn-ea"/>
                <a:cs typeface="Times New Roman" panose="02020603050405020304" pitchFamily="18" charset="0"/>
              </a:rPr>
              <a:t>会使</a:t>
            </a:r>
            <a:r>
              <a:rPr lang="zh-CN" altLang="zh-CN" sz="1800" dirty="0">
                <a:effectLst/>
                <a:latin typeface="+mn-ea"/>
                <a:cs typeface="微软雅黑" panose="020B0503020204020204" pitchFamily="34" charset="-122"/>
              </a:rPr>
              <a:t>⼀</a:t>
            </a:r>
            <a:r>
              <a:rPr lang="zh-CN" altLang="zh-CN" sz="1800" dirty="0">
                <a:effectLst/>
                <a:latin typeface="+mn-ea"/>
                <a:cs typeface="华文楷体" panose="02010600040101010101" pitchFamily="2" charset="-122"/>
              </a:rPr>
              <a:t>部分神经元的输出为</a:t>
            </a:r>
            <a:r>
              <a:rPr lang="en-US" altLang="zh-CN" sz="1800" dirty="0">
                <a:effectLst/>
                <a:latin typeface="+mn-ea"/>
                <a:cs typeface="Times New Roman" panose="02020603050405020304" pitchFamily="18" charset="0"/>
              </a:rPr>
              <a:t>0</a:t>
            </a:r>
            <a:r>
              <a:rPr lang="zh-CN" altLang="zh-CN" sz="1800" dirty="0">
                <a:effectLst/>
                <a:latin typeface="+mn-ea"/>
                <a:cs typeface="Times New Roman" panose="02020603050405020304" pitchFamily="18" charset="0"/>
              </a:rPr>
              <a:t>，这样就造成了网络</a:t>
            </a:r>
            <a:r>
              <a:rPr lang="zh-CN" altLang="zh-CN" sz="1800" dirty="0">
                <a:effectLst/>
                <a:latin typeface="+mn-ea"/>
                <a:cs typeface="华文楷体" panose="02010600040101010101" pitchFamily="2" charset="-122"/>
              </a:rPr>
              <a:t>的稀疏性，并且减少了参数的相互依存关系，缓解了过拟合问题的发生</a:t>
            </a:r>
            <a:r>
              <a:rPr lang="zh-CN" altLang="zh-CN" sz="1800" dirty="0">
                <a:effectLst/>
                <a:latin typeface="+mn-ea"/>
                <a:cs typeface="Times New Roman" panose="02020603050405020304" pitchFamily="18" charset="0"/>
              </a:rPr>
              <a:t>。</a:t>
            </a:r>
            <a:endParaRPr lang="en-US" altLang="zh-CN" sz="1800" dirty="0">
              <a:effectLst/>
              <a:latin typeface="+mn-ea"/>
              <a:cs typeface="Times New Roman" panose="02020603050405020304" pitchFamily="18" charset="0"/>
            </a:endParaRPr>
          </a:p>
          <a:p>
            <a:pPr marL="342900" lvl="0" indent="-342900" algn="just">
              <a:buFont typeface="Wingdings" panose="05000000000000000000" pitchFamily="2" charset="2"/>
              <a:buChar char=""/>
            </a:pPr>
            <a:r>
              <a:rPr lang="en-US" altLang="zh-CN" kern="100" dirty="0">
                <a:effectLst/>
                <a:latin typeface="+mn-ea"/>
                <a:cs typeface="Times New Roman" panose="02020603050405020304" pitchFamily="18" charset="0"/>
              </a:rPr>
              <a:t>Sequential</a:t>
            </a:r>
            <a:r>
              <a:rPr lang="zh-CN" altLang="zh-CN" kern="100" dirty="0">
                <a:effectLst/>
                <a:latin typeface="+mn-ea"/>
                <a:cs typeface="Times New Roman" panose="02020603050405020304" pitchFamily="18" charset="0"/>
              </a:rPr>
              <a:t>序贯模型 与 </a:t>
            </a:r>
            <a:r>
              <a:rPr lang="en-US" altLang="zh-CN" kern="100" dirty="0">
                <a:effectLst/>
                <a:latin typeface="+mn-ea"/>
                <a:cs typeface="Times New Roman" panose="02020603050405020304" pitchFamily="18" charset="0"/>
              </a:rPr>
              <a:t> </a:t>
            </a:r>
            <a:r>
              <a:rPr lang="en-US" altLang="zh-CN" kern="100" dirty="0" err="1">
                <a:effectLst/>
                <a:latin typeface="+mn-ea"/>
                <a:cs typeface="Times New Roman" panose="02020603050405020304" pitchFamily="18" charset="0"/>
              </a:rPr>
              <a:t>mobilenet</a:t>
            </a:r>
            <a:r>
              <a:rPr lang="zh-CN" altLang="zh-CN" kern="100" dirty="0">
                <a:effectLst/>
                <a:latin typeface="+mn-ea"/>
                <a:cs typeface="Times New Roman" panose="02020603050405020304" pitchFamily="18" charset="0"/>
              </a:rPr>
              <a:t>模型</a:t>
            </a:r>
          </a:p>
          <a:p>
            <a:pPr marL="457200" lvl="1" indent="0" algn="just">
              <a:buNone/>
            </a:pPr>
            <a:r>
              <a:rPr lang="en-US" altLang="zh-CN" sz="1800" kern="100" dirty="0">
                <a:effectLst/>
                <a:latin typeface="+mn-ea"/>
                <a:cs typeface="Times New Roman" panose="02020603050405020304" pitchFamily="18" charset="0"/>
              </a:rPr>
              <a:t>   Sequential</a:t>
            </a:r>
            <a:r>
              <a:rPr lang="zh-CN" altLang="zh-CN" sz="1800" kern="100" dirty="0">
                <a:effectLst/>
                <a:latin typeface="+mn-ea"/>
                <a:cs typeface="Times New Roman" panose="02020603050405020304" pitchFamily="18" charset="0"/>
              </a:rPr>
              <a:t>序贯模型训练用时更长，效果更差</a:t>
            </a:r>
          </a:p>
          <a:p>
            <a:pPr marL="457200" lvl="1" indent="0" algn="just">
              <a:buNone/>
            </a:pPr>
            <a:r>
              <a:rPr lang="en-US" altLang="zh-CN" sz="1800" kern="100" dirty="0">
                <a:effectLst/>
                <a:latin typeface="+mn-ea"/>
                <a:cs typeface="Times New Roman" panose="02020603050405020304" pitchFamily="18" charset="0"/>
              </a:rPr>
              <a:t>   </a:t>
            </a:r>
            <a:r>
              <a:rPr lang="en-US" altLang="zh-CN" sz="1800" kern="100" dirty="0" err="1">
                <a:effectLst/>
                <a:latin typeface="+mn-ea"/>
                <a:cs typeface="Times New Roman" panose="02020603050405020304" pitchFamily="18" charset="0"/>
              </a:rPr>
              <a:t>mobilenet</a:t>
            </a:r>
            <a:r>
              <a:rPr lang="zh-CN" altLang="zh-CN" sz="1800" kern="100" dirty="0">
                <a:effectLst/>
                <a:latin typeface="+mn-ea"/>
                <a:cs typeface="Times New Roman" panose="02020603050405020304" pitchFamily="18" charset="0"/>
              </a:rPr>
              <a:t>模型属于小巧类型，分辨效果更好，训练用时更少</a:t>
            </a:r>
          </a:p>
          <a:p>
            <a:pPr marL="0" indent="0">
              <a:buNone/>
            </a:pPr>
            <a:endParaRPr lang="en-US" altLang="zh-CN" sz="1800" dirty="0">
              <a:effectLst/>
              <a:latin typeface="+mn-ea"/>
              <a:cs typeface="Times New Roman" panose="02020603050405020304" pitchFamily="18" charset="0"/>
            </a:endParaRPr>
          </a:p>
          <a:p>
            <a:pPr marL="0" indent="0">
              <a:buNone/>
            </a:pPr>
            <a:endParaRPr lang="zh-CN" altLang="en-US" dirty="0">
              <a:latin typeface="+mn-ea"/>
            </a:endParaRPr>
          </a:p>
        </p:txBody>
      </p:sp>
      <p:sp>
        <p:nvSpPr>
          <p:cNvPr id="5" name="文本框 4">
            <a:extLst>
              <a:ext uri="{FF2B5EF4-FFF2-40B4-BE49-F238E27FC236}">
                <a16:creationId xmlns:a16="http://schemas.microsoft.com/office/drawing/2014/main" id="{7F086185-D341-9E0F-E53B-D412549AB521}"/>
              </a:ext>
            </a:extLst>
          </p:cNvPr>
          <p:cNvSpPr txBox="1"/>
          <p:nvPr/>
        </p:nvSpPr>
        <p:spPr>
          <a:xfrm>
            <a:off x="677334" y="1097537"/>
            <a:ext cx="2031325" cy="461665"/>
          </a:xfrm>
          <a:prstGeom prst="rect">
            <a:avLst/>
          </a:prstGeom>
          <a:noFill/>
        </p:spPr>
        <p:txBody>
          <a:bodyPr wrap="none" rtlCol="0">
            <a:spAutoFit/>
          </a:bodyPr>
          <a:lstStyle/>
          <a:p>
            <a:r>
              <a:rPr lang="en-US" altLang="zh-CN" sz="2400" dirty="0">
                <a:solidFill>
                  <a:srgbClr val="92D050"/>
                </a:solidFill>
                <a:latin typeface="幼圆" panose="02010509060101010101" pitchFamily="49" charset="-122"/>
                <a:ea typeface="幼圆" panose="02010509060101010101" pitchFamily="49" charset="-122"/>
              </a:rPr>
              <a:t>2.</a:t>
            </a:r>
            <a:r>
              <a:rPr lang="zh-CN" altLang="en-US" sz="2400" dirty="0">
                <a:solidFill>
                  <a:srgbClr val="92D050"/>
                </a:solidFill>
                <a:latin typeface="幼圆" panose="02010509060101010101" pitchFamily="49" charset="-122"/>
                <a:ea typeface="幼圆" panose="02010509060101010101" pitchFamily="49" charset="-122"/>
              </a:rPr>
              <a:t>多技术比较</a:t>
            </a:r>
          </a:p>
        </p:txBody>
      </p:sp>
    </p:spTree>
    <p:extLst>
      <p:ext uri="{BB962C8B-B14F-4D97-AF65-F5344CB8AC3E}">
        <p14:creationId xmlns:p14="http://schemas.microsoft.com/office/powerpoint/2010/main" val="148347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176784"/>
            <a:ext cx="8596668" cy="732639"/>
          </a:xfrm>
        </p:spPr>
        <p:txBody>
          <a:bodyPr>
            <a:normAutofit/>
          </a:bodyPr>
          <a:lstStyle/>
          <a:p>
            <a:r>
              <a:rPr lang="zh-CN" altLang="en-US" sz="3200" dirty="0">
                <a:solidFill>
                  <a:srgbClr val="92D050"/>
                </a:solidFill>
                <a:latin typeface="幼圆" panose="02010509060101010101" pitchFamily="49" charset="-122"/>
                <a:ea typeface="幼圆" panose="02010509060101010101" pitchFamily="49" charset="-122"/>
              </a:rPr>
              <a:t>三</a:t>
            </a:r>
            <a:r>
              <a:rPr lang="en-US" altLang="zh-CN" sz="3200" dirty="0">
                <a:solidFill>
                  <a:srgbClr val="92D050"/>
                </a:solidFill>
                <a:latin typeface="幼圆" panose="02010509060101010101" pitchFamily="49" charset="-122"/>
                <a:ea typeface="幼圆" panose="02010509060101010101" pitchFamily="49" charset="-122"/>
              </a:rPr>
              <a:t>.</a:t>
            </a:r>
            <a:r>
              <a:rPr lang="zh-CN" altLang="en-US" sz="3200" dirty="0">
                <a:solidFill>
                  <a:srgbClr val="92D050"/>
                </a:solidFill>
                <a:latin typeface="幼圆" panose="02010509060101010101" pitchFamily="49" charset="-122"/>
                <a:ea typeface="幼圆" panose="02010509060101010101" pitchFamily="49" charset="-122"/>
              </a:rPr>
              <a:t>总体设计</a:t>
            </a:r>
          </a:p>
        </p:txBody>
      </p:sp>
      <p:sp>
        <p:nvSpPr>
          <p:cNvPr id="5" name="文本框 4">
            <a:extLst>
              <a:ext uri="{FF2B5EF4-FFF2-40B4-BE49-F238E27FC236}">
                <a16:creationId xmlns:a16="http://schemas.microsoft.com/office/drawing/2014/main" id="{7F086185-D341-9E0F-E53B-D412549AB521}"/>
              </a:ext>
            </a:extLst>
          </p:cNvPr>
          <p:cNvSpPr txBox="1"/>
          <p:nvPr/>
        </p:nvSpPr>
        <p:spPr>
          <a:xfrm>
            <a:off x="4408086" y="220575"/>
            <a:ext cx="2339102" cy="461665"/>
          </a:xfrm>
          <a:prstGeom prst="rect">
            <a:avLst/>
          </a:prstGeom>
          <a:noFill/>
        </p:spPr>
        <p:txBody>
          <a:bodyPr wrap="none" rtlCol="0">
            <a:spAutoFit/>
          </a:bodyPr>
          <a:lstStyle/>
          <a:p>
            <a:r>
              <a:rPr lang="en-US" altLang="zh-CN" sz="2400" dirty="0">
                <a:solidFill>
                  <a:srgbClr val="92D050"/>
                </a:solidFill>
                <a:latin typeface="幼圆" panose="02010509060101010101" pitchFamily="49" charset="-122"/>
                <a:ea typeface="幼圆" panose="02010509060101010101" pitchFamily="49" charset="-122"/>
              </a:rPr>
              <a:t>3.</a:t>
            </a:r>
            <a:r>
              <a:rPr lang="zh-CN" altLang="en-US" sz="2400" dirty="0">
                <a:solidFill>
                  <a:srgbClr val="92D050"/>
                </a:solidFill>
                <a:latin typeface="幼圆" panose="02010509060101010101" pitchFamily="49" charset="-122"/>
                <a:ea typeface="幼圆" panose="02010509060101010101" pitchFamily="49" charset="-122"/>
              </a:rPr>
              <a:t>总体设计方案</a:t>
            </a:r>
          </a:p>
        </p:txBody>
      </p:sp>
      <p:graphicFrame>
        <p:nvGraphicFramePr>
          <p:cNvPr id="4" name="图示 3">
            <a:extLst>
              <a:ext uri="{FF2B5EF4-FFF2-40B4-BE49-F238E27FC236}">
                <a16:creationId xmlns:a16="http://schemas.microsoft.com/office/drawing/2014/main" id="{6A678468-FA1F-73F7-A8E0-2155FC4F2C10}"/>
              </a:ext>
            </a:extLst>
          </p:cNvPr>
          <p:cNvGraphicFramePr/>
          <p:nvPr>
            <p:extLst>
              <p:ext uri="{D42A27DB-BD31-4B8C-83A1-F6EECF244321}">
                <p14:modId xmlns:p14="http://schemas.microsoft.com/office/powerpoint/2010/main" val="960908921"/>
              </p:ext>
            </p:extLst>
          </p:nvPr>
        </p:nvGraphicFramePr>
        <p:xfrm>
          <a:off x="150322" y="909423"/>
          <a:ext cx="9123680" cy="5948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47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solidFill>
                  <a:srgbClr val="FFC000"/>
                </a:solidFill>
                <a:latin typeface="幼圆" panose="02010509060101010101" pitchFamily="49" charset="-122"/>
                <a:ea typeface="幼圆" panose="02010509060101010101" pitchFamily="49" charset="-122"/>
              </a:rPr>
              <a:t>四</a:t>
            </a:r>
            <a:r>
              <a:rPr lang="en-US" altLang="zh-CN" sz="3200" dirty="0">
                <a:solidFill>
                  <a:srgbClr val="FFC000"/>
                </a:solidFill>
                <a:latin typeface="幼圆" panose="02010509060101010101" pitchFamily="49" charset="-122"/>
                <a:ea typeface="幼圆" panose="02010509060101010101" pitchFamily="49" charset="-122"/>
              </a:rPr>
              <a:t>.</a:t>
            </a:r>
            <a:r>
              <a:rPr lang="zh-CN" altLang="en-US" sz="3200" dirty="0">
                <a:solidFill>
                  <a:srgbClr val="FFC000"/>
                </a:solidFill>
                <a:latin typeface="幼圆" panose="02010509060101010101" pitchFamily="49" charset="-122"/>
                <a:ea typeface="幼圆" panose="02010509060101010101" pitchFamily="49" charset="-122"/>
              </a:rPr>
              <a:t>实施与运行</a:t>
            </a:r>
          </a:p>
        </p:txBody>
      </p:sp>
      <p:graphicFrame>
        <p:nvGraphicFramePr>
          <p:cNvPr id="4" name="内容占位符 3">
            <a:extLst>
              <a:ext uri="{FF2B5EF4-FFF2-40B4-BE49-F238E27FC236}">
                <a16:creationId xmlns:a16="http://schemas.microsoft.com/office/drawing/2014/main" id="{DD2E7792-B06A-4FD7-3272-6F245B341787}"/>
              </a:ext>
            </a:extLst>
          </p:cNvPr>
          <p:cNvGraphicFramePr>
            <a:graphicFrameLocks noGrp="1"/>
          </p:cNvGraphicFramePr>
          <p:nvPr>
            <p:ph idx="1"/>
            <p:extLst>
              <p:ext uri="{D42A27DB-BD31-4B8C-83A1-F6EECF244321}">
                <p14:modId xmlns:p14="http://schemas.microsoft.com/office/powerpoint/2010/main" val="2865455622"/>
              </p:ext>
            </p:extLst>
          </p:nvPr>
        </p:nvGraphicFramePr>
        <p:xfrm>
          <a:off x="677334" y="1812293"/>
          <a:ext cx="7527882" cy="4600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7F086185-D341-9E0F-E53B-D412549AB521}"/>
              </a:ext>
            </a:extLst>
          </p:cNvPr>
          <p:cNvSpPr txBox="1"/>
          <p:nvPr/>
        </p:nvSpPr>
        <p:spPr>
          <a:xfrm>
            <a:off x="677334" y="1350628"/>
            <a:ext cx="1723549" cy="461665"/>
          </a:xfrm>
          <a:prstGeom prst="rect">
            <a:avLst/>
          </a:prstGeom>
          <a:noFill/>
        </p:spPr>
        <p:txBody>
          <a:bodyPr wrap="none" rtlCol="0">
            <a:spAutoFit/>
          </a:bodyPr>
          <a:lstStyle/>
          <a:p>
            <a:r>
              <a:rPr lang="en-US" altLang="zh-CN" sz="2400" dirty="0">
                <a:solidFill>
                  <a:srgbClr val="FFC000"/>
                </a:solidFill>
                <a:latin typeface="幼圆" panose="02010509060101010101" pitchFamily="49" charset="-122"/>
                <a:ea typeface="幼圆" panose="02010509060101010101" pitchFamily="49" charset="-122"/>
              </a:rPr>
              <a:t>1.</a:t>
            </a:r>
            <a:r>
              <a:rPr lang="zh-CN" altLang="en-US" sz="2400" dirty="0">
                <a:solidFill>
                  <a:srgbClr val="FFC000"/>
                </a:solidFill>
                <a:latin typeface="幼圆" panose="02010509060101010101" pitchFamily="49" charset="-122"/>
                <a:ea typeface="幼圆" panose="02010509060101010101" pitchFamily="49" charset="-122"/>
              </a:rPr>
              <a:t>实施过程</a:t>
            </a:r>
          </a:p>
        </p:txBody>
      </p:sp>
    </p:spTree>
    <p:extLst>
      <p:ext uri="{BB962C8B-B14F-4D97-AF65-F5344CB8AC3E}">
        <p14:creationId xmlns:p14="http://schemas.microsoft.com/office/powerpoint/2010/main" val="84490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262884"/>
            <a:ext cx="8596668" cy="732639"/>
          </a:xfrm>
        </p:spPr>
        <p:txBody>
          <a:bodyPr>
            <a:normAutofit/>
          </a:bodyPr>
          <a:lstStyle/>
          <a:p>
            <a:r>
              <a:rPr lang="zh-CN" altLang="en-US" sz="3200" dirty="0">
                <a:solidFill>
                  <a:srgbClr val="FFC000"/>
                </a:solidFill>
                <a:latin typeface="幼圆" panose="02010509060101010101" pitchFamily="49" charset="-122"/>
                <a:ea typeface="幼圆" panose="02010509060101010101" pitchFamily="49" charset="-122"/>
              </a:rPr>
              <a:t>四</a:t>
            </a:r>
            <a:r>
              <a:rPr lang="en-US" altLang="zh-CN" sz="3200" dirty="0">
                <a:solidFill>
                  <a:srgbClr val="FFC000"/>
                </a:solidFill>
                <a:latin typeface="幼圆" panose="02010509060101010101" pitchFamily="49" charset="-122"/>
                <a:ea typeface="幼圆" panose="02010509060101010101" pitchFamily="49" charset="-122"/>
              </a:rPr>
              <a:t>.</a:t>
            </a:r>
            <a:r>
              <a:rPr lang="zh-CN" altLang="en-US" sz="3200" dirty="0">
                <a:solidFill>
                  <a:srgbClr val="FFC000"/>
                </a:solidFill>
                <a:latin typeface="幼圆" panose="02010509060101010101" pitchFamily="49" charset="-122"/>
                <a:ea typeface="幼圆" panose="02010509060101010101" pitchFamily="49" charset="-122"/>
              </a:rPr>
              <a:t>实施与运行</a:t>
            </a:r>
          </a:p>
        </p:txBody>
      </p:sp>
      <p:graphicFrame>
        <p:nvGraphicFramePr>
          <p:cNvPr id="4" name="内容占位符 3">
            <a:extLst>
              <a:ext uri="{FF2B5EF4-FFF2-40B4-BE49-F238E27FC236}">
                <a16:creationId xmlns:a16="http://schemas.microsoft.com/office/drawing/2014/main" id="{DD2E7792-B06A-4FD7-3272-6F245B341787}"/>
              </a:ext>
            </a:extLst>
          </p:cNvPr>
          <p:cNvGraphicFramePr>
            <a:graphicFrameLocks noGrp="1"/>
          </p:cNvGraphicFramePr>
          <p:nvPr>
            <p:ph idx="1"/>
            <p:extLst>
              <p:ext uri="{D42A27DB-BD31-4B8C-83A1-F6EECF244321}">
                <p14:modId xmlns:p14="http://schemas.microsoft.com/office/powerpoint/2010/main" val="4112426396"/>
              </p:ext>
            </p:extLst>
          </p:nvPr>
        </p:nvGraphicFramePr>
        <p:xfrm>
          <a:off x="677334" y="1337360"/>
          <a:ext cx="7028010" cy="565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7F086185-D341-9E0F-E53B-D412549AB521}"/>
              </a:ext>
            </a:extLst>
          </p:cNvPr>
          <p:cNvSpPr txBox="1"/>
          <p:nvPr/>
        </p:nvSpPr>
        <p:spPr>
          <a:xfrm>
            <a:off x="677334" y="851863"/>
            <a:ext cx="1723549" cy="461665"/>
          </a:xfrm>
          <a:prstGeom prst="rect">
            <a:avLst/>
          </a:prstGeom>
          <a:noFill/>
        </p:spPr>
        <p:txBody>
          <a:bodyPr wrap="none" rtlCol="0">
            <a:spAutoFit/>
          </a:bodyPr>
          <a:lstStyle/>
          <a:p>
            <a:r>
              <a:rPr lang="en-US" altLang="zh-CN" sz="2400" dirty="0">
                <a:solidFill>
                  <a:srgbClr val="FFC000"/>
                </a:solidFill>
                <a:latin typeface="幼圆" panose="02010509060101010101" pitchFamily="49" charset="-122"/>
                <a:ea typeface="幼圆" panose="02010509060101010101" pitchFamily="49" charset="-122"/>
              </a:rPr>
              <a:t>1.</a:t>
            </a:r>
            <a:r>
              <a:rPr lang="zh-CN" altLang="en-US" sz="2400" dirty="0">
                <a:solidFill>
                  <a:srgbClr val="FFC000"/>
                </a:solidFill>
                <a:latin typeface="幼圆" panose="02010509060101010101" pitchFamily="49" charset="-122"/>
                <a:ea typeface="幼圆" panose="02010509060101010101" pitchFamily="49" charset="-122"/>
              </a:rPr>
              <a:t>实施过程</a:t>
            </a:r>
          </a:p>
        </p:txBody>
      </p:sp>
      <p:pic>
        <p:nvPicPr>
          <p:cNvPr id="7" name="图片 6">
            <a:extLst>
              <a:ext uri="{FF2B5EF4-FFF2-40B4-BE49-F238E27FC236}">
                <a16:creationId xmlns:a16="http://schemas.microsoft.com/office/drawing/2014/main" id="{AC9AEC5D-3FD7-6D9A-1E3C-3EA626428376}"/>
              </a:ext>
            </a:extLst>
          </p:cNvPr>
          <p:cNvPicPr>
            <a:picLocks noChangeAspect="1"/>
          </p:cNvPicPr>
          <p:nvPr/>
        </p:nvPicPr>
        <p:blipFill>
          <a:blip r:embed="rId7"/>
          <a:stretch>
            <a:fillRect/>
          </a:stretch>
        </p:blipFill>
        <p:spPr>
          <a:xfrm>
            <a:off x="677334" y="1923683"/>
            <a:ext cx="8186250" cy="4901115"/>
          </a:xfrm>
          <a:prstGeom prst="rect">
            <a:avLst/>
          </a:prstGeom>
        </p:spPr>
      </p:pic>
    </p:spTree>
    <p:extLst>
      <p:ext uri="{BB962C8B-B14F-4D97-AF65-F5344CB8AC3E}">
        <p14:creationId xmlns:p14="http://schemas.microsoft.com/office/powerpoint/2010/main" val="352476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solidFill>
                  <a:srgbClr val="FFC000"/>
                </a:solidFill>
                <a:latin typeface="幼圆" panose="02010509060101010101" pitchFamily="49" charset="-122"/>
                <a:ea typeface="幼圆" panose="02010509060101010101" pitchFamily="49" charset="-122"/>
              </a:rPr>
              <a:t>四</a:t>
            </a:r>
            <a:r>
              <a:rPr lang="en-US" altLang="zh-CN" sz="3200" dirty="0">
                <a:solidFill>
                  <a:srgbClr val="FFC000"/>
                </a:solidFill>
                <a:latin typeface="幼圆" panose="02010509060101010101" pitchFamily="49" charset="-122"/>
                <a:ea typeface="幼圆" panose="02010509060101010101" pitchFamily="49" charset="-122"/>
              </a:rPr>
              <a:t>.</a:t>
            </a:r>
            <a:r>
              <a:rPr lang="zh-CN" altLang="en-US" sz="3200" dirty="0">
                <a:solidFill>
                  <a:srgbClr val="FFC000"/>
                </a:solidFill>
                <a:latin typeface="幼圆" panose="02010509060101010101" pitchFamily="49" charset="-122"/>
                <a:ea typeface="幼圆" panose="02010509060101010101" pitchFamily="49" charset="-122"/>
              </a:rPr>
              <a:t>实施与运行</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p:txBody>
          <a:bodyPr>
            <a:normAutofit lnSpcReduction="10000"/>
          </a:bodyPr>
          <a:lstStyle/>
          <a:p>
            <a:pPr marL="342900" lvl="0" indent="-342900" algn="just">
              <a:buFont typeface="Wingdings" panose="05000000000000000000" pitchFamily="2" charset="2"/>
              <a:buChar char=""/>
            </a:pPr>
            <a:r>
              <a:rPr lang="zh-CN" altLang="zh-CN" sz="2000" kern="100" dirty="0">
                <a:effectLst/>
                <a:latin typeface="等线" panose="02010600030101010101" pitchFamily="2" charset="-122"/>
                <a:ea typeface="华文楷体" panose="02010600040101010101" pitchFamily="2" charset="-122"/>
                <a:cs typeface="Times New Roman" panose="02020603050405020304" pitchFamily="18" charset="0"/>
              </a:rPr>
              <a:t>识别成功率</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1" indent="0" algn="just">
              <a:buNone/>
            </a:pPr>
            <a:r>
              <a:rPr lang="zh-CN" altLang="zh-CN" sz="2000" kern="100" dirty="0">
                <a:effectLst/>
                <a:latin typeface="等线" panose="02010600030101010101" pitchFamily="2" charset="-122"/>
                <a:ea typeface="华文楷体" panose="02010600040101010101" pitchFamily="2" charset="-122"/>
                <a:cs typeface="Times New Roman" panose="02020603050405020304" pitchFamily="18" charset="0"/>
              </a:rPr>
              <a:t>目前比较规整的图片，如垃圾保存相对完整、周边环境相对干扰不大的情况下识别正确率较高</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2000" kern="100" dirty="0">
                <a:effectLst/>
                <a:latin typeface="等线" panose="02010600030101010101" pitchFamily="2" charset="-122"/>
                <a:ea typeface="华文楷体" panose="02010600040101010101" pitchFamily="2" charset="-122"/>
                <a:cs typeface="Times New Roman" panose="02020603050405020304" pitchFamily="18" charset="0"/>
              </a:rPr>
              <a:t>识别速度</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1" indent="0" algn="just">
              <a:buNone/>
            </a:pPr>
            <a:r>
              <a:rPr lang="zh-CN" altLang="zh-CN" sz="2000" kern="100" dirty="0">
                <a:effectLst/>
                <a:latin typeface="等线" panose="02010600030101010101" pitchFamily="2" charset="-122"/>
                <a:ea typeface="华文楷体" panose="02010600040101010101" pitchFamily="2" charset="-122"/>
                <a:cs typeface="Times New Roman" panose="02020603050405020304" pitchFamily="18" charset="0"/>
              </a:rPr>
              <a:t>刨除人工提供上传查询图片的存储地址用时之后，识别总用时不超过</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1s</a:t>
            </a:r>
            <a:r>
              <a:rPr lang="zh-CN" altLang="zh-CN" sz="2000" kern="100" dirty="0">
                <a:effectLst/>
                <a:latin typeface="等线" panose="02010600030101010101" pitchFamily="2" charset="-122"/>
                <a:ea typeface="华文楷体" panose="02010600040101010101" pitchFamily="2" charset="-122"/>
                <a:cs typeface="Times New Roman" panose="02020603050405020304" pitchFamily="18" charset="0"/>
              </a:rPr>
              <a:t>，相对来说是比较灵敏的</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zh-CN" altLang="en-US" dirty="0"/>
              <a:t>        </a:t>
            </a:r>
            <a:endParaRPr lang="en-US" altLang="zh-CN" dirty="0"/>
          </a:p>
          <a:p>
            <a:pPr marL="0" indent="0">
              <a:buNone/>
            </a:pPr>
            <a:r>
              <a:rPr lang="en-US" altLang="zh-CN" dirty="0"/>
              <a:t>      </a:t>
            </a:r>
            <a:r>
              <a:rPr lang="zh-CN" altLang="en-US" sz="2000" dirty="0"/>
              <a:t>在给系统划分训练集时，将垃圾分为塑料 金属 硬纸板 纸张 玻璃五类，将数据集以</a:t>
            </a:r>
            <a:r>
              <a:rPr lang="en-US" altLang="zh-CN" sz="2000" dirty="0"/>
              <a:t>8</a:t>
            </a:r>
            <a:r>
              <a:rPr lang="zh-CN" altLang="en-US" sz="2000" dirty="0"/>
              <a:t>：</a:t>
            </a:r>
            <a:r>
              <a:rPr lang="en-US" altLang="zh-CN" sz="2000" dirty="0"/>
              <a:t>2</a:t>
            </a:r>
            <a:r>
              <a:rPr lang="zh-CN" altLang="en-US" sz="2000" dirty="0"/>
              <a:t>的比例划分为训练集与测试集，在完成</a:t>
            </a:r>
            <a:r>
              <a:rPr lang="en-US" altLang="zh-CN" sz="2000" dirty="0"/>
              <a:t>20</a:t>
            </a:r>
            <a:r>
              <a:rPr lang="zh-CN" altLang="en-US" sz="2000" dirty="0"/>
              <a:t>轮训练后，最后该系统的准确度为</a:t>
            </a:r>
            <a:r>
              <a:rPr lang="en-US" altLang="zh-CN" sz="2000" dirty="0"/>
              <a:t>87%</a:t>
            </a:r>
            <a:r>
              <a:rPr lang="zh-CN" altLang="en-US" sz="2000" dirty="0"/>
              <a:t>，能够较为准确地分辨出常见的垃圾并对其进行分类，完成度较好。</a:t>
            </a:r>
          </a:p>
        </p:txBody>
      </p:sp>
      <p:sp>
        <p:nvSpPr>
          <p:cNvPr id="5" name="文本框 4">
            <a:extLst>
              <a:ext uri="{FF2B5EF4-FFF2-40B4-BE49-F238E27FC236}">
                <a16:creationId xmlns:a16="http://schemas.microsoft.com/office/drawing/2014/main" id="{7F086185-D341-9E0F-E53B-D412549AB521}"/>
              </a:ext>
            </a:extLst>
          </p:cNvPr>
          <p:cNvSpPr txBox="1"/>
          <p:nvPr/>
        </p:nvSpPr>
        <p:spPr>
          <a:xfrm>
            <a:off x="677334" y="1350628"/>
            <a:ext cx="2339102" cy="461665"/>
          </a:xfrm>
          <a:prstGeom prst="rect">
            <a:avLst/>
          </a:prstGeom>
          <a:noFill/>
        </p:spPr>
        <p:txBody>
          <a:bodyPr wrap="none" rtlCol="0">
            <a:spAutoFit/>
          </a:bodyPr>
          <a:lstStyle/>
          <a:p>
            <a:r>
              <a:rPr lang="en-US" altLang="zh-CN" sz="2400" dirty="0">
                <a:solidFill>
                  <a:srgbClr val="FFC000"/>
                </a:solidFill>
                <a:latin typeface="幼圆" panose="02010509060101010101" pitchFamily="49" charset="-122"/>
                <a:ea typeface="幼圆" panose="02010509060101010101" pitchFamily="49" charset="-122"/>
              </a:rPr>
              <a:t>2.</a:t>
            </a:r>
            <a:r>
              <a:rPr lang="zh-CN" altLang="en-US" sz="2400" dirty="0">
                <a:solidFill>
                  <a:srgbClr val="FFC000"/>
                </a:solidFill>
                <a:latin typeface="幼圆" panose="02010509060101010101" pitchFamily="49" charset="-122"/>
                <a:ea typeface="幼圆" panose="02010509060101010101" pitchFamily="49" charset="-122"/>
              </a:rPr>
              <a:t>运行效果评价</a:t>
            </a:r>
          </a:p>
        </p:txBody>
      </p:sp>
    </p:spTree>
    <p:extLst>
      <p:ext uri="{BB962C8B-B14F-4D97-AF65-F5344CB8AC3E}">
        <p14:creationId xmlns:p14="http://schemas.microsoft.com/office/powerpoint/2010/main" val="78327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solidFill>
                  <a:schemeClr val="accent2"/>
                </a:solidFill>
                <a:latin typeface="幼圆" panose="02010509060101010101" pitchFamily="49" charset="-122"/>
                <a:ea typeface="幼圆" panose="02010509060101010101" pitchFamily="49" charset="-122"/>
              </a:rPr>
              <a:t>五</a:t>
            </a:r>
            <a:r>
              <a:rPr lang="en-US" altLang="zh-CN" sz="3200" dirty="0">
                <a:solidFill>
                  <a:schemeClr val="accent2"/>
                </a:solidFill>
                <a:latin typeface="幼圆" panose="02010509060101010101" pitchFamily="49" charset="-122"/>
                <a:ea typeface="幼圆" panose="02010509060101010101" pitchFamily="49" charset="-122"/>
              </a:rPr>
              <a:t>.</a:t>
            </a:r>
            <a:r>
              <a:rPr lang="zh-CN" altLang="en-US" sz="3200" dirty="0">
                <a:solidFill>
                  <a:schemeClr val="accent2"/>
                </a:solidFill>
                <a:latin typeface="幼圆" panose="02010509060101010101" pitchFamily="49" charset="-122"/>
                <a:ea typeface="幼圆" panose="02010509060101010101" pitchFamily="49" charset="-122"/>
              </a:rPr>
              <a:t>总结与反思</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a:xfrm>
            <a:off x="677334" y="2160589"/>
            <a:ext cx="9442026" cy="3880773"/>
          </a:xfrm>
        </p:spPr>
        <p:txBody>
          <a:bodyPr>
            <a:normAutofit fontScale="92500"/>
          </a:bodyPr>
          <a:lstStyle/>
          <a:p>
            <a:r>
              <a:rPr lang="zh-CN" altLang="en-US" sz="2400" dirty="0"/>
              <a:t>适用场景：</a:t>
            </a:r>
            <a:endParaRPr lang="en-US" altLang="zh-CN" sz="2400" dirty="0"/>
          </a:p>
          <a:p>
            <a:r>
              <a:rPr lang="zh-CN" altLang="en-US" sz="2400" dirty="0"/>
              <a:t>      本系统在运行后可以从本地选择</a:t>
            </a:r>
            <a:r>
              <a:rPr lang="en-US" altLang="zh-CN" sz="2400" dirty="0"/>
              <a:t>jpg</a:t>
            </a:r>
            <a:r>
              <a:rPr lang="zh-CN" altLang="en-US" sz="2400" dirty="0"/>
              <a:t>、</a:t>
            </a:r>
            <a:r>
              <a:rPr lang="en-US" altLang="zh-CN" sz="2400" dirty="0"/>
              <a:t>jpeg</a:t>
            </a:r>
            <a:r>
              <a:rPr lang="zh-CN" altLang="en-US" sz="2400" dirty="0"/>
              <a:t>、</a:t>
            </a:r>
            <a:r>
              <a:rPr lang="en-US" altLang="zh-CN" sz="2400" dirty="0" err="1"/>
              <a:t>png</a:t>
            </a:r>
            <a:r>
              <a:rPr lang="zh-CN" altLang="en-US" sz="2400" dirty="0"/>
              <a:t>这三种常见的图片格式来进行识别，不需要进行联网运行，，具有较高的便利性，功能界面简洁易懂，操作简单，拥有良好的交互体验。</a:t>
            </a:r>
          </a:p>
          <a:p>
            <a:r>
              <a:rPr lang="zh-CN" altLang="en-US" sz="2400" dirty="0"/>
              <a:t>未来改进方向：</a:t>
            </a:r>
            <a:endParaRPr lang="en-US" altLang="zh-CN" sz="2400" dirty="0"/>
          </a:p>
          <a:p>
            <a:r>
              <a:rPr lang="zh-CN" altLang="en-US" sz="2400" dirty="0"/>
              <a:t>     增加识别的垃圾种类数</a:t>
            </a:r>
            <a:endParaRPr lang="en-US" altLang="zh-CN" sz="2400" dirty="0"/>
          </a:p>
          <a:p>
            <a:r>
              <a:rPr lang="zh-CN" altLang="en-US" sz="2400" dirty="0"/>
              <a:t>     更加复杂准确以及兼容性更强的系统，兼容各个平台</a:t>
            </a:r>
            <a:endParaRPr lang="en-US" altLang="zh-CN" sz="2400" dirty="0"/>
          </a:p>
          <a:p>
            <a:r>
              <a:rPr lang="zh-CN" altLang="en-US" sz="2400" dirty="0"/>
              <a:t>     增加程序的功能，不局限于图片识别垃圾种类，还可以做垃圾分类知识学习板块，帮助用户学习垃圾分类知识，养成垃圾分类的好习惯。</a:t>
            </a:r>
          </a:p>
          <a:p>
            <a:endParaRPr lang="zh-CN" altLang="en-US" dirty="0"/>
          </a:p>
        </p:txBody>
      </p:sp>
      <p:sp>
        <p:nvSpPr>
          <p:cNvPr id="5" name="文本框 4">
            <a:extLst>
              <a:ext uri="{FF2B5EF4-FFF2-40B4-BE49-F238E27FC236}">
                <a16:creationId xmlns:a16="http://schemas.microsoft.com/office/drawing/2014/main" id="{7F086185-D341-9E0F-E53B-D412549AB521}"/>
              </a:ext>
            </a:extLst>
          </p:cNvPr>
          <p:cNvSpPr txBox="1"/>
          <p:nvPr/>
        </p:nvSpPr>
        <p:spPr>
          <a:xfrm>
            <a:off x="677334" y="1350628"/>
            <a:ext cx="3570208" cy="461665"/>
          </a:xfrm>
          <a:prstGeom prst="rect">
            <a:avLst/>
          </a:prstGeom>
          <a:noFill/>
        </p:spPr>
        <p:txBody>
          <a:bodyPr wrap="none" rtlCol="0">
            <a:spAutoFit/>
          </a:bodyPr>
          <a:lstStyle/>
          <a:p>
            <a:r>
              <a:rPr lang="zh-CN" altLang="en-US" sz="2400" dirty="0">
                <a:solidFill>
                  <a:schemeClr val="accent2"/>
                </a:solidFill>
                <a:latin typeface="幼圆" panose="02010509060101010101" pitchFamily="49" charset="-122"/>
                <a:ea typeface="幼圆" panose="02010509060101010101" pitchFamily="49" charset="-122"/>
              </a:rPr>
              <a:t>适用场景与未来改进方向</a:t>
            </a:r>
          </a:p>
        </p:txBody>
      </p:sp>
    </p:spTree>
    <p:extLst>
      <p:ext uri="{BB962C8B-B14F-4D97-AF65-F5344CB8AC3E}">
        <p14:creationId xmlns:p14="http://schemas.microsoft.com/office/powerpoint/2010/main" val="3414367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solidFill>
                  <a:schemeClr val="accent2"/>
                </a:solidFill>
                <a:latin typeface="幼圆" panose="02010509060101010101" pitchFamily="49" charset="-122"/>
                <a:ea typeface="幼圆" panose="02010509060101010101" pitchFamily="49" charset="-122"/>
              </a:rPr>
              <a:t>五</a:t>
            </a:r>
            <a:r>
              <a:rPr lang="en-US" altLang="zh-CN" sz="3200" dirty="0">
                <a:solidFill>
                  <a:schemeClr val="accent2"/>
                </a:solidFill>
                <a:latin typeface="幼圆" panose="02010509060101010101" pitchFamily="49" charset="-122"/>
                <a:ea typeface="幼圆" panose="02010509060101010101" pitchFamily="49" charset="-122"/>
              </a:rPr>
              <a:t>.</a:t>
            </a:r>
            <a:r>
              <a:rPr lang="zh-CN" altLang="en-US" sz="3200" dirty="0">
                <a:solidFill>
                  <a:schemeClr val="accent2"/>
                </a:solidFill>
                <a:latin typeface="幼圆" panose="02010509060101010101" pitchFamily="49" charset="-122"/>
                <a:ea typeface="幼圆" panose="02010509060101010101" pitchFamily="49" charset="-122"/>
              </a:rPr>
              <a:t>总结与反思</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a:xfrm>
            <a:off x="677334" y="1812293"/>
            <a:ext cx="8596668" cy="4229069"/>
          </a:xfrm>
        </p:spPr>
        <p:txBody>
          <a:bodyPr>
            <a:normAutofit fontScale="92500" lnSpcReduction="10000"/>
          </a:bodyPr>
          <a:lstStyle/>
          <a:p>
            <a:r>
              <a:rPr lang="zh-CN" altLang="en-US" sz="2400" dirty="0"/>
              <a:t>知识的学习：越是对项目的功能进行深度开发，越是对项目的问题进行改良，我们越感觉到自身所学的浅薄。在开发的过程中，我们通过各类渠道，如各类专业书籍；</a:t>
            </a:r>
            <a:r>
              <a:rPr lang="en-US" altLang="zh-CN" sz="2400" dirty="0" err="1"/>
              <a:t>bilibili</a:t>
            </a:r>
            <a:r>
              <a:rPr lang="zh-CN" altLang="en-US" sz="2400" dirty="0"/>
              <a:t>，知乎，</a:t>
            </a:r>
            <a:r>
              <a:rPr lang="en-US" altLang="zh-CN" sz="2400" dirty="0"/>
              <a:t>CSDN</a:t>
            </a:r>
            <a:r>
              <a:rPr lang="zh-CN" altLang="en-US" sz="2400" dirty="0"/>
              <a:t>等平台等自主学习了相关知识，技术水平得到显著的提升。</a:t>
            </a:r>
          </a:p>
          <a:p>
            <a:r>
              <a:rPr lang="zh-CN" altLang="en-US" sz="2400" dirty="0"/>
              <a:t>团队协作上：良好的团队合作是项目达到预期目标的基石，团队在项目前期存在着效率不高的问题。在项目后期，我们总结了前期任务分配不明确的问题，并制定了切实可行，精确到人的每日目标。</a:t>
            </a:r>
          </a:p>
          <a:p>
            <a:r>
              <a:rPr lang="zh-CN" altLang="en-US" sz="2400" dirty="0"/>
              <a:t>项目目标上：在总结前期经验教训后，团队系统学习了对项目进行可行性评估的方法，并对项目目标进行了重新审视。我们抛弃了项目中不切实际和冗余的部分，并选择了更加贴近实际，结合国家政策与科技前沿的方案，并更加注重用户的反馈和体验。</a:t>
            </a:r>
          </a:p>
          <a:p>
            <a:endParaRPr lang="zh-CN" altLang="en-US" dirty="0"/>
          </a:p>
        </p:txBody>
      </p:sp>
    </p:spTree>
    <p:extLst>
      <p:ext uri="{BB962C8B-B14F-4D97-AF65-F5344CB8AC3E}">
        <p14:creationId xmlns:p14="http://schemas.microsoft.com/office/powerpoint/2010/main" val="371182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2FCE8-F196-74C4-3554-C42ACE340ADF}"/>
              </a:ext>
            </a:extLst>
          </p:cNvPr>
          <p:cNvSpPr>
            <a:spLocks noGrp="1"/>
          </p:cNvSpPr>
          <p:nvPr>
            <p:ph type="ctrTitle"/>
          </p:nvPr>
        </p:nvSpPr>
        <p:spPr>
          <a:xfrm>
            <a:off x="-858181" y="2514262"/>
            <a:ext cx="7766936" cy="1646302"/>
          </a:xfrm>
        </p:spPr>
        <p:txBody>
          <a:bodyPr/>
          <a:lstStyle/>
          <a:p>
            <a:r>
              <a:rPr lang="zh-CN" altLang="en-US" sz="6000" dirty="0"/>
              <a:t>感谢观看</a:t>
            </a:r>
            <a:br>
              <a:rPr lang="en-US" altLang="zh-CN" sz="4400" dirty="0"/>
            </a:br>
            <a:endParaRPr lang="zh-CN" altLang="en-US" sz="4400" dirty="0"/>
          </a:p>
        </p:txBody>
      </p:sp>
      <p:sp>
        <p:nvSpPr>
          <p:cNvPr id="3" name="副标题 2">
            <a:extLst>
              <a:ext uri="{FF2B5EF4-FFF2-40B4-BE49-F238E27FC236}">
                <a16:creationId xmlns:a16="http://schemas.microsoft.com/office/drawing/2014/main" id="{692C857C-E16F-5DB7-634E-A8F4F2741A16}"/>
              </a:ext>
            </a:extLst>
          </p:cNvPr>
          <p:cNvSpPr>
            <a:spLocks noGrp="1"/>
          </p:cNvSpPr>
          <p:nvPr>
            <p:ph type="subTitle" idx="1"/>
          </p:nvPr>
        </p:nvSpPr>
        <p:spPr>
          <a:xfrm>
            <a:off x="1507067" y="4050836"/>
            <a:ext cx="7766936" cy="1096899"/>
          </a:xfrm>
        </p:spPr>
        <p:txBody>
          <a:bodyPr>
            <a:normAutofit/>
          </a:bodyPr>
          <a:lstStyle/>
          <a:p>
            <a:r>
              <a:rPr lang="zh-CN" altLang="en-US" sz="3600" dirty="0">
                <a:solidFill>
                  <a:schemeClr val="tx1"/>
                </a:solidFill>
              </a:rPr>
              <a:t>单位冲激队</a:t>
            </a:r>
          </a:p>
        </p:txBody>
      </p:sp>
    </p:spTree>
    <p:extLst>
      <p:ext uri="{BB962C8B-B14F-4D97-AF65-F5344CB8AC3E}">
        <p14:creationId xmlns:p14="http://schemas.microsoft.com/office/powerpoint/2010/main" val="286413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0CC2-CE02-0899-3B04-B40A47AA48E6}"/>
              </a:ext>
            </a:extLst>
          </p:cNvPr>
          <p:cNvSpPr>
            <a:spLocks noGrp="1"/>
          </p:cNvSpPr>
          <p:nvPr>
            <p:ph type="title"/>
          </p:nvPr>
        </p:nvSpPr>
        <p:spPr>
          <a:xfrm>
            <a:off x="677334" y="609600"/>
            <a:ext cx="8596668" cy="548081"/>
          </a:xfrm>
        </p:spPr>
        <p:txBody>
          <a:bodyPr>
            <a:normAutofit fontScale="90000"/>
          </a:bodyPr>
          <a:lstStyle/>
          <a:p>
            <a:r>
              <a:rPr lang="zh-CN" altLang="en-US" dirty="0">
                <a:solidFill>
                  <a:srgbClr val="FFC000"/>
                </a:solidFill>
                <a:latin typeface="幼圆" panose="02010509060101010101" pitchFamily="49" charset="-122"/>
                <a:ea typeface="幼圆" panose="02010509060101010101" pitchFamily="49" charset="-122"/>
              </a:rPr>
              <a:t>一</a:t>
            </a:r>
            <a:r>
              <a:rPr lang="en-US" altLang="zh-CN" dirty="0">
                <a:solidFill>
                  <a:srgbClr val="FFC000"/>
                </a:solidFill>
                <a:latin typeface="幼圆" panose="02010509060101010101" pitchFamily="49" charset="-122"/>
                <a:ea typeface="幼圆" panose="02010509060101010101" pitchFamily="49" charset="-122"/>
              </a:rPr>
              <a:t>.</a:t>
            </a:r>
            <a:r>
              <a:rPr lang="zh-CN" altLang="en-US" dirty="0">
                <a:solidFill>
                  <a:srgbClr val="FFC000"/>
                </a:solidFill>
                <a:latin typeface="幼圆" panose="02010509060101010101" pitchFamily="49" charset="-122"/>
                <a:ea typeface="幼圆" panose="02010509060101010101" pitchFamily="49" charset="-122"/>
              </a:rPr>
              <a:t>研究背景和目标</a:t>
            </a:r>
          </a:p>
        </p:txBody>
      </p:sp>
      <p:sp>
        <p:nvSpPr>
          <p:cNvPr id="3" name="内容占位符 2">
            <a:extLst>
              <a:ext uri="{FF2B5EF4-FFF2-40B4-BE49-F238E27FC236}">
                <a16:creationId xmlns:a16="http://schemas.microsoft.com/office/drawing/2014/main" id="{1CC372D9-67C8-5721-9745-C22DA0D74A6F}"/>
              </a:ext>
            </a:extLst>
          </p:cNvPr>
          <p:cNvSpPr>
            <a:spLocks noGrp="1"/>
          </p:cNvSpPr>
          <p:nvPr>
            <p:ph idx="1"/>
          </p:nvPr>
        </p:nvSpPr>
        <p:spPr>
          <a:xfrm>
            <a:off x="677334" y="2155971"/>
            <a:ext cx="4322505" cy="3885391"/>
          </a:xfrm>
        </p:spPr>
        <p:txBody>
          <a:bodyPr>
            <a:noAutofit/>
          </a:bodyPr>
          <a:lstStyle/>
          <a:p>
            <a:r>
              <a:rPr lang="zh-CN" altLang="en-US" sz="2000" dirty="0"/>
              <a:t>支付宝小程序“垃圾分类随手拍”，可以拍照识别垃圾种类并对其做出垃圾分类经过简单测试，该小程序可以识别常见的物品，并且一定程度上正确分类，但是也有一些常见的物品不能被准确识别，如眼镜盒、哑铃、计算器等，但</a:t>
            </a:r>
            <a:r>
              <a:rPr lang="zh-CN" altLang="en-US" sz="2000" dirty="0">
                <a:solidFill>
                  <a:srgbClr val="FF0000"/>
                </a:solidFill>
              </a:rPr>
              <a:t>不能在离线情况下工作</a:t>
            </a:r>
            <a:r>
              <a:rPr lang="zh-CN" altLang="en-US" sz="2000" dirty="0"/>
              <a:t>。微信也存在类似小程序。无论是支付宝</a:t>
            </a:r>
            <a:r>
              <a:rPr lang="en-US" altLang="zh-CN" sz="2000" dirty="0"/>
              <a:t>APP</a:t>
            </a:r>
            <a:r>
              <a:rPr lang="zh-CN" altLang="en-US" sz="2000" dirty="0"/>
              <a:t>还是微信</a:t>
            </a:r>
            <a:r>
              <a:rPr lang="en-US" altLang="zh-CN" sz="2000" dirty="0"/>
              <a:t>APP</a:t>
            </a:r>
            <a:r>
              <a:rPr lang="zh-CN" altLang="en-US" sz="2000" dirty="0"/>
              <a:t>的垃圾分类程序，</a:t>
            </a:r>
            <a:r>
              <a:rPr lang="zh-CN" altLang="en-US" sz="2000" dirty="0">
                <a:solidFill>
                  <a:srgbClr val="FF0000"/>
                </a:solidFill>
              </a:rPr>
              <a:t>都需要用户登录后才可以使用，可能存在着信息泄露的安全隐患。</a:t>
            </a:r>
          </a:p>
        </p:txBody>
      </p:sp>
      <p:sp>
        <p:nvSpPr>
          <p:cNvPr id="4" name="文本框 3">
            <a:extLst>
              <a:ext uri="{FF2B5EF4-FFF2-40B4-BE49-F238E27FC236}">
                <a16:creationId xmlns:a16="http://schemas.microsoft.com/office/drawing/2014/main" id="{F5C53969-ED79-9338-E480-CB58A40248C1}"/>
              </a:ext>
            </a:extLst>
          </p:cNvPr>
          <p:cNvSpPr txBox="1"/>
          <p:nvPr/>
        </p:nvSpPr>
        <p:spPr>
          <a:xfrm>
            <a:off x="677334" y="1350628"/>
            <a:ext cx="2339102" cy="461665"/>
          </a:xfrm>
          <a:prstGeom prst="rect">
            <a:avLst/>
          </a:prstGeom>
          <a:noFill/>
        </p:spPr>
        <p:txBody>
          <a:bodyPr wrap="none" rtlCol="0">
            <a:spAutoFit/>
          </a:bodyPr>
          <a:lstStyle/>
          <a:p>
            <a:r>
              <a:rPr lang="en-US" altLang="zh-CN" sz="2400" dirty="0">
                <a:solidFill>
                  <a:srgbClr val="FFC000"/>
                </a:solidFill>
                <a:latin typeface="幼圆" panose="02010509060101010101" pitchFamily="49" charset="-122"/>
                <a:ea typeface="幼圆" panose="02010509060101010101" pitchFamily="49" charset="-122"/>
              </a:rPr>
              <a:t>1.</a:t>
            </a:r>
            <a:r>
              <a:rPr lang="zh-CN" altLang="en-US" sz="2400" dirty="0">
                <a:solidFill>
                  <a:srgbClr val="FFC000"/>
                </a:solidFill>
                <a:latin typeface="幼圆" panose="02010509060101010101" pitchFamily="49" charset="-122"/>
                <a:ea typeface="幼圆" panose="02010509060101010101" pitchFamily="49" charset="-122"/>
              </a:rPr>
              <a:t>国内发展状况</a:t>
            </a:r>
          </a:p>
        </p:txBody>
      </p:sp>
      <p:pic>
        <p:nvPicPr>
          <p:cNvPr id="6" name="图片 5">
            <a:extLst>
              <a:ext uri="{FF2B5EF4-FFF2-40B4-BE49-F238E27FC236}">
                <a16:creationId xmlns:a16="http://schemas.microsoft.com/office/drawing/2014/main" id="{32C9ECC5-09FA-7149-042F-6B32EFA05510}"/>
              </a:ext>
            </a:extLst>
          </p:cNvPr>
          <p:cNvPicPr>
            <a:picLocks noChangeAspect="1"/>
          </p:cNvPicPr>
          <p:nvPr/>
        </p:nvPicPr>
        <p:blipFill>
          <a:blip r:embed="rId2"/>
          <a:stretch>
            <a:fillRect/>
          </a:stretch>
        </p:blipFill>
        <p:spPr>
          <a:xfrm>
            <a:off x="5419288" y="830510"/>
            <a:ext cx="4322505" cy="5318620"/>
          </a:xfrm>
          <a:prstGeom prst="rect">
            <a:avLst/>
          </a:prstGeom>
        </p:spPr>
      </p:pic>
    </p:spTree>
    <p:extLst>
      <p:ext uri="{BB962C8B-B14F-4D97-AF65-F5344CB8AC3E}">
        <p14:creationId xmlns:p14="http://schemas.microsoft.com/office/powerpoint/2010/main" val="229336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0CC2-CE02-0899-3B04-B40A47AA48E6}"/>
              </a:ext>
            </a:extLst>
          </p:cNvPr>
          <p:cNvSpPr>
            <a:spLocks noGrp="1"/>
          </p:cNvSpPr>
          <p:nvPr>
            <p:ph type="title"/>
          </p:nvPr>
        </p:nvSpPr>
        <p:spPr>
          <a:xfrm>
            <a:off x="677334" y="609600"/>
            <a:ext cx="8596668" cy="548081"/>
          </a:xfrm>
        </p:spPr>
        <p:txBody>
          <a:bodyPr>
            <a:normAutofit fontScale="90000"/>
          </a:bodyPr>
          <a:lstStyle/>
          <a:p>
            <a:r>
              <a:rPr lang="zh-CN" altLang="en-US" dirty="0">
                <a:solidFill>
                  <a:srgbClr val="FFC000"/>
                </a:solidFill>
                <a:latin typeface="幼圆" panose="02010509060101010101" pitchFamily="49" charset="-122"/>
                <a:ea typeface="幼圆" panose="02010509060101010101" pitchFamily="49" charset="-122"/>
              </a:rPr>
              <a:t>一</a:t>
            </a:r>
            <a:r>
              <a:rPr lang="en-US" altLang="zh-CN" dirty="0">
                <a:solidFill>
                  <a:srgbClr val="FFC000"/>
                </a:solidFill>
                <a:latin typeface="幼圆" panose="02010509060101010101" pitchFamily="49" charset="-122"/>
                <a:ea typeface="幼圆" panose="02010509060101010101" pitchFamily="49" charset="-122"/>
              </a:rPr>
              <a:t>.</a:t>
            </a:r>
            <a:r>
              <a:rPr lang="zh-CN" altLang="en-US" dirty="0">
                <a:solidFill>
                  <a:srgbClr val="FFC000"/>
                </a:solidFill>
                <a:latin typeface="幼圆" panose="02010509060101010101" pitchFamily="49" charset="-122"/>
                <a:ea typeface="幼圆" panose="02010509060101010101" pitchFamily="49" charset="-122"/>
              </a:rPr>
              <a:t>研究背景和目标</a:t>
            </a:r>
          </a:p>
        </p:txBody>
      </p:sp>
      <p:sp>
        <p:nvSpPr>
          <p:cNvPr id="3" name="内容占位符 2">
            <a:extLst>
              <a:ext uri="{FF2B5EF4-FFF2-40B4-BE49-F238E27FC236}">
                <a16:creationId xmlns:a16="http://schemas.microsoft.com/office/drawing/2014/main" id="{1CC372D9-67C8-5721-9745-C22DA0D74A6F}"/>
              </a:ext>
            </a:extLst>
          </p:cNvPr>
          <p:cNvSpPr>
            <a:spLocks noGrp="1"/>
          </p:cNvSpPr>
          <p:nvPr>
            <p:ph idx="1"/>
          </p:nvPr>
        </p:nvSpPr>
        <p:spPr>
          <a:xfrm>
            <a:off x="677334" y="2139193"/>
            <a:ext cx="4364449" cy="4262897"/>
          </a:xfrm>
        </p:spPr>
        <p:txBody>
          <a:bodyPr/>
          <a:lstStyle/>
          <a:p>
            <a:r>
              <a:rPr lang="zh-CN" altLang="en-US" dirty="0"/>
              <a:t>利用图像识别进行垃圾分类在国外已有先例，美国佛罗里达州萨拉索塔的</a:t>
            </a:r>
            <a:r>
              <a:rPr lang="en-US" altLang="zh-CN" dirty="0"/>
              <a:t>Single Stream Recyclers LLC</a:t>
            </a:r>
            <a:r>
              <a:rPr lang="zh-CN" altLang="en-US" dirty="0"/>
              <a:t>公司研发并采用机器人可通过视觉传感器来对不同类型的垃圾进行分类，机器人内置的算法通过海量的图像进行训练，包括水瓶、啤酒罐、牛奶罐、食品包装盒等各种各样的可回收废弃物。这是更进一步的应用，在混合的垃圾内区分不同的垃圾，并通过机器人来进行不同垃圾的分类，但</a:t>
            </a:r>
            <a:r>
              <a:rPr lang="zh-CN" altLang="en-US" dirty="0">
                <a:solidFill>
                  <a:srgbClr val="FF0000"/>
                </a:solidFill>
              </a:rPr>
              <a:t>这是科研端的前沿研究成果，还未能给普通民众带来便利。</a:t>
            </a:r>
          </a:p>
        </p:txBody>
      </p:sp>
      <p:sp>
        <p:nvSpPr>
          <p:cNvPr id="4" name="文本框 3">
            <a:extLst>
              <a:ext uri="{FF2B5EF4-FFF2-40B4-BE49-F238E27FC236}">
                <a16:creationId xmlns:a16="http://schemas.microsoft.com/office/drawing/2014/main" id="{F5C53969-ED79-9338-E480-CB58A40248C1}"/>
              </a:ext>
            </a:extLst>
          </p:cNvPr>
          <p:cNvSpPr txBox="1"/>
          <p:nvPr/>
        </p:nvSpPr>
        <p:spPr>
          <a:xfrm>
            <a:off x="677334" y="1350628"/>
            <a:ext cx="2339102" cy="461665"/>
          </a:xfrm>
          <a:prstGeom prst="rect">
            <a:avLst/>
          </a:prstGeom>
          <a:noFill/>
        </p:spPr>
        <p:txBody>
          <a:bodyPr wrap="none" rtlCol="0">
            <a:spAutoFit/>
          </a:bodyPr>
          <a:lstStyle/>
          <a:p>
            <a:r>
              <a:rPr lang="en-US" altLang="zh-CN" sz="2400" dirty="0">
                <a:solidFill>
                  <a:srgbClr val="FFC000"/>
                </a:solidFill>
                <a:latin typeface="幼圆" panose="02010509060101010101" pitchFamily="49" charset="-122"/>
                <a:ea typeface="幼圆" panose="02010509060101010101" pitchFamily="49" charset="-122"/>
              </a:rPr>
              <a:t>1.</a:t>
            </a:r>
            <a:r>
              <a:rPr lang="zh-CN" altLang="en-US" sz="2400" dirty="0">
                <a:solidFill>
                  <a:srgbClr val="FFC000"/>
                </a:solidFill>
                <a:latin typeface="幼圆" panose="02010509060101010101" pitchFamily="49" charset="-122"/>
                <a:ea typeface="幼圆" panose="02010509060101010101" pitchFamily="49" charset="-122"/>
              </a:rPr>
              <a:t>国外发展状况</a:t>
            </a:r>
          </a:p>
        </p:txBody>
      </p:sp>
      <p:pic>
        <p:nvPicPr>
          <p:cNvPr id="6" name="图片 5">
            <a:extLst>
              <a:ext uri="{FF2B5EF4-FFF2-40B4-BE49-F238E27FC236}">
                <a16:creationId xmlns:a16="http://schemas.microsoft.com/office/drawing/2014/main" id="{E40FF5BF-65C1-9FF0-583E-1C4DF91C7BAB}"/>
              </a:ext>
            </a:extLst>
          </p:cNvPr>
          <p:cNvPicPr>
            <a:picLocks noChangeAspect="1"/>
          </p:cNvPicPr>
          <p:nvPr/>
        </p:nvPicPr>
        <p:blipFill>
          <a:blip r:embed="rId2"/>
          <a:stretch>
            <a:fillRect/>
          </a:stretch>
        </p:blipFill>
        <p:spPr>
          <a:xfrm>
            <a:off x="5410899" y="571500"/>
            <a:ext cx="6400101" cy="5715000"/>
          </a:xfrm>
          <a:prstGeom prst="rect">
            <a:avLst/>
          </a:prstGeom>
        </p:spPr>
      </p:pic>
    </p:spTree>
    <p:extLst>
      <p:ext uri="{BB962C8B-B14F-4D97-AF65-F5344CB8AC3E}">
        <p14:creationId xmlns:p14="http://schemas.microsoft.com/office/powerpoint/2010/main" val="131175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0CC2-CE02-0899-3B04-B40A47AA48E6}"/>
              </a:ext>
            </a:extLst>
          </p:cNvPr>
          <p:cNvSpPr>
            <a:spLocks noGrp="1"/>
          </p:cNvSpPr>
          <p:nvPr>
            <p:ph type="title"/>
          </p:nvPr>
        </p:nvSpPr>
        <p:spPr>
          <a:xfrm>
            <a:off x="677334" y="609600"/>
            <a:ext cx="8596668" cy="548081"/>
          </a:xfrm>
        </p:spPr>
        <p:txBody>
          <a:bodyPr>
            <a:normAutofit fontScale="90000"/>
          </a:bodyPr>
          <a:lstStyle/>
          <a:p>
            <a:r>
              <a:rPr lang="zh-CN" altLang="en-US" dirty="0">
                <a:solidFill>
                  <a:srgbClr val="FFC000"/>
                </a:solidFill>
                <a:latin typeface="幼圆" panose="02010509060101010101" pitchFamily="49" charset="-122"/>
                <a:ea typeface="幼圆" panose="02010509060101010101" pitchFamily="49" charset="-122"/>
              </a:rPr>
              <a:t>一</a:t>
            </a:r>
            <a:r>
              <a:rPr lang="en-US" altLang="zh-CN" dirty="0">
                <a:solidFill>
                  <a:srgbClr val="FFC000"/>
                </a:solidFill>
                <a:latin typeface="幼圆" panose="02010509060101010101" pitchFamily="49" charset="-122"/>
                <a:ea typeface="幼圆" panose="02010509060101010101" pitchFamily="49" charset="-122"/>
              </a:rPr>
              <a:t>.</a:t>
            </a:r>
            <a:r>
              <a:rPr lang="zh-CN" altLang="en-US" dirty="0">
                <a:solidFill>
                  <a:srgbClr val="FFC000"/>
                </a:solidFill>
                <a:latin typeface="幼圆" panose="02010509060101010101" pitchFamily="49" charset="-122"/>
                <a:ea typeface="幼圆" panose="02010509060101010101" pitchFamily="49" charset="-122"/>
              </a:rPr>
              <a:t>研究背景和目标</a:t>
            </a:r>
          </a:p>
        </p:txBody>
      </p:sp>
      <p:sp>
        <p:nvSpPr>
          <p:cNvPr id="3" name="内容占位符 2">
            <a:extLst>
              <a:ext uri="{FF2B5EF4-FFF2-40B4-BE49-F238E27FC236}">
                <a16:creationId xmlns:a16="http://schemas.microsoft.com/office/drawing/2014/main" id="{1CC372D9-67C8-5721-9745-C22DA0D74A6F}"/>
              </a:ext>
            </a:extLst>
          </p:cNvPr>
          <p:cNvSpPr>
            <a:spLocks noGrp="1"/>
          </p:cNvSpPr>
          <p:nvPr>
            <p:ph idx="1"/>
          </p:nvPr>
        </p:nvSpPr>
        <p:spPr>
          <a:xfrm>
            <a:off x="677334" y="2160589"/>
            <a:ext cx="8596668" cy="3880773"/>
          </a:xfrm>
        </p:spPr>
        <p:txBody>
          <a:bodyPr/>
          <a:lstStyle/>
          <a:p>
            <a:r>
              <a:rPr lang="zh-CN" altLang="en-US" sz="2400" dirty="0">
                <a:solidFill>
                  <a:schemeClr val="bg1">
                    <a:lumMod val="50000"/>
                  </a:schemeClr>
                </a:solidFill>
              </a:rPr>
              <a:t>随着深度学习技术在视觉领域的应用和发展，我们看到了利用</a:t>
            </a:r>
            <a:r>
              <a:rPr lang="en-US" altLang="zh-CN" sz="2400" dirty="0">
                <a:solidFill>
                  <a:schemeClr val="bg1">
                    <a:lumMod val="50000"/>
                  </a:schemeClr>
                </a:solidFill>
              </a:rPr>
              <a:t>AI</a:t>
            </a:r>
            <a:r>
              <a:rPr lang="zh-CN" altLang="en-US" sz="2400" dirty="0">
                <a:solidFill>
                  <a:schemeClr val="bg1">
                    <a:lumMod val="50000"/>
                  </a:schemeClr>
                </a:solidFill>
              </a:rPr>
              <a:t>来自动进行垃圾分类的可能：</a:t>
            </a:r>
            <a:r>
              <a:rPr lang="zh-CN" altLang="en-US" sz="2400" dirty="0">
                <a:solidFill>
                  <a:schemeClr val="tx1"/>
                </a:solidFill>
              </a:rPr>
              <a:t>通过摄像头拍摄垃圾图片，检测图片中垃圾的类别。 </a:t>
            </a:r>
          </a:p>
          <a:p>
            <a:r>
              <a:rPr lang="zh-CN" altLang="en-US" sz="2400" dirty="0">
                <a:solidFill>
                  <a:schemeClr val="bg1">
                    <a:lumMod val="50000"/>
                  </a:schemeClr>
                </a:solidFill>
              </a:rPr>
              <a:t>本项目的设计目标为：通过使用大量垃圾外观特征数据来训练卷积神经网络，实现在用户端上传垃圾图片后，识别上传的图片中含有的垃圾外观数据与特征，反馈垃圾种类</a:t>
            </a:r>
          </a:p>
          <a:p>
            <a:r>
              <a:rPr lang="zh-CN" altLang="en-US" sz="2400" dirty="0">
                <a:solidFill>
                  <a:schemeClr val="tx1"/>
                </a:solidFill>
              </a:rPr>
              <a:t>免去了用户在传统应用中需要手动检索大量数据的冗余操作</a:t>
            </a:r>
            <a:endParaRPr lang="en-US" altLang="zh-CN" sz="2400" dirty="0">
              <a:solidFill>
                <a:schemeClr val="tx1"/>
              </a:solidFill>
            </a:endParaRPr>
          </a:p>
          <a:p>
            <a:r>
              <a:rPr lang="zh-CN" altLang="en-US" sz="2400" dirty="0">
                <a:solidFill>
                  <a:schemeClr val="tx1"/>
                </a:solidFill>
              </a:rPr>
              <a:t>减少垃圾处理的工作强度和成本，大大提升垃圾处理效率</a:t>
            </a:r>
          </a:p>
        </p:txBody>
      </p:sp>
      <p:sp>
        <p:nvSpPr>
          <p:cNvPr id="4" name="文本框 3">
            <a:extLst>
              <a:ext uri="{FF2B5EF4-FFF2-40B4-BE49-F238E27FC236}">
                <a16:creationId xmlns:a16="http://schemas.microsoft.com/office/drawing/2014/main" id="{F5C53969-ED79-9338-E480-CB58A40248C1}"/>
              </a:ext>
            </a:extLst>
          </p:cNvPr>
          <p:cNvSpPr txBox="1"/>
          <p:nvPr/>
        </p:nvSpPr>
        <p:spPr>
          <a:xfrm>
            <a:off x="677334" y="1350628"/>
            <a:ext cx="2954655" cy="461665"/>
          </a:xfrm>
          <a:prstGeom prst="rect">
            <a:avLst/>
          </a:prstGeom>
          <a:noFill/>
        </p:spPr>
        <p:txBody>
          <a:bodyPr wrap="none" rtlCol="0">
            <a:spAutoFit/>
          </a:bodyPr>
          <a:lstStyle/>
          <a:p>
            <a:r>
              <a:rPr lang="en-US" altLang="zh-CN" sz="2400" dirty="0">
                <a:solidFill>
                  <a:srgbClr val="FFC000"/>
                </a:solidFill>
                <a:latin typeface="幼圆" panose="02010509060101010101" pitchFamily="49" charset="-122"/>
                <a:ea typeface="幼圆" panose="02010509060101010101" pitchFamily="49" charset="-122"/>
              </a:rPr>
              <a:t>2.</a:t>
            </a:r>
            <a:r>
              <a:rPr lang="zh-CN" altLang="en-US" sz="2400" dirty="0">
                <a:solidFill>
                  <a:srgbClr val="FFC000"/>
                </a:solidFill>
                <a:latin typeface="幼圆" panose="02010509060101010101" pitchFamily="49" charset="-122"/>
                <a:ea typeface="幼圆" panose="02010509060101010101" pitchFamily="49" charset="-122"/>
              </a:rPr>
              <a:t>本项目的设计目标</a:t>
            </a:r>
          </a:p>
        </p:txBody>
      </p:sp>
    </p:spTree>
    <p:extLst>
      <p:ext uri="{BB962C8B-B14F-4D97-AF65-F5344CB8AC3E}">
        <p14:creationId xmlns:p14="http://schemas.microsoft.com/office/powerpoint/2010/main" val="410743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07209BCC-AF66-338F-565E-C959F3DE718B}"/>
              </a:ext>
            </a:extLst>
          </p:cNvPr>
          <p:cNvSpPr/>
          <p:nvPr/>
        </p:nvSpPr>
        <p:spPr>
          <a:xfrm>
            <a:off x="158496" y="1812293"/>
            <a:ext cx="11472671" cy="3820411"/>
          </a:xfrm>
          <a:prstGeom prst="roundRect">
            <a:avLst/>
          </a:prstGeom>
          <a:ln>
            <a:solidFill>
              <a:srgbClr val="E2AC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latin typeface="幼圆" panose="02010509060101010101" pitchFamily="49" charset="-122"/>
                <a:ea typeface="幼圆" panose="02010509060101010101" pitchFamily="49" charset="-122"/>
              </a:rPr>
              <a:t>二</a:t>
            </a:r>
            <a:r>
              <a:rPr lang="en-US" altLang="zh-CN" sz="3200" dirty="0">
                <a:latin typeface="幼圆" panose="02010509060101010101" pitchFamily="49" charset="-122"/>
                <a:ea typeface="幼圆" panose="02010509060101010101" pitchFamily="49" charset="-122"/>
              </a:rPr>
              <a:t>.</a:t>
            </a:r>
            <a:r>
              <a:rPr lang="zh-CN" altLang="en-US" sz="3200" dirty="0">
                <a:latin typeface="幼圆" panose="02010509060101010101" pitchFamily="49" charset="-122"/>
                <a:ea typeface="幼圆" panose="02010509060101010101" pitchFamily="49" charset="-122"/>
              </a:rPr>
              <a:t>团队任务完成情况</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a:xfrm>
            <a:off x="353568" y="1938528"/>
            <a:ext cx="11277599" cy="4144779"/>
          </a:xfrm>
        </p:spPr>
        <p:txBody>
          <a:bodyPr>
            <a:normAutofit/>
          </a:bodyPr>
          <a:lstStyle/>
          <a:p>
            <a:r>
              <a:rPr lang="zh-CN" altLang="en-US" sz="2800" dirty="0">
                <a:solidFill>
                  <a:schemeClr val="tx1"/>
                </a:solidFill>
              </a:rPr>
              <a:t>组长：莫开寅</a:t>
            </a:r>
            <a:r>
              <a:rPr lang="zh-CN" altLang="en-US" sz="3200" dirty="0">
                <a:solidFill>
                  <a:schemeClr val="tx1"/>
                </a:solidFill>
              </a:rPr>
              <a:t> </a:t>
            </a:r>
            <a:r>
              <a:rPr lang="zh-CN" altLang="en-US" sz="2000" dirty="0">
                <a:solidFill>
                  <a:schemeClr val="tx1"/>
                </a:solidFill>
              </a:rPr>
              <a:t>项目架构设计与具体任务分发，以及开源代码学习，结题报告文档撰写</a:t>
            </a:r>
          </a:p>
          <a:p>
            <a:r>
              <a:rPr lang="zh-CN" altLang="en-US" sz="2800" dirty="0">
                <a:solidFill>
                  <a:schemeClr val="tx1"/>
                </a:solidFill>
              </a:rPr>
              <a:t>组员：</a:t>
            </a:r>
            <a:endParaRPr lang="en-US" altLang="zh-CN" sz="2800" dirty="0">
              <a:solidFill>
                <a:schemeClr val="tx1"/>
              </a:solidFill>
            </a:endParaRPr>
          </a:p>
          <a:p>
            <a:pPr marL="0" indent="0">
              <a:buNone/>
            </a:pPr>
            <a:r>
              <a:rPr lang="en-US" altLang="zh-CN" sz="2800" dirty="0">
                <a:solidFill>
                  <a:schemeClr val="tx1"/>
                </a:solidFill>
              </a:rPr>
              <a:t>      </a:t>
            </a:r>
            <a:r>
              <a:rPr lang="zh-CN" altLang="en-US" sz="2800" dirty="0">
                <a:solidFill>
                  <a:schemeClr val="tx1"/>
                </a:solidFill>
              </a:rPr>
              <a:t>杨秀林</a:t>
            </a:r>
            <a:r>
              <a:rPr lang="zh-CN" altLang="en-US" sz="3200" dirty="0">
                <a:solidFill>
                  <a:schemeClr val="tx1"/>
                </a:solidFill>
              </a:rPr>
              <a:t> </a:t>
            </a:r>
            <a:r>
              <a:rPr lang="en-US" altLang="zh-CN" sz="2000" dirty="0">
                <a:solidFill>
                  <a:schemeClr val="tx1"/>
                </a:solidFill>
              </a:rPr>
              <a:t>UI</a:t>
            </a:r>
            <a:r>
              <a:rPr lang="zh-CN" altLang="en-US" sz="2000" dirty="0">
                <a:solidFill>
                  <a:schemeClr val="tx1"/>
                </a:solidFill>
              </a:rPr>
              <a:t>设计与实现，并负责</a:t>
            </a:r>
            <a:r>
              <a:rPr lang="en-US" altLang="zh-CN" sz="2000" dirty="0">
                <a:solidFill>
                  <a:schemeClr val="tx1"/>
                </a:solidFill>
              </a:rPr>
              <a:t>UI</a:t>
            </a:r>
            <a:r>
              <a:rPr lang="zh-CN" altLang="en-US" sz="2000" dirty="0">
                <a:solidFill>
                  <a:schemeClr val="tx1"/>
                </a:solidFill>
              </a:rPr>
              <a:t>界面与功能函数串联，结题报告文档撰写</a:t>
            </a:r>
            <a:endParaRPr lang="zh-CN" altLang="en-US" sz="3200" dirty="0">
              <a:solidFill>
                <a:schemeClr val="tx1"/>
              </a:solidFill>
            </a:endParaRPr>
          </a:p>
          <a:p>
            <a:pPr marL="0" indent="0">
              <a:buNone/>
            </a:pPr>
            <a:r>
              <a:rPr lang="zh-CN" altLang="en-US" sz="2800" dirty="0">
                <a:solidFill>
                  <a:schemeClr val="tx1"/>
                </a:solidFill>
              </a:rPr>
              <a:t>      万小榕</a:t>
            </a:r>
            <a:r>
              <a:rPr lang="zh-CN" altLang="en-US" sz="3200" dirty="0">
                <a:solidFill>
                  <a:schemeClr val="tx1"/>
                </a:solidFill>
              </a:rPr>
              <a:t> </a:t>
            </a:r>
            <a:r>
              <a:rPr lang="zh-CN" altLang="zh-CN" dirty="0">
                <a:effectLst/>
                <a:latin typeface="+mn-ea"/>
                <a:cs typeface="Times New Roman" panose="02020603050405020304" pitchFamily="18" charset="0"/>
              </a:rPr>
              <a:t>开源代码学习，包括训练集与验证集的构建、训练模型的保存与导出，结题报告文档撰写</a:t>
            </a:r>
            <a:endParaRPr lang="zh-CN" altLang="en-US" dirty="0">
              <a:solidFill>
                <a:schemeClr val="tx1"/>
              </a:solidFill>
              <a:latin typeface="+mn-ea"/>
            </a:endParaRPr>
          </a:p>
          <a:p>
            <a:pPr marL="0" indent="0">
              <a:buNone/>
            </a:pPr>
            <a:r>
              <a:rPr lang="zh-CN" altLang="en-US" sz="2800" dirty="0">
                <a:solidFill>
                  <a:schemeClr val="tx1"/>
                </a:solidFill>
              </a:rPr>
              <a:t>      韩凌辉 </a:t>
            </a:r>
            <a:r>
              <a:rPr lang="zh-CN" altLang="zh-CN" sz="1800" dirty="0">
                <a:effectLst/>
                <a:latin typeface="+mn-ea"/>
                <a:cs typeface="Times New Roman" panose="02020603050405020304" pitchFamily="18" charset="0"/>
              </a:rPr>
              <a:t>开源代码学习，包括训练集与验证集的构建、训练模型的保存与导出，结题报告文档撰写</a:t>
            </a:r>
            <a:endParaRPr lang="zh-CN" altLang="en-US" sz="2800" dirty="0">
              <a:solidFill>
                <a:schemeClr val="tx1"/>
              </a:solidFill>
              <a:latin typeface="+mn-ea"/>
            </a:endParaRPr>
          </a:p>
          <a:p>
            <a:pPr marL="0" indent="0">
              <a:buNone/>
            </a:pPr>
            <a:r>
              <a:rPr lang="zh-CN" altLang="en-US" sz="2800" dirty="0">
                <a:solidFill>
                  <a:schemeClr val="tx1"/>
                </a:solidFill>
              </a:rPr>
              <a:t>      杨佳霖 </a:t>
            </a:r>
            <a:r>
              <a:rPr lang="zh-CN" altLang="zh-CN" sz="1800" kern="100" dirty="0">
                <a:effectLst/>
                <a:latin typeface="+mn-ea"/>
                <a:cs typeface="Times New Roman" panose="02020603050405020304" pitchFamily="18" charset="0"/>
              </a:rPr>
              <a:t>数据库寻找与导入，包括图片与对应标签的提供，以及开源代码学习，结题</a:t>
            </a:r>
            <a:r>
              <a:rPr lang="en-US" altLang="zh-CN" sz="1800" kern="100" dirty="0">
                <a:effectLst/>
                <a:latin typeface="+mn-ea"/>
                <a:cs typeface="Times New Roman" panose="02020603050405020304" pitchFamily="18" charset="0"/>
              </a:rPr>
              <a:t>PPT</a:t>
            </a:r>
            <a:r>
              <a:rPr lang="zh-CN" altLang="zh-CN" sz="1800" kern="100" dirty="0">
                <a:effectLst/>
                <a:latin typeface="+mn-ea"/>
                <a:cs typeface="Times New Roman" panose="02020603050405020304" pitchFamily="18" charset="0"/>
              </a:rPr>
              <a:t>制作</a:t>
            </a:r>
          </a:p>
          <a:p>
            <a:pPr marL="0" indent="0">
              <a:buNone/>
            </a:pPr>
            <a:endParaRPr lang="zh-CN" altLang="en-US" sz="2800" dirty="0">
              <a:solidFill>
                <a:schemeClr val="tx1"/>
              </a:solidFill>
            </a:endParaRPr>
          </a:p>
          <a:p>
            <a:endParaRPr lang="zh-CN" altLang="en-US" dirty="0"/>
          </a:p>
        </p:txBody>
      </p:sp>
      <p:sp>
        <p:nvSpPr>
          <p:cNvPr id="5" name="文本框 4">
            <a:extLst>
              <a:ext uri="{FF2B5EF4-FFF2-40B4-BE49-F238E27FC236}">
                <a16:creationId xmlns:a16="http://schemas.microsoft.com/office/drawing/2014/main" id="{7F086185-D341-9E0F-E53B-D412549AB521}"/>
              </a:ext>
            </a:extLst>
          </p:cNvPr>
          <p:cNvSpPr txBox="1"/>
          <p:nvPr/>
        </p:nvSpPr>
        <p:spPr>
          <a:xfrm>
            <a:off x="677334" y="1350628"/>
            <a:ext cx="3262432" cy="461665"/>
          </a:xfrm>
          <a:prstGeom prst="rect">
            <a:avLst/>
          </a:prstGeom>
          <a:noFill/>
        </p:spPr>
        <p:txBody>
          <a:bodyPr wrap="none" rtlCol="0">
            <a:spAutoFit/>
          </a:bodyPr>
          <a:lstStyle/>
          <a:p>
            <a:r>
              <a:rPr lang="en-US" altLang="zh-CN" sz="2400" dirty="0">
                <a:solidFill>
                  <a:schemeClr val="accent1"/>
                </a:solidFill>
                <a:latin typeface="幼圆" panose="02010509060101010101" pitchFamily="49" charset="-122"/>
                <a:ea typeface="幼圆" panose="02010509060101010101" pitchFamily="49" charset="-122"/>
              </a:rPr>
              <a:t>1.</a:t>
            </a:r>
            <a:r>
              <a:rPr lang="zh-CN" altLang="en-US" sz="2400" dirty="0">
                <a:solidFill>
                  <a:schemeClr val="accent1"/>
                </a:solidFill>
                <a:latin typeface="幼圆" panose="02010509060101010101" pitchFamily="49" charset="-122"/>
                <a:ea typeface="幼圆" panose="02010509060101010101" pitchFamily="49" charset="-122"/>
              </a:rPr>
              <a:t>团队人员组成及分工</a:t>
            </a:r>
          </a:p>
        </p:txBody>
      </p:sp>
    </p:spTree>
    <p:extLst>
      <p:ext uri="{BB962C8B-B14F-4D97-AF65-F5344CB8AC3E}">
        <p14:creationId xmlns:p14="http://schemas.microsoft.com/office/powerpoint/2010/main" val="383126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latin typeface="幼圆" panose="02010509060101010101" pitchFamily="49" charset="-122"/>
                <a:ea typeface="幼圆" panose="02010509060101010101" pitchFamily="49" charset="-122"/>
              </a:rPr>
              <a:t>二</a:t>
            </a:r>
            <a:r>
              <a:rPr lang="en-US" altLang="zh-CN" sz="3200" dirty="0">
                <a:latin typeface="幼圆" panose="02010509060101010101" pitchFamily="49" charset="-122"/>
                <a:ea typeface="幼圆" panose="02010509060101010101" pitchFamily="49" charset="-122"/>
              </a:rPr>
              <a:t>.</a:t>
            </a:r>
            <a:r>
              <a:rPr lang="zh-CN" altLang="en-US" sz="3200" dirty="0">
                <a:latin typeface="幼圆" panose="02010509060101010101" pitchFamily="49" charset="-122"/>
                <a:ea typeface="幼圆" panose="02010509060101010101" pitchFamily="49" charset="-122"/>
              </a:rPr>
              <a:t>团队任务完成情况</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p:txBody>
          <a:bodyPr/>
          <a:lstStyle/>
          <a:p>
            <a:r>
              <a:rPr lang="en-US" altLang="zh-CN" sz="2000" dirty="0"/>
              <a:t>1</a:t>
            </a:r>
            <a:r>
              <a:rPr lang="zh-CN" altLang="en-US" sz="2000" dirty="0"/>
              <a:t>	</a:t>
            </a:r>
            <a:r>
              <a:rPr lang="en-US" altLang="zh-CN" sz="2000" dirty="0" err="1"/>
              <a:t>Ananaconda</a:t>
            </a:r>
            <a:r>
              <a:rPr lang="zh-CN" altLang="en-US" sz="2000" dirty="0"/>
              <a:t>下载与安装</a:t>
            </a:r>
          </a:p>
          <a:p>
            <a:r>
              <a:rPr lang="en-US" altLang="zh-CN" sz="2000" dirty="0"/>
              <a:t>2</a:t>
            </a:r>
            <a:r>
              <a:rPr lang="zh-CN" altLang="en-US" sz="2000" dirty="0"/>
              <a:t>	相关</a:t>
            </a:r>
            <a:r>
              <a:rPr lang="en-US" altLang="zh-CN" sz="2000" dirty="0" err="1"/>
              <a:t>conda</a:t>
            </a:r>
            <a:r>
              <a:rPr lang="zh-CN" altLang="en-US" sz="2000" dirty="0"/>
              <a:t>虚拟环境配置</a:t>
            </a:r>
          </a:p>
          <a:p>
            <a:r>
              <a:rPr lang="en-US" altLang="zh-CN" sz="2000" dirty="0"/>
              <a:t>3</a:t>
            </a:r>
            <a:r>
              <a:rPr lang="zh-CN" altLang="en-US" sz="2000" dirty="0"/>
              <a:t>	训练集函数、验证集函数的书写完成</a:t>
            </a:r>
          </a:p>
          <a:p>
            <a:r>
              <a:rPr lang="en-US" altLang="zh-CN" sz="2000" dirty="0"/>
              <a:t>4</a:t>
            </a:r>
            <a:r>
              <a:rPr lang="zh-CN" altLang="en-US" sz="2000" dirty="0"/>
              <a:t>	数据集导入与训练验证</a:t>
            </a:r>
          </a:p>
          <a:p>
            <a:r>
              <a:rPr lang="en-US" altLang="zh-CN" sz="2000" dirty="0"/>
              <a:t>5</a:t>
            </a:r>
            <a:r>
              <a:rPr lang="zh-CN" altLang="en-US" sz="2000" dirty="0"/>
              <a:t>	</a:t>
            </a:r>
            <a:r>
              <a:rPr lang="en-US" altLang="zh-CN" sz="2000" dirty="0"/>
              <a:t>UI</a:t>
            </a:r>
            <a:r>
              <a:rPr lang="zh-CN" altLang="en-US" sz="2000" dirty="0"/>
              <a:t>界面搭建成功</a:t>
            </a:r>
            <a:endParaRPr lang="en-US" altLang="zh-CN" sz="2000" dirty="0"/>
          </a:p>
          <a:p>
            <a:r>
              <a:rPr lang="en-US" altLang="zh-CN" sz="2000" dirty="0"/>
              <a:t>6</a:t>
            </a:r>
            <a:r>
              <a:rPr lang="zh-CN" altLang="en-US" sz="2000" dirty="0"/>
              <a:t>	网上图片导入进行系统测试</a:t>
            </a:r>
          </a:p>
          <a:p>
            <a:endParaRPr lang="zh-CN" altLang="en-US" dirty="0"/>
          </a:p>
        </p:txBody>
      </p:sp>
      <p:sp>
        <p:nvSpPr>
          <p:cNvPr id="5" name="文本框 4">
            <a:extLst>
              <a:ext uri="{FF2B5EF4-FFF2-40B4-BE49-F238E27FC236}">
                <a16:creationId xmlns:a16="http://schemas.microsoft.com/office/drawing/2014/main" id="{7F086185-D341-9E0F-E53B-D412549AB521}"/>
              </a:ext>
            </a:extLst>
          </p:cNvPr>
          <p:cNvSpPr txBox="1"/>
          <p:nvPr/>
        </p:nvSpPr>
        <p:spPr>
          <a:xfrm>
            <a:off x="677334" y="1350628"/>
            <a:ext cx="2646878" cy="461665"/>
          </a:xfrm>
          <a:prstGeom prst="rect">
            <a:avLst/>
          </a:prstGeom>
          <a:noFill/>
        </p:spPr>
        <p:txBody>
          <a:bodyPr wrap="none" rtlCol="0">
            <a:spAutoFit/>
          </a:bodyPr>
          <a:lstStyle/>
          <a:p>
            <a:r>
              <a:rPr lang="en-US" altLang="zh-CN" sz="2400" dirty="0">
                <a:solidFill>
                  <a:schemeClr val="accent1"/>
                </a:solidFill>
                <a:latin typeface="幼圆" panose="02010509060101010101" pitchFamily="49" charset="-122"/>
                <a:ea typeface="幼圆" panose="02010509060101010101" pitchFamily="49" charset="-122"/>
              </a:rPr>
              <a:t>2.</a:t>
            </a:r>
            <a:r>
              <a:rPr lang="zh-CN" altLang="en-US" sz="2400" dirty="0">
                <a:solidFill>
                  <a:schemeClr val="accent1"/>
                </a:solidFill>
                <a:latin typeface="幼圆" panose="02010509060101010101" pitchFamily="49" charset="-122"/>
                <a:ea typeface="幼圆" panose="02010509060101010101" pitchFamily="49" charset="-122"/>
              </a:rPr>
              <a:t>项目进度里程碑</a:t>
            </a:r>
          </a:p>
        </p:txBody>
      </p:sp>
    </p:spTree>
    <p:extLst>
      <p:ext uri="{BB962C8B-B14F-4D97-AF65-F5344CB8AC3E}">
        <p14:creationId xmlns:p14="http://schemas.microsoft.com/office/powerpoint/2010/main" val="374390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latin typeface="幼圆" panose="02010509060101010101" pitchFamily="49" charset="-122"/>
                <a:ea typeface="幼圆" panose="02010509060101010101" pitchFamily="49" charset="-122"/>
              </a:rPr>
              <a:t>二</a:t>
            </a:r>
            <a:r>
              <a:rPr lang="en-US" altLang="zh-CN" sz="3200" dirty="0">
                <a:latin typeface="幼圆" panose="02010509060101010101" pitchFamily="49" charset="-122"/>
                <a:ea typeface="幼圆" panose="02010509060101010101" pitchFamily="49" charset="-122"/>
              </a:rPr>
              <a:t>.</a:t>
            </a:r>
            <a:r>
              <a:rPr lang="zh-CN" altLang="en-US" sz="3200" dirty="0">
                <a:latin typeface="幼圆" panose="02010509060101010101" pitchFamily="49" charset="-122"/>
                <a:ea typeface="幼圆" panose="02010509060101010101" pitchFamily="49" charset="-122"/>
              </a:rPr>
              <a:t>团队任务完成情况</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p:txBody>
          <a:bodyPr>
            <a:normAutofit/>
          </a:bodyPr>
          <a:lstStyle/>
          <a:p>
            <a:r>
              <a:rPr lang="zh-CN" altLang="en-US" sz="2800" dirty="0"/>
              <a:t>导入图片训练系统</a:t>
            </a:r>
          </a:p>
        </p:txBody>
      </p:sp>
      <p:sp>
        <p:nvSpPr>
          <p:cNvPr id="5" name="文本框 4">
            <a:extLst>
              <a:ext uri="{FF2B5EF4-FFF2-40B4-BE49-F238E27FC236}">
                <a16:creationId xmlns:a16="http://schemas.microsoft.com/office/drawing/2014/main" id="{7F086185-D341-9E0F-E53B-D412549AB521}"/>
              </a:ext>
            </a:extLst>
          </p:cNvPr>
          <p:cNvSpPr txBox="1"/>
          <p:nvPr/>
        </p:nvSpPr>
        <p:spPr>
          <a:xfrm>
            <a:off x="677334" y="1350628"/>
            <a:ext cx="2646878" cy="461665"/>
          </a:xfrm>
          <a:prstGeom prst="rect">
            <a:avLst/>
          </a:prstGeom>
          <a:noFill/>
        </p:spPr>
        <p:txBody>
          <a:bodyPr wrap="none" rtlCol="0">
            <a:spAutoFit/>
          </a:bodyPr>
          <a:lstStyle/>
          <a:p>
            <a:r>
              <a:rPr lang="en-US" altLang="zh-CN" sz="2400" dirty="0">
                <a:solidFill>
                  <a:schemeClr val="accent1"/>
                </a:solidFill>
                <a:latin typeface="幼圆" panose="02010509060101010101" pitchFamily="49" charset="-122"/>
                <a:ea typeface="幼圆" panose="02010509060101010101" pitchFamily="49" charset="-122"/>
              </a:rPr>
              <a:t>2.</a:t>
            </a:r>
            <a:r>
              <a:rPr lang="zh-CN" altLang="en-US" sz="2400" dirty="0">
                <a:solidFill>
                  <a:schemeClr val="accent1"/>
                </a:solidFill>
                <a:latin typeface="幼圆" panose="02010509060101010101" pitchFamily="49" charset="-122"/>
                <a:ea typeface="幼圆" panose="02010509060101010101" pitchFamily="49" charset="-122"/>
              </a:rPr>
              <a:t>项目进度里程碑</a:t>
            </a:r>
          </a:p>
        </p:txBody>
      </p:sp>
      <p:pic>
        <p:nvPicPr>
          <p:cNvPr id="4" name="图片 3">
            <a:extLst>
              <a:ext uri="{FF2B5EF4-FFF2-40B4-BE49-F238E27FC236}">
                <a16:creationId xmlns:a16="http://schemas.microsoft.com/office/drawing/2014/main" id="{06300494-7A3D-E37E-CF54-6A2E05185E2E}"/>
              </a:ext>
            </a:extLst>
          </p:cNvPr>
          <p:cNvPicPr>
            <a:picLocks noChangeAspect="1"/>
          </p:cNvPicPr>
          <p:nvPr/>
        </p:nvPicPr>
        <p:blipFill>
          <a:blip r:embed="rId2"/>
          <a:stretch>
            <a:fillRect/>
          </a:stretch>
        </p:blipFill>
        <p:spPr>
          <a:xfrm>
            <a:off x="4918935" y="639827"/>
            <a:ext cx="6473314" cy="5834879"/>
          </a:xfrm>
          <a:prstGeom prst="rect">
            <a:avLst/>
          </a:prstGeom>
          <a:ln>
            <a:noFill/>
          </a:ln>
          <a:effectLst>
            <a:softEdge rad="112500"/>
          </a:effectLst>
        </p:spPr>
      </p:pic>
    </p:spTree>
    <p:extLst>
      <p:ext uri="{BB962C8B-B14F-4D97-AF65-F5344CB8AC3E}">
        <p14:creationId xmlns:p14="http://schemas.microsoft.com/office/powerpoint/2010/main" val="266115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latin typeface="幼圆" panose="02010509060101010101" pitchFamily="49" charset="-122"/>
                <a:ea typeface="幼圆" panose="02010509060101010101" pitchFamily="49" charset="-122"/>
              </a:rPr>
              <a:t>二</a:t>
            </a:r>
            <a:r>
              <a:rPr lang="en-US" altLang="zh-CN" sz="3200" dirty="0">
                <a:latin typeface="幼圆" panose="02010509060101010101" pitchFamily="49" charset="-122"/>
                <a:ea typeface="幼圆" panose="02010509060101010101" pitchFamily="49" charset="-122"/>
              </a:rPr>
              <a:t>.</a:t>
            </a:r>
            <a:r>
              <a:rPr lang="zh-CN" altLang="en-US" sz="3200" dirty="0">
                <a:latin typeface="幼圆" panose="02010509060101010101" pitchFamily="49" charset="-122"/>
                <a:ea typeface="幼圆" panose="02010509060101010101" pitchFamily="49" charset="-122"/>
              </a:rPr>
              <a:t>团队任务完成情况</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a:xfrm>
            <a:off x="677334" y="1960810"/>
            <a:ext cx="8596668" cy="3880773"/>
          </a:xfrm>
        </p:spPr>
        <p:txBody>
          <a:bodyPr>
            <a:normAutofit/>
          </a:bodyPr>
          <a:lstStyle/>
          <a:p>
            <a:r>
              <a:rPr lang="en-US" altLang="zh-CN" sz="2800" dirty="0"/>
              <a:t>UI</a:t>
            </a:r>
            <a:r>
              <a:rPr lang="zh-CN" altLang="en-US" sz="2800" dirty="0"/>
              <a:t>界面设计</a:t>
            </a:r>
          </a:p>
        </p:txBody>
      </p:sp>
      <p:sp>
        <p:nvSpPr>
          <p:cNvPr id="5" name="文本框 4">
            <a:extLst>
              <a:ext uri="{FF2B5EF4-FFF2-40B4-BE49-F238E27FC236}">
                <a16:creationId xmlns:a16="http://schemas.microsoft.com/office/drawing/2014/main" id="{7F086185-D341-9E0F-E53B-D412549AB521}"/>
              </a:ext>
            </a:extLst>
          </p:cNvPr>
          <p:cNvSpPr txBox="1"/>
          <p:nvPr/>
        </p:nvSpPr>
        <p:spPr>
          <a:xfrm>
            <a:off x="677334" y="1350628"/>
            <a:ext cx="2646878" cy="461665"/>
          </a:xfrm>
          <a:prstGeom prst="rect">
            <a:avLst/>
          </a:prstGeom>
          <a:noFill/>
        </p:spPr>
        <p:txBody>
          <a:bodyPr wrap="none" rtlCol="0">
            <a:spAutoFit/>
          </a:bodyPr>
          <a:lstStyle/>
          <a:p>
            <a:r>
              <a:rPr lang="en-US" altLang="zh-CN" sz="2400" dirty="0">
                <a:solidFill>
                  <a:schemeClr val="accent1"/>
                </a:solidFill>
                <a:latin typeface="幼圆" panose="02010509060101010101" pitchFamily="49" charset="-122"/>
                <a:ea typeface="幼圆" panose="02010509060101010101" pitchFamily="49" charset="-122"/>
              </a:rPr>
              <a:t>2.</a:t>
            </a:r>
            <a:r>
              <a:rPr lang="zh-CN" altLang="en-US" sz="2400" dirty="0">
                <a:solidFill>
                  <a:schemeClr val="accent1"/>
                </a:solidFill>
                <a:latin typeface="幼圆" panose="02010509060101010101" pitchFamily="49" charset="-122"/>
                <a:ea typeface="幼圆" panose="02010509060101010101" pitchFamily="49" charset="-122"/>
              </a:rPr>
              <a:t>项目进度里程碑</a:t>
            </a:r>
          </a:p>
        </p:txBody>
      </p:sp>
      <p:pic>
        <p:nvPicPr>
          <p:cNvPr id="7" name="图片 6">
            <a:extLst>
              <a:ext uri="{FF2B5EF4-FFF2-40B4-BE49-F238E27FC236}">
                <a16:creationId xmlns:a16="http://schemas.microsoft.com/office/drawing/2014/main" id="{94CE0911-802D-25CF-26E2-6031335E9ECE}"/>
              </a:ext>
            </a:extLst>
          </p:cNvPr>
          <p:cNvPicPr>
            <a:picLocks noChangeAspect="1"/>
          </p:cNvPicPr>
          <p:nvPr/>
        </p:nvPicPr>
        <p:blipFill>
          <a:blip r:embed="rId2"/>
          <a:stretch>
            <a:fillRect/>
          </a:stretch>
        </p:blipFill>
        <p:spPr>
          <a:xfrm>
            <a:off x="281249" y="2535561"/>
            <a:ext cx="5273497" cy="4322439"/>
          </a:xfrm>
          <a:prstGeom prst="rect">
            <a:avLst/>
          </a:prstGeom>
        </p:spPr>
      </p:pic>
      <p:pic>
        <p:nvPicPr>
          <p:cNvPr id="8" name="图片 7">
            <a:extLst>
              <a:ext uri="{FF2B5EF4-FFF2-40B4-BE49-F238E27FC236}">
                <a16:creationId xmlns:a16="http://schemas.microsoft.com/office/drawing/2014/main" id="{91CE9876-F98E-8440-E145-0149EF24CAF4}"/>
              </a:ext>
            </a:extLst>
          </p:cNvPr>
          <p:cNvPicPr>
            <a:picLocks noChangeAspect="1"/>
          </p:cNvPicPr>
          <p:nvPr/>
        </p:nvPicPr>
        <p:blipFill>
          <a:blip r:embed="rId3"/>
          <a:stretch>
            <a:fillRect/>
          </a:stretch>
        </p:blipFill>
        <p:spPr>
          <a:xfrm>
            <a:off x="5848361" y="374341"/>
            <a:ext cx="5273497" cy="4322439"/>
          </a:xfrm>
          <a:prstGeom prst="rect">
            <a:avLst/>
          </a:prstGeom>
        </p:spPr>
      </p:pic>
    </p:spTree>
    <p:extLst>
      <p:ext uri="{BB962C8B-B14F-4D97-AF65-F5344CB8AC3E}">
        <p14:creationId xmlns:p14="http://schemas.microsoft.com/office/powerpoint/2010/main" val="226920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50F26-36BC-7E06-F477-0B43D40734F6}"/>
              </a:ext>
            </a:extLst>
          </p:cNvPr>
          <p:cNvSpPr>
            <a:spLocks noGrp="1"/>
          </p:cNvSpPr>
          <p:nvPr>
            <p:ph type="title"/>
          </p:nvPr>
        </p:nvSpPr>
        <p:spPr>
          <a:xfrm>
            <a:off x="677334" y="609600"/>
            <a:ext cx="8596668" cy="732639"/>
          </a:xfrm>
        </p:spPr>
        <p:txBody>
          <a:bodyPr>
            <a:normAutofit/>
          </a:bodyPr>
          <a:lstStyle/>
          <a:p>
            <a:r>
              <a:rPr lang="zh-CN" altLang="en-US" sz="3200" dirty="0">
                <a:solidFill>
                  <a:srgbClr val="92D050"/>
                </a:solidFill>
                <a:latin typeface="幼圆" panose="02010509060101010101" pitchFamily="49" charset="-122"/>
                <a:ea typeface="幼圆" panose="02010509060101010101" pitchFamily="49" charset="-122"/>
              </a:rPr>
              <a:t>三</a:t>
            </a:r>
            <a:r>
              <a:rPr lang="en-US" altLang="zh-CN" sz="3200" dirty="0">
                <a:solidFill>
                  <a:srgbClr val="92D050"/>
                </a:solidFill>
                <a:latin typeface="幼圆" panose="02010509060101010101" pitchFamily="49" charset="-122"/>
                <a:ea typeface="幼圆" panose="02010509060101010101" pitchFamily="49" charset="-122"/>
              </a:rPr>
              <a:t>.</a:t>
            </a:r>
            <a:r>
              <a:rPr lang="zh-CN" altLang="en-US" sz="3200" dirty="0">
                <a:solidFill>
                  <a:srgbClr val="92D050"/>
                </a:solidFill>
                <a:latin typeface="幼圆" panose="02010509060101010101" pitchFamily="49" charset="-122"/>
                <a:ea typeface="幼圆" panose="02010509060101010101" pitchFamily="49" charset="-122"/>
              </a:rPr>
              <a:t>总体设计</a:t>
            </a:r>
          </a:p>
        </p:txBody>
      </p:sp>
      <p:sp>
        <p:nvSpPr>
          <p:cNvPr id="3" name="内容占位符 2">
            <a:extLst>
              <a:ext uri="{FF2B5EF4-FFF2-40B4-BE49-F238E27FC236}">
                <a16:creationId xmlns:a16="http://schemas.microsoft.com/office/drawing/2014/main" id="{39D81331-A99E-0AC4-A137-BBE6BB6D1348}"/>
              </a:ext>
            </a:extLst>
          </p:cNvPr>
          <p:cNvSpPr>
            <a:spLocks noGrp="1"/>
          </p:cNvSpPr>
          <p:nvPr>
            <p:ph idx="1"/>
          </p:nvPr>
        </p:nvSpPr>
        <p:spPr/>
        <p:txBody>
          <a:bodyPr/>
          <a:lstStyle/>
          <a:p>
            <a:r>
              <a:rPr lang="zh-CN" altLang="en-US" sz="2800" dirty="0"/>
              <a:t>训练模型用时，</a:t>
            </a:r>
            <a:r>
              <a:rPr lang="en-US" altLang="zh-CN" sz="2800" dirty="0" err="1"/>
              <a:t>gpu</a:t>
            </a:r>
            <a:r>
              <a:rPr lang="zh-CN" altLang="en-US" sz="2800" dirty="0"/>
              <a:t>较</a:t>
            </a:r>
            <a:r>
              <a:rPr lang="en-US" altLang="zh-CN" sz="2800" dirty="0" err="1"/>
              <a:t>cpu</a:t>
            </a:r>
            <a:r>
              <a:rPr lang="zh-CN" altLang="en-US" sz="2800" dirty="0"/>
              <a:t>训练用时可以达到</a:t>
            </a:r>
            <a:r>
              <a:rPr lang="en-US" altLang="zh-CN" sz="2800" dirty="0"/>
              <a:t>1:10</a:t>
            </a:r>
            <a:r>
              <a:rPr lang="zh-CN" altLang="en-US" sz="2800" dirty="0"/>
              <a:t>的效果，本项目限于技术与硬件，采用</a:t>
            </a:r>
            <a:r>
              <a:rPr lang="en-US" altLang="zh-CN" sz="2800" dirty="0" err="1"/>
              <a:t>cpu</a:t>
            </a:r>
            <a:r>
              <a:rPr lang="zh-CN" altLang="en-US" sz="2800" dirty="0"/>
              <a:t>训练模型，对于</a:t>
            </a:r>
            <a:r>
              <a:rPr lang="en-US" altLang="zh-CN" sz="2800" dirty="0"/>
              <a:t>GB</a:t>
            </a:r>
            <a:r>
              <a:rPr lang="zh-CN" altLang="en-US" sz="2800" dirty="0"/>
              <a:t>级别的数据集用时较长（几乎是一个晚上）</a:t>
            </a:r>
          </a:p>
          <a:p>
            <a:r>
              <a:rPr lang="zh-CN" altLang="en-US" sz="2800" dirty="0"/>
              <a:t>数据集与系统应用时传进的图片可能差距过大，以至于不能很好地识别。比如说沙滩上的已经残破的塑料瓶与餐桌上相对完整的塑料瓶，因为数据集采集时没有采集足够大的数据，对于这两种塑料瓶，想同时辨别为塑料瓶是存在难度的。</a:t>
            </a:r>
          </a:p>
          <a:p>
            <a:endParaRPr lang="zh-CN" altLang="en-US" dirty="0"/>
          </a:p>
        </p:txBody>
      </p:sp>
      <p:sp>
        <p:nvSpPr>
          <p:cNvPr id="5" name="文本框 4">
            <a:extLst>
              <a:ext uri="{FF2B5EF4-FFF2-40B4-BE49-F238E27FC236}">
                <a16:creationId xmlns:a16="http://schemas.microsoft.com/office/drawing/2014/main" id="{7F086185-D341-9E0F-E53B-D412549AB521}"/>
              </a:ext>
            </a:extLst>
          </p:cNvPr>
          <p:cNvSpPr txBox="1"/>
          <p:nvPr/>
        </p:nvSpPr>
        <p:spPr>
          <a:xfrm>
            <a:off x="677334" y="1350628"/>
            <a:ext cx="2646878" cy="461665"/>
          </a:xfrm>
          <a:prstGeom prst="rect">
            <a:avLst/>
          </a:prstGeom>
          <a:noFill/>
        </p:spPr>
        <p:txBody>
          <a:bodyPr wrap="none" rtlCol="0">
            <a:spAutoFit/>
          </a:bodyPr>
          <a:lstStyle/>
          <a:p>
            <a:r>
              <a:rPr lang="en-US" altLang="zh-CN" sz="2400" dirty="0">
                <a:solidFill>
                  <a:srgbClr val="92D050"/>
                </a:solidFill>
                <a:latin typeface="幼圆" panose="02010509060101010101" pitchFamily="49" charset="-122"/>
                <a:ea typeface="幼圆" panose="02010509060101010101" pitchFamily="49" charset="-122"/>
              </a:rPr>
              <a:t>1.</a:t>
            </a:r>
            <a:r>
              <a:rPr lang="zh-CN" altLang="en-US" sz="2400" dirty="0">
                <a:solidFill>
                  <a:srgbClr val="92D050"/>
                </a:solidFill>
                <a:latin typeface="幼圆" panose="02010509060101010101" pitchFamily="49" charset="-122"/>
                <a:ea typeface="幼圆" panose="02010509060101010101" pitchFamily="49" charset="-122"/>
              </a:rPr>
              <a:t>多因素影响分析</a:t>
            </a:r>
          </a:p>
        </p:txBody>
      </p:sp>
    </p:spTree>
    <p:extLst>
      <p:ext uri="{BB962C8B-B14F-4D97-AF65-F5344CB8AC3E}">
        <p14:creationId xmlns:p14="http://schemas.microsoft.com/office/powerpoint/2010/main" val="1936495059"/>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157</TotalTime>
  <Words>1689</Words>
  <Application>Microsoft Office PowerPoint</Application>
  <PresentationFormat>宽屏</PresentationFormat>
  <Paragraphs>96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华文新魏</vt:lpstr>
      <vt:lpstr>幼圆</vt:lpstr>
      <vt:lpstr>Arial</vt:lpstr>
      <vt:lpstr>Trebuchet MS</vt:lpstr>
      <vt:lpstr>Wingdings</vt:lpstr>
      <vt:lpstr>Wingdings 3</vt:lpstr>
      <vt:lpstr>平面</vt:lpstr>
      <vt:lpstr>基于图像识别的垃圾分类系统 </vt:lpstr>
      <vt:lpstr>一.研究背景和目标</vt:lpstr>
      <vt:lpstr>一.研究背景和目标</vt:lpstr>
      <vt:lpstr>一.研究背景和目标</vt:lpstr>
      <vt:lpstr>二.团队任务完成情况</vt:lpstr>
      <vt:lpstr>二.团队任务完成情况</vt:lpstr>
      <vt:lpstr>二.团队任务完成情况</vt:lpstr>
      <vt:lpstr>二.团队任务完成情况</vt:lpstr>
      <vt:lpstr>三.总体设计</vt:lpstr>
      <vt:lpstr>三.总体设计</vt:lpstr>
      <vt:lpstr>三.总体设计</vt:lpstr>
      <vt:lpstr>四.实施与运行</vt:lpstr>
      <vt:lpstr>四.实施与运行</vt:lpstr>
      <vt:lpstr>四.实施与运行</vt:lpstr>
      <vt:lpstr>五.总结与反思</vt:lpstr>
      <vt:lpstr>五.总结与反思</vt:lpstr>
      <vt:lpstr>感谢观看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佳霖</dc:creator>
  <cp:lastModifiedBy>佳霖</cp:lastModifiedBy>
  <cp:revision>4</cp:revision>
  <dcterms:created xsi:type="dcterms:W3CDTF">2022-08-30T14:23:14Z</dcterms:created>
  <dcterms:modified xsi:type="dcterms:W3CDTF">2022-09-02T01:44:30Z</dcterms:modified>
</cp:coreProperties>
</file>