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" descr=""/>
          <p:cNvPicPr/>
          <p:nvPr/>
        </p:nvPicPr>
        <p:blipFill>
          <a:blip r:embed="rId2"/>
          <a:stretch/>
        </p:blipFill>
        <p:spPr>
          <a:xfrm>
            <a:off x="8141400" y="160920"/>
            <a:ext cx="802440" cy="12448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6DFBE3-E676-4CB5-AE94-BF4BAB0185BB}" type="slidenum">
              <a:rPr b="0" lang="en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" name="Google Shape;16;p2" descr=""/>
          <p:cNvPicPr/>
          <p:nvPr/>
        </p:nvPicPr>
        <p:blipFill>
          <a:blip r:embed="rId3"/>
          <a:stretch/>
        </p:blipFill>
        <p:spPr>
          <a:xfrm>
            <a:off x="8141400" y="160920"/>
            <a:ext cx="802440" cy="12448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9;p1" descr=""/>
          <p:cNvPicPr/>
          <p:nvPr/>
        </p:nvPicPr>
        <p:blipFill>
          <a:blip r:embed="rId2"/>
          <a:stretch/>
        </p:blipFill>
        <p:spPr>
          <a:xfrm>
            <a:off x="8141400" y="160920"/>
            <a:ext cx="802440" cy="1244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5F8BBF-08FA-4CE2-93E8-027186B780A1}" type="slidenum">
              <a: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;p1" descr=""/>
          <p:cNvPicPr/>
          <p:nvPr/>
        </p:nvPicPr>
        <p:blipFill>
          <a:blip r:embed="rId2"/>
          <a:stretch/>
        </p:blipFill>
        <p:spPr>
          <a:xfrm>
            <a:off x="8141400" y="160920"/>
            <a:ext cx="802440" cy="12448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7F2500-B1CF-4781-AF37-DDB9F5170335}" type="slidenum">
              <a: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9;p1" descr=""/>
          <p:cNvPicPr/>
          <p:nvPr/>
        </p:nvPicPr>
        <p:blipFill>
          <a:blip r:embed="rId2"/>
          <a:stretch/>
        </p:blipFill>
        <p:spPr>
          <a:xfrm>
            <a:off x="8141400" y="160920"/>
            <a:ext cx="802440" cy="124488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6EFC52-28F1-4D09-89AF-024131A245BF}" type="slidenum">
              <a:rPr b="0" lang="en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440" y="160920"/>
            <a:ext cx="7892640" cy="146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M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T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A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T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ra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ffi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c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A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n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al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ys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is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fo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r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_x0001_N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e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w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Y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or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k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F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o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o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d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T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r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u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c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k 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A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ss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o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ci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at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io</a:t>
            </a:r>
            <a:r>
              <a:rPr b="0" lang="en" sz="4000" spc="-1" strike="noStrike">
                <a:solidFill>
                  <a:srgbClr val="fffbf0"/>
                </a:solidFill>
                <a:latin typeface="Cambria"/>
                <a:ea typeface="Cambria"/>
              </a:rPr>
              <a:t>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188720" y="2561760"/>
            <a:ext cx="6217920" cy="21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Pre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sen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ted 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by: 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 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Ke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na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n 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Tur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km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en</a:t>
            </a:r>
            <a:r>
              <a:rPr b="0" lang="en" sz="2400" spc="-1" strike="noStrike">
                <a:solidFill>
                  <a:srgbClr val="b7b7b7"/>
                </a:solidFill>
                <a:latin typeface="Cambria"/>
                <a:ea typeface="Cambria"/>
              </a:rPr>
              <a:t>eli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ED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A 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Pro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ject 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for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Met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is 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Onl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ine(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Fle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x) 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Boo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tca</a:t>
            </a:r>
            <a:r>
              <a:rPr b="0" i="1" lang="en" sz="2100" spc="-1" strike="noStrike">
                <a:solidFill>
                  <a:srgbClr val="b7b7b7"/>
                </a:solidFill>
                <a:latin typeface="Cambria"/>
                <a:ea typeface="Cambria"/>
              </a:rPr>
              <a:t>mp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-16200" y="2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0" y="3657600"/>
            <a:ext cx="438912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Top 10 and bottom 10  of all stations sorted by change in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volume from 2019 to 2021.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-735480" y="-39276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-779400" y="95544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275760" y="-17280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4"/>
          <a:stretch/>
        </p:blipFill>
        <p:spPr>
          <a:xfrm>
            <a:off x="11880" y="554760"/>
            <a:ext cx="4560120" cy="30096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5"/>
          <a:stretch/>
        </p:blipFill>
        <p:spPr>
          <a:xfrm>
            <a:off x="4750560" y="1920240"/>
            <a:ext cx="4408920" cy="31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-16200" y="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0" y="3342960"/>
            <a:ext cx="414144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Daily volume distribution of all stations in December!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2021 on the left, 2019 on the right. Shape is same size is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smaller.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-735480" y="-39276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-779400" y="95544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275760" y="-17280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0" y="548640"/>
            <a:ext cx="3993840" cy="28346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5"/>
          <a:stretch/>
        </p:blipFill>
        <p:spPr>
          <a:xfrm>
            <a:off x="4141440" y="1554480"/>
            <a:ext cx="5002560" cy="347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Co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nc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lu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si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11760" y="141264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 terms of daily/weekly/monthly patterns nothing much changed other than the shrinked size in every station’s volume of foot traffic.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274320" y="265176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If your Food truck is still operational keep staying there.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Otherwise there is no better place in tornw to move to at this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point until covid madness is 100% behind us.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Fu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tu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re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W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or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1760" y="141264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Wait for 2022 first 6 month data to hit and compare that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season to 2021 and 2019 first 6 months and observe any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healing in overall volume of traffic.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274320" y="2612160"/>
            <a:ext cx="7967520" cy="862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z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y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k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11760" y="3811680"/>
            <a:ext cx="7785720" cy="9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82880" y="173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Th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an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ks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fo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yo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ur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ti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-735480" y="-39276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-779400" y="95544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75760" y="-172800"/>
            <a:ext cx="54860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-16200" y="2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0" y="3931920"/>
            <a:ext cx="868680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Daily volume distribution of top 5 stations. 2019 on the left,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2019 on the right. Similar patternbs with lower volume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-735480" y="-39276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-779400" y="95544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275760" y="-172800"/>
            <a:ext cx="5486040" cy="36572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4"/>
          <a:stretch/>
        </p:blipFill>
        <p:spPr>
          <a:xfrm rot="21585600">
            <a:off x="95760" y="1491840"/>
            <a:ext cx="4599360" cy="21751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5"/>
          <a:stretch/>
        </p:blipFill>
        <p:spPr>
          <a:xfrm>
            <a:off x="4663440" y="1463040"/>
            <a:ext cx="4480560" cy="218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p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pe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nd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ix: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04920" y="304920"/>
            <a:ext cx="394236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4" name="Table 3"/>
          <p:cNvGraphicFramePr/>
          <p:nvPr/>
        </p:nvGraphicFramePr>
        <p:xfrm>
          <a:off x="604440" y="2879280"/>
          <a:ext cx="7893000" cy="1495080"/>
        </p:xfrm>
        <a:graphic>
          <a:graphicData uri="http://schemas.openxmlformats.org/drawingml/2006/table">
            <a:tbl>
              <a:tblPr/>
              <a:tblGrid>
                <a:gridCol w="314280"/>
                <a:gridCol w="460800"/>
                <a:gridCol w="460800"/>
                <a:gridCol w="685800"/>
                <a:gridCol w="708120"/>
                <a:gridCol w="843120"/>
                <a:gridCol w="730800"/>
                <a:gridCol w="831960"/>
                <a:gridCol w="663120"/>
                <a:gridCol w="798120"/>
                <a:gridCol w="730800"/>
                <a:gridCol w="665280"/>
              </a:tblGrid>
              <a:tr h="261360">
                <a:tc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C/A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UNIT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SCP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STATION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LINENAME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DIVISION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DATE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TIME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DESC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ENTRIES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EXITS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1360"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A002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R051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02-00-00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59 ST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NQR456W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BMT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2021-08-22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00:00:00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REGULAR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7347810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2832191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1360"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A002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R051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02-00-00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59 ST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NQR456W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BMT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2021-08-22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04:00:00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REGULAR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7347812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2832197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1360"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A002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R051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02-00-00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59 ST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NQR456W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BMT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2021-08-22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08:00:00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REGULAR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7347824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2832208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1360"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3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A002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R051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02-00-00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59 ST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NQR456W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BMT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2021-08-22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12:00:00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REGULAR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7347852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2832248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1360">
                <a:tc>
                  <a:txBody>
                    <a:bodyPr lIns="56880" rIns="56880" tIns="56880" bIns="5688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1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4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A002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R051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02-00-00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59 ST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NQR456W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BMT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2021-08-22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16:00:00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REGULAR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7347937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6880" rIns="56880" tIns="56880" bIns="5688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901"/>
                        </a:spcBef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2832276</a:t>
                      </a:r>
                      <a:endParaRPr b="0" lang="en-US" sz="900" spc="-1" strike="noStrike">
                        <a:latin typeface="Times New Roman"/>
                      </a:endParaRPr>
                    </a:p>
                  </a:txBody>
                  <a:tcPr marL="56880" marR="568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TextShape 4"/>
          <p:cNvSpPr txBox="1"/>
          <p:nvPr/>
        </p:nvSpPr>
        <p:spPr>
          <a:xfrm>
            <a:off x="311760" y="1164960"/>
            <a:ext cx="7967520" cy="465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Top 5 rows of a a random data set.  First 4 columns identifies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each turnstile in each station. Data&amp;Time represents the time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intervals of data collection. Fianlly numerical columns: Entries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and Exits, helps us identify daily traffic across that turnstile.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11760" y="1630800"/>
            <a:ext cx="7967520" cy="465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48640" y="4577760"/>
            <a:ext cx="338328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200k + rows per 7 day data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In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od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uc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ti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41264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New York Food Truck Assoc. (NYFTA) is an association of the best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mobile food vendors in NYC.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11760" y="230868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NYFTA wants an analysis of New York’s current foot traffic to best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optimize location selection for its members.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311760" y="3204360"/>
            <a:ext cx="7785720" cy="76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1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Aim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: Apply data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analytics on the MTA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subway data on traffic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flow to observe pattern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changes in the city from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pre covid 2019 to post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covid 2021 timeline in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order to find out new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optimal spots.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5760" y="45720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M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et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ho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lo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gy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304920"/>
            <a:ext cx="394236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311760" y="1164960"/>
            <a:ext cx="7967520" cy="465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Used python to webscape weekly MTA turnstile data to analyze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traffic.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311760" y="1828800"/>
            <a:ext cx="7967520" cy="465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Downloaded Data has been processed though SQL to give data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bases their inital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Used multiple python libraries to analyse the data such as: Pandas, 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Numpy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Used certain python libraries for visual graphs to help understand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story we have  from data. ( Matplotlib and Seaborn)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See appendix for a sample data and the column identification and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data cleaning processes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25320" y="4577760"/>
            <a:ext cx="17179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9560" y="39312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D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at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 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Pr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ep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at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io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74320" y="1188720"/>
            <a:ext cx="8503920" cy="39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k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k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y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4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8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k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0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9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0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2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74320" y="3820320"/>
            <a:ext cx="8229600" cy="1026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Sample data from Jan 2021. Top 15 stations are either in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dense residential areas or close to city centre with a lot of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daily.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 wanted to see if a similar pattern is observed in a yearly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33920" y="731520"/>
            <a:ext cx="7912800" cy="32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-16200" y="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6560" y="3566160"/>
            <a:ext cx="8503920" cy="118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34 St - Penn Station has noticeably more traffic than the rest.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Notice that the x-axis is multiple of 10million yearly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 wanted to see whether there is a shift in pattern in 2021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0" y="531000"/>
            <a:ext cx="7504200" cy="303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-16200" y="2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91440" y="3840480"/>
            <a:ext cx="896112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GRD Cntrl-42 St , 34 St -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Herald SQ, Times SQ-43 Sthas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gone down significantly in the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list but the rest look pretty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much the same.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1440" y="640080"/>
            <a:ext cx="7912800" cy="32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-16200" y="273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 rot="3600">
            <a:off x="1003320" y="727920"/>
            <a:ext cx="6467400" cy="429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8046720" cy="54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R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es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ul</a:t>
            </a:r>
            <a:r>
              <a:rPr b="1" lang="en" sz="3000" spc="-1" strike="noStrike" u="sng">
                <a:solidFill>
                  <a:srgbClr val="000000"/>
                </a:solidFill>
                <a:uFillTx/>
                <a:latin typeface="Old Standard TT"/>
                <a:ea typeface="Old Standard TT"/>
              </a:rPr>
              <a:t>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286000" y="274320"/>
            <a:ext cx="4038120" cy="3426480"/>
          </a:xfrm>
          <a:prstGeom prst="rect">
            <a:avLst/>
          </a:prstGeom>
          <a:ln>
            <a:noFill/>
          </a:ln>
        </p:spPr>
      </p:pic>
      <p:sp>
        <p:nvSpPr>
          <p:cNvPr id="189" name="TextShape 2"/>
          <p:cNvSpPr txBox="1"/>
          <p:nvPr/>
        </p:nvSpPr>
        <p:spPr>
          <a:xfrm>
            <a:off x="182880" y="3840480"/>
            <a:ext cx="896112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GRD Cntrl-42 St , 34 St -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Herald SQ, Times SQ-43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-"/>
            </a:pP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These 3 stations are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litrerally in the hearth of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city. Looks like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people are not going out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much as they used to </a:t>
            </a:r>
            <a:r>
              <a:rPr b="0" lang="e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2022-05-18T20:51:28Z</dcterms:modified>
  <cp:revision>3</cp:revision>
  <dc:subject/>
  <dc:title/>
</cp:coreProperties>
</file>