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2"/>
  </p:notesMasterIdLst>
  <p:handoutMasterIdLst>
    <p:handoutMasterId r:id="rId53"/>
  </p:handoutMasterIdLst>
  <p:sldIdLst>
    <p:sldId id="256" r:id="rId2"/>
    <p:sldId id="258" r:id="rId3"/>
    <p:sldId id="321" r:id="rId4"/>
    <p:sldId id="261" r:id="rId5"/>
    <p:sldId id="273" r:id="rId6"/>
    <p:sldId id="281" r:id="rId7"/>
    <p:sldId id="282" r:id="rId8"/>
    <p:sldId id="283" r:id="rId9"/>
    <p:sldId id="284" r:id="rId10"/>
    <p:sldId id="285" r:id="rId11"/>
    <p:sldId id="286" r:id="rId12"/>
    <p:sldId id="358" r:id="rId13"/>
    <p:sldId id="357" r:id="rId14"/>
    <p:sldId id="359" r:id="rId15"/>
    <p:sldId id="360" r:id="rId16"/>
    <p:sldId id="361" r:id="rId17"/>
    <p:sldId id="266" r:id="rId18"/>
    <p:sldId id="267" r:id="rId19"/>
    <p:sldId id="268" r:id="rId20"/>
    <p:sldId id="276" r:id="rId21"/>
    <p:sldId id="277" r:id="rId22"/>
    <p:sldId id="322" r:id="rId23"/>
    <p:sldId id="326" r:id="rId24"/>
    <p:sldId id="362" r:id="rId25"/>
    <p:sldId id="368" r:id="rId26"/>
    <p:sldId id="370" r:id="rId27"/>
    <p:sldId id="372" r:id="rId28"/>
    <p:sldId id="375" r:id="rId29"/>
    <p:sldId id="383" r:id="rId30"/>
    <p:sldId id="384" r:id="rId31"/>
    <p:sldId id="363" r:id="rId32"/>
    <p:sldId id="346" r:id="rId33"/>
    <p:sldId id="347" r:id="rId34"/>
    <p:sldId id="348" r:id="rId35"/>
    <p:sldId id="349" r:id="rId36"/>
    <p:sldId id="364" r:id="rId37"/>
    <p:sldId id="351" r:id="rId38"/>
    <p:sldId id="386" r:id="rId39"/>
    <p:sldId id="353" r:id="rId40"/>
    <p:sldId id="354" r:id="rId41"/>
    <p:sldId id="355" r:id="rId42"/>
    <p:sldId id="365" r:id="rId43"/>
    <p:sldId id="385" r:id="rId44"/>
    <p:sldId id="388" r:id="rId45"/>
    <p:sldId id="389" r:id="rId46"/>
    <p:sldId id="390" r:id="rId47"/>
    <p:sldId id="366" r:id="rId48"/>
    <p:sldId id="391" r:id="rId49"/>
    <p:sldId id="392" r:id="rId50"/>
    <p:sldId id="367"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2CC7E07-1663-0F4B-9228-256A100735E7}">
          <p14:sldIdLst>
            <p14:sldId id="256"/>
            <p14:sldId id="258"/>
            <p14:sldId id="321"/>
            <p14:sldId id="261"/>
            <p14:sldId id="273"/>
            <p14:sldId id="281"/>
            <p14:sldId id="282"/>
            <p14:sldId id="283"/>
            <p14:sldId id="284"/>
            <p14:sldId id="285"/>
            <p14:sldId id="286"/>
            <p14:sldId id="358"/>
            <p14:sldId id="357"/>
            <p14:sldId id="359"/>
            <p14:sldId id="360"/>
            <p14:sldId id="361"/>
            <p14:sldId id="266"/>
            <p14:sldId id="267"/>
            <p14:sldId id="268"/>
            <p14:sldId id="276"/>
            <p14:sldId id="277"/>
            <p14:sldId id="322"/>
            <p14:sldId id="326"/>
            <p14:sldId id="362"/>
            <p14:sldId id="368"/>
            <p14:sldId id="370"/>
            <p14:sldId id="372"/>
            <p14:sldId id="375"/>
            <p14:sldId id="383"/>
            <p14:sldId id="384"/>
            <p14:sldId id="363"/>
            <p14:sldId id="346"/>
            <p14:sldId id="347"/>
            <p14:sldId id="348"/>
            <p14:sldId id="349"/>
            <p14:sldId id="364"/>
            <p14:sldId id="351"/>
            <p14:sldId id="386"/>
            <p14:sldId id="353"/>
            <p14:sldId id="354"/>
            <p14:sldId id="355"/>
            <p14:sldId id="365"/>
            <p14:sldId id="385"/>
            <p14:sldId id="388"/>
            <p14:sldId id="389"/>
            <p14:sldId id="390"/>
            <p14:sldId id="366"/>
            <p14:sldId id="391"/>
            <p14:sldId id="392"/>
            <p14:sldId id="36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6" autoAdjust="0"/>
    <p:restoredTop sz="88612" autoAdjust="0"/>
  </p:normalViewPr>
  <p:slideViewPr>
    <p:cSldViewPr snapToGrid="0" snapToObjects="1">
      <p:cViewPr varScale="1">
        <p:scale>
          <a:sx n="145" d="100"/>
          <a:sy n="145" d="100"/>
        </p:scale>
        <p:origin x="2250" y="57"/>
      </p:cViewPr>
      <p:guideLst>
        <p:guide orient="horz" pos="2160"/>
        <p:guide pos="2880"/>
      </p:guideLst>
    </p:cSldViewPr>
  </p:slideViewPr>
  <p:outlineViewPr>
    <p:cViewPr>
      <p:scale>
        <a:sx n="33" d="100"/>
        <a:sy n="33" d="100"/>
      </p:scale>
      <p:origin x="0" y="5168"/>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9.e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image" Target="../media/image29.emf"/><Relationship Id="rId4" Type="http://schemas.openxmlformats.org/officeDocument/2006/relationships/image" Target="../media/image3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image" Target="../media/image10.emf"/><Relationship Id="rId4" Type="http://schemas.openxmlformats.org/officeDocument/2006/relationships/image" Target="../media/image13.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2.emf"/><Relationship Id="rId7" Type="http://schemas.openxmlformats.org/officeDocument/2006/relationships/image" Target="../media/image26.emf"/><Relationship Id="rId2" Type="http://schemas.openxmlformats.org/officeDocument/2006/relationships/image" Target="../media/image21.emf"/><Relationship Id="rId1" Type="http://schemas.openxmlformats.org/officeDocument/2006/relationships/image" Target="../media/image20.emf"/><Relationship Id="rId6" Type="http://schemas.openxmlformats.org/officeDocument/2006/relationships/image" Target="../media/image25.emf"/><Relationship Id="rId5" Type="http://schemas.openxmlformats.org/officeDocument/2006/relationships/image" Target="../media/image24.emf"/><Relationship Id="rId4"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3D60168-AB2D-4A40-928F-A36A9C97487A}" type="datetimeFigureOut">
              <a:rPr lang="en-US" smtClean="0"/>
              <a:t>4/8/2024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A23EA23-A4DA-7745-9E1B-240994AD7C47}" type="slidenum">
              <a:rPr lang="en-US" smtClean="0"/>
              <a:t>‹#›</a:t>
            </a:fld>
            <a:endParaRPr lang="en-US"/>
          </a:p>
        </p:txBody>
      </p:sp>
    </p:spTree>
    <p:extLst>
      <p:ext uri="{BB962C8B-B14F-4D97-AF65-F5344CB8AC3E}">
        <p14:creationId xmlns:p14="http://schemas.microsoft.com/office/powerpoint/2010/main" val="168420767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E3A1C8C-A225-A24D-9FC7-BD30AE52FB01}" type="datetimeFigureOut">
              <a:rPr lang="en-US" smtClean="0"/>
              <a:t>4/8/2024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45B259-E2BA-EC4E-AE99-458E6153654A}" type="slidenum">
              <a:rPr lang="en-US" smtClean="0"/>
              <a:t>‹#›</a:t>
            </a:fld>
            <a:endParaRPr lang="en-US"/>
          </a:p>
        </p:txBody>
      </p:sp>
    </p:spTree>
    <p:extLst>
      <p:ext uri="{BB962C8B-B14F-4D97-AF65-F5344CB8AC3E}">
        <p14:creationId xmlns:p14="http://schemas.microsoft.com/office/powerpoint/2010/main" val="335485711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Hello, everyone. Today, I am going to talk about algorithmic</a:t>
            </a:r>
            <a:r>
              <a:rPr lang="en-US" baseline="0" dirty="0" smtClean="0"/>
              <a:t> mechanism design on cloud computing and facility location.</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a:t>
            </a:fld>
            <a:endParaRPr lang="en-US"/>
          </a:p>
        </p:txBody>
      </p:sp>
    </p:spTree>
    <p:extLst>
      <p:ext uri="{BB962C8B-B14F-4D97-AF65-F5344CB8AC3E}">
        <p14:creationId xmlns:p14="http://schemas.microsoft.com/office/powerpoint/2010/main" val="1878288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mechanism to</a:t>
            </a:r>
            <a:r>
              <a:rPr lang="en-US" baseline="0" dirty="0" smtClean="0"/>
              <a:t> solve this problem is to locate the facility at the location of the first agents.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10</a:t>
            </a:fld>
            <a:endParaRPr lang="en-US"/>
          </a:p>
        </p:txBody>
      </p:sp>
    </p:spTree>
    <p:extLst>
      <p:ext uri="{BB962C8B-B14F-4D97-AF65-F5344CB8AC3E}">
        <p14:creationId xmlns:p14="http://schemas.microsoft.com/office/powerpoint/2010/main" val="21912108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Procacaia</a:t>
            </a:r>
            <a:r>
              <a:rPr lang="en-US" baseline="0" dirty="0" smtClean="0"/>
              <a:t> and </a:t>
            </a:r>
            <a:r>
              <a:rPr lang="en-US" baseline="0" dirty="0" err="1" smtClean="0"/>
              <a:t>Tennenholtz</a:t>
            </a:r>
            <a:r>
              <a:rPr lang="en-US" baseline="0" dirty="0" smtClean="0"/>
              <a:t> showed that this mechanism is strategyproof and achieve a 2-approximaiton for the maximum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11</a:t>
            </a:fld>
            <a:endParaRPr lang="en-US"/>
          </a:p>
        </p:txBody>
      </p:sp>
    </p:spTree>
    <p:extLst>
      <p:ext uri="{BB962C8B-B14F-4D97-AF65-F5344CB8AC3E}">
        <p14:creationId xmlns:p14="http://schemas.microsoft.com/office/powerpoint/2010/main" val="3308781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Procacaia</a:t>
            </a:r>
            <a:r>
              <a:rPr lang="en-US" baseline="0" dirty="0" smtClean="0"/>
              <a:t> and </a:t>
            </a:r>
            <a:r>
              <a:rPr lang="en-US" baseline="0" dirty="0" err="1" smtClean="0"/>
              <a:t>Tennenholtz</a:t>
            </a:r>
            <a:r>
              <a:rPr lang="en-US" baseline="0" dirty="0" smtClean="0"/>
              <a:t> showed that this mechanism is strategyproof and achieve a 2-approximaiton for the maximum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12</a:t>
            </a:fld>
            <a:endParaRPr lang="en-US"/>
          </a:p>
        </p:txBody>
      </p:sp>
    </p:spTree>
    <p:extLst>
      <p:ext uri="{BB962C8B-B14F-4D97-AF65-F5344CB8AC3E}">
        <p14:creationId xmlns:p14="http://schemas.microsoft.com/office/powerpoint/2010/main" val="3308781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Procacaia</a:t>
            </a:r>
            <a:r>
              <a:rPr lang="en-US" baseline="0" dirty="0" smtClean="0"/>
              <a:t> and </a:t>
            </a:r>
            <a:r>
              <a:rPr lang="en-US" baseline="0" dirty="0" err="1" smtClean="0"/>
              <a:t>Tennenholtz</a:t>
            </a:r>
            <a:r>
              <a:rPr lang="en-US" baseline="0" dirty="0" smtClean="0"/>
              <a:t> showed that this mechanism is strategyproof and achieve a 2-approximaiton for the maximum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13</a:t>
            </a:fld>
            <a:endParaRPr lang="en-US"/>
          </a:p>
        </p:txBody>
      </p:sp>
    </p:spTree>
    <p:extLst>
      <p:ext uri="{BB962C8B-B14F-4D97-AF65-F5344CB8AC3E}">
        <p14:creationId xmlns:p14="http://schemas.microsoft.com/office/powerpoint/2010/main" val="33087819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Procacaia</a:t>
            </a:r>
            <a:r>
              <a:rPr lang="en-US" baseline="0" dirty="0" smtClean="0"/>
              <a:t> and </a:t>
            </a:r>
            <a:r>
              <a:rPr lang="en-US" baseline="0" dirty="0" err="1" smtClean="0"/>
              <a:t>Tennenholtz</a:t>
            </a:r>
            <a:r>
              <a:rPr lang="en-US" baseline="0" dirty="0" smtClean="0"/>
              <a:t> showed that this mechanism is strategyproof and achieve a 2-approximaiton for the maximum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14</a:t>
            </a:fld>
            <a:endParaRPr lang="en-US"/>
          </a:p>
        </p:txBody>
      </p:sp>
    </p:spTree>
    <p:extLst>
      <p:ext uri="{BB962C8B-B14F-4D97-AF65-F5344CB8AC3E}">
        <p14:creationId xmlns:p14="http://schemas.microsoft.com/office/powerpoint/2010/main" val="3308781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Procacaia</a:t>
            </a:r>
            <a:r>
              <a:rPr lang="en-US" baseline="0" dirty="0" smtClean="0"/>
              <a:t> and </a:t>
            </a:r>
            <a:r>
              <a:rPr lang="en-US" baseline="0" dirty="0" err="1" smtClean="0"/>
              <a:t>Tennenholtz</a:t>
            </a:r>
            <a:r>
              <a:rPr lang="en-US" baseline="0" dirty="0" smtClean="0"/>
              <a:t> showed that this mechanism is strategyproof and achieve a 2-approximaiton for the maximum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15</a:t>
            </a:fld>
            <a:endParaRPr lang="en-US"/>
          </a:p>
        </p:txBody>
      </p:sp>
    </p:spTree>
    <p:extLst>
      <p:ext uri="{BB962C8B-B14F-4D97-AF65-F5344CB8AC3E}">
        <p14:creationId xmlns:p14="http://schemas.microsoft.com/office/powerpoint/2010/main" val="330878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Procacaia</a:t>
            </a:r>
            <a:r>
              <a:rPr lang="en-US" baseline="0" dirty="0" smtClean="0"/>
              <a:t> and </a:t>
            </a:r>
            <a:r>
              <a:rPr lang="en-US" baseline="0" dirty="0" err="1" smtClean="0"/>
              <a:t>Tennenholtz</a:t>
            </a:r>
            <a:r>
              <a:rPr lang="en-US" baseline="0" dirty="0" smtClean="0"/>
              <a:t> showed that this mechanism is strategyproof and achieve a 2-approximaiton for the maximum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16</a:t>
            </a:fld>
            <a:endParaRPr lang="en-US"/>
          </a:p>
        </p:txBody>
      </p:sp>
    </p:spTree>
    <p:extLst>
      <p:ext uri="{BB962C8B-B14F-4D97-AF65-F5344CB8AC3E}">
        <p14:creationId xmlns:p14="http://schemas.microsoft.com/office/powerpoint/2010/main" val="33087819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observe that the existing</a:t>
            </a:r>
            <a:r>
              <a:rPr lang="en-US" baseline="0" dirty="0" smtClean="0"/>
              <a:t> work on facility location game deal with the identical agents. In order to make agents different, we studied the two following models, weighted agents, and threshold agents.</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17</a:t>
            </a:fld>
            <a:endParaRPr lang="en-US"/>
          </a:p>
        </p:txBody>
      </p:sp>
    </p:spTree>
    <p:extLst>
      <p:ext uri="{BB962C8B-B14F-4D97-AF65-F5344CB8AC3E}">
        <p14:creationId xmlns:p14="http://schemas.microsoft.com/office/powerpoint/2010/main" val="2236753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facility</a:t>
            </a:r>
            <a:r>
              <a:rPr lang="en-US" baseline="0" dirty="0" smtClean="0"/>
              <a:t> location games with weighted agent, beside a location, each agent has a weight. The cost of an agent to the facility is her distance to the facility times her weight. The principal will locate the facility to minimize the social cost or maximum cost based on the locations and weights reported by the agents. So the problem is similar as before, can we design strategyproof mechanisms to encourage agents to report their true location and weights?</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18</a:t>
            </a:fld>
            <a:endParaRPr lang="en-US"/>
          </a:p>
        </p:txBody>
      </p:sp>
    </p:spTree>
    <p:extLst>
      <p:ext uri="{BB962C8B-B14F-4D97-AF65-F5344CB8AC3E}">
        <p14:creationId xmlns:p14="http://schemas.microsoft.com/office/powerpoint/2010/main" val="18326053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results</a:t>
            </a:r>
            <a:r>
              <a:rPr lang="en-US" baseline="0" dirty="0" smtClean="0"/>
              <a:t> we have is kind of negative results. We show that the most </a:t>
            </a:r>
            <a:r>
              <a:rPr lang="en-US" baseline="0" dirty="0" err="1" smtClean="0"/>
              <a:t>exisiting</a:t>
            </a:r>
            <a:r>
              <a:rPr lang="en-US" baseline="0" dirty="0" smtClean="0"/>
              <a:t> strategyproof mechanism with identical agents are the best we can do when agents are weight. It implies the best strategyproof mechanisms in weighted agents setting are just to </a:t>
            </a:r>
            <a:r>
              <a:rPr lang="en-US" baseline="0" dirty="0" err="1" smtClean="0"/>
              <a:t>igonre</a:t>
            </a:r>
            <a:r>
              <a:rPr lang="en-US" baseline="0" dirty="0" smtClean="0"/>
              <a:t> the weight of agents.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19</a:t>
            </a:fld>
            <a:endParaRPr lang="en-US"/>
          </a:p>
        </p:txBody>
      </p:sp>
    </p:spTree>
    <p:extLst>
      <p:ext uri="{BB962C8B-B14F-4D97-AF65-F5344CB8AC3E}">
        <p14:creationId xmlns:p14="http://schemas.microsoft.com/office/powerpoint/2010/main" val="149997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algorithmic mechanism design,</a:t>
            </a:r>
            <a:r>
              <a:rPr lang="en-US" baseline="0" dirty="0" smtClean="0"/>
              <a:t> a mechanism is designed to choose an outcome based on the information reported from agents. Often a mechanism chooses an outcome to optimize a objective. </a:t>
            </a:r>
          </a:p>
          <a:p>
            <a:r>
              <a:rPr lang="en-US" baseline="0" dirty="0" smtClean="0"/>
              <a:t>And we assume that all agents share the same public information and know the mechanism;</a:t>
            </a:r>
          </a:p>
          <a:p>
            <a:r>
              <a:rPr lang="en-US" baseline="0" dirty="0" smtClean="0"/>
              <a:t>Each agent has a private information </a:t>
            </a:r>
            <a:r>
              <a:rPr lang="en-US" baseline="0" dirty="0" err="1" smtClean="0"/>
              <a:t>si</a:t>
            </a:r>
            <a:r>
              <a:rPr lang="en-US" baseline="0" dirty="0" smtClean="0"/>
              <a:t> and report it to the mechanism.</a:t>
            </a:r>
          </a:p>
          <a:p>
            <a:r>
              <a:rPr lang="en-US" baseline="0" dirty="0" smtClean="0"/>
              <a:t>Let S be the set of agents’ private information, and R be the set of information actually reported by agents to the mechanism.</a:t>
            </a:r>
          </a:p>
          <a:p>
            <a:r>
              <a:rPr lang="en-US" baseline="0" dirty="0" smtClean="0"/>
              <a:t>Then the mechanism will choose a social outcome O based on R, and users will have valuations on this outcome. </a:t>
            </a:r>
          </a:p>
          <a:p>
            <a:r>
              <a:rPr lang="en-US" baseline="0" dirty="0" smtClean="0"/>
              <a:t>The problem here is that agent may strategically report their information in order to make the mechanism choose better outcomes for themselves.</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a:t>
            </a:fld>
            <a:endParaRPr lang="en-US"/>
          </a:p>
        </p:txBody>
      </p:sp>
    </p:spTree>
    <p:extLst>
      <p:ext uri="{BB962C8B-B14F-4D97-AF65-F5344CB8AC3E}">
        <p14:creationId xmlns:p14="http://schemas.microsoft.com/office/powerpoint/2010/main" val="2227392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These</a:t>
            </a:r>
            <a:r>
              <a:rPr lang="en-US" baseline="0" dirty="0" smtClean="0"/>
              <a:t> are the formal results. you can see that there are maximum weight over minimum weight in all the approximation ratio.</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20</a:t>
            </a:fld>
            <a:endParaRPr lang="en-US"/>
          </a:p>
        </p:txBody>
      </p:sp>
    </p:spTree>
    <p:extLst>
      <p:ext uri="{BB962C8B-B14F-4D97-AF65-F5344CB8AC3E}">
        <p14:creationId xmlns:p14="http://schemas.microsoft.com/office/powerpoint/2010/main" val="22854567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next model to study</a:t>
            </a:r>
            <a:r>
              <a:rPr lang="en-US" baseline="0" dirty="0" smtClean="0"/>
              <a:t> non-identical agents is the threshold model. In the threshold model, each agent has an interval, the interval is computed from three private information of the agent.</a:t>
            </a:r>
          </a:p>
          <a:p>
            <a:r>
              <a:rPr lang="en-US" baseline="0" dirty="0" smtClean="0"/>
              <a:t>The costs of agents are minimized if the facility built in this range, and agents will have a fixed cost if the facility is built outside the intervals. The principal will locate the facility to minimize the social cost based on the reports from the agents.</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21</a:t>
            </a:fld>
            <a:endParaRPr lang="en-US"/>
          </a:p>
        </p:txBody>
      </p:sp>
    </p:spTree>
    <p:extLst>
      <p:ext uri="{BB962C8B-B14F-4D97-AF65-F5344CB8AC3E}">
        <p14:creationId xmlns:p14="http://schemas.microsoft.com/office/powerpoint/2010/main" val="179619648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picture of what is going on here. For example, agent </a:t>
            </a:r>
            <a:r>
              <a:rPr lang="en-US" baseline="0" dirty="0" err="1" smtClean="0"/>
              <a:t>i</a:t>
            </a:r>
            <a:r>
              <a:rPr lang="en-US" baseline="0" dirty="0" smtClean="0"/>
              <a:t> has a minimum cost if the facility is built within the blue interval. The best location to put the facility in this example is here and here.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22</a:t>
            </a:fld>
            <a:endParaRPr lang="en-US"/>
          </a:p>
        </p:txBody>
      </p:sp>
    </p:spTree>
    <p:extLst>
      <p:ext uri="{BB962C8B-B14F-4D97-AF65-F5344CB8AC3E}">
        <p14:creationId xmlns:p14="http://schemas.microsoft.com/office/powerpoint/2010/main" val="2280049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show the mechanism</a:t>
            </a:r>
            <a:r>
              <a:rPr lang="en-US" baseline="0" dirty="0" smtClean="0"/>
              <a:t> which locates the facility to minimize the social cost in this setting and a break the tie in a consistent way is strategyproof.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23</a:t>
            </a:fld>
            <a:endParaRPr lang="en-US"/>
          </a:p>
        </p:txBody>
      </p:sp>
    </p:spTree>
    <p:extLst>
      <p:ext uri="{BB962C8B-B14F-4D97-AF65-F5344CB8AC3E}">
        <p14:creationId xmlns:p14="http://schemas.microsoft.com/office/powerpoint/2010/main" val="25138201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we plot</a:t>
            </a:r>
            <a:r>
              <a:rPr lang="en-US" baseline="0" dirty="0" smtClean="0"/>
              <a:t> the cost function, the function we look like this one. we say the two points with the minimum cost are the peaks of agent </a:t>
            </a:r>
            <a:r>
              <a:rPr lang="en-US" baseline="0" dirty="0" err="1" smtClean="0"/>
              <a:t>i</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26</a:t>
            </a:fld>
            <a:endParaRPr lang="en-US"/>
          </a:p>
        </p:txBody>
      </p:sp>
    </p:spTree>
    <p:extLst>
      <p:ext uri="{BB962C8B-B14F-4D97-AF65-F5344CB8AC3E}">
        <p14:creationId xmlns:p14="http://schemas.microsoft.com/office/powerpoint/2010/main" val="28135595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I need to introduce a</a:t>
            </a:r>
            <a:r>
              <a:rPr lang="en-US" baseline="0" dirty="0" smtClean="0"/>
              <a:t> few more definitions. We say a mechanism is group-strategyproof if no coalitions of agents who can reduce their costs together. We say a mechanism is position invariance if we shifted all agents by a distance, then the facility will be also shifted by the same distance. Finally, we say a mechanism is anonymous if the permutations of agents don</a:t>
            </a:r>
            <a:r>
              <a:rPr lang="fr-FR" baseline="0" dirty="0" smtClean="0"/>
              <a:t>’</a:t>
            </a:r>
            <a:r>
              <a:rPr lang="en-US" baseline="0" dirty="0" smtClean="0"/>
              <a:t>t change the location of the facility.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27</a:t>
            </a:fld>
            <a:endParaRPr lang="en-US"/>
          </a:p>
        </p:txBody>
      </p:sp>
    </p:spTree>
    <p:extLst>
      <p:ext uri="{BB962C8B-B14F-4D97-AF65-F5344CB8AC3E}">
        <p14:creationId xmlns:p14="http://schemas.microsoft.com/office/powerpoint/2010/main" val="3965206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a:t>
            </a:r>
            <a:r>
              <a:rPr lang="en-US" baseline="0" dirty="0" smtClean="0"/>
              <a:t> we only require the </a:t>
            </a:r>
            <a:r>
              <a:rPr lang="en-US" baseline="0" dirty="0" err="1" smtClean="0"/>
              <a:t>strategyproofness</a:t>
            </a:r>
            <a:r>
              <a:rPr lang="en-US" baseline="0" dirty="0" smtClean="0"/>
              <a:t>, we give the following mechanism: The mechanism always locates the facility on the x1-c or </a:t>
            </a:r>
            <a:r>
              <a:rPr lang="en-US" baseline="0" dirty="0" err="1" smtClean="0"/>
              <a:t>xn+c</a:t>
            </a:r>
            <a:r>
              <a:rPr lang="en-US" baseline="0" dirty="0" smtClean="0"/>
              <a:t>. It is easy to see that this mechanism is strategyproof. But a little bit surprised that it seems the only one we have in general setting.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28</a:t>
            </a:fld>
            <a:endParaRPr lang="en-US"/>
          </a:p>
        </p:txBody>
      </p:sp>
    </p:spTree>
    <p:extLst>
      <p:ext uri="{BB962C8B-B14F-4D97-AF65-F5344CB8AC3E}">
        <p14:creationId xmlns:p14="http://schemas.microsoft.com/office/powerpoint/2010/main" val="3904853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universal truthfulness mechanisms</a:t>
            </a:r>
            <a:r>
              <a:rPr lang="en-US" baseline="0" dirty="0" smtClean="0"/>
              <a:t> we considered is the following. The mechanism outputs the x1-c with a probability p, and </a:t>
            </a:r>
            <a:r>
              <a:rPr lang="en-US" baseline="0" dirty="0" err="1" smtClean="0"/>
              <a:t>xn+c</a:t>
            </a:r>
            <a:r>
              <a:rPr lang="en-US" baseline="0" dirty="0" smtClean="0"/>
              <a:t> with a probability 1-p. We show that p =1/2, it is the best we can have, the mechanism achieves an approximation ratio of n/2 for the social cost.</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29</a:t>
            </a:fld>
            <a:endParaRPr lang="en-US"/>
          </a:p>
        </p:txBody>
      </p:sp>
    </p:spTree>
    <p:extLst>
      <p:ext uri="{BB962C8B-B14F-4D97-AF65-F5344CB8AC3E}">
        <p14:creationId xmlns:p14="http://schemas.microsoft.com/office/powerpoint/2010/main" val="2541353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 us look at the truthful-in-expectation mechanism, the results are very interesting. Consider the following mechanism, let us first find the median agent, say m, and then locate the facility at agent m ‘s two most preferred location with equal probability. We are able to show that this mechanism is truthful-in-expectation, and it has at most 2 times of the social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30</a:t>
            </a:fld>
            <a:endParaRPr lang="en-US"/>
          </a:p>
        </p:txBody>
      </p:sp>
    </p:spTree>
    <p:extLst>
      <p:ext uri="{BB962C8B-B14F-4D97-AF65-F5344CB8AC3E}">
        <p14:creationId xmlns:p14="http://schemas.microsoft.com/office/powerpoint/2010/main" val="15873755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Then,</a:t>
            </a:r>
            <a:r>
              <a:rPr lang="en-US" altLang="zh-CN" baseline="0" dirty="0" smtClean="0"/>
              <a:t> I will talk about our first model, dual character facility location game and I’d like to start with a real scenario life which motivated us to propose this model. Assume that the principal is going to build farmer’s market on the street, then different residents may hold different attitudes. Some people who wants to get fresh vegetables will prefer to live close to it while others may want to keep far away from it because of noise and large traffic volume around the market.</a:t>
            </a:r>
            <a:endParaRPr lang="zh-CN" altLang="en-US" dirty="0" smtClean="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32</a:t>
            </a:fld>
            <a:endParaRPr lang="zh-CN" altLang="en-US"/>
          </a:p>
        </p:txBody>
      </p:sp>
    </p:spTree>
    <p:extLst>
      <p:ext uri="{BB962C8B-B14F-4D97-AF65-F5344CB8AC3E}">
        <p14:creationId xmlns:p14="http://schemas.microsoft.com/office/powerpoint/2010/main" val="1428881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two different types of mechanisms in the literature. A mechanism with payment is function mapping R to a social outcome O, and a price vector P is also computed. In this case, the utility of an agent is his valuation on the outcome less his payment. In mechanism without payment, R is only mapped to a social outcome O. The utility of an agent </a:t>
            </a:r>
            <a:r>
              <a:rPr lang="en-US" altLang="zh-CN" baseline="0" dirty="0" smtClean="0"/>
              <a:t>is his valuation on the outcome. We call a mechanism is strategyproof or incentive compatible if for every agent, the best strategy for them is to report their true private information to the mechanism. </a:t>
            </a:r>
          </a:p>
          <a:p>
            <a:endParaRPr lang="en-US" baseline="0" dirty="0" smtClean="0"/>
          </a:p>
        </p:txBody>
      </p:sp>
      <p:sp>
        <p:nvSpPr>
          <p:cNvPr id="4" name="Slide Number Placeholder 3"/>
          <p:cNvSpPr>
            <a:spLocks noGrp="1"/>
          </p:cNvSpPr>
          <p:nvPr>
            <p:ph type="sldNum" sz="quarter" idx="10"/>
          </p:nvPr>
        </p:nvSpPr>
        <p:spPr/>
        <p:txBody>
          <a:bodyPr/>
          <a:lstStyle/>
          <a:p>
            <a:fld id="{3645B259-E2BA-EC4E-AE99-458E6153654A}" type="slidenum">
              <a:rPr lang="en-US" smtClean="0"/>
              <a:t>3</a:t>
            </a:fld>
            <a:endParaRPr lang="en-US"/>
          </a:p>
        </p:txBody>
      </p:sp>
    </p:spTree>
    <p:extLst>
      <p:ext uri="{BB962C8B-B14F-4D97-AF65-F5344CB8AC3E}">
        <p14:creationId xmlns:p14="http://schemas.microsoft.com/office/powerpoint/2010/main" val="34445333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the model</a:t>
            </a:r>
            <a:r>
              <a:rPr lang="en-US" altLang="zh-CN" baseline="0" dirty="0" smtClean="0"/>
              <a:t>, we assume the length of the line segment is l. Each agent </a:t>
            </a:r>
            <a:r>
              <a:rPr lang="en-US" altLang="zh-CN" baseline="0" dirty="0" err="1" smtClean="0"/>
              <a:t>i</a:t>
            </a:r>
            <a:r>
              <a:rPr lang="en-US" altLang="zh-CN" baseline="0" dirty="0" smtClean="0"/>
              <a:t> has two attributes, its location xi, and its preference pi. pi could be either 0 or 1 depending on agent’s attitude towards the facility. We define the utility of an agent in different ways for different preferences, but for an agent with any preference, its utility will increase if the facility location becomes better in terms of its own preference.</a:t>
            </a:r>
            <a:endParaRPr lang="zh-CN" altLang="en-US" dirty="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33</a:t>
            </a:fld>
            <a:endParaRPr lang="zh-CN" altLang="en-US"/>
          </a:p>
        </p:txBody>
      </p:sp>
    </p:spTree>
    <p:extLst>
      <p:ext uri="{BB962C8B-B14F-4D97-AF65-F5344CB8AC3E}">
        <p14:creationId xmlns:p14="http://schemas.microsoft.com/office/powerpoint/2010/main" val="21783404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We studied two cases in this model,</a:t>
            </a:r>
            <a:r>
              <a:rPr lang="en-US" altLang="zh-CN" baseline="0" dirty="0" smtClean="0"/>
              <a:t> and the Mechanism 1 is proposed for the first case where each agent can only misreport its preference. We set x0 to be 0 and xn+1 to be 1, and then select the location of the leftmost point among x0 to xn+1 where the social utility can be optimized. For example, for the graph below, we can see the social utility is maximal when the facility is at x2 or x4. But since is x2 &lt; x4, the output is x2. We proved that Mechanism 1 is strategy-proof, and it also gives the optimal social utility.</a:t>
            </a:r>
            <a:endParaRPr lang="zh-CN" altLang="en-US" dirty="0" smtClean="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34</a:t>
            </a:fld>
            <a:endParaRPr lang="zh-CN" altLang="en-US"/>
          </a:p>
        </p:txBody>
      </p:sp>
    </p:spTree>
    <p:extLst>
      <p:ext uri="{BB962C8B-B14F-4D97-AF65-F5344CB8AC3E}">
        <p14:creationId xmlns:p14="http://schemas.microsoft.com/office/powerpoint/2010/main" val="15601419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the second case, we</a:t>
            </a:r>
            <a:r>
              <a:rPr lang="en-US" altLang="zh-CN" baseline="0" dirty="0" smtClean="0"/>
              <a:t> suppose each agent is able to misreport both preference and location. For this case, we define a new attribute transformed location for each agent, and it is also calculated differently for different types of agents. Then in the Mechanism 2, we count </a:t>
            </a:r>
            <a:r>
              <a:rPr lang="en-US" altLang="zh-CN" baseline="0" dirty="0" err="1" smtClean="0"/>
              <a:t>nl</a:t>
            </a:r>
            <a:r>
              <a:rPr lang="en-US" altLang="zh-CN" baseline="0" dirty="0" smtClean="0"/>
              <a:t> and nr with transformed locations of agents, and output either 0 or l by comparing </a:t>
            </a:r>
            <a:r>
              <a:rPr lang="en-US" altLang="zh-CN" baseline="0" dirty="0" err="1" smtClean="0"/>
              <a:t>nl</a:t>
            </a:r>
            <a:r>
              <a:rPr lang="en-US" altLang="zh-CN" baseline="0" dirty="0" smtClean="0"/>
              <a:t> and nr. Mechanism 2 is group strategy-proof with an approximation ratio of 1/3.</a:t>
            </a:r>
            <a:endParaRPr lang="zh-CN" altLang="en-US" dirty="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35</a:t>
            </a:fld>
            <a:endParaRPr lang="zh-CN" altLang="en-US"/>
          </a:p>
        </p:txBody>
      </p:sp>
    </p:spTree>
    <p:extLst>
      <p:ext uri="{BB962C8B-B14F-4D97-AF65-F5344CB8AC3E}">
        <p14:creationId xmlns:p14="http://schemas.microsoft.com/office/powerpoint/2010/main" val="6464856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Okay,</a:t>
            </a:r>
            <a:r>
              <a:rPr lang="en-US" altLang="zh-CN" baseline="0" dirty="0" smtClean="0"/>
              <a:t> next is the second model we will discuss today. It is two-opposite-facility location game with limited distance and here is a real scenario for it. Imagine the principal plans to build a police office and detention office to maintain the public order. Obviously, all agents want to keep close to police station to get rescue aid in time in case of emergency, but want to keep away from the detention house because of its security risks like prison break. In addition, the principal should also limit the distance between two facilities to guarantee a effective control from police when security incidence happens in detention house.</a:t>
            </a:r>
            <a:endParaRPr lang="zh-CN" altLang="en-US" dirty="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37</a:t>
            </a:fld>
            <a:endParaRPr lang="zh-CN" altLang="en-US"/>
          </a:p>
        </p:txBody>
      </p:sp>
    </p:spTree>
    <p:extLst>
      <p:ext uri="{BB962C8B-B14F-4D97-AF65-F5344CB8AC3E}">
        <p14:creationId xmlns:p14="http://schemas.microsoft.com/office/powerpoint/2010/main" val="31246157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In this model,</a:t>
            </a:r>
            <a:r>
              <a:rPr lang="en-US" altLang="zh-CN" baseline="0" dirty="0" smtClean="0"/>
              <a:t> each agent only has its location to report. The output of a mechanism  is a building scheme, which contains two locations, y0 and y1. Note that both y0 and y1 have explicit meanings. The utility of an agent is the difference between its distance from y0 and y1.In addition, the distance between two facilities cannot exceed a certain value C.</a:t>
            </a:r>
            <a:endParaRPr lang="zh-CN" altLang="en-US" dirty="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38</a:t>
            </a:fld>
            <a:endParaRPr lang="zh-CN" altLang="en-US"/>
          </a:p>
        </p:txBody>
      </p:sp>
    </p:spTree>
    <p:extLst>
      <p:ext uri="{BB962C8B-B14F-4D97-AF65-F5344CB8AC3E}">
        <p14:creationId xmlns:p14="http://schemas.microsoft.com/office/powerpoint/2010/main" val="162742086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We</a:t>
            </a:r>
            <a:r>
              <a:rPr lang="en-US" altLang="zh-CN" baseline="0" dirty="0" smtClean="0"/>
              <a:t> also studied two cases of this model. For the first case where the total number of agents is even, we use xm1 and xm2 to denote left and right middle agents on the line segment, and then we calculate kl and </a:t>
            </a:r>
            <a:r>
              <a:rPr lang="en-US" altLang="zh-CN" baseline="0" dirty="0" err="1" smtClean="0"/>
              <a:t>kr</a:t>
            </a:r>
            <a:r>
              <a:rPr lang="en-US" altLang="zh-CN" baseline="0" dirty="0" smtClean="0"/>
              <a:t> by two comparisons with C. The output can be (0,kl) or (</a:t>
            </a:r>
            <a:r>
              <a:rPr lang="en-US" altLang="zh-CN" baseline="0" dirty="0" err="1" smtClean="0"/>
              <a:t>l,l-kr</a:t>
            </a:r>
            <a:r>
              <a:rPr lang="en-US" altLang="zh-CN" baseline="0" dirty="0" smtClean="0"/>
              <a:t>) based on the relationship between kl and kr. From the graph below, we can get kl is 4.5 and </a:t>
            </a:r>
            <a:r>
              <a:rPr lang="en-US" altLang="zh-CN" baseline="0" dirty="0" err="1" smtClean="0"/>
              <a:t>kr</a:t>
            </a:r>
            <a:r>
              <a:rPr lang="en-US" altLang="zh-CN" baseline="0" dirty="0" smtClean="0"/>
              <a:t> is 4, so the final output is (0,4.5).</a:t>
            </a:r>
            <a:endParaRPr lang="zh-CN" altLang="en-US" dirty="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39</a:t>
            </a:fld>
            <a:endParaRPr lang="zh-CN" altLang="en-US"/>
          </a:p>
        </p:txBody>
      </p:sp>
    </p:spTree>
    <p:extLst>
      <p:ext uri="{BB962C8B-B14F-4D97-AF65-F5344CB8AC3E}">
        <p14:creationId xmlns:p14="http://schemas.microsoft.com/office/powerpoint/2010/main" val="28952318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The Mechanism</a:t>
            </a:r>
            <a:r>
              <a:rPr lang="en-US" altLang="zh-CN" baseline="0" dirty="0" smtClean="0"/>
              <a:t> is proved to be group strategy-proof mechanism with an approximation ratio of 1/k. This is the best ratio any deterministic mechanism can reach.</a:t>
            </a:r>
            <a:endParaRPr lang="en-US" altLang="zh-CN" dirty="0" smtClean="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40</a:t>
            </a:fld>
            <a:endParaRPr lang="zh-CN" altLang="en-US"/>
          </a:p>
        </p:txBody>
      </p:sp>
    </p:spTree>
    <p:extLst>
      <p:ext uri="{BB962C8B-B14F-4D97-AF65-F5344CB8AC3E}">
        <p14:creationId xmlns:p14="http://schemas.microsoft.com/office/powerpoint/2010/main" val="40957061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aseline="0" dirty="0" smtClean="0"/>
              <a:t>In addition, we give another mechanism when the total number of agents is odd. The Mechanism 4 is really similar to the mechanism for the even case, except that we get kl and </a:t>
            </a:r>
            <a:r>
              <a:rPr lang="en-US" altLang="zh-CN" baseline="0" dirty="0" err="1" smtClean="0"/>
              <a:t>kr</a:t>
            </a:r>
            <a:r>
              <a:rPr lang="en-US" altLang="zh-CN" baseline="0" dirty="0" smtClean="0"/>
              <a:t> with </a:t>
            </a:r>
            <a:r>
              <a:rPr lang="en-US" altLang="zh-CN" baseline="0" dirty="0" err="1" smtClean="0"/>
              <a:t>xm</a:t>
            </a:r>
            <a:r>
              <a:rPr lang="en-US" altLang="zh-CN" baseline="0" dirty="0" smtClean="0"/>
              <a:t>, which is the location of the middle agent. It is also a group strategy-proof mechanism. Its approximation ratio is 1/2k-1, which is also the best ratio for all deterministic mechanisms.</a:t>
            </a:r>
            <a:endParaRPr lang="zh-CN" altLang="en-US" dirty="0"/>
          </a:p>
        </p:txBody>
      </p:sp>
      <p:sp>
        <p:nvSpPr>
          <p:cNvPr id="4" name="Slide Number Placeholder 3"/>
          <p:cNvSpPr>
            <a:spLocks noGrp="1"/>
          </p:cNvSpPr>
          <p:nvPr>
            <p:ph type="sldNum" sz="quarter" idx="10"/>
          </p:nvPr>
        </p:nvSpPr>
        <p:spPr/>
        <p:txBody>
          <a:bodyPr/>
          <a:lstStyle/>
          <a:p>
            <a:fld id="{749BA0FC-127C-4DF7-9600-47EB10B962C1}" type="slidenum">
              <a:rPr lang="zh-CN" altLang="en-US" smtClean="0"/>
              <a:t>41</a:t>
            </a:fld>
            <a:endParaRPr lang="zh-CN" altLang="en-US"/>
          </a:p>
        </p:txBody>
      </p:sp>
    </p:spTree>
    <p:extLst>
      <p:ext uri="{BB962C8B-B14F-4D97-AF65-F5344CB8AC3E}">
        <p14:creationId xmlns:p14="http://schemas.microsoft.com/office/powerpoint/2010/main" val="397517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Another</a:t>
            </a:r>
            <a:r>
              <a:rPr lang="en-US" baseline="0" dirty="0" smtClean="0"/>
              <a:t> setting to study algorithmic mechanism design I will talk about today is a very practical one, facility location. Let us say a </a:t>
            </a:r>
            <a:r>
              <a:rPr lang="en-US" altLang="zh-CN" baseline="0" dirty="0" smtClean="0"/>
              <a:t>principal wants to locate a facility on a line, and the locations of agents are private information. Agents will have a cost when the facility is located. In order to optimize an objective, the principal asks agents their locations. The question here is that can design strategyproof mechanisms and optimizes/approximate the objective?</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4</a:t>
            </a:fld>
            <a:endParaRPr lang="en-US"/>
          </a:p>
        </p:txBody>
      </p:sp>
    </p:spTree>
    <p:extLst>
      <p:ext uri="{BB962C8B-B14F-4D97-AF65-F5344CB8AC3E}">
        <p14:creationId xmlns:p14="http://schemas.microsoft.com/office/powerpoint/2010/main" val="7437215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let us look at some example. The first example is that the cost of agent </a:t>
            </a:r>
            <a:r>
              <a:rPr lang="en-US" baseline="0" dirty="0" err="1" smtClean="0"/>
              <a:t>i</a:t>
            </a:r>
            <a:r>
              <a:rPr lang="en-US" baseline="0" dirty="0" smtClean="0"/>
              <a:t> is the her distance away from the facility. The cost function is also known as singled-peaked </a:t>
            </a:r>
            <a:r>
              <a:rPr lang="en-US" baseline="0" dirty="0" err="1" smtClean="0"/>
              <a:t>preference.The</a:t>
            </a:r>
            <a:r>
              <a:rPr lang="en-US" baseline="0" dirty="0" smtClean="0"/>
              <a:t> objective principal wants to optimize is the social cost.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5</a:t>
            </a:fld>
            <a:endParaRPr lang="en-US"/>
          </a:p>
        </p:txBody>
      </p:sp>
    </p:spTree>
    <p:extLst>
      <p:ext uri="{BB962C8B-B14F-4D97-AF65-F5344CB8AC3E}">
        <p14:creationId xmlns:p14="http://schemas.microsoft.com/office/powerpoint/2010/main" val="1245223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first</a:t>
            </a:r>
            <a:r>
              <a:rPr lang="en-US" baseline="0" dirty="0" smtClean="0"/>
              <a:t> mechanism we look at is to locate the facility at the location of the median agent. If we break tie with the leftmost location, in this example , the facility will be built on X2.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6</a:t>
            </a:fld>
            <a:endParaRPr lang="en-US"/>
          </a:p>
        </p:txBody>
      </p:sp>
    </p:spTree>
    <p:extLst>
      <p:ext uri="{BB962C8B-B14F-4D97-AF65-F5344CB8AC3E}">
        <p14:creationId xmlns:p14="http://schemas.microsoft.com/office/powerpoint/2010/main" val="13425922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Actually </a:t>
            </a:r>
            <a:r>
              <a:rPr lang="en-US" baseline="0" dirty="0" err="1" smtClean="0"/>
              <a:t>Procaccia</a:t>
            </a:r>
            <a:r>
              <a:rPr lang="en-US" baseline="0" dirty="0" smtClean="0"/>
              <a:t> and </a:t>
            </a:r>
            <a:r>
              <a:rPr lang="en-US" baseline="0" dirty="0" err="1" smtClean="0"/>
              <a:t>Tennenholts</a:t>
            </a:r>
            <a:r>
              <a:rPr lang="en-US" baseline="0" dirty="0" smtClean="0"/>
              <a:t> showed that Mechanism 4.1 is strategyproof and gives the optimal social cost. This is very good result, meaning we can get the </a:t>
            </a:r>
            <a:r>
              <a:rPr lang="en-US" baseline="0" dirty="0" err="1" smtClean="0"/>
              <a:t>strategyproofness</a:t>
            </a:r>
            <a:r>
              <a:rPr lang="en-US" baseline="0" dirty="0" smtClean="0"/>
              <a:t> and optimality at the same time. But it is not the usual case we have</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7</a:t>
            </a:fld>
            <a:endParaRPr lang="en-US"/>
          </a:p>
        </p:txBody>
      </p:sp>
    </p:spTree>
    <p:extLst>
      <p:ext uri="{BB962C8B-B14F-4D97-AF65-F5344CB8AC3E}">
        <p14:creationId xmlns:p14="http://schemas.microsoft.com/office/powerpoint/2010/main" val="3162925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let</a:t>
            </a:r>
            <a:r>
              <a:rPr lang="en-US" baseline="0" dirty="0" smtClean="0"/>
              <a:t> us have a look at another objective. what about the principal wants to minimize the maximum cost. The maximum cost of the location of facility is the defined as the maximum cost among agents.</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8</a:t>
            </a:fld>
            <a:endParaRPr lang="en-US"/>
          </a:p>
        </p:txBody>
      </p:sp>
    </p:spTree>
    <p:extLst>
      <p:ext uri="{BB962C8B-B14F-4D97-AF65-F5344CB8AC3E}">
        <p14:creationId xmlns:p14="http://schemas.microsoft.com/office/powerpoint/2010/main" val="963390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case,</a:t>
            </a:r>
            <a:r>
              <a:rPr lang="en-US" baseline="0" dirty="0" smtClean="0"/>
              <a:t> if the mechanism is to put the facility at the location to minimize this cost.  In this example, the facility should be located at the middle of agent 1 and 2. However, if it is the mechanism we use, the agent 2 could benefit by lying she is at x=4. </a:t>
            </a:r>
            <a:endParaRPr lang="en-US" dirty="0"/>
          </a:p>
        </p:txBody>
      </p:sp>
      <p:sp>
        <p:nvSpPr>
          <p:cNvPr id="4" name="Slide Number Placeholder 3"/>
          <p:cNvSpPr>
            <a:spLocks noGrp="1"/>
          </p:cNvSpPr>
          <p:nvPr>
            <p:ph type="sldNum" sz="quarter" idx="10"/>
          </p:nvPr>
        </p:nvSpPr>
        <p:spPr/>
        <p:txBody>
          <a:bodyPr/>
          <a:lstStyle/>
          <a:p>
            <a:fld id="{3645B259-E2BA-EC4E-AE99-458E6153654A}" type="slidenum">
              <a:rPr lang="en-US" smtClean="0"/>
              <a:t>9</a:t>
            </a:fld>
            <a:endParaRPr lang="en-US"/>
          </a:p>
        </p:txBody>
      </p:sp>
    </p:spTree>
    <p:extLst>
      <p:ext uri="{BB962C8B-B14F-4D97-AF65-F5344CB8AC3E}">
        <p14:creationId xmlns:p14="http://schemas.microsoft.com/office/powerpoint/2010/main" val="371344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lgn="ctr" eaLnBrk="1" latinLnBrk="0" hangingPunct="1"/>
            <a:fld id="{D92B0959-B31B-49D7-97A4-7B0D22506868}" type="datetime1">
              <a:rPr lang="en-US" smtClean="0"/>
              <a:t>4/8/2024</a:t>
            </a:fld>
            <a:endParaRPr lang="en-US" sz="2000" dirty="0">
              <a:solidFill>
                <a:srgbClr val="FFFFFF"/>
              </a:solidFill>
            </a:endParaRPr>
          </a:p>
        </p:txBody>
      </p:sp>
      <p:sp>
        <p:nvSpPr>
          <p:cNvPr id="5" name="Footer Placeholder 4"/>
          <p:cNvSpPr>
            <a:spLocks noGrp="1"/>
          </p:cNvSpPr>
          <p:nvPr>
            <p:ph type="ftr" sz="quarter" idx="11"/>
          </p:nvPr>
        </p:nvSpPr>
        <p:spPr/>
        <p:txBody>
          <a:bodyPr/>
          <a:lstStyle/>
          <a:p>
            <a:pPr algn="r" eaLnBrk="1" latinLnBrk="0" hangingPunct="1"/>
            <a:endParaRPr kumimoji="0" lang="en-US" dirty="0">
              <a:solidFill>
                <a:schemeClr val="tx2"/>
              </a:solidFill>
            </a:endParaRPr>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Tree>
    <p:extLst>
      <p:ext uri="{BB962C8B-B14F-4D97-AF65-F5344CB8AC3E}">
        <p14:creationId xmlns:p14="http://schemas.microsoft.com/office/powerpoint/2010/main" val="321138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30729C13-D494-4830-AEED-76C01251BDA5}" type="datetime1">
              <a:rPr lang="en-US" smtClean="0"/>
              <a:t>4/8/2024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a:p>
        </p:txBody>
      </p:sp>
    </p:spTree>
    <p:extLst>
      <p:ext uri="{BB962C8B-B14F-4D97-AF65-F5344CB8AC3E}">
        <p14:creationId xmlns:p14="http://schemas.microsoft.com/office/powerpoint/2010/main" val="1507834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9F4CFFC9-CCAC-4647-A052-338E95CF8DE2}" type="datetime1">
              <a:rPr lang="en-US" smtClean="0"/>
              <a:t>4/8/2024</a:t>
            </a:fld>
            <a:endParaRPr lang="en-US" dirty="0"/>
          </a:p>
        </p:txBody>
      </p:sp>
      <p:sp>
        <p:nvSpPr>
          <p:cNvPr id="5" name="Footer Placeholder 4"/>
          <p:cNvSpPr>
            <a:spLocks noGrp="1"/>
          </p:cNvSpPr>
          <p:nvPr>
            <p:ph type="ftr" sz="quarter" idx="11"/>
          </p:nvPr>
        </p:nvSpPr>
        <p:spPr/>
        <p:txBody>
          <a:bodyPr/>
          <a:lstStyle/>
          <a:p>
            <a:endParaRPr kumimoji="0" lang="en-US" dirty="0"/>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p>
        </p:txBody>
      </p:sp>
    </p:spTree>
    <p:extLst>
      <p:ext uri="{BB962C8B-B14F-4D97-AF65-F5344CB8AC3E}">
        <p14:creationId xmlns:p14="http://schemas.microsoft.com/office/powerpoint/2010/main" val="1456192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eaLnBrk="1" latinLnBrk="0" hangingPunct="1"/>
            <a:fld id="{54E0ECD4-6150-41E7-944C-DA96B6A9D1BA}" type="datetime1">
              <a:rPr lang="en-US" smtClean="0"/>
              <a:t>4/8/2024</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
        <p:nvSpPr>
          <p:cNvPr id="7" name="Slide Number Placeholder 28"/>
          <p:cNvSpPr txBox="1">
            <a:spLocks/>
          </p:cNvSpPr>
          <p:nvPr userDrawn="1"/>
        </p:nvSpPr>
        <p:spPr>
          <a:xfrm>
            <a:off x="8305800" y="10529"/>
            <a:ext cx="838200" cy="381000"/>
          </a:xfrm>
          <a:prstGeom prst="rect">
            <a:avLst/>
          </a:prstGeom>
        </p:spPr>
        <p:txBody>
          <a:bodyPr vert="horz" anchor="ctr" anchorCtr="0">
            <a:normAutofit/>
          </a:bodyPr>
          <a:lstStyle>
            <a:defPPr>
              <a:defRPr lang="en-US"/>
            </a:defPPr>
            <a:lvl1pPr marL="0" algn="ctr" defTabSz="914400" rtl="0" eaLnBrk="1" latinLnBrk="0" hangingPunct="1">
              <a:defRPr kumimoji="0" sz="1400" b="1"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pPr/>
              <a:t>‹#›</a:t>
            </a:fld>
            <a:endParaRPr lang="en-US" dirty="0"/>
          </a:p>
        </p:txBody>
      </p:sp>
    </p:spTree>
    <p:extLst>
      <p:ext uri="{BB962C8B-B14F-4D97-AF65-F5344CB8AC3E}">
        <p14:creationId xmlns:p14="http://schemas.microsoft.com/office/powerpoint/2010/main" val="1961401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pPr eaLnBrk="1" latinLnBrk="0" hangingPunct="1"/>
            <a:fld id="{371A93B9-87DA-4012-9671-261DDD616ECB}" type="datetime1">
              <a:rPr lang="en-US" smtClean="0"/>
              <a:t>4/8/2024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400" dirty="0">
              <a:solidFill>
                <a:srgbClr val="FFFFFF"/>
              </a:solidFill>
            </a:endParaRPr>
          </a:p>
        </p:txBody>
      </p:sp>
    </p:spTree>
    <p:extLst>
      <p:ext uri="{BB962C8B-B14F-4D97-AF65-F5344CB8AC3E}">
        <p14:creationId xmlns:p14="http://schemas.microsoft.com/office/powerpoint/2010/main" val="34508431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eaLnBrk="1" latinLnBrk="0" hangingPunct="1"/>
            <a:fld id="{30E98A16-665C-4845-A5AA-13D59DA90759}" type="datetime1">
              <a:rPr lang="en-US" smtClean="0"/>
              <a:t>4/8/2024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3304771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eaLnBrk="1" latinLnBrk="0" hangingPunct="1"/>
            <a:fld id="{85ED9E54-6AC2-4A59-BEE1-E6FB460694AD}" type="datetime1">
              <a:rPr lang="en-US" smtClean="0"/>
              <a:t>4/8/2024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a:p>
        </p:txBody>
      </p:sp>
    </p:spTree>
    <p:extLst>
      <p:ext uri="{BB962C8B-B14F-4D97-AF65-F5344CB8AC3E}">
        <p14:creationId xmlns:p14="http://schemas.microsoft.com/office/powerpoint/2010/main" val="2535107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eaLnBrk="1" latinLnBrk="0" hangingPunct="1"/>
            <a:fld id="{232C4E99-9B38-474C-9084-9B4B06407854}" type="datetime1">
              <a:rPr lang="en-US" smtClean="0"/>
              <a:t>4/8/2024</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761517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77BAE16F-F9CB-4531-B400-0215638EDD9E}" type="datetime1">
              <a:rPr lang="en-US" smtClean="0"/>
              <a:t>4/8/2024</a:t>
            </a:fld>
            <a:endParaRPr lang="en-US"/>
          </a:p>
        </p:txBody>
      </p:sp>
      <p:sp>
        <p:nvSpPr>
          <p:cNvPr id="3" name="Footer Placeholder 2"/>
          <p:cNvSpPr>
            <a:spLocks noGrp="1"/>
          </p:cNvSpPr>
          <p:nvPr>
            <p:ph type="ftr" sz="quarter" idx="11"/>
          </p:nvPr>
        </p:nvSpPr>
        <p:spPr/>
        <p:txBody>
          <a:bodyPr/>
          <a:lstStyle/>
          <a:p>
            <a:endParaRPr kumimoji="0" lang="en-US" dirty="0"/>
          </a:p>
        </p:txBody>
      </p:sp>
      <p:sp>
        <p:nvSpPr>
          <p:cNvPr id="4" name="Slide Number Placeholder 3"/>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chemeClr val="tx2"/>
              </a:solidFill>
            </a:endParaRPr>
          </a:p>
        </p:txBody>
      </p:sp>
    </p:spTree>
    <p:extLst>
      <p:ext uri="{BB962C8B-B14F-4D97-AF65-F5344CB8AC3E}">
        <p14:creationId xmlns:p14="http://schemas.microsoft.com/office/powerpoint/2010/main" val="4080176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fld id="{FA25BF08-A3BE-4D7D-A178-10248B794CB5}" type="datetime1">
              <a:rPr lang="en-US" smtClean="0"/>
              <a:t>4/8/2024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F0C94032-CD4C-4C25-B0C2-CEC720522D92}" type="slidenum">
              <a:rPr kumimoji="0" lang="en-US" smtClean="0"/>
              <a:pPr eaLnBrk="1" latinLnBrk="0" hangingPunct="1"/>
              <a:t>‹#›</a:t>
            </a:fld>
            <a:endParaRPr kumimoji="0" lang="en-US" dirty="0">
              <a:solidFill>
                <a:srgbClr val="FFFFFF"/>
              </a:solidFill>
            </a:endParaRPr>
          </a:p>
        </p:txBody>
      </p:sp>
    </p:spTree>
    <p:extLst>
      <p:ext uri="{BB962C8B-B14F-4D97-AF65-F5344CB8AC3E}">
        <p14:creationId xmlns:p14="http://schemas.microsoft.com/office/powerpoint/2010/main" val="121276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Edit Master text styles</a:t>
            </a:r>
          </a:p>
        </p:txBody>
      </p:sp>
      <p:sp>
        <p:nvSpPr>
          <p:cNvPr id="5" name="Date Placeholder 4"/>
          <p:cNvSpPr>
            <a:spLocks noGrp="1"/>
          </p:cNvSpPr>
          <p:nvPr>
            <p:ph type="dt" sz="half" idx="10"/>
          </p:nvPr>
        </p:nvSpPr>
        <p:spPr/>
        <p:txBody>
          <a:bodyPr/>
          <a:lstStyle/>
          <a:p>
            <a:pPr eaLnBrk="1" latinLnBrk="0" hangingPunct="1"/>
            <a:fld id="{A68A3C41-053F-48CA-8491-FFFC0F2568DB}" type="datetime1">
              <a:rPr lang="en-US" smtClean="0"/>
              <a:t>4/8/2024</a:t>
            </a:fld>
            <a:endParaRPr lang="en-US"/>
          </a:p>
        </p:txBody>
      </p:sp>
      <p:sp>
        <p:nvSpPr>
          <p:cNvPr id="6" name="Footer Placeholder 5"/>
          <p:cNvSpPr>
            <a:spLocks noGrp="1"/>
          </p:cNvSpPr>
          <p:nvPr>
            <p:ph type="ftr" sz="quarter" idx="11"/>
          </p:nvPr>
        </p:nvSpPr>
        <p:spPr/>
        <p:txBody>
          <a:bodyPr/>
          <a:lstStyle/>
          <a:p>
            <a:endParaRPr kumimoji="0" lang="en-US" dirty="0"/>
          </a:p>
        </p:txBody>
      </p:sp>
      <p:sp>
        <p:nvSpPr>
          <p:cNvPr id="7" name="Slide Number Placeholder 6"/>
          <p:cNvSpPr>
            <a:spLocks noGrp="1"/>
          </p:cNvSpPr>
          <p:nvPr>
            <p:ph type="sldNum" sz="quarter" idx="12"/>
          </p:nvPr>
        </p:nvSpPr>
        <p:spPr/>
        <p:txBody>
          <a:bodyPr/>
          <a:lstStyle/>
          <a:p>
            <a:pPr algn="ctr" eaLnBrk="1" latinLnBrk="0" hangingPunct="1"/>
            <a:fld id="{F0C94032-CD4C-4C25-B0C2-CEC720522D92}" type="slidenum">
              <a:rPr kumimoji="0" lang="en-US" smtClean="0"/>
              <a:pPr algn="ctr" eaLnBrk="1" latinLnBrk="0" hangingPunct="1"/>
              <a:t>‹#›</a:t>
            </a:fld>
            <a:endParaRPr kumimoji="0" lang="en-US" sz="2800" dirty="0"/>
          </a:p>
        </p:txBody>
      </p:sp>
    </p:spTree>
    <p:extLst>
      <p:ext uri="{BB962C8B-B14F-4D97-AF65-F5344CB8AC3E}">
        <p14:creationId xmlns:p14="http://schemas.microsoft.com/office/powerpoint/2010/main" val="121712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eaLnBrk="1" latinLnBrk="0" hangingPunct="1"/>
            <a:fld id="{C87E39E0-F286-4ED3-8E6C-75E9C1E8014D}" type="datetime1">
              <a:rPr lang="en-US" smtClean="0"/>
              <a:t>4/8/2024</a:t>
            </a:fld>
            <a:endParaRPr lang="en-US" sz="1400" dirty="0">
              <a:solidFill>
                <a:schemeClr val="tx2"/>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lgn="r" eaLnBrk="1" latinLnBrk="0" hangingPunct="1"/>
            <a:endParaRPr kumimoji="0" lang="en-US" sz="1400" dirty="0">
              <a:solidFill>
                <a:schemeClr val="tx2"/>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lgn="ctr" eaLnBrk="1" latinLnBrk="0" hangingPunct="1"/>
            <a:fld id="{F0C94032-CD4C-4C25-B0C2-CEC720522D92}" type="slidenum">
              <a:rPr kumimoji="0" lang="en-US" smtClean="0"/>
              <a:pPr algn="ctr" eaLnBrk="1" latinLnBrk="0" hangingPunct="1"/>
              <a:t>‹#›</a:t>
            </a:fld>
            <a:endParaRPr kumimoji="0" lang="en-US" sz="1400" b="1" dirty="0">
              <a:solidFill>
                <a:srgbClr val="FFFFFF"/>
              </a:solidFill>
            </a:endParaRPr>
          </a:p>
        </p:txBody>
      </p:sp>
    </p:spTree>
    <p:extLst>
      <p:ext uri="{BB962C8B-B14F-4D97-AF65-F5344CB8AC3E}">
        <p14:creationId xmlns:p14="http://schemas.microsoft.com/office/powerpoint/2010/main" val="208727362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7.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notesSlide" Target="../notesSlides/notesSlide20.xml"/><Relationship Id="rId7" Type="http://schemas.openxmlformats.org/officeDocument/2006/relationships/image" Target="../media/image9.e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9.bin"/><Relationship Id="rId5" Type="http://schemas.openxmlformats.org/officeDocument/2006/relationships/image" Target="../media/image8.emf"/><Relationship Id="rId4" Type="http://schemas.openxmlformats.org/officeDocument/2006/relationships/oleObject" Target="../embeddings/oleObject8.bin"/><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notesSlide" Target="../notesSlides/notesSlide21.xml"/><Relationship Id="rId7" Type="http://schemas.openxmlformats.org/officeDocument/2006/relationships/image" Target="../media/image11.e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13.bin"/><Relationship Id="rId11" Type="http://schemas.openxmlformats.org/officeDocument/2006/relationships/image" Target="../media/image13.emf"/><Relationship Id="rId5" Type="http://schemas.openxmlformats.org/officeDocument/2006/relationships/image" Target="../media/image10.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12.emf"/></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4.jpeg"/><Relationship Id="rId5" Type="http://schemas.openxmlformats.org/officeDocument/2006/relationships/image" Target="../media/image11.emf"/><Relationship Id="rId4" Type="http://schemas.openxmlformats.org/officeDocument/2006/relationships/oleObject" Target="../embeddings/oleObject16.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jpeg"/></Relationships>
</file>

<file path=ppt/slides/_rels/slide27.xml.rels><?xml version="1.0" encoding="UTF-8" standalone="yes"?>
<Relationships xmlns="http://schemas.openxmlformats.org/package/2006/relationships"><Relationship Id="rId8" Type="http://schemas.openxmlformats.org/officeDocument/2006/relationships/image" Target="../media/image21.emf"/><Relationship Id="rId13" Type="http://schemas.openxmlformats.org/officeDocument/2006/relationships/oleObject" Target="../embeddings/oleObject22.bin"/><Relationship Id="rId18" Type="http://schemas.openxmlformats.org/officeDocument/2006/relationships/image" Target="../media/image26.emf"/><Relationship Id="rId3" Type="http://schemas.openxmlformats.org/officeDocument/2006/relationships/notesSlide" Target="../notesSlides/notesSlide25.xml"/><Relationship Id="rId7" Type="http://schemas.openxmlformats.org/officeDocument/2006/relationships/oleObject" Target="../embeddings/oleObject19.bin"/><Relationship Id="rId12" Type="http://schemas.openxmlformats.org/officeDocument/2006/relationships/image" Target="../media/image23.emf"/><Relationship Id="rId17" Type="http://schemas.openxmlformats.org/officeDocument/2006/relationships/oleObject" Target="../embeddings/oleObject24.bin"/><Relationship Id="rId2" Type="http://schemas.openxmlformats.org/officeDocument/2006/relationships/slideLayout" Target="../slideLayouts/slideLayout2.xml"/><Relationship Id="rId16" Type="http://schemas.openxmlformats.org/officeDocument/2006/relationships/image" Target="../media/image25.emf"/><Relationship Id="rId1" Type="http://schemas.openxmlformats.org/officeDocument/2006/relationships/vmlDrawing" Target="../drawings/vmlDrawing8.vml"/><Relationship Id="rId6" Type="http://schemas.openxmlformats.org/officeDocument/2006/relationships/oleObject" Target="../embeddings/oleObject18.bin"/><Relationship Id="rId11" Type="http://schemas.openxmlformats.org/officeDocument/2006/relationships/oleObject" Target="../embeddings/oleObject21.bin"/><Relationship Id="rId5" Type="http://schemas.openxmlformats.org/officeDocument/2006/relationships/image" Target="../media/image20.emf"/><Relationship Id="rId15" Type="http://schemas.openxmlformats.org/officeDocument/2006/relationships/oleObject" Target="../embeddings/oleObject23.bin"/><Relationship Id="rId10" Type="http://schemas.openxmlformats.org/officeDocument/2006/relationships/image" Target="../media/image22.emf"/><Relationship Id="rId4" Type="http://schemas.openxmlformats.org/officeDocument/2006/relationships/oleObject" Target="../embeddings/oleObject17.bin"/><Relationship Id="rId9" Type="http://schemas.openxmlformats.org/officeDocument/2006/relationships/oleObject" Target="../embeddings/oleObject20.bin"/><Relationship Id="rId14" Type="http://schemas.openxmlformats.org/officeDocument/2006/relationships/image" Target="../media/image24.emf"/></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6.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6.bin"/><Relationship Id="rId5" Type="http://schemas.openxmlformats.org/officeDocument/2006/relationships/image" Target="../media/image21.emf"/><Relationship Id="rId4" Type="http://schemas.openxmlformats.org/officeDocument/2006/relationships/oleObject" Target="../embeddings/oleObject25.bin"/><Relationship Id="rId9" Type="http://schemas.openxmlformats.org/officeDocument/2006/relationships/image" Target="../media/image28.emf"/></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27.xml"/><Relationship Id="rId7" Type="http://schemas.openxmlformats.org/officeDocument/2006/relationships/image" Target="../media/image27.emf"/><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29.bin"/><Relationship Id="rId5" Type="http://schemas.openxmlformats.org/officeDocument/2006/relationships/image" Target="../media/image29.emf"/><Relationship Id="rId4" Type="http://schemas.openxmlformats.org/officeDocument/2006/relationships/oleObject" Target="../embeddings/oleObject28.bin"/><Relationship Id="rId9" Type="http://schemas.openxmlformats.org/officeDocument/2006/relationships/image" Target="../media/image28.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notesSlide" Target="../notesSlides/notesSlide28.xml"/><Relationship Id="rId7" Type="http://schemas.openxmlformats.org/officeDocument/2006/relationships/image" Target="../media/image30.e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2.bin"/><Relationship Id="rId11" Type="http://schemas.openxmlformats.org/officeDocument/2006/relationships/image" Target="../media/image32.emf"/><Relationship Id="rId5" Type="http://schemas.openxmlformats.org/officeDocument/2006/relationships/image" Target="../media/image29.e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31.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0.jpeg"/><Relationship Id="rId5" Type="http://schemas.openxmlformats.org/officeDocument/2006/relationships/image" Target="../media/image35.png"/><Relationship Id="rId10" Type="http://schemas.openxmlformats.org/officeDocument/2006/relationships/image" Target="../media/image212.png"/><Relationship Id="rId4" Type="http://schemas.openxmlformats.org/officeDocument/2006/relationships/image" Target="../media/image34.png"/><Relationship Id="rId9" Type="http://schemas.openxmlformats.org/officeDocument/2006/relationships/image" Target="../media/image39.png"/></Relationships>
</file>

<file path=ppt/slides/_rels/slide3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230.png"/><Relationship Id="rId3" Type="http://schemas.openxmlformats.org/officeDocument/2006/relationships/image" Target="../media/image41.png"/><Relationship Id="rId7" Type="http://schemas.openxmlformats.org/officeDocument/2006/relationships/image" Target="../media/image42.png"/><Relationship Id="rId12" Type="http://schemas.openxmlformats.org/officeDocument/2006/relationships/image" Target="../media/image16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150.png"/><Relationship Id="rId5" Type="http://schemas.openxmlformats.org/officeDocument/2006/relationships/image" Target="../media/image34.png"/><Relationship Id="rId15" Type="http://schemas.openxmlformats.org/officeDocument/2006/relationships/image" Target="../media/image40.jpeg"/><Relationship Id="rId10" Type="http://schemas.openxmlformats.org/officeDocument/2006/relationships/image" Target="../media/image140.png"/><Relationship Id="rId4" Type="http://schemas.openxmlformats.org/officeDocument/2006/relationships/image" Target="../media/image33.png"/><Relationship Id="rId9" Type="http://schemas.openxmlformats.org/officeDocument/2006/relationships/image" Target="../media/image130.png"/><Relationship Id="rId14" Type="http://schemas.openxmlformats.org/officeDocument/2006/relationships/image" Target="../media/image39.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7" Type="http://schemas.openxmlformats.org/officeDocument/2006/relationships/image" Target="../media/image46.jpeg"/><Relationship Id="rId2" Type="http://schemas.openxmlformats.org/officeDocument/2006/relationships/notesSlide" Target="../notesSlides/notesSlide33.xml"/><Relationship Id="rId16" Type="http://schemas.openxmlformats.org/officeDocument/2006/relationships/image" Target="../media/image39.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28.png"/><Relationship Id="rId5" Type="http://schemas.openxmlformats.org/officeDocument/2006/relationships/image" Target="../media/image35.png"/><Relationship Id="rId15" Type="http://schemas.openxmlformats.org/officeDocument/2006/relationships/image" Target="../media/image31.png"/><Relationship Id="rId10" Type="http://schemas.openxmlformats.org/officeDocument/2006/relationships/image" Target="../media/image45.jpeg"/><Relationship Id="rId4" Type="http://schemas.openxmlformats.org/officeDocument/2006/relationships/image" Target="../media/image34.png"/><Relationship Id="rId9" Type="http://schemas.openxmlformats.org/officeDocument/2006/relationships/image" Target="../media/image44.png"/><Relationship Id="rId14" Type="http://schemas.openxmlformats.org/officeDocument/2006/relationships/image" Target="../media/image30.png"/></Relationships>
</file>

<file path=ppt/slides/_rels/slide3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image" Target="../media/image34.png"/><Relationship Id="rId18" Type="http://schemas.openxmlformats.org/officeDocument/2006/relationships/image" Target="../media/image44.png"/><Relationship Id="rId3" Type="http://schemas.openxmlformats.org/officeDocument/2006/relationships/image" Target="../media/image48.png"/><Relationship Id="rId21" Type="http://schemas.openxmlformats.org/officeDocument/2006/relationships/image" Target="../media/image42.png"/><Relationship Id="rId7" Type="http://schemas.openxmlformats.org/officeDocument/2006/relationships/image" Target="../media/image33.png"/><Relationship Id="rId12" Type="http://schemas.openxmlformats.org/officeDocument/2006/relationships/image" Target="../media/image38.png"/><Relationship Id="rId17" Type="http://schemas.openxmlformats.org/officeDocument/2006/relationships/image" Target="../media/image29.png"/><Relationship Id="rId2" Type="http://schemas.openxmlformats.org/officeDocument/2006/relationships/notesSlide" Target="../notesSlides/notesSlide35.xml"/><Relationship Id="rId16" Type="http://schemas.openxmlformats.org/officeDocument/2006/relationships/image" Target="../media/image280.png"/><Relationship Id="rId20" Type="http://schemas.openxmlformats.org/officeDocument/2006/relationships/image" Target="../media/image47.jpe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37.png"/><Relationship Id="rId5" Type="http://schemas.openxmlformats.org/officeDocument/2006/relationships/image" Target="../media/image220.png"/><Relationship Id="rId15" Type="http://schemas.openxmlformats.org/officeDocument/2006/relationships/image" Target="../media/image27.png"/><Relationship Id="rId10" Type="http://schemas.openxmlformats.org/officeDocument/2006/relationships/image" Target="../media/image36.png"/><Relationship Id="rId19" Type="http://schemas.openxmlformats.org/officeDocument/2006/relationships/image" Target="../media/image330.png"/><Relationship Id="rId4" Type="http://schemas.openxmlformats.org/officeDocument/2006/relationships/image" Target="../media/image210.png"/><Relationship Id="rId9" Type="http://schemas.openxmlformats.org/officeDocument/2006/relationships/image" Target="../media/image35.png"/><Relationship Id="rId14" Type="http://schemas.openxmlformats.org/officeDocument/2006/relationships/image" Target="../media/image260.png"/><Relationship Id="rId22" Type="http://schemas.openxmlformats.org/officeDocument/2006/relationships/image" Target="../media/image48.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2.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45.xml.rels><?xml version="1.0" encoding="UTF-8" standalone="yes"?>
<Relationships xmlns="http://schemas.openxmlformats.org/package/2006/relationships"><Relationship Id="rId2" Type="http://schemas.openxmlformats.org/officeDocument/2006/relationships/image" Target="../media/image55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4.bin"/><Relationship Id="rId5" Type="http://schemas.openxmlformats.org/officeDocument/2006/relationships/image" Target="../media/image3.emf"/><Relationship Id="rId4" Type="http://schemas.openxmlformats.org/officeDocument/2006/relationships/oleObject" Target="../embeddings/oleObject3.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3.emf"/><Relationship Id="rId4"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2065" y="1960367"/>
            <a:ext cx="7733491" cy="2738937"/>
          </a:xfrm>
        </p:spPr>
        <p:txBody>
          <a:bodyPr>
            <a:normAutofit fontScale="90000"/>
          </a:bodyPr>
          <a:lstStyle/>
          <a:p>
            <a:pPr algn="ctr"/>
            <a:r>
              <a:rPr lang="en-US" sz="5400" dirty="0" smtClean="0">
                <a:solidFill>
                  <a:srgbClr val="FFFF00"/>
                </a:solidFill>
              </a:rPr>
              <a:t/>
            </a:r>
            <a:br>
              <a:rPr lang="en-US" sz="5400" dirty="0" smtClean="0">
                <a:solidFill>
                  <a:srgbClr val="FFFF00"/>
                </a:solidFill>
              </a:rPr>
            </a:br>
            <a:r>
              <a:rPr lang="en-US" sz="5400" dirty="0" smtClean="0"/>
              <a:t>CS6382 Algorithm Analysis and Game Theory:</a:t>
            </a:r>
            <a:br>
              <a:rPr lang="en-US" sz="5400" dirty="0" smtClean="0"/>
            </a:br>
            <a:r>
              <a:rPr lang="en-US" sz="4900" dirty="0" smtClean="0"/>
              <a:t>Facility Location games</a:t>
            </a:r>
            <a:r>
              <a:rPr lang="en-US" dirty="0" smtClean="0"/>
              <a:t/>
            </a:r>
            <a:br>
              <a:rPr lang="en-US" dirty="0" smtClean="0"/>
            </a:br>
            <a:endParaRPr lang="en-US" sz="3100" dirty="0"/>
          </a:p>
        </p:txBody>
      </p:sp>
    </p:spTree>
    <p:extLst>
      <p:ext uri="{BB962C8B-B14F-4D97-AF65-F5344CB8AC3E}">
        <p14:creationId xmlns:p14="http://schemas.microsoft.com/office/powerpoint/2010/main" val="37878410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endParaRPr lang="en-US" sz="2400" dirty="0">
              <a:latin typeface="Calibri"/>
              <a:cs typeface="Calibri"/>
            </a:endParaRPr>
          </a:p>
        </p:txBody>
      </p:sp>
      <p:sp>
        <p:nvSpPr>
          <p:cNvPr id="4" name="TextBox 3"/>
          <p:cNvSpPr txBox="1"/>
          <p:nvPr/>
        </p:nvSpPr>
        <p:spPr>
          <a:xfrm>
            <a:off x="612648" y="1600200"/>
            <a:ext cx="81534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p>
          <a:p>
            <a:r>
              <a:rPr lang="en-US" sz="2000" dirty="0" smtClean="0"/>
              <a:t>Mechanism 2: locate the facility at the location of the first agent.</a:t>
            </a:r>
            <a:endParaRPr lang="en-US" sz="800" dirty="0"/>
          </a:p>
        </p:txBody>
      </p:sp>
      <p:sp>
        <p:nvSpPr>
          <p:cNvPr id="6" name="TextBox 5"/>
          <p:cNvSpPr txBox="1"/>
          <p:nvPr/>
        </p:nvSpPr>
        <p:spPr>
          <a:xfrm>
            <a:off x="612648" y="2131079"/>
            <a:ext cx="815340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t>Example:</a:t>
            </a:r>
          </a:p>
          <a:p>
            <a:endParaRPr lang="en-US" dirty="0"/>
          </a:p>
          <a:p>
            <a:endParaRPr lang="en-US" dirty="0" smtClean="0"/>
          </a:p>
          <a:p>
            <a:endParaRPr lang="en-US" dirty="0"/>
          </a:p>
          <a:p>
            <a:endParaRPr lang="en-US" dirty="0" smtClean="0"/>
          </a:p>
          <a:p>
            <a:endParaRPr lang="en-US" dirty="0"/>
          </a:p>
          <a:p>
            <a:endParaRPr lang="en-US" dirty="0"/>
          </a:p>
          <a:p>
            <a:pPr marL="800100" lvl="1" indent="-342900">
              <a:buFont typeface="Wingdings" charset="2"/>
              <a:buChar char="q"/>
            </a:pPr>
            <a:r>
              <a:rPr lang="en-US" dirty="0" smtClean="0"/>
              <a:t>Strategyproof ?</a:t>
            </a:r>
            <a:endParaRPr lang="en-US" dirty="0"/>
          </a:p>
          <a:p>
            <a:pPr marL="800100" lvl="1" indent="-342900">
              <a:buFont typeface="Wingdings" charset="2"/>
              <a:buChar char="q"/>
            </a:pPr>
            <a:r>
              <a:rPr lang="en-US" dirty="0" smtClean="0"/>
              <a:t>Approximation Ratio?	</a:t>
            </a:r>
            <a:endParaRPr lang="en-US" dirty="0"/>
          </a:p>
          <a:p>
            <a:endParaRPr lang="en-US" dirty="0"/>
          </a:p>
          <a:p>
            <a:endParaRPr lang="en-US" dirty="0"/>
          </a:p>
          <a:p>
            <a:endParaRPr lang="en-US" dirty="0" smtClean="0"/>
          </a:p>
          <a:p>
            <a:endParaRPr lang="en-US" dirty="0"/>
          </a:p>
          <a:p>
            <a:endParaRPr lang="en-US" dirty="0" smtClean="0"/>
          </a:p>
        </p:txBody>
      </p:sp>
      <p:cxnSp>
        <p:nvCxnSpPr>
          <p:cNvPr id="7" name="Straight Connector 6"/>
          <p:cNvCxnSpPr/>
          <p:nvPr/>
        </p:nvCxnSpPr>
        <p:spPr>
          <a:xfrm>
            <a:off x="1180284" y="3322341"/>
            <a:ext cx="708170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898718" y="3335169"/>
            <a:ext cx="769751" cy="369332"/>
          </a:xfrm>
          <a:prstGeom prst="rect">
            <a:avLst/>
          </a:prstGeom>
          <a:noFill/>
        </p:spPr>
        <p:txBody>
          <a:bodyPr wrap="square" rtlCol="0">
            <a:spAutoFit/>
          </a:bodyPr>
          <a:lstStyle/>
          <a:p>
            <a:r>
              <a:rPr lang="en-US" dirty="0" smtClean="0">
                <a:latin typeface="Calibri"/>
                <a:cs typeface="Calibri"/>
              </a:rPr>
              <a:t>x</a:t>
            </a:r>
            <a:r>
              <a:rPr lang="en-US" baseline="-25000" dirty="0" smtClean="0">
                <a:latin typeface="Calibri"/>
                <a:cs typeface="Calibri"/>
              </a:rPr>
              <a:t>1</a:t>
            </a:r>
            <a:r>
              <a:rPr lang="en-US" dirty="0" smtClean="0">
                <a:latin typeface="Calibri"/>
                <a:cs typeface="Calibri"/>
              </a:rPr>
              <a:t>=0</a:t>
            </a:r>
            <a:endParaRPr lang="en-US" dirty="0">
              <a:latin typeface="Calibri"/>
              <a:cs typeface="Calibri"/>
            </a:endParaRPr>
          </a:p>
        </p:txBody>
      </p:sp>
      <p:sp>
        <p:nvSpPr>
          <p:cNvPr id="9" name="TextBox 8"/>
          <p:cNvSpPr txBox="1"/>
          <p:nvPr/>
        </p:nvSpPr>
        <p:spPr>
          <a:xfrm>
            <a:off x="4025262" y="3335169"/>
            <a:ext cx="769751" cy="369332"/>
          </a:xfrm>
          <a:prstGeom prst="rect">
            <a:avLst/>
          </a:prstGeom>
          <a:noFill/>
        </p:spPr>
        <p:txBody>
          <a:bodyPr wrap="square" rtlCol="0">
            <a:spAutoFit/>
          </a:bodyPr>
          <a:lstStyle/>
          <a:p>
            <a:r>
              <a:rPr lang="en-US" dirty="0" smtClean="0">
                <a:latin typeface="Calibri"/>
                <a:cs typeface="Calibri"/>
              </a:rPr>
              <a:t>x</a:t>
            </a:r>
            <a:r>
              <a:rPr lang="en-US" baseline="-25000" dirty="0">
                <a:latin typeface="Calibri"/>
                <a:cs typeface="Calibri"/>
              </a:rPr>
              <a:t>2</a:t>
            </a:r>
            <a:r>
              <a:rPr lang="en-US" dirty="0" smtClean="0">
                <a:latin typeface="Calibri"/>
                <a:cs typeface="Calibri"/>
              </a:rPr>
              <a:t>=2</a:t>
            </a:r>
            <a:endParaRPr lang="en-US" dirty="0">
              <a:latin typeface="Calibri"/>
              <a:cs typeface="Calibri"/>
            </a:endParaRPr>
          </a:p>
        </p:txBody>
      </p:sp>
      <p:pic>
        <p:nvPicPr>
          <p:cNvPr id="10" name="Content Placeholder 7" descr="radio_tower.jpg"/>
          <p:cNvPicPr>
            <a:picLocks noChangeAspect="1"/>
          </p:cNvPicPr>
          <p:nvPr/>
        </p:nvPicPr>
        <p:blipFill>
          <a:blip r:embed="rId3" cstate="email">
            <a:extLst>
              <a:ext uri="{28A0092B-C50C-407E-A947-70E740481C1C}">
                <a14:useLocalDpi xmlns:a14="http://schemas.microsoft.com/office/drawing/2010/main" val="0"/>
              </a:ext>
            </a:extLst>
          </a:blip>
          <a:srcRect t="30431" b="30431"/>
          <a:stretch>
            <a:fillRect/>
          </a:stretch>
        </p:blipFill>
        <p:spPr>
          <a:xfrm>
            <a:off x="1898718" y="2732268"/>
            <a:ext cx="697914" cy="384831"/>
          </a:xfrm>
          <a:prstGeom prst="rect">
            <a:avLst/>
          </a:prstGeom>
        </p:spPr>
      </p:pic>
    </p:spTree>
    <p:extLst>
      <p:ext uri="{BB962C8B-B14F-4D97-AF65-F5344CB8AC3E}">
        <p14:creationId xmlns:p14="http://schemas.microsoft.com/office/powerpoint/2010/main" val="40766460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endParaRPr lang="en-US" sz="2400" dirty="0">
              <a:latin typeface="Calibri"/>
              <a:cs typeface="Calibri"/>
            </a:endParaRPr>
          </a:p>
        </p:txBody>
      </p:sp>
      <p:sp>
        <p:nvSpPr>
          <p:cNvPr id="4" name="TextBox 3"/>
          <p:cNvSpPr txBox="1"/>
          <p:nvPr/>
        </p:nvSpPr>
        <p:spPr>
          <a:xfrm>
            <a:off x="612648" y="1600200"/>
            <a:ext cx="81534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p>
          <a:p>
            <a:r>
              <a:rPr lang="en-US" sz="2000" dirty="0" smtClean="0"/>
              <a:t>Mechanism 2: locate the facility at the location of the first agent.</a:t>
            </a:r>
          </a:p>
        </p:txBody>
      </p:sp>
      <p:sp>
        <p:nvSpPr>
          <p:cNvPr id="7" name="TextBox 6"/>
          <p:cNvSpPr txBox="1"/>
          <p:nvPr/>
        </p:nvSpPr>
        <p:spPr>
          <a:xfrm>
            <a:off x="612648" y="2134369"/>
            <a:ext cx="8153400" cy="1015663"/>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2 [</a:t>
            </a:r>
            <a:r>
              <a:rPr lang="en-US" sz="2000" dirty="0" err="1" smtClean="0"/>
              <a:t>Procaccia</a:t>
            </a:r>
            <a:r>
              <a:rPr lang="en-US" sz="2000" dirty="0" smtClean="0"/>
              <a:t> and Tennenholtz’09]: Mechanism 2 is strategyproof and gives 2-approximation for the maximum cost. Any deterministic strategy proof mechanism cannot achieve a ratio better than 2.</a:t>
            </a:r>
          </a:p>
        </p:txBody>
      </p:sp>
    </p:spTree>
    <p:extLst>
      <p:ext uri="{BB962C8B-B14F-4D97-AF65-F5344CB8AC3E}">
        <p14:creationId xmlns:p14="http://schemas.microsoft.com/office/powerpoint/2010/main" val="37553557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endParaRPr lang="en-US" sz="2400" dirty="0">
              <a:latin typeface="Calibri"/>
              <a:cs typeface="Calibri"/>
            </a:endParaRPr>
          </a:p>
        </p:txBody>
      </p:sp>
      <p:sp>
        <p:nvSpPr>
          <p:cNvPr id="4" name="TextBox 3"/>
          <p:cNvSpPr txBox="1"/>
          <p:nvPr/>
        </p:nvSpPr>
        <p:spPr>
          <a:xfrm>
            <a:off x="612648" y="1600200"/>
            <a:ext cx="8153400" cy="83099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p>
          <a:p>
            <a:r>
              <a:rPr lang="en-US" sz="2000" dirty="0" smtClean="0"/>
              <a:t>Mechanism 3: locate the facility at the left and right with probability 1/4 and locate the facility at the center with probability 1/2.</a:t>
            </a:r>
          </a:p>
        </p:txBody>
      </p:sp>
      <p:sp>
        <p:nvSpPr>
          <p:cNvPr id="7" name="TextBox 6"/>
          <p:cNvSpPr txBox="1"/>
          <p:nvPr/>
        </p:nvSpPr>
        <p:spPr>
          <a:xfrm>
            <a:off x="612648" y="2490494"/>
            <a:ext cx="8153400" cy="707886"/>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3 [</a:t>
            </a:r>
            <a:r>
              <a:rPr lang="en-US" sz="2000" dirty="0" err="1" smtClean="0"/>
              <a:t>Procaccia</a:t>
            </a:r>
            <a:r>
              <a:rPr lang="en-US" sz="2000" dirty="0" smtClean="0"/>
              <a:t> and Tennenholtz’09]: Mechanism </a:t>
            </a:r>
            <a:r>
              <a:rPr lang="en-US" sz="2000" dirty="0"/>
              <a:t>3</a:t>
            </a:r>
            <a:r>
              <a:rPr lang="en-US" sz="2000" dirty="0" smtClean="0"/>
              <a:t> is strategyproof and gives 3/2-approximation for the maximum cost.</a:t>
            </a:r>
          </a:p>
        </p:txBody>
      </p:sp>
    </p:spTree>
    <p:extLst>
      <p:ext uri="{BB962C8B-B14F-4D97-AF65-F5344CB8AC3E}">
        <p14:creationId xmlns:p14="http://schemas.microsoft.com/office/powerpoint/2010/main" val="40581209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endParaRPr lang="en-US" sz="2400" dirty="0">
              <a:latin typeface="Calibri"/>
              <a:cs typeface="Calibri"/>
            </a:endParaRPr>
          </a:p>
        </p:txBody>
      </p:sp>
      <p:sp>
        <p:nvSpPr>
          <p:cNvPr id="4" name="TextBox 3"/>
          <p:cNvSpPr txBox="1"/>
          <p:nvPr/>
        </p:nvSpPr>
        <p:spPr>
          <a:xfrm>
            <a:off x="612648" y="1600200"/>
            <a:ext cx="8153400" cy="523220"/>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p>
          <a:p>
            <a:r>
              <a:rPr lang="en-US" sz="2000" dirty="0" smtClean="0"/>
              <a:t>Other extensions </a:t>
            </a:r>
          </a:p>
        </p:txBody>
      </p:sp>
      <p:sp>
        <p:nvSpPr>
          <p:cNvPr id="7" name="TextBox 6"/>
          <p:cNvSpPr txBox="1"/>
          <p:nvPr/>
        </p:nvSpPr>
        <p:spPr>
          <a:xfrm>
            <a:off x="612648" y="2134369"/>
            <a:ext cx="8153400" cy="707886"/>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Two facilities (same)</a:t>
            </a:r>
          </a:p>
          <a:p>
            <a:r>
              <a:rPr lang="en-US" sz="2000" dirty="0" smtClean="0"/>
              <a:t>One agent controlling multiple locations</a:t>
            </a:r>
          </a:p>
        </p:txBody>
      </p:sp>
    </p:spTree>
    <p:extLst>
      <p:ext uri="{BB962C8B-B14F-4D97-AF65-F5344CB8AC3E}">
        <p14:creationId xmlns:p14="http://schemas.microsoft.com/office/powerpoint/2010/main" val="16073720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Summary of directions</a:t>
            </a:r>
            <a:endParaRPr lang="en-US" sz="3200" dirty="0"/>
          </a:p>
        </p:txBody>
      </p:sp>
      <p:sp>
        <p:nvSpPr>
          <p:cNvPr id="3" name="Content Placeholder 2"/>
          <p:cNvSpPr>
            <a:spLocks noGrp="1"/>
          </p:cNvSpPr>
          <p:nvPr>
            <p:ph idx="1"/>
          </p:nvPr>
        </p:nvSpPr>
        <p:spPr/>
        <p:txBody>
          <a:bodyPr>
            <a:normAutofit fontScale="77500" lnSpcReduction="20000"/>
          </a:bodyPr>
          <a:lstStyle/>
          <a:p>
            <a:endParaRPr lang="en-US" sz="900" dirty="0"/>
          </a:p>
          <a:p>
            <a:r>
              <a:rPr lang="en-US" sz="2400" dirty="0"/>
              <a:t>Objectives: Social cost, Maximum cost</a:t>
            </a:r>
          </a:p>
          <a:p>
            <a:endParaRPr lang="en-US" sz="2400" dirty="0"/>
          </a:p>
          <a:p>
            <a:r>
              <a:rPr lang="en-US" sz="2400" dirty="0"/>
              <a:t>Mechanisms: Deterministic, Randomized</a:t>
            </a:r>
          </a:p>
          <a:p>
            <a:endParaRPr lang="en-US" sz="2400" dirty="0"/>
          </a:p>
          <a:p>
            <a:r>
              <a:rPr lang="en-US" sz="2400" dirty="0"/>
              <a:t>Randomized: Truthful in expectation, dominating truthful</a:t>
            </a:r>
          </a:p>
          <a:p>
            <a:endParaRPr lang="en-US" sz="2400" dirty="0"/>
          </a:p>
          <a:p>
            <a:r>
              <a:rPr lang="en-US" sz="2400" dirty="0"/>
              <a:t>Approximation on objectives: Upper bounds, lower bounds (closing the gap)</a:t>
            </a:r>
          </a:p>
          <a:p>
            <a:endParaRPr lang="en-US" sz="2400" dirty="0"/>
          </a:p>
          <a:p>
            <a:r>
              <a:rPr lang="en-US" sz="2400" dirty="0"/>
              <a:t>Model extension: Two (k) facilities, one agent controlling multiple locations</a:t>
            </a:r>
          </a:p>
          <a:p>
            <a:endParaRPr lang="en-US" sz="2400" dirty="0"/>
          </a:p>
          <a:p>
            <a:r>
              <a:rPr lang="en-US" sz="2400" dirty="0"/>
              <a:t>Game Over?</a:t>
            </a:r>
          </a:p>
          <a:p>
            <a:endParaRPr lang="en-US" sz="2400" dirty="0"/>
          </a:p>
          <a:p>
            <a:r>
              <a:rPr lang="en-US" sz="2400" dirty="0"/>
              <a:t>No</a:t>
            </a:r>
            <a:r>
              <a:rPr lang="en-US" sz="2400" dirty="0" smtClean="0"/>
              <a:t>! (The other extreme)</a:t>
            </a:r>
            <a:endParaRPr lang="en-US" sz="2400" dirty="0"/>
          </a:p>
        </p:txBody>
      </p:sp>
    </p:spTree>
    <p:extLst>
      <p:ext uri="{BB962C8B-B14F-4D97-AF65-F5344CB8AC3E}">
        <p14:creationId xmlns:p14="http://schemas.microsoft.com/office/powerpoint/2010/main" val="405812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Obnoxious Facility location games</a:t>
            </a:r>
            <a:endParaRPr lang="en-US" sz="3200" dirty="0"/>
          </a:p>
        </p:txBody>
      </p:sp>
      <p:sp>
        <p:nvSpPr>
          <p:cNvPr id="3" name="Content Placeholder 2"/>
          <p:cNvSpPr>
            <a:spLocks noGrp="1"/>
          </p:cNvSpPr>
          <p:nvPr>
            <p:ph idx="1"/>
          </p:nvPr>
        </p:nvSpPr>
        <p:spPr/>
        <p:txBody>
          <a:bodyPr>
            <a:normAutofit/>
          </a:bodyPr>
          <a:lstStyle/>
          <a:p>
            <a:endParaRPr lang="en-US" sz="900" dirty="0"/>
          </a:p>
          <a:p>
            <a:r>
              <a:rPr lang="en-US" sz="2400" dirty="0" smtClean="0"/>
              <a:t>Agents want to stay away from the facility</a:t>
            </a:r>
          </a:p>
          <a:p>
            <a:pPr lvl="1"/>
            <a:r>
              <a:rPr lang="en-US" sz="2100" dirty="0" smtClean="0"/>
              <a:t>A polluting factory</a:t>
            </a:r>
          </a:p>
          <a:p>
            <a:pPr lvl="1"/>
            <a:r>
              <a:rPr lang="en-US" sz="2100" dirty="0" smtClean="0"/>
              <a:t>A garbage dump site</a:t>
            </a:r>
          </a:p>
          <a:p>
            <a:pPr lvl="1"/>
            <a:r>
              <a:rPr lang="en-US" sz="2100" dirty="0" smtClean="0"/>
              <a:t>A prison</a:t>
            </a:r>
          </a:p>
          <a:p>
            <a:pPr lvl="1"/>
            <a:r>
              <a:rPr lang="en-US" sz="2100" dirty="0" smtClean="0"/>
              <a:t>…</a:t>
            </a:r>
          </a:p>
          <a:p>
            <a:r>
              <a:rPr lang="en-US" sz="2400" dirty="0" smtClean="0"/>
              <a:t>Main mechanism used</a:t>
            </a:r>
          </a:p>
          <a:p>
            <a:pPr lvl="1"/>
            <a:r>
              <a:rPr lang="en-US" sz="2100" dirty="0" smtClean="0"/>
              <a:t>Count the number of agents in each half of the segment</a:t>
            </a:r>
          </a:p>
          <a:p>
            <a:pPr lvl="1"/>
            <a:r>
              <a:rPr lang="en-US" sz="2100" dirty="0" smtClean="0"/>
              <a:t>Put the facility on the side with less agents</a:t>
            </a:r>
          </a:p>
          <a:p>
            <a:pPr lvl="1"/>
            <a:r>
              <a:rPr lang="en-US" sz="2100" dirty="0" smtClean="0"/>
              <a:t>Approximation ratio 3</a:t>
            </a:r>
          </a:p>
          <a:p>
            <a:r>
              <a:rPr lang="en-US" sz="2400" dirty="0" smtClean="0"/>
              <a:t>Algorithmic study initiated by </a:t>
            </a:r>
            <a:r>
              <a:rPr lang="en-US" sz="2400" dirty="0" err="1" smtClean="0"/>
              <a:t>Guochuan</a:t>
            </a:r>
            <a:r>
              <a:rPr lang="en-US" sz="2400" dirty="0" smtClean="0"/>
              <a:t> Zhang’s group in Zhejiang University</a:t>
            </a:r>
            <a:endParaRPr lang="en-US" sz="2400" dirty="0"/>
          </a:p>
        </p:txBody>
      </p:sp>
    </p:spTree>
    <p:extLst>
      <p:ext uri="{BB962C8B-B14F-4D97-AF65-F5344CB8AC3E}">
        <p14:creationId xmlns:p14="http://schemas.microsoft.com/office/powerpoint/2010/main" val="1565421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Obnoxious Facility location games</a:t>
            </a:r>
            <a:endParaRPr lang="en-US" sz="3200" dirty="0"/>
          </a:p>
        </p:txBody>
      </p:sp>
      <p:sp>
        <p:nvSpPr>
          <p:cNvPr id="3" name="Content Placeholder 2"/>
          <p:cNvSpPr>
            <a:spLocks noGrp="1"/>
          </p:cNvSpPr>
          <p:nvPr>
            <p:ph idx="1"/>
          </p:nvPr>
        </p:nvSpPr>
        <p:spPr>
          <a:xfrm>
            <a:off x="612648" y="1600200"/>
            <a:ext cx="8153400" cy="4858352"/>
          </a:xfrm>
        </p:spPr>
        <p:txBody>
          <a:bodyPr>
            <a:normAutofit/>
          </a:bodyPr>
          <a:lstStyle/>
          <a:p>
            <a:endParaRPr lang="en-US" sz="900" dirty="0"/>
          </a:p>
          <a:p>
            <a:r>
              <a:rPr lang="en-US" sz="2400" dirty="0" smtClean="0"/>
              <a:t>Agents want to stay away from the facility</a:t>
            </a:r>
          </a:p>
          <a:p>
            <a:pPr lvl="1"/>
            <a:r>
              <a:rPr lang="en-US" sz="2100" dirty="0" smtClean="0"/>
              <a:t>A polluting factory</a:t>
            </a:r>
          </a:p>
          <a:p>
            <a:pPr lvl="1"/>
            <a:r>
              <a:rPr lang="en-US" sz="2100" dirty="0" smtClean="0"/>
              <a:t>A garbage dump site</a:t>
            </a:r>
          </a:p>
          <a:p>
            <a:pPr lvl="1"/>
            <a:r>
              <a:rPr lang="en-US" sz="2100" dirty="0" smtClean="0"/>
              <a:t>A prison</a:t>
            </a:r>
          </a:p>
          <a:p>
            <a:r>
              <a:rPr lang="en-US" sz="2400" dirty="0" smtClean="0"/>
              <a:t>Main mechanism used</a:t>
            </a:r>
          </a:p>
          <a:p>
            <a:pPr lvl="1"/>
            <a:r>
              <a:rPr lang="en-US" sz="2100" dirty="0" smtClean="0"/>
              <a:t>Count the number of agents in each half of the segment</a:t>
            </a:r>
          </a:p>
          <a:p>
            <a:pPr lvl="1"/>
            <a:r>
              <a:rPr lang="en-US" sz="2100" dirty="0" smtClean="0"/>
              <a:t>Put the facility on the side with less agents</a:t>
            </a:r>
          </a:p>
          <a:p>
            <a:r>
              <a:rPr lang="en-US" sz="2400" dirty="0" smtClean="0"/>
              <a:t>Algorithmic study initiated by </a:t>
            </a:r>
            <a:r>
              <a:rPr lang="en-US" sz="2400" dirty="0" err="1" smtClean="0"/>
              <a:t>Guochuan</a:t>
            </a:r>
            <a:r>
              <a:rPr lang="en-US" sz="2400" dirty="0" smtClean="0"/>
              <a:t> Zhang’s group in Zhejiang University</a:t>
            </a:r>
          </a:p>
          <a:p>
            <a:r>
              <a:rPr lang="en-US" sz="2400" dirty="0" smtClean="0"/>
              <a:t>A complete picture? (No)</a:t>
            </a:r>
            <a:endParaRPr lang="en-US" sz="2400" dirty="0"/>
          </a:p>
        </p:txBody>
      </p:sp>
    </p:spTree>
    <p:extLst>
      <p:ext uri="{BB962C8B-B14F-4D97-AF65-F5344CB8AC3E}">
        <p14:creationId xmlns:p14="http://schemas.microsoft.com/office/powerpoint/2010/main" val="17351995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367780" cy="990600"/>
          </a:xfrm>
        </p:spPr>
        <p:txBody>
          <a:bodyPr>
            <a:noAutofit/>
          </a:bodyPr>
          <a:lstStyle/>
          <a:p>
            <a:r>
              <a:rPr lang="en-US" sz="3200" dirty="0" smtClean="0"/>
              <a:t>Facility location games with non-identical agents</a:t>
            </a:r>
            <a:endParaRPr lang="en-US" sz="3200"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endParaRPr lang="en-US" dirty="0" smtClean="0"/>
          </a:p>
          <a:p>
            <a:r>
              <a:rPr lang="en-US" sz="2400" dirty="0" smtClean="0"/>
              <a:t>Two approaches:</a:t>
            </a:r>
          </a:p>
          <a:p>
            <a:pPr lvl="1"/>
            <a:r>
              <a:rPr lang="en-US" sz="2400" dirty="0" smtClean="0"/>
              <a:t>Weighted agents</a:t>
            </a:r>
          </a:p>
          <a:p>
            <a:pPr lvl="1"/>
            <a:r>
              <a:rPr lang="en-US" sz="2400" dirty="0" smtClean="0"/>
              <a:t>Threshold based agents</a:t>
            </a:r>
          </a:p>
          <a:p>
            <a:pPr lvl="1"/>
            <a:endParaRPr lang="en-US" dirty="0" smtClean="0"/>
          </a:p>
          <a:p>
            <a:pPr lvl="1"/>
            <a:endParaRPr lang="en-US" dirty="0" smtClean="0"/>
          </a:p>
          <a:p>
            <a:pPr lvl="1"/>
            <a:endParaRPr lang="en-US" dirty="0" smtClean="0"/>
          </a:p>
        </p:txBody>
      </p:sp>
      <p:sp>
        <p:nvSpPr>
          <p:cNvPr id="4" name="TextBox 3"/>
          <p:cNvSpPr txBox="1"/>
          <p:nvPr/>
        </p:nvSpPr>
        <p:spPr>
          <a:xfrm>
            <a:off x="838200" y="1898134"/>
            <a:ext cx="7734300" cy="89255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sz="800" dirty="0" smtClean="0"/>
          </a:p>
          <a:p>
            <a:r>
              <a:rPr lang="en-US" dirty="0" smtClean="0"/>
              <a:t>Motivation: To investigate possible strategyproof mechanisms when agents are not identical in facility location games. </a:t>
            </a:r>
          </a:p>
          <a:p>
            <a:endParaRPr lang="en-US" sz="800" dirty="0"/>
          </a:p>
        </p:txBody>
      </p:sp>
    </p:spTree>
    <p:extLst>
      <p:ext uri="{BB962C8B-B14F-4D97-AF65-F5344CB8AC3E}">
        <p14:creationId xmlns:p14="http://schemas.microsoft.com/office/powerpoint/2010/main" val="11818353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Facility location games with weighted agents</a:t>
            </a:r>
            <a:endParaRPr lang="en-US" sz="3200" dirty="0"/>
          </a:p>
        </p:txBody>
      </p:sp>
      <p:sp>
        <p:nvSpPr>
          <p:cNvPr id="3" name="Content Placeholder 2"/>
          <p:cNvSpPr>
            <a:spLocks noGrp="1"/>
          </p:cNvSpPr>
          <p:nvPr>
            <p:ph idx="1"/>
          </p:nvPr>
        </p:nvSpPr>
        <p:spPr>
          <a:xfrm>
            <a:off x="612648" y="1606992"/>
            <a:ext cx="8153400" cy="4495800"/>
          </a:xfrm>
        </p:spPr>
        <p:txBody>
          <a:bodyPr>
            <a:noAutofit/>
          </a:bodyPr>
          <a:lstStyle/>
          <a:p>
            <a:r>
              <a:rPr lang="en-US" sz="2400" dirty="0" smtClean="0"/>
              <a:t>Each agent has a location </a:t>
            </a:r>
            <a:r>
              <a:rPr lang="en-US" sz="2400" i="1" dirty="0" smtClean="0"/>
              <a:t>x</a:t>
            </a:r>
            <a:r>
              <a:rPr lang="en-US" sz="2400" i="1" baseline="-25000" dirty="0" smtClean="0"/>
              <a:t>i</a:t>
            </a:r>
            <a:r>
              <a:rPr lang="en-US" sz="2400" dirty="0" smtClean="0"/>
              <a:t> and a weight </a:t>
            </a:r>
            <a:r>
              <a:rPr lang="en-US" sz="2400" i="1" dirty="0" err="1" smtClean="0"/>
              <a:t>w</a:t>
            </a:r>
            <a:r>
              <a:rPr lang="en-US" sz="2400" i="1" baseline="-25000" dirty="0" err="1" smtClean="0"/>
              <a:t>i</a:t>
            </a:r>
            <a:r>
              <a:rPr lang="en-US" sz="2400" dirty="0" smtClean="0"/>
              <a:t>, both of which are the private information of agent </a:t>
            </a:r>
            <a:r>
              <a:rPr lang="en-US" sz="2400" i="1" dirty="0" err="1" smtClean="0"/>
              <a:t>i</a:t>
            </a:r>
            <a:r>
              <a:rPr lang="en-US" sz="2400" dirty="0"/>
              <a:t>;</a:t>
            </a:r>
            <a:endParaRPr lang="en-US" sz="2400" dirty="0" smtClean="0"/>
          </a:p>
          <a:p>
            <a:r>
              <a:rPr lang="en-US" sz="2400" dirty="0" smtClean="0"/>
              <a:t>The cost of agent </a:t>
            </a:r>
            <a:r>
              <a:rPr lang="en-US" sz="2400" i="1" dirty="0" err="1" smtClean="0"/>
              <a:t>i</a:t>
            </a:r>
            <a:r>
              <a:rPr lang="en-US" sz="2400" dirty="0" smtClean="0"/>
              <a:t> with respect to the facility located at </a:t>
            </a:r>
            <a:r>
              <a:rPr lang="en-US" sz="2400" i="1" dirty="0" smtClean="0"/>
              <a:t>y</a:t>
            </a:r>
            <a:r>
              <a:rPr lang="en-US" sz="2400" dirty="0" smtClean="0"/>
              <a:t> is the product between her weight and her distance away from the facility. That is, </a:t>
            </a:r>
          </a:p>
          <a:p>
            <a:pPr marL="0" indent="0">
              <a:buNone/>
            </a:pPr>
            <a:r>
              <a:rPr lang="en-US" sz="2400" dirty="0" smtClean="0"/>
              <a:t>	</a:t>
            </a:r>
            <a:endParaRPr lang="en-US" sz="2400" dirty="0"/>
          </a:p>
          <a:p>
            <a:r>
              <a:rPr lang="en-US" sz="2400" dirty="0" smtClean="0"/>
              <a:t>Agents are asked to report their locations and weights;</a:t>
            </a:r>
          </a:p>
          <a:p>
            <a:r>
              <a:rPr lang="en-US" sz="2400" dirty="0" smtClean="0"/>
              <a:t>The principal locates the facility to minimize the social cost (or maximum cost) regarding the reports from agents;</a:t>
            </a:r>
          </a:p>
          <a:p>
            <a:r>
              <a:rPr lang="en-US" sz="2400" dirty="0" smtClean="0"/>
              <a:t>QUESTION: strategyproof mechanisms? and their performances</a:t>
            </a:r>
            <a:r>
              <a:rPr lang="en-US" sz="2400" dirty="0" smtClean="0">
                <a:cs typeface="Times New Roman"/>
              </a:rPr>
              <a:t>?</a:t>
            </a:r>
            <a:endParaRPr lang="en-US" sz="2400" dirty="0" smtClean="0"/>
          </a:p>
          <a:p>
            <a:pPr lvl="1"/>
            <a:endParaRPr lang="en-US" sz="2400" dirty="0" smtClean="0"/>
          </a:p>
        </p:txBody>
      </p:sp>
      <p:graphicFrame>
        <p:nvGraphicFramePr>
          <p:cNvPr id="4" name="Object 3"/>
          <p:cNvGraphicFramePr>
            <a:graphicFrameLocks noChangeAspect="1"/>
          </p:cNvGraphicFramePr>
          <p:nvPr>
            <p:extLst>
              <p:ext uri="{D42A27DB-BD31-4B8C-83A1-F6EECF244321}">
                <p14:modId xmlns:p14="http://schemas.microsoft.com/office/powerpoint/2010/main" val="191849408"/>
              </p:ext>
            </p:extLst>
          </p:nvPr>
        </p:nvGraphicFramePr>
        <p:xfrm>
          <a:off x="2620834" y="3364689"/>
          <a:ext cx="3594100" cy="508000"/>
        </p:xfrm>
        <a:graphic>
          <a:graphicData uri="http://schemas.openxmlformats.org/presentationml/2006/ole">
            <mc:AlternateContent xmlns:mc="http://schemas.openxmlformats.org/markup-compatibility/2006">
              <mc:Choice xmlns:v="urn:schemas-microsoft-com:vml" Requires="v">
                <p:oleObj spid="_x0000_s22430" name="Equation" r:id="rId4" imgW="1435100" imgH="203200" progId="Equation.DSMT4">
                  <p:embed/>
                </p:oleObj>
              </mc:Choice>
              <mc:Fallback>
                <p:oleObj name="Equation" r:id="rId4" imgW="1435100" imgH="203200" progId="Equation.DSMT4">
                  <p:embed/>
                  <p:pic>
                    <p:nvPicPr>
                      <p:cNvPr id="0" name=""/>
                      <p:cNvPicPr/>
                      <p:nvPr/>
                    </p:nvPicPr>
                    <p:blipFill>
                      <a:blip r:embed="rId5"/>
                      <a:stretch>
                        <a:fillRect/>
                      </a:stretch>
                    </p:blipFill>
                    <p:spPr>
                      <a:xfrm>
                        <a:off x="2620834" y="3364689"/>
                        <a:ext cx="3594100" cy="508000"/>
                      </a:xfrm>
                      <a:prstGeom prst="rect">
                        <a:avLst/>
                      </a:prstGeom>
                    </p:spPr>
                  </p:pic>
                </p:oleObj>
              </mc:Fallback>
            </mc:AlternateContent>
          </a:graphicData>
        </a:graphic>
      </p:graphicFrame>
    </p:spTree>
    <p:extLst>
      <p:ext uri="{BB962C8B-B14F-4D97-AF65-F5344CB8AC3E}">
        <p14:creationId xmlns:p14="http://schemas.microsoft.com/office/powerpoint/2010/main" val="5370748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Facility location games with weighted agents</a:t>
            </a:r>
            <a:endParaRPr lang="en-US" sz="3200" dirty="0"/>
          </a:p>
        </p:txBody>
      </p:sp>
      <p:sp>
        <p:nvSpPr>
          <p:cNvPr id="3" name="Content Placeholder 2"/>
          <p:cNvSpPr>
            <a:spLocks noGrp="1"/>
          </p:cNvSpPr>
          <p:nvPr>
            <p:ph idx="1"/>
          </p:nvPr>
        </p:nvSpPr>
        <p:spPr/>
        <p:txBody>
          <a:bodyPr>
            <a:normAutofit/>
          </a:bodyPr>
          <a:lstStyle/>
          <a:p>
            <a:r>
              <a:rPr lang="en-US" sz="2700" dirty="0" smtClean="0"/>
              <a:t>Results:</a:t>
            </a:r>
          </a:p>
          <a:p>
            <a:pPr lvl="1"/>
            <a:r>
              <a:rPr lang="en-US" sz="2400" dirty="0" smtClean="0"/>
              <a:t>For single-peaked preferences, most existing strategyproof mechanisms with identical agents are the best ones in facility location games with weighted agents.</a:t>
            </a:r>
          </a:p>
          <a:p>
            <a:pPr lvl="1"/>
            <a:r>
              <a:rPr lang="en-US" sz="2400" dirty="0" smtClean="0"/>
              <a:t>In other words, the best strategyproof mechanisms are the ones which ignore the weights of agents. </a:t>
            </a:r>
          </a:p>
        </p:txBody>
      </p:sp>
    </p:spTree>
    <p:extLst>
      <p:ext uri="{BB962C8B-B14F-4D97-AF65-F5344CB8AC3E}">
        <p14:creationId xmlns:p14="http://schemas.microsoft.com/office/powerpoint/2010/main" val="25500354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Algorithmic Mechanism Design</a:t>
            </a:r>
            <a:endParaRPr lang="en-US" sz="3200" dirty="0"/>
          </a:p>
        </p:txBody>
      </p:sp>
      <p:sp>
        <p:nvSpPr>
          <p:cNvPr id="3" name="Content Placeholder 2"/>
          <p:cNvSpPr>
            <a:spLocks noGrp="1"/>
          </p:cNvSpPr>
          <p:nvPr>
            <p:ph idx="1"/>
          </p:nvPr>
        </p:nvSpPr>
        <p:spPr>
          <a:xfrm>
            <a:off x="628650" y="1391450"/>
            <a:ext cx="7886700" cy="4351338"/>
          </a:xfrm>
        </p:spPr>
        <p:txBody>
          <a:bodyPr>
            <a:normAutofit/>
          </a:bodyPr>
          <a:lstStyle/>
          <a:p>
            <a:r>
              <a:rPr lang="en-US" sz="2400" dirty="0" smtClean="0"/>
              <a:t>A mechanism </a:t>
            </a:r>
            <a:r>
              <a:rPr lang="en-US" sz="2400" i="1" dirty="0" smtClean="0"/>
              <a:t>M</a:t>
            </a:r>
            <a:r>
              <a:rPr lang="en-US" sz="2400" dirty="0" smtClean="0"/>
              <a:t> chooses a social outcome to maximize an objective regarding the information reported by agents;</a:t>
            </a:r>
          </a:p>
          <a:p>
            <a:r>
              <a:rPr lang="en-US" sz="2400" dirty="0" smtClean="0"/>
              <a:t>All agents share the same public information and know </a:t>
            </a:r>
            <a:r>
              <a:rPr lang="en-US" sz="2400" i="1" dirty="0" smtClean="0"/>
              <a:t>M;</a:t>
            </a:r>
          </a:p>
          <a:p>
            <a:r>
              <a:rPr lang="en-US" sz="2400" dirty="0"/>
              <a:t>Each agent has </a:t>
            </a:r>
            <a:r>
              <a:rPr lang="en-US" sz="2400" dirty="0" smtClean="0"/>
              <a:t>his own </a:t>
            </a:r>
            <a:r>
              <a:rPr lang="en-US" sz="2400" dirty="0"/>
              <a:t>private information </a:t>
            </a:r>
            <a:r>
              <a:rPr lang="en-US" sz="2400" dirty="0" err="1"/>
              <a:t>s</a:t>
            </a:r>
            <a:r>
              <a:rPr lang="en-US" sz="2400" i="1" baseline="-25000" dirty="0" err="1"/>
              <a:t>i</a:t>
            </a:r>
            <a:r>
              <a:rPr lang="en-US" sz="2400" dirty="0"/>
              <a:t> and is asked to report it to </a:t>
            </a:r>
            <a:r>
              <a:rPr lang="en-US" sz="2400" dirty="0" smtClean="0"/>
              <a:t>the mechanism, </a:t>
            </a:r>
            <a:endParaRPr lang="en-US" sz="2400" dirty="0"/>
          </a:p>
          <a:p>
            <a:r>
              <a:rPr lang="en-US" sz="2400" i="1" dirty="0" smtClean="0"/>
              <a:t>S </a:t>
            </a:r>
            <a:r>
              <a:rPr lang="en-US" sz="2400" i="1" dirty="0"/>
              <a:t>= (</a:t>
            </a:r>
            <a:r>
              <a:rPr lang="en-US" sz="2400" i="1" dirty="0" smtClean="0"/>
              <a:t>s</a:t>
            </a:r>
            <a:r>
              <a:rPr lang="en-US" sz="2400" i="1" baseline="-25000" dirty="0" smtClean="0"/>
              <a:t>1 </a:t>
            </a:r>
            <a:r>
              <a:rPr lang="en-US" sz="2400" i="1" dirty="0" smtClean="0"/>
              <a:t>, </a:t>
            </a:r>
            <a:r>
              <a:rPr lang="en-US" sz="2400" i="1" dirty="0"/>
              <a:t>. . . , </a:t>
            </a:r>
            <a:r>
              <a:rPr lang="en-US" sz="2400" i="1" dirty="0" err="1"/>
              <a:t>s</a:t>
            </a:r>
            <a:r>
              <a:rPr lang="en-US" sz="2400" i="1" baseline="-25000" dirty="0" err="1"/>
              <a:t>n</a:t>
            </a:r>
            <a:r>
              <a:rPr lang="en-US" sz="2400" i="1" dirty="0" smtClean="0"/>
              <a:t>): </a:t>
            </a:r>
            <a:r>
              <a:rPr lang="en-US" sz="2400" dirty="0" smtClean="0"/>
              <a:t>agents</a:t>
            </a:r>
            <a:r>
              <a:rPr lang="en-US" sz="2400" dirty="0"/>
              <a:t>’ private information; </a:t>
            </a:r>
          </a:p>
          <a:p>
            <a:r>
              <a:rPr lang="en-US" sz="2400" i="1" dirty="0" smtClean="0"/>
              <a:t>R = (r</a:t>
            </a:r>
            <a:r>
              <a:rPr lang="en-US" sz="2400" i="1" baseline="-25000" dirty="0" smtClean="0"/>
              <a:t>1 </a:t>
            </a:r>
            <a:r>
              <a:rPr lang="en-US" sz="2400" i="1" dirty="0"/>
              <a:t>, . . . </a:t>
            </a:r>
            <a:r>
              <a:rPr lang="en-US" sz="2400" i="1" dirty="0" smtClean="0"/>
              <a:t>,</a:t>
            </a:r>
            <a:r>
              <a:rPr lang="en-US" sz="2400" i="1" dirty="0" err="1" smtClean="0"/>
              <a:t>r</a:t>
            </a:r>
            <a:r>
              <a:rPr lang="en-US" sz="2400" i="1" baseline="-25000" dirty="0" err="1" smtClean="0"/>
              <a:t>n</a:t>
            </a:r>
            <a:r>
              <a:rPr lang="en-US" sz="2400" i="1" dirty="0" smtClean="0"/>
              <a:t>): </a:t>
            </a:r>
            <a:r>
              <a:rPr lang="en-US" sz="2400" dirty="0" smtClean="0"/>
              <a:t>information reported by agents to the mechanism;</a:t>
            </a:r>
          </a:p>
          <a:p>
            <a:r>
              <a:rPr lang="en-US" sz="2400" dirty="0" smtClean="0"/>
              <a:t>The mechanism chooses a social outcome </a:t>
            </a:r>
            <a:r>
              <a:rPr lang="en-US" sz="2400" i="1" dirty="0" smtClean="0"/>
              <a:t>O</a:t>
            </a:r>
            <a:r>
              <a:rPr lang="en-US" sz="2400" dirty="0" smtClean="0"/>
              <a:t> with regard to </a:t>
            </a:r>
            <a:r>
              <a:rPr lang="en-US" sz="2400" i="1" dirty="0" smtClean="0"/>
              <a:t>R</a:t>
            </a:r>
            <a:r>
              <a:rPr lang="en-US" sz="2400" dirty="0"/>
              <a:t>; </a:t>
            </a:r>
          </a:p>
          <a:p>
            <a:r>
              <a:rPr lang="en-US" sz="2400" dirty="0"/>
              <a:t>Each agent </a:t>
            </a:r>
            <a:r>
              <a:rPr lang="en-US" sz="2400" dirty="0" smtClean="0"/>
              <a:t>has a </a:t>
            </a:r>
            <a:r>
              <a:rPr lang="en-US" sz="2400" dirty="0"/>
              <a:t>valuation </a:t>
            </a:r>
            <a:r>
              <a:rPr lang="en-US" sz="2400" i="1" dirty="0"/>
              <a:t>v</a:t>
            </a:r>
            <a:r>
              <a:rPr lang="en-US" sz="2400" i="1" baseline="-25000" dirty="0"/>
              <a:t>i</a:t>
            </a:r>
            <a:r>
              <a:rPr lang="en-US" sz="2400" dirty="0"/>
              <a:t> </a:t>
            </a:r>
            <a:r>
              <a:rPr lang="en-US" sz="2400" dirty="0" smtClean="0"/>
              <a:t>on </a:t>
            </a:r>
            <a:r>
              <a:rPr lang="en-US" sz="2400" i="1" dirty="0" smtClean="0"/>
              <a:t>O</a:t>
            </a:r>
            <a:r>
              <a:rPr lang="en-US" sz="2400" dirty="0"/>
              <a:t>. </a:t>
            </a:r>
          </a:p>
          <a:p>
            <a:endParaRPr lang="en-US" sz="2400" dirty="0"/>
          </a:p>
        </p:txBody>
      </p:sp>
      <p:sp>
        <p:nvSpPr>
          <p:cNvPr id="4" name="TextBox 3"/>
          <p:cNvSpPr txBox="1"/>
          <p:nvPr/>
        </p:nvSpPr>
        <p:spPr>
          <a:xfrm>
            <a:off x="667388" y="5835665"/>
            <a:ext cx="8153400" cy="923330"/>
          </a:xfrm>
          <a:prstGeom prst="rect">
            <a:avLst/>
          </a:prstGeom>
          <a:noFill/>
        </p:spPr>
        <p:txBody>
          <a:bodyPr wrap="square" rtlCol="0">
            <a:spAutoFit/>
          </a:bodyPr>
          <a:lstStyle/>
          <a:p>
            <a:r>
              <a:rPr lang="en-US" b="1" i="1" dirty="0" smtClean="0">
                <a:solidFill>
                  <a:srgbClr val="FF0000"/>
                </a:solidFill>
              </a:rPr>
              <a:t>Problem: </a:t>
            </a:r>
          </a:p>
          <a:p>
            <a:r>
              <a:rPr lang="en-US" b="1" i="1" dirty="0" smtClean="0">
                <a:solidFill>
                  <a:srgbClr val="FF0000"/>
                </a:solidFill>
              </a:rPr>
              <a:t>Each agent will manipulate his report (</a:t>
            </a:r>
            <a:r>
              <a:rPr lang="en-US" b="1" i="1" dirty="0" err="1" smtClean="0">
                <a:solidFill>
                  <a:srgbClr val="FF0000"/>
                </a:solidFill>
              </a:rPr>
              <a:t>a.k.a</a:t>
            </a:r>
            <a:r>
              <a:rPr lang="en-US" b="1" i="1" dirty="0" smtClean="0">
                <a:solidFill>
                  <a:srgbClr val="FF0000"/>
                </a:solidFill>
              </a:rPr>
              <a:t> strategy) in order to make the mechanism choose better outcome(s) for himself. </a:t>
            </a:r>
            <a:endParaRPr lang="en-US" b="1" i="1" dirty="0">
              <a:solidFill>
                <a:srgbClr val="FF0000"/>
              </a:solidFill>
            </a:endParaRPr>
          </a:p>
        </p:txBody>
      </p:sp>
    </p:spTree>
    <p:extLst>
      <p:ext uri="{BB962C8B-B14F-4D97-AF65-F5344CB8AC3E}">
        <p14:creationId xmlns:p14="http://schemas.microsoft.com/office/powerpoint/2010/main" val="892744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Facility </a:t>
            </a:r>
            <a:r>
              <a:rPr lang="en-US" sz="3200" dirty="0"/>
              <a:t>location games with weighted agents</a:t>
            </a:r>
          </a:p>
        </p:txBody>
      </p:sp>
      <p:sp>
        <p:nvSpPr>
          <p:cNvPr id="3" name="Content Placeholder 2"/>
          <p:cNvSpPr>
            <a:spLocks noGrp="1"/>
          </p:cNvSpPr>
          <p:nvPr>
            <p:ph idx="1"/>
          </p:nvPr>
        </p:nvSpPr>
        <p:spPr>
          <a:xfrm>
            <a:off x="612648" y="1408093"/>
            <a:ext cx="8153400" cy="4495800"/>
          </a:xfrm>
        </p:spPr>
        <p:txBody>
          <a:bodyPr/>
          <a:lstStyle/>
          <a:p>
            <a:r>
              <a:rPr lang="en-US" sz="2400" dirty="0" smtClean="0"/>
              <a:t>Social cost</a:t>
            </a:r>
          </a:p>
          <a:p>
            <a:endParaRPr lang="en-US" dirty="0"/>
          </a:p>
          <a:p>
            <a:endParaRPr lang="en-US" dirty="0" smtClean="0"/>
          </a:p>
          <a:p>
            <a:endParaRPr lang="en-US" dirty="0"/>
          </a:p>
          <a:p>
            <a:pPr marL="0" indent="0">
              <a:buNone/>
            </a:pPr>
            <a:endParaRPr lang="en-US" sz="2400" dirty="0" smtClean="0"/>
          </a:p>
          <a:p>
            <a:r>
              <a:rPr lang="en-US" sz="2400" dirty="0" smtClean="0"/>
              <a:t>Maximum cost</a:t>
            </a:r>
            <a:endParaRPr lang="en-US" sz="2400" dirty="0"/>
          </a:p>
        </p:txBody>
      </p:sp>
      <p:sp>
        <p:nvSpPr>
          <p:cNvPr id="4" name="TextBox 3"/>
          <p:cNvSpPr txBox="1"/>
          <p:nvPr/>
        </p:nvSpPr>
        <p:spPr>
          <a:xfrm>
            <a:off x="1003300" y="1812303"/>
            <a:ext cx="7505700" cy="707886"/>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Mechanism 1 is strategyproof and gives        approximation for the social cost.</a:t>
            </a:r>
          </a:p>
        </p:txBody>
      </p:sp>
      <p:graphicFrame>
        <p:nvGraphicFramePr>
          <p:cNvPr id="5" name="Content Placeholder 10"/>
          <p:cNvGraphicFramePr>
            <a:graphicFrameLocks noChangeAspect="1"/>
          </p:cNvGraphicFramePr>
          <p:nvPr>
            <p:extLst>
              <p:ext uri="{D42A27DB-BD31-4B8C-83A1-F6EECF244321}">
                <p14:modId xmlns:p14="http://schemas.microsoft.com/office/powerpoint/2010/main" val="2367903730"/>
              </p:ext>
            </p:extLst>
          </p:nvPr>
        </p:nvGraphicFramePr>
        <p:xfrm>
          <a:off x="6221475" y="1818834"/>
          <a:ext cx="495300" cy="431800"/>
        </p:xfrm>
        <a:graphic>
          <a:graphicData uri="http://schemas.openxmlformats.org/presentationml/2006/ole">
            <mc:AlternateContent xmlns:mc="http://schemas.openxmlformats.org/markup-compatibility/2006">
              <mc:Choice xmlns:v="urn:schemas-microsoft-com:vml" Requires="v">
                <p:oleObj spid="_x0000_s289491" name="Equation" r:id="rId4" imgW="495300" imgH="431800" progId="Equation.DSMT4">
                  <p:embed/>
                </p:oleObj>
              </mc:Choice>
              <mc:Fallback>
                <p:oleObj name="Equation" r:id="rId4" imgW="495300" imgH="431800" progId="Equation.DSMT4">
                  <p:embed/>
                  <p:pic>
                    <p:nvPicPr>
                      <p:cNvPr id="0" name=""/>
                      <p:cNvPicPr/>
                      <p:nvPr/>
                    </p:nvPicPr>
                    <p:blipFill>
                      <a:blip r:embed="rId5"/>
                      <a:stretch>
                        <a:fillRect/>
                      </a:stretch>
                    </p:blipFill>
                    <p:spPr>
                      <a:xfrm>
                        <a:off x="6221475" y="1818834"/>
                        <a:ext cx="495300" cy="431800"/>
                      </a:xfrm>
                      <a:prstGeom prst="rect">
                        <a:avLst/>
                      </a:prstGeom>
                    </p:spPr>
                  </p:pic>
                </p:oleObj>
              </mc:Fallback>
            </mc:AlternateContent>
          </a:graphicData>
        </a:graphic>
      </p:graphicFrame>
      <p:sp>
        <p:nvSpPr>
          <p:cNvPr id="6" name="TextBox 5"/>
          <p:cNvSpPr txBox="1"/>
          <p:nvPr/>
        </p:nvSpPr>
        <p:spPr>
          <a:xfrm>
            <a:off x="1005221" y="3917578"/>
            <a:ext cx="7505700" cy="707886"/>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Mechanism 2 is strategyproof and gives            approximation for the maximum cost.</a:t>
            </a:r>
          </a:p>
        </p:txBody>
      </p:sp>
      <p:graphicFrame>
        <p:nvGraphicFramePr>
          <p:cNvPr id="7" name="Content Placeholder 10"/>
          <p:cNvGraphicFramePr>
            <a:graphicFrameLocks noChangeAspect="1"/>
          </p:cNvGraphicFramePr>
          <p:nvPr>
            <p:extLst>
              <p:ext uri="{D42A27DB-BD31-4B8C-83A1-F6EECF244321}">
                <p14:modId xmlns:p14="http://schemas.microsoft.com/office/powerpoint/2010/main" val="647918220"/>
              </p:ext>
            </p:extLst>
          </p:nvPr>
        </p:nvGraphicFramePr>
        <p:xfrm>
          <a:off x="6254145" y="3926372"/>
          <a:ext cx="968374" cy="531044"/>
        </p:xfrm>
        <a:graphic>
          <a:graphicData uri="http://schemas.openxmlformats.org/presentationml/2006/ole">
            <mc:AlternateContent xmlns:mc="http://schemas.openxmlformats.org/markup-compatibility/2006">
              <mc:Choice xmlns:v="urn:schemas-microsoft-com:vml" Requires="v">
                <p:oleObj spid="_x0000_s289492" name="Equation" r:id="rId6" imgW="787400" imgH="431800" progId="Equation.DSMT4">
                  <p:embed/>
                </p:oleObj>
              </mc:Choice>
              <mc:Fallback>
                <p:oleObj name="Equation" r:id="rId6" imgW="787400" imgH="431800" progId="Equation.DSMT4">
                  <p:embed/>
                  <p:pic>
                    <p:nvPicPr>
                      <p:cNvPr id="0" name=""/>
                      <p:cNvPicPr/>
                      <p:nvPr/>
                    </p:nvPicPr>
                    <p:blipFill>
                      <a:blip r:embed="rId7"/>
                      <a:stretch>
                        <a:fillRect/>
                      </a:stretch>
                    </p:blipFill>
                    <p:spPr>
                      <a:xfrm>
                        <a:off x="6254145" y="3926372"/>
                        <a:ext cx="968374" cy="531044"/>
                      </a:xfrm>
                      <a:prstGeom prst="rect">
                        <a:avLst/>
                      </a:prstGeom>
                    </p:spPr>
                  </p:pic>
                </p:oleObj>
              </mc:Fallback>
            </mc:AlternateContent>
          </a:graphicData>
        </a:graphic>
      </p:graphicFrame>
      <p:sp>
        <p:nvSpPr>
          <p:cNvPr id="8" name="TextBox 7"/>
          <p:cNvSpPr txBox="1"/>
          <p:nvPr/>
        </p:nvSpPr>
        <p:spPr>
          <a:xfrm>
            <a:off x="1003300" y="2650137"/>
            <a:ext cx="7505700" cy="769441"/>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No (deterministic) strategyproof mechanism can give an approximation ratio better than          for the social cost.</a:t>
            </a:r>
          </a:p>
          <a:p>
            <a:endParaRPr lang="en-US" sz="400" dirty="0" smtClean="0"/>
          </a:p>
        </p:txBody>
      </p:sp>
      <p:graphicFrame>
        <p:nvGraphicFramePr>
          <p:cNvPr id="9" name="Content Placeholder 10"/>
          <p:cNvGraphicFramePr>
            <a:graphicFrameLocks noChangeAspect="1"/>
          </p:cNvGraphicFramePr>
          <p:nvPr>
            <p:extLst>
              <p:ext uri="{D42A27DB-BD31-4B8C-83A1-F6EECF244321}">
                <p14:modId xmlns:p14="http://schemas.microsoft.com/office/powerpoint/2010/main" val="1075862168"/>
              </p:ext>
            </p:extLst>
          </p:nvPr>
        </p:nvGraphicFramePr>
        <p:xfrm>
          <a:off x="4418613" y="2982976"/>
          <a:ext cx="495300" cy="431800"/>
        </p:xfrm>
        <a:graphic>
          <a:graphicData uri="http://schemas.openxmlformats.org/presentationml/2006/ole">
            <mc:AlternateContent xmlns:mc="http://schemas.openxmlformats.org/markup-compatibility/2006">
              <mc:Choice xmlns:v="urn:schemas-microsoft-com:vml" Requires="v">
                <p:oleObj spid="_x0000_s289493" name="Equation" r:id="rId8" imgW="495300" imgH="431800" progId="Equation.DSMT4">
                  <p:embed/>
                </p:oleObj>
              </mc:Choice>
              <mc:Fallback>
                <p:oleObj name="Equation" r:id="rId8" imgW="495300" imgH="431800" progId="Equation.DSMT4">
                  <p:embed/>
                  <p:pic>
                    <p:nvPicPr>
                      <p:cNvPr id="0" name=""/>
                      <p:cNvPicPr/>
                      <p:nvPr/>
                    </p:nvPicPr>
                    <p:blipFill>
                      <a:blip r:embed="rId5"/>
                      <a:stretch>
                        <a:fillRect/>
                      </a:stretch>
                    </p:blipFill>
                    <p:spPr>
                      <a:xfrm>
                        <a:off x="4418613" y="2982976"/>
                        <a:ext cx="495300" cy="431800"/>
                      </a:xfrm>
                      <a:prstGeom prst="rect">
                        <a:avLst/>
                      </a:prstGeom>
                    </p:spPr>
                  </p:pic>
                </p:oleObj>
              </mc:Fallback>
            </mc:AlternateContent>
          </a:graphicData>
        </a:graphic>
      </p:graphicFrame>
      <p:sp>
        <p:nvSpPr>
          <p:cNvPr id="10" name="TextBox 9"/>
          <p:cNvSpPr txBox="1"/>
          <p:nvPr/>
        </p:nvSpPr>
        <p:spPr>
          <a:xfrm>
            <a:off x="992521" y="4870078"/>
            <a:ext cx="7505700" cy="769441"/>
          </a:xfrm>
          <a:prstGeom prst="rect">
            <a:avLst/>
          </a:prstGeom>
          <a:solidFill>
            <a:srgbClr val="DD8047"/>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No (deterministic) strategyproof mechanism can give an approximation ratio better than               </a:t>
            </a:r>
            <a:r>
              <a:rPr lang="en-US" sz="2000" dirty="0"/>
              <a:t> </a:t>
            </a:r>
            <a:r>
              <a:rPr lang="en-US" sz="2000" dirty="0" smtClean="0"/>
              <a:t> for the maximum cost.</a:t>
            </a:r>
          </a:p>
          <a:p>
            <a:endParaRPr lang="en-US" sz="400" dirty="0" smtClean="0"/>
          </a:p>
        </p:txBody>
      </p:sp>
      <p:graphicFrame>
        <p:nvGraphicFramePr>
          <p:cNvPr id="11" name="Content Placeholder 10"/>
          <p:cNvGraphicFramePr>
            <a:graphicFrameLocks noChangeAspect="1"/>
          </p:cNvGraphicFramePr>
          <p:nvPr>
            <p:extLst>
              <p:ext uri="{D42A27DB-BD31-4B8C-83A1-F6EECF244321}">
                <p14:modId xmlns:p14="http://schemas.microsoft.com/office/powerpoint/2010/main" val="828600460"/>
              </p:ext>
            </p:extLst>
          </p:nvPr>
        </p:nvGraphicFramePr>
        <p:xfrm>
          <a:off x="4373403" y="5163098"/>
          <a:ext cx="968374" cy="531044"/>
        </p:xfrm>
        <a:graphic>
          <a:graphicData uri="http://schemas.openxmlformats.org/presentationml/2006/ole">
            <mc:AlternateContent xmlns:mc="http://schemas.openxmlformats.org/markup-compatibility/2006">
              <mc:Choice xmlns:v="urn:schemas-microsoft-com:vml" Requires="v">
                <p:oleObj spid="_x0000_s289494" name="Equation" r:id="rId9" imgW="787400" imgH="431800" progId="Equation.DSMT4">
                  <p:embed/>
                </p:oleObj>
              </mc:Choice>
              <mc:Fallback>
                <p:oleObj name="Equation" r:id="rId9" imgW="787400" imgH="431800" progId="Equation.DSMT4">
                  <p:embed/>
                  <p:pic>
                    <p:nvPicPr>
                      <p:cNvPr id="0" name=""/>
                      <p:cNvPicPr/>
                      <p:nvPr/>
                    </p:nvPicPr>
                    <p:blipFill>
                      <a:blip r:embed="rId7"/>
                      <a:stretch>
                        <a:fillRect/>
                      </a:stretch>
                    </p:blipFill>
                    <p:spPr>
                      <a:xfrm>
                        <a:off x="4373403" y="5163098"/>
                        <a:ext cx="968374" cy="531044"/>
                      </a:xfrm>
                      <a:prstGeom prst="rect">
                        <a:avLst/>
                      </a:prstGeom>
                    </p:spPr>
                  </p:pic>
                </p:oleObj>
              </mc:Fallback>
            </mc:AlternateContent>
          </a:graphicData>
        </a:graphic>
      </p:graphicFrame>
    </p:spTree>
    <p:extLst>
      <p:ext uri="{BB962C8B-B14F-4D97-AF65-F5344CB8AC3E}">
        <p14:creationId xmlns:p14="http://schemas.microsoft.com/office/powerpoint/2010/main" val="28187227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13" y="228600"/>
            <a:ext cx="8711015" cy="990600"/>
          </a:xfrm>
        </p:spPr>
        <p:txBody>
          <a:bodyPr>
            <a:noAutofit/>
          </a:bodyPr>
          <a:lstStyle/>
          <a:p>
            <a:r>
              <a:rPr lang="en-US" sz="3200" dirty="0" smtClean="0"/>
              <a:t>Facility location games with threshold based agents</a:t>
            </a:r>
            <a:endParaRPr lang="en-US" sz="3200" dirty="0"/>
          </a:p>
        </p:txBody>
      </p:sp>
      <p:sp>
        <p:nvSpPr>
          <p:cNvPr id="3" name="Content Placeholder 2"/>
          <p:cNvSpPr>
            <a:spLocks noGrp="1"/>
          </p:cNvSpPr>
          <p:nvPr>
            <p:ph idx="1"/>
          </p:nvPr>
        </p:nvSpPr>
        <p:spPr/>
        <p:txBody>
          <a:bodyPr>
            <a:normAutofit lnSpcReduction="10000"/>
          </a:bodyPr>
          <a:lstStyle/>
          <a:p>
            <a:r>
              <a:rPr lang="en-US" sz="2400" dirty="0" smtClean="0"/>
              <a:t>Each threshold agent has a location x</a:t>
            </a:r>
            <a:r>
              <a:rPr lang="en-US" sz="2400" baseline="-25000" dirty="0" smtClean="0"/>
              <a:t>i</a:t>
            </a:r>
            <a:r>
              <a:rPr lang="en-US" sz="2400" dirty="0" smtClean="0"/>
              <a:t> , a weight </a:t>
            </a:r>
            <a:r>
              <a:rPr lang="en-US" sz="2400" dirty="0" err="1" smtClean="0"/>
              <a:t>w</a:t>
            </a:r>
            <a:r>
              <a:rPr lang="en-US" sz="2400" baseline="-25000" dirty="0" err="1" smtClean="0"/>
              <a:t>i</a:t>
            </a:r>
            <a:r>
              <a:rPr lang="en-US" sz="2400" dirty="0" smtClean="0"/>
              <a:t>, and </a:t>
            </a:r>
            <a:r>
              <a:rPr lang="en-US" sz="2400" dirty="0" err="1" smtClean="0"/>
              <a:t>θ</a:t>
            </a:r>
            <a:r>
              <a:rPr lang="en-US" sz="2400" baseline="-25000" dirty="0" err="1" smtClean="0"/>
              <a:t>i</a:t>
            </a:r>
            <a:r>
              <a:rPr lang="en-US" sz="2400" baseline="-25000" dirty="0" smtClean="0"/>
              <a:t> </a:t>
            </a:r>
            <a:r>
              <a:rPr lang="en-US" sz="2400" dirty="0" smtClean="0"/>
              <a:t>, which all are the private information of agent </a:t>
            </a:r>
            <a:r>
              <a:rPr lang="en-US" sz="2400" dirty="0" err="1" smtClean="0"/>
              <a:t>i</a:t>
            </a:r>
            <a:r>
              <a:rPr lang="en-US" sz="2400" dirty="0" smtClean="0"/>
              <a:t>;</a:t>
            </a:r>
          </a:p>
          <a:p>
            <a:r>
              <a:rPr lang="en-US" sz="2400" dirty="0" smtClean="0"/>
              <a:t>An interval </a:t>
            </a:r>
            <a:r>
              <a:rPr lang="en-US" sz="2400" i="1" dirty="0" smtClean="0"/>
              <a:t>I</a:t>
            </a:r>
            <a:r>
              <a:rPr lang="en-US" sz="2400" i="1" baseline="-25000" dirty="0" smtClean="0"/>
              <a:t>i</a:t>
            </a:r>
            <a:r>
              <a:rPr lang="en-US" sz="2400" dirty="0" smtClean="0"/>
              <a:t> is computed as                         .</a:t>
            </a:r>
          </a:p>
          <a:p>
            <a:r>
              <a:rPr lang="en-US" sz="2400" dirty="0" smtClean="0"/>
              <a:t>The cost of agent </a:t>
            </a:r>
            <a:r>
              <a:rPr lang="en-US" sz="2400" dirty="0" err="1" smtClean="0"/>
              <a:t>i</a:t>
            </a:r>
            <a:r>
              <a:rPr lang="en-US" sz="2400" dirty="0" smtClean="0"/>
              <a:t> with respect to the facility located at y is:</a:t>
            </a:r>
          </a:p>
          <a:p>
            <a:endParaRPr lang="en-US" sz="2400" dirty="0"/>
          </a:p>
          <a:p>
            <a:endParaRPr lang="en-US" sz="2400" dirty="0" smtClean="0"/>
          </a:p>
          <a:p>
            <a:r>
              <a:rPr lang="en-US" sz="2400" dirty="0" smtClean="0"/>
              <a:t>Agents are asked to report their private information;</a:t>
            </a:r>
          </a:p>
          <a:p>
            <a:r>
              <a:rPr lang="en-US" sz="2400" dirty="0" smtClean="0"/>
              <a:t>The principal locates the facility in order to minimize the social cost regarding the reports from agents;</a:t>
            </a:r>
          </a:p>
          <a:p>
            <a:r>
              <a:rPr lang="en-US" sz="2400" dirty="0" smtClean="0"/>
              <a:t>QUESTION: strategyproof mechanisms and their performance</a:t>
            </a:r>
            <a:r>
              <a:rPr lang="en-US" sz="2400" dirty="0" smtClean="0">
                <a:latin typeface="Times New Roman"/>
                <a:cs typeface="Times New Roman"/>
              </a:rPr>
              <a:t>?</a:t>
            </a:r>
            <a:endParaRPr lang="en-US" sz="2400" dirty="0" smtClean="0"/>
          </a:p>
          <a:p>
            <a:pPr lvl="1"/>
            <a:endParaRPr lang="en-US" sz="2400" dirty="0" smtClean="0"/>
          </a:p>
        </p:txBody>
      </p:sp>
      <p:graphicFrame>
        <p:nvGraphicFramePr>
          <p:cNvPr id="6" name="Content Placeholder 3"/>
          <p:cNvGraphicFramePr>
            <a:graphicFrameLocks noChangeAspect="1"/>
          </p:cNvGraphicFramePr>
          <p:nvPr>
            <p:extLst>
              <p:ext uri="{D42A27DB-BD31-4B8C-83A1-F6EECF244321}">
                <p14:modId xmlns:p14="http://schemas.microsoft.com/office/powerpoint/2010/main" val="1282512857"/>
              </p:ext>
            </p:extLst>
          </p:nvPr>
        </p:nvGraphicFramePr>
        <p:xfrm>
          <a:off x="4351876" y="2442970"/>
          <a:ext cx="1698625" cy="566208"/>
        </p:xfrm>
        <a:graphic>
          <a:graphicData uri="http://schemas.openxmlformats.org/presentationml/2006/ole">
            <mc:AlternateContent xmlns:mc="http://schemas.openxmlformats.org/markup-compatibility/2006">
              <mc:Choice xmlns:v="urn:schemas-microsoft-com:vml" Requires="v">
                <p:oleObj spid="_x0000_s293551" name="Equation" r:id="rId4" imgW="1295400" imgH="431800" progId="Equation.DSMT4">
                  <p:embed/>
                </p:oleObj>
              </mc:Choice>
              <mc:Fallback>
                <p:oleObj name="Equation" r:id="rId4" imgW="1295400" imgH="431800" progId="Equation.DSMT4">
                  <p:embed/>
                  <p:pic>
                    <p:nvPicPr>
                      <p:cNvPr id="0" name=""/>
                      <p:cNvPicPr/>
                      <p:nvPr/>
                    </p:nvPicPr>
                    <p:blipFill>
                      <a:blip r:embed="rId5"/>
                      <a:stretch>
                        <a:fillRect/>
                      </a:stretch>
                    </p:blipFill>
                    <p:spPr>
                      <a:xfrm>
                        <a:off x="4351876" y="2442970"/>
                        <a:ext cx="1698625" cy="566208"/>
                      </a:xfrm>
                      <a:prstGeom prst="rect">
                        <a:avLst/>
                      </a:prstGeom>
                    </p:spPr>
                  </p:pic>
                </p:oleObj>
              </mc:Fallback>
            </mc:AlternateContent>
          </a:graphicData>
        </a:graphic>
      </p:graphicFrame>
      <p:graphicFrame>
        <p:nvGraphicFramePr>
          <p:cNvPr id="22" name="Object 21"/>
          <p:cNvGraphicFramePr>
            <a:graphicFrameLocks noChangeAspect="1"/>
          </p:cNvGraphicFramePr>
          <p:nvPr>
            <p:extLst>
              <p:ext uri="{D42A27DB-BD31-4B8C-83A1-F6EECF244321}">
                <p14:modId xmlns:p14="http://schemas.microsoft.com/office/powerpoint/2010/main" val="112184342"/>
              </p:ext>
            </p:extLst>
          </p:nvPr>
        </p:nvGraphicFramePr>
        <p:xfrm>
          <a:off x="22720573" y="16230600"/>
          <a:ext cx="3018974" cy="2438400"/>
        </p:xfrm>
        <a:graphic>
          <a:graphicData uri="http://schemas.openxmlformats.org/presentationml/2006/ole">
            <mc:AlternateContent xmlns:mc="http://schemas.openxmlformats.org/markup-compatibility/2006">
              <mc:Choice xmlns:v="urn:schemas-microsoft-com:vml" Requires="v">
                <p:oleObj spid="_x0000_s293552" name="Equation" r:id="rId6" imgW="660400" imgH="533400" progId="Equation.DSMT4">
                  <p:embed/>
                </p:oleObj>
              </mc:Choice>
              <mc:Fallback>
                <p:oleObj name="Equation" r:id="rId6" imgW="660400" imgH="533400" progId="Equation.DSMT4">
                  <p:embed/>
                  <p:pic>
                    <p:nvPicPr>
                      <p:cNvPr id="0" name=""/>
                      <p:cNvPicPr/>
                      <p:nvPr/>
                    </p:nvPicPr>
                    <p:blipFill>
                      <a:blip r:embed="rId7"/>
                      <a:stretch>
                        <a:fillRect/>
                      </a:stretch>
                    </p:blipFill>
                    <p:spPr>
                      <a:xfrm>
                        <a:off x="22720573" y="16230600"/>
                        <a:ext cx="3018974" cy="2438400"/>
                      </a:xfrm>
                      <a:prstGeom prst="rect">
                        <a:avLst/>
                      </a:prstGeom>
                    </p:spPr>
                  </p:pic>
                </p:oleObj>
              </mc:Fallback>
            </mc:AlternateContent>
          </a:graphicData>
        </a:graphic>
      </p:graphicFrame>
      <p:grpSp>
        <p:nvGrpSpPr>
          <p:cNvPr id="4" name="Group 3"/>
          <p:cNvGrpSpPr/>
          <p:nvPr/>
        </p:nvGrpSpPr>
        <p:grpSpPr>
          <a:xfrm>
            <a:off x="2106582" y="3207053"/>
            <a:ext cx="5609874" cy="888207"/>
            <a:chOff x="1292225" y="3158331"/>
            <a:chExt cx="5609874" cy="888207"/>
          </a:xfrm>
        </p:grpSpPr>
        <p:graphicFrame>
          <p:nvGraphicFramePr>
            <p:cNvPr id="25" name="Object 24"/>
            <p:cNvGraphicFramePr>
              <a:graphicFrameLocks noChangeAspect="1"/>
            </p:cNvGraphicFramePr>
            <p:nvPr>
              <p:extLst>
                <p:ext uri="{D42A27DB-BD31-4B8C-83A1-F6EECF244321}">
                  <p14:modId xmlns:p14="http://schemas.microsoft.com/office/powerpoint/2010/main" val="983044474"/>
                </p:ext>
              </p:extLst>
            </p:nvPr>
          </p:nvGraphicFramePr>
          <p:xfrm>
            <a:off x="1292225" y="3175000"/>
            <a:ext cx="2220913" cy="871538"/>
          </p:xfrm>
          <a:graphic>
            <a:graphicData uri="http://schemas.openxmlformats.org/presentationml/2006/ole">
              <mc:AlternateContent xmlns:mc="http://schemas.openxmlformats.org/markup-compatibility/2006">
                <mc:Choice xmlns:v="urn:schemas-microsoft-com:vml" Requires="v">
                  <p:oleObj spid="_x0000_s293553" name="Equation" r:id="rId8" imgW="1358900" imgH="533400" progId="Equation.DSMT4">
                    <p:embed/>
                  </p:oleObj>
                </mc:Choice>
                <mc:Fallback>
                  <p:oleObj name="Equation" r:id="rId8" imgW="1358900" imgH="533400" progId="Equation.DSMT4">
                    <p:embed/>
                    <p:pic>
                      <p:nvPicPr>
                        <p:cNvPr id="0" name=""/>
                        <p:cNvPicPr/>
                        <p:nvPr/>
                      </p:nvPicPr>
                      <p:blipFill>
                        <a:blip r:embed="rId9"/>
                        <a:stretch>
                          <a:fillRect/>
                        </a:stretch>
                      </p:blipFill>
                      <p:spPr>
                        <a:xfrm>
                          <a:off x="1292225" y="3175000"/>
                          <a:ext cx="2220913" cy="871538"/>
                        </a:xfrm>
                        <a:prstGeom prst="rect">
                          <a:avLst/>
                        </a:prstGeom>
                      </p:spPr>
                    </p:pic>
                  </p:oleObj>
                </mc:Fallback>
              </mc:AlternateContent>
            </a:graphicData>
          </a:graphic>
        </p:graphicFrame>
        <p:sp>
          <p:nvSpPr>
            <p:cNvPr id="26" name="TextBox 25"/>
            <p:cNvSpPr txBox="1"/>
            <p:nvPr/>
          </p:nvSpPr>
          <p:spPr>
            <a:xfrm>
              <a:off x="3478228" y="3209249"/>
              <a:ext cx="3423871" cy="369332"/>
            </a:xfrm>
            <a:prstGeom prst="rect">
              <a:avLst/>
            </a:prstGeom>
            <a:noFill/>
          </p:spPr>
          <p:txBody>
            <a:bodyPr wrap="square" rtlCol="0">
              <a:spAutoFit/>
            </a:bodyPr>
            <a:lstStyle/>
            <a:p>
              <a:r>
                <a:rPr lang="en-US" dirty="0" smtClean="0"/>
                <a:t>if                </a:t>
              </a:r>
              <a:r>
                <a:rPr lang="en-US" i="1" dirty="0" smtClean="0"/>
                <a:t>                   ;</a:t>
              </a:r>
              <a:r>
                <a:rPr lang="en-US" b="1" i="1" baseline="-25000" dirty="0" smtClean="0"/>
                <a:t>     </a:t>
              </a:r>
              <a:endParaRPr lang="en-US" dirty="0"/>
            </a:p>
          </p:txBody>
        </p:sp>
        <p:sp>
          <p:nvSpPr>
            <p:cNvPr id="27" name="TextBox 26"/>
            <p:cNvSpPr txBox="1"/>
            <p:nvPr/>
          </p:nvSpPr>
          <p:spPr>
            <a:xfrm>
              <a:off x="3468775" y="3578581"/>
              <a:ext cx="1767589" cy="369332"/>
            </a:xfrm>
            <a:prstGeom prst="rect">
              <a:avLst/>
            </a:prstGeom>
            <a:noFill/>
          </p:spPr>
          <p:txBody>
            <a:bodyPr wrap="square" rtlCol="0">
              <a:spAutoFit/>
            </a:bodyPr>
            <a:lstStyle/>
            <a:p>
              <a:r>
                <a:rPr lang="en-US" dirty="0" smtClean="0"/>
                <a:t>otherwise.</a:t>
              </a:r>
              <a:endParaRPr lang="en-US" dirty="0"/>
            </a:p>
          </p:txBody>
        </p:sp>
        <p:graphicFrame>
          <p:nvGraphicFramePr>
            <p:cNvPr id="10" name="Content Placeholder 3"/>
            <p:cNvGraphicFramePr>
              <a:graphicFrameLocks noChangeAspect="1"/>
            </p:cNvGraphicFramePr>
            <p:nvPr>
              <p:extLst>
                <p:ext uri="{D42A27DB-BD31-4B8C-83A1-F6EECF244321}">
                  <p14:modId xmlns:p14="http://schemas.microsoft.com/office/powerpoint/2010/main" val="2099237765"/>
                </p:ext>
              </p:extLst>
            </p:nvPr>
          </p:nvGraphicFramePr>
          <p:xfrm>
            <a:off x="3810853" y="3158331"/>
            <a:ext cx="1649412" cy="566738"/>
          </p:xfrm>
          <a:graphic>
            <a:graphicData uri="http://schemas.openxmlformats.org/presentationml/2006/ole">
              <mc:AlternateContent xmlns:mc="http://schemas.openxmlformats.org/markup-compatibility/2006">
                <mc:Choice xmlns:v="urn:schemas-microsoft-com:vml" Requires="v">
                  <p:oleObj spid="_x0000_s293554" name="Equation" r:id="rId10" imgW="1257300" imgH="431800" progId="Equation.DSMT4">
                    <p:embed/>
                  </p:oleObj>
                </mc:Choice>
                <mc:Fallback>
                  <p:oleObj name="Equation" r:id="rId10" imgW="1257300" imgH="431800" progId="Equation.DSMT4">
                    <p:embed/>
                    <p:pic>
                      <p:nvPicPr>
                        <p:cNvPr id="0" name=""/>
                        <p:cNvPicPr/>
                        <p:nvPr/>
                      </p:nvPicPr>
                      <p:blipFill>
                        <a:blip r:embed="rId11"/>
                        <a:stretch>
                          <a:fillRect/>
                        </a:stretch>
                      </p:blipFill>
                      <p:spPr>
                        <a:xfrm>
                          <a:off x="3810853" y="3158331"/>
                          <a:ext cx="1649412" cy="566738"/>
                        </a:xfrm>
                        <a:prstGeom prst="rect">
                          <a:avLst/>
                        </a:prstGeom>
                      </p:spPr>
                    </p:pic>
                  </p:oleObj>
                </mc:Fallback>
              </mc:AlternateContent>
            </a:graphicData>
          </a:graphic>
        </p:graphicFrame>
      </p:grpSp>
    </p:spTree>
    <p:extLst>
      <p:ext uri="{BB962C8B-B14F-4D97-AF65-F5344CB8AC3E}">
        <p14:creationId xmlns:p14="http://schemas.microsoft.com/office/powerpoint/2010/main" val="21475110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413" y="228600"/>
            <a:ext cx="8698186" cy="990600"/>
          </a:xfrm>
        </p:spPr>
        <p:txBody>
          <a:bodyPr>
            <a:noAutofit/>
          </a:bodyPr>
          <a:lstStyle/>
          <a:p>
            <a:r>
              <a:rPr lang="en-US" sz="3200" dirty="0" smtClean="0"/>
              <a:t>Facility location games with threshold based agents</a:t>
            </a:r>
            <a:endParaRPr lang="en-US" sz="3200" dirty="0"/>
          </a:p>
        </p:txBody>
      </p:sp>
      <p:graphicFrame>
        <p:nvGraphicFramePr>
          <p:cNvPr id="22" name="Object 21"/>
          <p:cNvGraphicFramePr>
            <a:graphicFrameLocks noChangeAspect="1"/>
          </p:cNvGraphicFramePr>
          <p:nvPr>
            <p:extLst>
              <p:ext uri="{D42A27DB-BD31-4B8C-83A1-F6EECF244321}">
                <p14:modId xmlns:p14="http://schemas.microsoft.com/office/powerpoint/2010/main" val="3076647762"/>
              </p:ext>
            </p:extLst>
          </p:nvPr>
        </p:nvGraphicFramePr>
        <p:xfrm>
          <a:off x="22720573" y="16230600"/>
          <a:ext cx="3018974" cy="2438400"/>
        </p:xfrm>
        <a:graphic>
          <a:graphicData uri="http://schemas.openxmlformats.org/presentationml/2006/ole">
            <mc:AlternateContent xmlns:mc="http://schemas.openxmlformats.org/markup-compatibility/2006">
              <mc:Choice xmlns:v="urn:schemas-microsoft-com:vml" Requires="v">
                <p:oleObj spid="_x0000_s171543" name="Equation" r:id="rId4" imgW="660400" imgH="533400" progId="Equation.DSMT4">
                  <p:embed/>
                </p:oleObj>
              </mc:Choice>
              <mc:Fallback>
                <p:oleObj name="Equation" r:id="rId4" imgW="660400" imgH="533400" progId="Equation.DSMT4">
                  <p:embed/>
                  <p:pic>
                    <p:nvPicPr>
                      <p:cNvPr id="0" name=""/>
                      <p:cNvPicPr/>
                      <p:nvPr/>
                    </p:nvPicPr>
                    <p:blipFill>
                      <a:blip r:embed="rId5"/>
                      <a:stretch>
                        <a:fillRect/>
                      </a:stretch>
                    </p:blipFill>
                    <p:spPr>
                      <a:xfrm>
                        <a:off x="22720573" y="16230600"/>
                        <a:ext cx="3018974" cy="2438400"/>
                      </a:xfrm>
                      <a:prstGeom prst="rect">
                        <a:avLst/>
                      </a:prstGeom>
                    </p:spPr>
                  </p:pic>
                </p:oleObj>
              </mc:Fallback>
            </mc:AlternateContent>
          </a:graphicData>
        </a:graphic>
      </p:graphicFrame>
      <p:grpSp>
        <p:nvGrpSpPr>
          <p:cNvPr id="66" name="Group 65"/>
          <p:cNvGrpSpPr/>
          <p:nvPr/>
        </p:nvGrpSpPr>
        <p:grpSpPr>
          <a:xfrm>
            <a:off x="563984" y="1541575"/>
            <a:ext cx="7965670" cy="3527682"/>
            <a:chOff x="17734462" y="21106190"/>
            <a:chExt cx="14421938" cy="4646511"/>
          </a:xfrm>
        </p:grpSpPr>
        <p:sp>
          <p:nvSpPr>
            <p:cNvPr id="39" name="Rectangle 38"/>
            <p:cNvSpPr/>
            <p:nvPr/>
          </p:nvSpPr>
          <p:spPr>
            <a:xfrm>
              <a:off x="17734462" y="21106190"/>
              <a:ext cx="11744980" cy="3607411"/>
            </a:xfrm>
            <a:prstGeom prst="rect">
              <a:avLst/>
            </a:prstGeom>
            <a:solidFill>
              <a:schemeClr val="lt1">
                <a:alpha val="0"/>
              </a:schemeClr>
            </a:solidFill>
            <a:ln>
              <a:noFill/>
            </a:ln>
          </p:spPr>
          <p:style>
            <a:lnRef idx="2">
              <a:schemeClr val="accent3"/>
            </a:lnRef>
            <a:fillRef idx="1">
              <a:schemeClr val="lt1"/>
            </a:fillRef>
            <a:effectRef idx="0">
              <a:schemeClr val="accent3"/>
            </a:effectRef>
            <a:fontRef idx="minor">
              <a:schemeClr val="dk1"/>
            </a:fontRef>
          </p:style>
          <p:txBody>
            <a:bodyPr wrap="square" lIns="105211" tIns="52605" rIns="105211" bIns="52605">
              <a:spAutoFit/>
            </a:bodyPr>
            <a:lstStyle/>
            <a:p>
              <a:pPr algn="just">
                <a:spcAft>
                  <a:spcPts val="1381"/>
                </a:spcAft>
              </a:pPr>
              <a:r>
                <a:rPr lang="en-US" sz="2400" b="1" dirty="0" smtClean="0"/>
                <a:t>Example: </a:t>
              </a:r>
              <a:r>
                <a:rPr lang="en-US" sz="2400" dirty="0" smtClean="0"/>
                <a:t>locate a radio tower</a:t>
              </a:r>
            </a:p>
            <a:p>
              <a:pPr algn="just">
                <a:spcAft>
                  <a:spcPts val="1381"/>
                </a:spcAft>
              </a:pPr>
              <a:endParaRPr lang="en-US" sz="2400" b="1" dirty="0"/>
            </a:p>
            <a:p>
              <a:pPr algn="just">
                <a:spcAft>
                  <a:spcPts val="1381"/>
                </a:spcAft>
              </a:pPr>
              <a:endParaRPr lang="en-US" sz="2400" b="1" dirty="0" smtClean="0"/>
            </a:p>
            <a:p>
              <a:pPr algn="just">
                <a:spcAft>
                  <a:spcPts val="1381"/>
                </a:spcAft>
              </a:pPr>
              <a:endParaRPr lang="en-US" sz="2400" b="1" dirty="0"/>
            </a:p>
            <a:p>
              <a:pPr algn="just">
                <a:spcAft>
                  <a:spcPts val="1381"/>
                </a:spcAft>
              </a:pPr>
              <a:endParaRPr lang="en-US" sz="2400" b="1" dirty="0" smtClean="0"/>
            </a:p>
          </p:txBody>
        </p:sp>
        <p:cxnSp>
          <p:nvCxnSpPr>
            <p:cNvPr id="40" name="Straight Connector 39"/>
            <p:cNvCxnSpPr/>
            <p:nvPr/>
          </p:nvCxnSpPr>
          <p:spPr>
            <a:xfrm>
              <a:off x="17822574" y="25126908"/>
              <a:ext cx="14333826" cy="19092"/>
            </a:xfrm>
            <a:prstGeom prst="line">
              <a:avLst/>
            </a:prstGeom>
            <a:ln>
              <a:solidFill>
                <a:srgbClr val="008000"/>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8592800" y="23704254"/>
              <a:ext cx="0" cy="1441746"/>
            </a:xfrm>
            <a:prstGeom prst="line">
              <a:avLst/>
            </a:prstGeom>
            <a:ln>
              <a:prstDash val="dash"/>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3088600" y="23704254"/>
              <a:ext cx="0" cy="1441746"/>
            </a:xfrm>
            <a:prstGeom prst="line">
              <a:avLst/>
            </a:prstGeom>
            <a:ln>
              <a:prstDash val="dash"/>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20184275" y="23634877"/>
              <a:ext cx="2142324" cy="851319"/>
            </a:xfrm>
            <a:prstGeom prst="rect">
              <a:avLst/>
            </a:prstGeom>
            <a:noFill/>
            <a:ln>
              <a:noFill/>
            </a:ln>
          </p:spPr>
          <p:txBody>
            <a:bodyPr wrap="square" rtlCol="0">
              <a:spAutoFit/>
            </a:bodyPr>
            <a:lstStyle/>
            <a:p>
              <a:pPr algn="ctr"/>
              <a:r>
                <a:rPr lang="en-US" dirty="0" smtClean="0">
                  <a:solidFill>
                    <a:schemeClr val="accent1"/>
                  </a:solidFill>
                </a:rPr>
                <a:t>interval of </a:t>
              </a:r>
              <a:br>
                <a:rPr lang="en-US" dirty="0" smtClean="0">
                  <a:solidFill>
                    <a:schemeClr val="accent1"/>
                  </a:solidFill>
                </a:rPr>
              </a:br>
              <a:r>
                <a:rPr lang="en-US" dirty="0" smtClean="0">
                  <a:solidFill>
                    <a:srgbClr val="4F81BD"/>
                  </a:solidFill>
                </a:rPr>
                <a:t>agent </a:t>
              </a:r>
              <a:r>
                <a:rPr lang="en-US" i="1" dirty="0" err="1">
                  <a:solidFill>
                    <a:srgbClr val="4F81BD"/>
                  </a:solidFill>
                </a:rPr>
                <a:t>i</a:t>
              </a:r>
              <a:endParaRPr lang="en-US" i="1" dirty="0">
                <a:solidFill>
                  <a:srgbClr val="4F81BD"/>
                </a:solidFill>
              </a:endParaRPr>
            </a:p>
          </p:txBody>
        </p:sp>
        <p:sp>
          <p:nvSpPr>
            <p:cNvPr id="44" name="Right Arrow 43"/>
            <p:cNvSpPr/>
            <p:nvPr/>
          </p:nvSpPr>
          <p:spPr>
            <a:xfrm>
              <a:off x="22255472" y="24065244"/>
              <a:ext cx="833127" cy="16635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45" name="Left Arrow 44"/>
            <p:cNvSpPr/>
            <p:nvPr/>
          </p:nvSpPr>
          <p:spPr>
            <a:xfrm>
              <a:off x="18919364" y="24065244"/>
              <a:ext cx="892636" cy="166355"/>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cxnSp>
          <p:nvCxnSpPr>
            <p:cNvPr id="46" name="Straight Connector 45"/>
            <p:cNvCxnSpPr/>
            <p:nvPr/>
          </p:nvCxnSpPr>
          <p:spPr>
            <a:xfrm>
              <a:off x="22707600" y="23094654"/>
              <a:ext cx="0" cy="1441746"/>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27203400" y="23094654"/>
              <a:ext cx="0" cy="1441746"/>
            </a:xfrm>
            <a:prstGeom prst="line">
              <a:avLst/>
            </a:prstGeom>
            <a:ln>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24299074" y="23025276"/>
              <a:ext cx="2142324" cy="851319"/>
            </a:xfrm>
            <a:prstGeom prst="rect">
              <a:avLst/>
            </a:prstGeom>
            <a:noFill/>
            <a:ln>
              <a:noFill/>
            </a:ln>
          </p:spPr>
          <p:txBody>
            <a:bodyPr wrap="square" rtlCol="0">
              <a:spAutoFit/>
            </a:bodyPr>
            <a:lstStyle/>
            <a:p>
              <a:pPr algn="ctr"/>
              <a:r>
                <a:rPr lang="en-US" dirty="0" smtClean="0">
                  <a:solidFill>
                    <a:schemeClr val="accent6"/>
                  </a:solidFill>
                </a:rPr>
                <a:t>interval of </a:t>
              </a:r>
              <a:br>
                <a:rPr lang="en-US" dirty="0" smtClean="0">
                  <a:solidFill>
                    <a:schemeClr val="accent6"/>
                  </a:solidFill>
                </a:rPr>
              </a:br>
              <a:r>
                <a:rPr lang="en-US" dirty="0" smtClean="0">
                  <a:solidFill>
                    <a:schemeClr val="accent6"/>
                  </a:solidFill>
                </a:rPr>
                <a:t>agent </a:t>
              </a:r>
              <a:r>
                <a:rPr lang="en-US" i="1" dirty="0" smtClean="0">
                  <a:solidFill>
                    <a:schemeClr val="accent6"/>
                  </a:solidFill>
                </a:rPr>
                <a:t>j</a:t>
              </a:r>
              <a:endParaRPr lang="en-US" i="1" dirty="0">
                <a:solidFill>
                  <a:schemeClr val="accent6"/>
                </a:solidFill>
              </a:endParaRPr>
            </a:p>
          </p:txBody>
        </p:sp>
        <p:sp>
          <p:nvSpPr>
            <p:cNvPr id="49" name="Right Arrow 48"/>
            <p:cNvSpPr/>
            <p:nvPr/>
          </p:nvSpPr>
          <p:spPr>
            <a:xfrm>
              <a:off x="26370272" y="23455644"/>
              <a:ext cx="833127" cy="166355"/>
            </a:xfrm>
            <a:prstGeom prst="right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6"/>
                </a:solidFill>
              </a:endParaRPr>
            </a:p>
          </p:txBody>
        </p:sp>
        <p:sp>
          <p:nvSpPr>
            <p:cNvPr id="50" name="Left Arrow 49"/>
            <p:cNvSpPr/>
            <p:nvPr/>
          </p:nvSpPr>
          <p:spPr>
            <a:xfrm>
              <a:off x="23034164" y="23455644"/>
              <a:ext cx="892636" cy="166355"/>
            </a:xfrm>
            <a:prstGeom prst="leftArrow">
              <a:avLst/>
            </a:prstGeom>
            <a:solidFill>
              <a:schemeClr val="accent6"/>
            </a:solidFill>
            <a:ln>
              <a:solidFill>
                <a:schemeClr val="accent6"/>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6"/>
                </a:solidFill>
              </a:endParaRPr>
            </a:p>
          </p:txBody>
        </p:sp>
        <p:cxnSp>
          <p:nvCxnSpPr>
            <p:cNvPr id="51" name="Straight Connector 50"/>
            <p:cNvCxnSpPr/>
            <p:nvPr/>
          </p:nvCxnSpPr>
          <p:spPr>
            <a:xfrm>
              <a:off x="24155400" y="23704254"/>
              <a:ext cx="0" cy="1441746"/>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32080200" y="23704254"/>
              <a:ext cx="0" cy="1441746"/>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53" name="TextBox 52"/>
            <p:cNvSpPr txBox="1"/>
            <p:nvPr/>
          </p:nvSpPr>
          <p:spPr>
            <a:xfrm>
              <a:off x="27880474" y="24015876"/>
              <a:ext cx="2142324" cy="851319"/>
            </a:xfrm>
            <a:prstGeom prst="rect">
              <a:avLst/>
            </a:prstGeom>
            <a:noFill/>
            <a:ln>
              <a:noFill/>
            </a:ln>
          </p:spPr>
          <p:txBody>
            <a:bodyPr wrap="square" rtlCol="0">
              <a:spAutoFit/>
            </a:bodyPr>
            <a:lstStyle/>
            <a:p>
              <a:pPr algn="ctr"/>
              <a:r>
                <a:rPr lang="en-US" dirty="0" smtClean="0">
                  <a:solidFill>
                    <a:schemeClr val="accent2"/>
                  </a:solidFill>
                </a:rPr>
                <a:t>interval of </a:t>
              </a:r>
              <a:br>
                <a:rPr lang="en-US" dirty="0" smtClean="0">
                  <a:solidFill>
                    <a:schemeClr val="accent2"/>
                  </a:solidFill>
                </a:rPr>
              </a:br>
              <a:r>
                <a:rPr lang="en-US" dirty="0" smtClean="0">
                  <a:solidFill>
                    <a:schemeClr val="accent2"/>
                  </a:solidFill>
                </a:rPr>
                <a:t>agent </a:t>
              </a:r>
              <a:r>
                <a:rPr lang="en-US" i="1" dirty="0" smtClean="0">
                  <a:solidFill>
                    <a:schemeClr val="accent2"/>
                  </a:solidFill>
                </a:rPr>
                <a:t>k</a:t>
              </a:r>
              <a:endParaRPr lang="en-US" i="1" dirty="0">
                <a:solidFill>
                  <a:schemeClr val="accent2"/>
                </a:solidFill>
              </a:endParaRPr>
            </a:p>
          </p:txBody>
        </p:sp>
        <p:sp>
          <p:nvSpPr>
            <p:cNvPr id="54" name="Right Arrow 53"/>
            <p:cNvSpPr/>
            <p:nvPr/>
          </p:nvSpPr>
          <p:spPr>
            <a:xfrm>
              <a:off x="30456764" y="24370044"/>
              <a:ext cx="1547235" cy="166355"/>
            </a:xfrm>
            <a:prstGeom prst="righ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2"/>
                </a:solidFill>
              </a:endParaRPr>
            </a:p>
          </p:txBody>
        </p:sp>
        <p:sp>
          <p:nvSpPr>
            <p:cNvPr id="55" name="Left Arrow 54"/>
            <p:cNvSpPr/>
            <p:nvPr/>
          </p:nvSpPr>
          <p:spPr>
            <a:xfrm>
              <a:off x="24908674" y="24370044"/>
              <a:ext cx="2142325" cy="166355"/>
            </a:xfrm>
            <a:prstGeom prst="leftArrow">
              <a:avLst/>
            </a:prstGeom>
            <a:solidFill>
              <a:schemeClr val="accent2"/>
            </a:solidFill>
            <a:ln>
              <a:solidFill>
                <a:schemeClr val="accent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solidFill>
                  <a:schemeClr val="accent2"/>
                </a:solidFill>
              </a:endParaRPr>
            </a:p>
          </p:txBody>
        </p:sp>
        <p:sp>
          <p:nvSpPr>
            <p:cNvPr id="56" name="TextBox 55"/>
            <p:cNvSpPr txBox="1"/>
            <p:nvPr/>
          </p:nvSpPr>
          <p:spPr>
            <a:xfrm>
              <a:off x="17812638" y="25203108"/>
              <a:ext cx="3162194" cy="486468"/>
            </a:xfrm>
            <a:prstGeom prst="rect">
              <a:avLst/>
            </a:prstGeom>
            <a:noFill/>
          </p:spPr>
          <p:txBody>
            <a:bodyPr wrap="square" rtlCol="0">
              <a:spAutoFit/>
            </a:bodyPr>
            <a:lstStyle/>
            <a:p>
              <a:r>
                <a:rPr lang="en-US" dirty="0" smtClean="0">
                  <a:solidFill>
                    <a:schemeClr val="accent3"/>
                  </a:solidFill>
                </a:rPr>
                <a:t>a line metric</a:t>
              </a:r>
              <a:endParaRPr lang="en-US" dirty="0">
                <a:solidFill>
                  <a:schemeClr val="accent3"/>
                </a:solidFill>
              </a:endParaRPr>
            </a:p>
          </p:txBody>
        </p:sp>
        <p:pic>
          <p:nvPicPr>
            <p:cNvPr id="57" name="Picture 56" descr="radio_tower.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24614210" y="21629182"/>
              <a:ext cx="549097" cy="773617"/>
            </a:xfrm>
            <a:prstGeom prst="rect">
              <a:avLst/>
            </a:prstGeom>
          </p:spPr>
        </p:pic>
        <p:sp>
          <p:nvSpPr>
            <p:cNvPr id="58" name="Left Arrow 57"/>
            <p:cNvSpPr/>
            <p:nvPr/>
          </p:nvSpPr>
          <p:spPr>
            <a:xfrm rot="20235236">
              <a:off x="23237686" y="22472650"/>
              <a:ext cx="1071163" cy="127422"/>
            </a:xfrm>
            <a:prstGeom prst="lef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59" name="Right Arrow 58"/>
            <p:cNvSpPr/>
            <p:nvPr/>
          </p:nvSpPr>
          <p:spPr>
            <a:xfrm rot="2522183">
              <a:off x="25262180" y="22559544"/>
              <a:ext cx="833127" cy="119849"/>
            </a:xfrm>
            <a:prstGeom prst="rightArrow">
              <a:avLst/>
            </a:prstGeom>
            <a:solidFill>
              <a:schemeClr val="tx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
          <p:nvSpPr>
            <p:cNvPr id="60" name="TextBox 59"/>
            <p:cNvSpPr txBox="1"/>
            <p:nvPr/>
          </p:nvSpPr>
          <p:spPr>
            <a:xfrm>
              <a:off x="21203182" y="25126908"/>
              <a:ext cx="1428217" cy="625793"/>
            </a:xfrm>
            <a:prstGeom prst="rect">
              <a:avLst/>
            </a:prstGeom>
            <a:noFill/>
          </p:spPr>
          <p:txBody>
            <a:bodyPr wrap="square" rtlCol="0">
              <a:spAutoFit/>
            </a:bodyPr>
            <a:lstStyle/>
            <a:p>
              <a:r>
                <a:rPr lang="en-US" sz="2400" dirty="0" smtClean="0">
                  <a:solidFill>
                    <a:schemeClr val="accent1"/>
                  </a:solidFill>
                </a:rPr>
                <a:t>x</a:t>
              </a:r>
              <a:r>
                <a:rPr lang="en-US" sz="2400" baseline="-25000" dirty="0" smtClean="0">
                  <a:solidFill>
                    <a:schemeClr val="accent1"/>
                  </a:solidFill>
                </a:rPr>
                <a:t>i</a:t>
              </a:r>
              <a:endParaRPr lang="en-US" sz="2400" baseline="-25000" dirty="0">
                <a:solidFill>
                  <a:schemeClr val="accent1"/>
                </a:solidFill>
              </a:endParaRPr>
            </a:p>
          </p:txBody>
        </p:sp>
        <p:sp>
          <p:nvSpPr>
            <p:cNvPr id="61" name="TextBox 60"/>
            <p:cNvSpPr txBox="1"/>
            <p:nvPr/>
          </p:nvSpPr>
          <p:spPr>
            <a:xfrm>
              <a:off x="25241782" y="25126908"/>
              <a:ext cx="1428217" cy="625793"/>
            </a:xfrm>
            <a:prstGeom prst="rect">
              <a:avLst/>
            </a:prstGeom>
            <a:noFill/>
          </p:spPr>
          <p:txBody>
            <a:bodyPr wrap="square" rtlCol="0">
              <a:spAutoFit/>
            </a:bodyPr>
            <a:lstStyle/>
            <a:p>
              <a:r>
                <a:rPr lang="en-US" sz="2400" dirty="0" err="1" smtClean="0">
                  <a:solidFill>
                    <a:schemeClr val="accent6"/>
                  </a:solidFill>
                </a:rPr>
                <a:t>x</a:t>
              </a:r>
              <a:r>
                <a:rPr lang="en-US" sz="2400" baseline="-25000" dirty="0" err="1">
                  <a:solidFill>
                    <a:schemeClr val="accent6"/>
                  </a:solidFill>
                </a:rPr>
                <a:t>j</a:t>
              </a:r>
              <a:endParaRPr lang="en-US" sz="2400" baseline="-25000" dirty="0">
                <a:solidFill>
                  <a:schemeClr val="accent6"/>
                </a:solidFill>
              </a:endParaRPr>
            </a:p>
          </p:txBody>
        </p:sp>
        <p:sp>
          <p:nvSpPr>
            <p:cNvPr id="62" name="TextBox 61"/>
            <p:cNvSpPr txBox="1"/>
            <p:nvPr/>
          </p:nvSpPr>
          <p:spPr>
            <a:xfrm>
              <a:off x="29661382" y="25126908"/>
              <a:ext cx="1428217" cy="625793"/>
            </a:xfrm>
            <a:prstGeom prst="rect">
              <a:avLst/>
            </a:prstGeom>
            <a:noFill/>
          </p:spPr>
          <p:txBody>
            <a:bodyPr wrap="square" rtlCol="0">
              <a:spAutoFit/>
            </a:bodyPr>
            <a:lstStyle/>
            <a:p>
              <a:r>
                <a:rPr lang="en-US" sz="2400" dirty="0" err="1" smtClean="0">
                  <a:solidFill>
                    <a:schemeClr val="accent2"/>
                  </a:solidFill>
                </a:rPr>
                <a:t>x</a:t>
              </a:r>
              <a:r>
                <a:rPr lang="en-US" sz="2400" baseline="-25000" dirty="0" err="1">
                  <a:solidFill>
                    <a:schemeClr val="accent2"/>
                  </a:solidFill>
                </a:rPr>
                <a:t>k</a:t>
              </a:r>
              <a:endParaRPr lang="en-US" sz="2400" baseline="-25000" dirty="0">
                <a:solidFill>
                  <a:schemeClr val="accent2"/>
                </a:solidFill>
              </a:endParaRPr>
            </a:p>
          </p:txBody>
        </p:sp>
      </p:grpSp>
    </p:spTree>
    <p:extLst>
      <p:ext uri="{BB962C8B-B14F-4D97-AF65-F5344CB8AC3E}">
        <p14:creationId xmlns:p14="http://schemas.microsoft.com/office/powerpoint/2010/main" val="30161041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559" y="228600"/>
            <a:ext cx="8698186" cy="990600"/>
          </a:xfrm>
        </p:spPr>
        <p:txBody>
          <a:bodyPr>
            <a:noAutofit/>
          </a:bodyPr>
          <a:lstStyle/>
          <a:p>
            <a:r>
              <a:rPr lang="en-US" sz="3200" dirty="0" smtClean="0"/>
              <a:t>Facility </a:t>
            </a:r>
            <a:r>
              <a:rPr lang="en-US" sz="3200" dirty="0"/>
              <a:t>location games with threshold based agents</a:t>
            </a:r>
          </a:p>
        </p:txBody>
      </p:sp>
      <p:sp>
        <p:nvSpPr>
          <p:cNvPr id="5" name="TextBox 4"/>
          <p:cNvSpPr txBox="1"/>
          <p:nvPr/>
        </p:nvSpPr>
        <p:spPr>
          <a:xfrm>
            <a:off x="612648" y="1700784"/>
            <a:ext cx="81534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p>
          <a:p>
            <a:r>
              <a:rPr lang="en-US" sz="2000" dirty="0" smtClean="0"/>
              <a:t>Mechanism 4: locate the facility at an optimal location that minimizes the social cost and break tie with the leftmost location.</a:t>
            </a:r>
          </a:p>
          <a:p>
            <a:endParaRPr lang="en-US" sz="800" dirty="0"/>
          </a:p>
        </p:txBody>
      </p:sp>
      <p:sp>
        <p:nvSpPr>
          <p:cNvPr id="11" name="TextBox 10"/>
          <p:cNvSpPr txBox="1"/>
          <p:nvPr/>
        </p:nvSpPr>
        <p:spPr>
          <a:xfrm>
            <a:off x="601700" y="3477673"/>
            <a:ext cx="8153400" cy="400110"/>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Mechanism 4 is strategyproof. </a:t>
            </a:r>
          </a:p>
        </p:txBody>
      </p:sp>
      <p:sp>
        <p:nvSpPr>
          <p:cNvPr id="6" name="TextBox 5"/>
          <p:cNvSpPr txBox="1"/>
          <p:nvPr/>
        </p:nvSpPr>
        <p:spPr>
          <a:xfrm>
            <a:off x="612648" y="2839117"/>
            <a:ext cx="8153400"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Lemma: An optimal location can be computed in polynomial time. </a:t>
            </a:r>
          </a:p>
        </p:txBody>
      </p:sp>
      <p:sp>
        <p:nvSpPr>
          <p:cNvPr id="7" name="TextBox 6"/>
          <p:cNvSpPr txBox="1"/>
          <p:nvPr/>
        </p:nvSpPr>
        <p:spPr>
          <a:xfrm>
            <a:off x="612648" y="4136924"/>
            <a:ext cx="8153400" cy="1015663"/>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Even weight has been added, so now the story comes to an end?</a:t>
            </a:r>
          </a:p>
          <a:p>
            <a:endParaRPr lang="en-US" sz="2000" dirty="0"/>
          </a:p>
          <a:p>
            <a:r>
              <a:rPr lang="en-US" sz="2000" dirty="0" smtClean="0"/>
              <a:t>No, the new era has just begun!</a:t>
            </a:r>
          </a:p>
        </p:txBody>
      </p:sp>
    </p:spTree>
    <p:extLst>
      <p:ext uri="{BB962C8B-B14F-4D97-AF65-F5344CB8AC3E}">
        <p14:creationId xmlns:p14="http://schemas.microsoft.com/office/powerpoint/2010/main" val="51046921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Season 2: Change Agents’ Preference functions</a:t>
            </a:r>
            <a:endParaRPr lang="en-US" dirty="0"/>
          </a:p>
        </p:txBody>
      </p:sp>
      <p:sp>
        <p:nvSpPr>
          <p:cNvPr id="4" name="Content Placeholder 3"/>
          <p:cNvSpPr>
            <a:spLocks noGrp="1"/>
          </p:cNvSpPr>
          <p:nvPr>
            <p:ph idx="1"/>
          </p:nvPr>
        </p:nvSpPr>
        <p:spPr/>
        <p:txBody>
          <a:bodyPr/>
          <a:lstStyle/>
          <a:p>
            <a:pPr marL="0" lvl="1" indent="0">
              <a:spcBef>
                <a:spcPts val="700"/>
              </a:spcBef>
              <a:buClr>
                <a:schemeClr val="accent2"/>
              </a:buClr>
              <a:buSzPct val="60000"/>
              <a:buNone/>
            </a:pPr>
            <a:r>
              <a:rPr lang="en-US" sz="2900" dirty="0" smtClean="0"/>
              <a:t>Double </a:t>
            </a:r>
            <a:r>
              <a:rPr lang="en-US" sz="2900" dirty="0"/>
              <a:t>peak  </a:t>
            </a:r>
            <a:endParaRPr lang="en-US" sz="2900" dirty="0" smtClean="0"/>
          </a:p>
          <a:p>
            <a:pPr marL="0" lvl="1" indent="0">
              <a:spcBef>
                <a:spcPts val="700"/>
              </a:spcBef>
              <a:buClr>
                <a:schemeClr val="accent2"/>
              </a:buClr>
              <a:buSzPct val="60000"/>
              <a:buNone/>
            </a:pPr>
            <a:r>
              <a:rPr lang="en-US" sz="2900" dirty="0" smtClean="0"/>
              <a:t>(</a:t>
            </a:r>
            <a:r>
              <a:rPr lang="en-US" sz="2900" dirty="0" err="1" smtClean="0"/>
              <a:t>Filos-Ratsikas</a:t>
            </a:r>
            <a:r>
              <a:rPr lang="en-US" sz="2900" dirty="0" smtClean="0"/>
              <a:t>, Li, Zhang, Zhang </a:t>
            </a:r>
            <a:r>
              <a:rPr lang="en-US" altLang="zh-CN" sz="2900" dirty="0" smtClean="0"/>
              <a:t>AAAI 2015)</a:t>
            </a:r>
          </a:p>
          <a:p>
            <a:pPr marL="0" lvl="1" indent="0">
              <a:spcBef>
                <a:spcPts val="700"/>
              </a:spcBef>
              <a:buClr>
                <a:schemeClr val="accent2"/>
              </a:buClr>
              <a:buSzPct val="60000"/>
              <a:buNone/>
            </a:pPr>
            <a:endParaRPr lang="en-US" sz="2900" dirty="0"/>
          </a:p>
          <a:p>
            <a:pPr marL="0" lvl="1" indent="0">
              <a:spcBef>
                <a:spcPts val="700"/>
              </a:spcBef>
              <a:buClr>
                <a:schemeClr val="accent2"/>
              </a:buClr>
              <a:buSzPct val="60000"/>
              <a:buNone/>
            </a:pPr>
            <a:endParaRPr lang="en-US" sz="2900" dirty="0" smtClean="0"/>
          </a:p>
          <a:p>
            <a:pPr marL="0" lvl="1" indent="0">
              <a:spcBef>
                <a:spcPts val="700"/>
              </a:spcBef>
              <a:buClr>
                <a:schemeClr val="accent2"/>
              </a:buClr>
              <a:buSzPct val="60000"/>
              <a:buNone/>
            </a:pPr>
            <a:r>
              <a:rPr lang="en-US" sz="2900" dirty="0" smtClean="0"/>
              <a:t>Dual </a:t>
            </a:r>
            <a:r>
              <a:rPr lang="en-US" sz="2900" dirty="0"/>
              <a:t>Preference </a:t>
            </a:r>
          </a:p>
          <a:p>
            <a:pPr marL="0" lvl="1" indent="0">
              <a:spcBef>
                <a:spcPts val="700"/>
              </a:spcBef>
              <a:buClr>
                <a:schemeClr val="accent2"/>
              </a:buClr>
              <a:buSzPct val="60000"/>
              <a:buNone/>
            </a:pPr>
            <a:r>
              <a:rPr lang="en-US" sz="2900" dirty="0"/>
              <a:t>(Zou and Li AAMAS 2015)</a:t>
            </a:r>
          </a:p>
          <a:p>
            <a:pPr marL="0" lvl="1" indent="0">
              <a:spcBef>
                <a:spcPts val="700"/>
              </a:spcBef>
              <a:buClr>
                <a:schemeClr val="accent2"/>
              </a:buClr>
              <a:buSzPct val="60000"/>
              <a:buNone/>
            </a:pPr>
            <a:r>
              <a:rPr lang="en-US" sz="2900" dirty="0"/>
              <a:t>(</a:t>
            </a:r>
            <a:r>
              <a:rPr lang="en-US" sz="2900" dirty="0" err="1"/>
              <a:t>Feigenbaum</a:t>
            </a:r>
            <a:r>
              <a:rPr lang="en-US" sz="2900" dirty="0"/>
              <a:t> and </a:t>
            </a:r>
            <a:r>
              <a:rPr lang="en-US" sz="2900" dirty="0" err="1"/>
              <a:t>Sethuraman</a:t>
            </a:r>
            <a:r>
              <a:rPr lang="en-US" sz="2900" dirty="0"/>
              <a:t> AAAI 2015 workshop)</a:t>
            </a:r>
          </a:p>
        </p:txBody>
      </p:sp>
    </p:spTree>
    <p:extLst>
      <p:ext uri="{BB962C8B-B14F-4D97-AF65-F5344CB8AC3E}">
        <p14:creationId xmlns:p14="http://schemas.microsoft.com/office/powerpoint/2010/main" val="20256302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Season 2, Episode 1: Double Peak</a:t>
            </a:r>
            <a:endParaRPr lang="en-US" sz="4000" dirty="0"/>
          </a:p>
        </p:txBody>
      </p:sp>
      <p:sp>
        <p:nvSpPr>
          <p:cNvPr id="4" name="Content Placeholder 3"/>
          <p:cNvSpPr>
            <a:spLocks noGrp="1"/>
          </p:cNvSpPr>
          <p:nvPr>
            <p:ph idx="1"/>
          </p:nvPr>
        </p:nvSpPr>
        <p:spPr/>
        <p:txBody>
          <a:bodyPr/>
          <a:lstStyle/>
          <a:p>
            <a:endParaRPr lang="en-US"/>
          </a:p>
        </p:txBody>
      </p:sp>
      <p:sp>
        <p:nvSpPr>
          <p:cNvPr id="5" name="TextBox 4"/>
          <p:cNvSpPr txBox="1"/>
          <p:nvPr/>
        </p:nvSpPr>
        <p:spPr>
          <a:xfrm>
            <a:off x="612648" y="1621869"/>
            <a:ext cx="8153400" cy="89255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endParaRPr lang="en-US" sz="800" dirty="0" smtClean="0"/>
          </a:p>
          <a:p>
            <a:r>
              <a:rPr lang="en-US" dirty="0" smtClean="0"/>
              <a:t>Motivation: agent preferences are not necessarily single-peaked in the context of facility location games. </a:t>
            </a:r>
          </a:p>
          <a:p>
            <a:endParaRPr lang="en-US" sz="800" dirty="0"/>
          </a:p>
        </p:txBody>
      </p:sp>
      <p:sp>
        <p:nvSpPr>
          <p:cNvPr id="6" name="Content Placeholder 4"/>
          <p:cNvSpPr txBox="1">
            <a:spLocks/>
          </p:cNvSpPr>
          <p:nvPr/>
        </p:nvSpPr>
        <p:spPr>
          <a:xfrm>
            <a:off x="612648" y="2433623"/>
            <a:ext cx="8153400" cy="4121641"/>
          </a:xfrm>
          <a:prstGeom prst="rect">
            <a:avLst/>
          </a:prstGeom>
        </p:spPr>
        <p:style>
          <a:lnRef idx="1">
            <a:schemeClr val="accent1"/>
          </a:lnRef>
          <a:fillRef idx="2">
            <a:schemeClr val="accent1"/>
          </a:fillRef>
          <a:effectRef idx="1">
            <a:schemeClr val="accent1"/>
          </a:effectRef>
          <a:fontRef idx="minor">
            <a:schemeClr val="dk1"/>
          </a:fontRef>
        </p:style>
        <p:txBody>
          <a:bodyPr vert="horz" wrap="square" rtlCol="0">
            <a:sp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dk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dk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dk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dk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dk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dk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dk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dk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dk1"/>
                </a:solidFill>
                <a:latin typeface="+mn-lt"/>
                <a:ea typeface="+mn-ea"/>
                <a:cs typeface="+mn-cs"/>
              </a:defRPr>
            </a:lvl9pPr>
          </a:lstStyle>
          <a:p>
            <a:pPr marL="0" indent="0">
              <a:buFont typeface="Wingdings"/>
              <a:buNone/>
            </a:pPr>
            <a:r>
              <a:rPr lang="en-US" sz="1800" dirty="0" smtClean="0">
                <a:latin typeface="Calibri"/>
                <a:cs typeface="Calibri"/>
              </a:rPr>
              <a:t>Example: school, hospital</a:t>
            </a:r>
          </a:p>
          <a:p>
            <a:endParaRPr lang="en-US" dirty="0" smtClean="0">
              <a:latin typeface="Calibri"/>
              <a:cs typeface="Calibri"/>
            </a:endParaRPr>
          </a:p>
          <a:p>
            <a:endParaRPr lang="en-US" dirty="0" smtClean="0">
              <a:latin typeface="Calibri"/>
              <a:cs typeface="Calibri"/>
            </a:endParaRPr>
          </a:p>
          <a:p>
            <a:endParaRPr lang="en-US" dirty="0" smtClean="0">
              <a:latin typeface="Calibri"/>
              <a:cs typeface="Calibri"/>
            </a:endParaRPr>
          </a:p>
          <a:p>
            <a:pPr marL="0" indent="0">
              <a:buFont typeface="Wingdings"/>
              <a:buNone/>
            </a:pPr>
            <a:endParaRPr lang="en-US" dirty="0" smtClean="0">
              <a:latin typeface="Calibri"/>
              <a:cs typeface="Calibri"/>
            </a:endParaRPr>
          </a:p>
          <a:p>
            <a:endParaRPr lang="en-US" dirty="0" smtClean="0">
              <a:latin typeface="Calibri"/>
              <a:cs typeface="Calibri"/>
            </a:endParaRPr>
          </a:p>
          <a:p>
            <a:endParaRPr lang="en-US" dirty="0" smtClean="0">
              <a:latin typeface="Calibri"/>
              <a:cs typeface="Calibri"/>
            </a:endParaRPr>
          </a:p>
          <a:p>
            <a:endParaRPr lang="en-US" dirty="0" smtClean="0">
              <a:latin typeface="Calibri"/>
              <a:cs typeface="Calibri"/>
            </a:endParaRPr>
          </a:p>
        </p:txBody>
      </p:sp>
      <p:cxnSp>
        <p:nvCxnSpPr>
          <p:cNvPr id="7" name="Straight Connector 6"/>
          <p:cNvCxnSpPr/>
          <p:nvPr/>
        </p:nvCxnSpPr>
        <p:spPr>
          <a:xfrm>
            <a:off x="1270088" y="4247563"/>
            <a:ext cx="708170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8" name="Picture 7" descr="Screen Shot 2013-06-18 at 12.03.1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16133" y="3204515"/>
            <a:ext cx="946259" cy="916377"/>
          </a:xfrm>
          <a:prstGeom prst="rect">
            <a:avLst/>
          </a:prstGeom>
        </p:spPr>
      </p:pic>
      <p:pic>
        <p:nvPicPr>
          <p:cNvPr id="9" name="Picture 8" descr="Screen Shot 2013-06-18 at 12.06.1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4462392" y="3204515"/>
            <a:ext cx="1141796" cy="916377"/>
          </a:xfrm>
          <a:prstGeom prst="rect">
            <a:avLst/>
          </a:prstGeom>
        </p:spPr>
      </p:pic>
      <p:cxnSp>
        <p:nvCxnSpPr>
          <p:cNvPr id="10" name="Straight Connector 9"/>
          <p:cNvCxnSpPr/>
          <p:nvPr/>
        </p:nvCxnSpPr>
        <p:spPr>
          <a:xfrm>
            <a:off x="1270088" y="6067562"/>
            <a:ext cx="7081709"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11" name="Picture 10" descr="Screen Shot 2013-06-18 at 12.03.19 PM.png"/>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3516133" y="5024514"/>
            <a:ext cx="946259" cy="916377"/>
          </a:xfrm>
          <a:prstGeom prst="rect">
            <a:avLst/>
          </a:prstGeom>
        </p:spPr>
      </p:pic>
      <p:pic>
        <p:nvPicPr>
          <p:cNvPr id="12" name="Picture 11" descr="Screen Shot 2013-06-18 at 12.06.1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5264215" y="5024514"/>
            <a:ext cx="1141796" cy="916377"/>
          </a:xfrm>
          <a:prstGeom prst="rect">
            <a:avLst/>
          </a:prstGeom>
        </p:spPr>
      </p:pic>
      <p:pic>
        <p:nvPicPr>
          <p:cNvPr id="13" name="Picture 12" descr="Screen Shot 2013-06-18 at 12.06.1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593518" y="5024514"/>
            <a:ext cx="1141796" cy="916377"/>
          </a:xfrm>
          <a:prstGeom prst="rect">
            <a:avLst/>
          </a:prstGeom>
        </p:spPr>
      </p:pic>
      <p:pic>
        <p:nvPicPr>
          <p:cNvPr id="14" name="Picture 13" descr="like-button1.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rot="19978913">
            <a:off x="6940779" y="4736955"/>
            <a:ext cx="1186049" cy="575118"/>
          </a:xfrm>
          <a:prstGeom prst="rect">
            <a:avLst/>
          </a:prstGeom>
        </p:spPr>
      </p:pic>
      <p:sp>
        <p:nvSpPr>
          <p:cNvPr id="15" name="Slide Number Placeholder 7"/>
          <p:cNvSpPr txBox="1">
            <a:spLocks/>
          </p:cNvSpPr>
          <p:nvPr/>
        </p:nvSpPr>
        <p:spPr>
          <a:xfrm>
            <a:off x="5417067" y="6289940"/>
            <a:ext cx="533400" cy="244476"/>
          </a:xfrm>
          <a:prstGeom prst="rect">
            <a:avLst/>
          </a:prstGeom>
        </p:spPr>
        <p:txBody>
          <a:bodyPr vert="horz" anchor="ctr" anchorCtr="0">
            <a:normAutofit fontScale="85000" lnSpcReduction="20000"/>
          </a:bodyPr>
          <a:lstStyle>
            <a:defPPr>
              <a:defRPr lang="en-US"/>
            </a:defPPr>
            <a:lvl1pPr marL="0" algn="ctr" defTabSz="914400" rtl="0" eaLnBrk="1" latinLnBrk="0" hangingPunct="1">
              <a:defRPr kumimoji="0" sz="1400" b="1" kern="1200">
                <a:solidFill>
                  <a:srgbClr val="FFFFFF"/>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F0C94032-CD4C-4C25-B0C2-CEC720522D92}" type="slidenum">
              <a:rPr lang="en-US" smtClean="0"/>
              <a:pPr/>
              <a:t>25</a:t>
            </a:fld>
            <a:endParaRPr lang="en-US" dirty="0"/>
          </a:p>
        </p:txBody>
      </p:sp>
    </p:spTree>
    <p:extLst>
      <p:ext uri="{BB962C8B-B14F-4D97-AF65-F5344CB8AC3E}">
        <p14:creationId xmlns:p14="http://schemas.microsoft.com/office/powerpoint/2010/main" val="277657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069340" cy="990600"/>
          </a:xfrm>
        </p:spPr>
        <p:txBody>
          <a:bodyPr>
            <a:noAutofit/>
          </a:bodyPr>
          <a:lstStyle/>
          <a:p>
            <a:r>
              <a:rPr lang="en-US" sz="4000" dirty="0"/>
              <a:t>Season 2, Episode 1: Double Peak</a:t>
            </a:r>
          </a:p>
        </p:txBody>
      </p:sp>
      <p:sp>
        <p:nvSpPr>
          <p:cNvPr id="4" name="Content Placeholder 4"/>
          <p:cNvSpPr txBox="1">
            <a:spLocks noGrp="1"/>
          </p:cNvSpPr>
          <p:nvPr>
            <p:ph idx="1"/>
          </p:nvPr>
        </p:nvSpPr>
        <p:spPr>
          <a:xfrm>
            <a:off x="603785" y="1651512"/>
            <a:ext cx="8153400" cy="465768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sz="1800" dirty="0" smtClean="0">
                <a:latin typeface="Calibri"/>
                <a:cs typeface="Calibri"/>
              </a:rPr>
              <a:t>Example:</a:t>
            </a:r>
          </a:p>
          <a:p>
            <a:endParaRPr lang="en-US" dirty="0">
              <a:latin typeface="Calibri"/>
              <a:cs typeface="Calibri"/>
            </a:endParaRPr>
          </a:p>
          <a:p>
            <a:endParaRPr lang="en-US" dirty="0" smtClean="0">
              <a:latin typeface="Calibri"/>
              <a:cs typeface="Calibri"/>
            </a:endParaRPr>
          </a:p>
          <a:p>
            <a:endParaRPr lang="en-US" dirty="0" smtClean="0">
              <a:latin typeface="Calibri"/>
              <a:cs typeface="Calibri"/>
            </a:endParaRPr>
          </a:p>
          <a:p>
            <a:pPr marL="0" indent="0">
              <a:buNone/>
            </a:pPr>
            <a:endParaRPr lang="en-US" dirty="0">
              <a:latin typeface="Calibri"/>
              <a:cs typeface="Calibri"/>
            </a:endParaRPr>
          </a:p>
          <a:p>
            <a:endParaRPr lang="en-US" dirty="0" smtClean="0">
              <a:latin typeface="Calibri"/>
              <a:cs typeface="Calibri"/>
            </a:endParaRPr>
          </a:p>
          <a:p>
            <a:endParaRPr lang="en-US" dirty="0">
              <a:latin typeface="Calibri"/>
              <a:cs typeface="Calibri"/>
            </a:endParaRPr>
          </a:p>
          <a:p>
            <a:endParaRPr lang="en-US" dirty="0" smtClean="0">
              <a:latin typeface="Calibri"/>
              <a:cs typeface="Calibri"/>
            </a:endParaRPr>
          </a:p>
          <a:p>
            <a:endParaRPr lang="en-US" dirty="0">
              <a:latin typeface="Calibri"/>
              <a:cs typeface="Calibri"/>
            </a:endParaRPr>
          </a:p>
        </p:txBody>
      </p:sp>
      <p:cxnSp>
        <p:nvCxnSpPr>
          <p:cNvPr id="5" name="Straight Connector 4"/>
          <p:cNvCxnSpPr/>
          <p:nvPr/>
        </p:nvCxnSpPr>
        <p:spPr>
          <a:xfrm>
            <a:off x="1488181" y="3247422"/>
            <a:ext cx="5798792"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pic>
        <p:nvPicPr>
          <p:cNvPr id="6" name="Picture 5" descr="Screen Shot 2013-06-18 at 12.03.19 PM.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34226" y="2204374"/>
            <a:ext cx="946259" cy="916377"/>
          </a:xfrm>
          <a:prstGeom prst="rect">
            <a:avLst/>
          </a:prstGeom>
        </p:spPr>
      </p:pic>
      <p:pic>
        <p:nvPicPr>
          <p:cNvPr id="7" name="Picture 6" descr="Screen Shot 2013-06-18 at 12.06.19 PM.pn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5118851" y="2204374"/>
            <a:ext cx="1141796" cy="916377"/>
          </a:xfrm>
          <a:prstGeom prst="rect">
            <a:avLst/>
          </a:prstGeom>
        </p:spPr>
      </p:pic>
      <p:pic>
        <p:nvPicPr>
          <p:cNvPr id="8" name="Picture 7" descr="Screen Shot 2013-06-18 at 12.06.19 P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2132340" y="2204374"/>
            <a:ext cx="1141796" cy="916377"/>
          </a:xfrm>
          <a:prstGeom prst="rect">
            <a:avLst/>
          </a:prstGeom>
        </p:spPr>
      </p:pic>
      <p:cxnSp>
        <p:nvCxnSpPr>
          <p:cNvPr id="24" name="Straight Arrow Connector 23"/>
          <p:cNvCxnSpPr/>
          <p:nvPr/>
        </p:nvCxnSpPr>
        <p:spPr>
          <a:xfrm flipH="1" flipV="1">
            <a:off x="1834580" y="3604580"/>
            <a:ext cx="12828" cy="2135263"/>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1847408" y="5739843"/>
            <a:ext cx="5311282" cy="0"/>
          </a:xfrm>
          <a:prstGeom prst="straightConnector1">
            <a:avLst/>
          </a:prstGeom>
          <a:ln>
            <a:solidFill>
              <a:srgbClr val="000000"/>
            </a:solidFill>
            <a:tailEnd type="arrow"/>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flipH="1">
            <a:off x="2950707" y="4040721"/>
            <a:ext cx="1282930" cy="833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4233637" y="4040721"/>
            <a:ext cx="1287168" cy="83380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V="1">
            <a:off x="5520805" y="4040721"/>
            <a:ext cx="1766168" cy="833801"/>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1834579" y="4156171"/>
            <a:ext cx="1116128" cy="71835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1167451" y="3591752"/>
            <a:ext cx="641459" cy="369332"/>
          </a:xfrm>
          <a:prstGeom prst="rect">
            <a:avLst/>
          </a:prstGeom>
          <a:noFill/>
        </p:spPr>
        <p:txBody>
          <a:bodyPr wrap="square" rtlCol="0">
            <a:spAutoFit/>
          </a:bodyPr>
          <a:lstStyle/>
          <a:p>
            <a:r>
              <a:rPr lang="en-US" dirty="0" smtClean="0"/>
              <a:t>cost</a:t>
            </a:r>
            <a:endParaRPr lang="en-US" dirty="0"/>
          </a:p>
        </p:txBody>
      </p:sp>
      <p:sp>
        <p:nvSpPr>
          <p:cNvPr id="10" name="TextBox 9"/>
          <p:cNvSpPr txBox="1"/>
          <p:nvPr/>
        </p:nvSpPr>
        <p:spPr>
          <a:xfrm>
            <a:off x="4026184" y="5739843"/>
            <a:ext cx="414906" cy="307777"/>
          </a:xfrm>
          <a:prstGeom prst="rect">
            <a:avLst/>
          </a:prstGeom>
          <a:noFill/>
        </p:spPr>
        <p:txBody>
          <a:bodyPr wrap="square" rtlCol="0">
            <a:spAutoFit/>
          </a:bodyPr>
          <a:lstStyle/>
          <a:p>
            <a:r>
              <a:rPr lang="en-US" sz="1400" dirty="0" smtClean="0"/>
              <a:t>x</a:t>
            </a:r>
            <a:r>
              <a:rPr lang="en-US" sz="1400" baseline="-25000" dirty="0" smtClean="0"/>
              <a:t>i</a:t>
            </a:r>
            <a:endParaRPr lang="en-US" sz="1400" baseline="-25000" dirty="0"/>
          </a:p>
        </p:txBody>
      </p:sp>
      <p:sp>
        <p:nvSpPr>
          <p:cNvPr id="18" name="TextBox 17"/>
          <p:cNvSpPr txBox="1"/>
          <p:nvPr/>
        </p:nvSpPr>
        <p:spPr>
          <a:xfrm>
            <a:off x="2388220" y="5731203"/>
            <a:ext cx="1124973" cy="523220"/>
          </a:xfrm>
          <a:prstGeom prst="rect">
            <a:avLst/>
          </a:prstGeom>
          <a:noFill/>
        </p:spPr>
        <p:txBody>
          <a:bodyPr wrap="square" rtlCol="0">
            <a:spAutoFit/>
          </a:bodyPr>
          <a:lstStyle/>
          <a:p>
            <a:pPr algn="ctr"/>
            <a:r>
              <a:rPr lang="en-US" sz="1400" dirty="0" smtClean="0"/>
              <a:t>x</a:t>
            </a:r>
            <a:r>
              <a:rPr lang="en-US" sz="1400" baseline="-25000" dirty="0" smtClean="0"/>
              <a:t>i</a:t>
            </a:r>
            <a:r>
              <a:rPr lang="en-US" sz="1400" dirty="0"/>
              <a:t>-</a:t>
            </a:r>
            <a:r>
              <a:rPr lang="en-US" sz="1400" dirty="0" smtClean="0"/>
              <a:t>c</a:t>
            </a:r>
          </a:p>
          <a:p>
            <a:pPr algn="ctr"/>
            <a:r>
              <a:rPr lang="en-US" sz="1400" dirty="0" smtClean="0"/>
              <a:t>(left</a:t>
            </a:r>
            <a:r>
              <a:rPr lang="en-US" sz="1400" dirty="0"/>
              <a:t> </a:t>
            </a:r>
            <a:r>
              <a:rPr lang="en-US" sz="1400" dirty="0" smtClean="0"/>
              <a:t>peak)</a:t>
            </a:r>
            <a:endParaRPr lang="en-US" sz="1400" baseline="-25000" dirty="0"/>
          </a:p>
        </p:txBody>
      </p:sp>
      <p:sp>
        <p:nvSpPr>
          <p:cNvPr id="19" name="TextBox 18"/>
          <p:cNvSpPr txBox="1"/>
          <p:nvPr/>
        </p:nvSpPr>
        <p:spPr>
          <a:xfrm>
            <a:off x="4895583" y="5728380"/>
            <a:ext cx="1250443" cy="523220"/>
          </a:xfrm>
          <a:prstGeom prst="rect">
            <a:avLst/>
          </a:prstGeom>
          <a:noFill/>
        </p:spPr>
        <p:txBody>
          <a:bodyPr wrap="square" rtlCol="0">
            <a:spAutoFit/>
          </a:bodyPr>
          <a:lstStyle/>
          <a:p>
            <a:pPr algn="ctr"/>
            <a:r>
              <a:rPr lang="en-US" sz="1400" dirty="0" err="1" smtClean="0"/>
              <a:t>x</a:t>
            </a:r>
            <a:r>
              <a:rPr lang="en-US" sz="1400" baseline="-25000" dirty="0" err="1" smtClean="0"/>
              <a:t>i</a:t>
            </a:r>
            <a:r>
              <a:rPr lang="en-US" sz="1400" dirty="0" err="1" smtClean="0"/>
              <a:t>+c</a:t>
            </a:r>
            <a:endParaRPr lang="en-US" sz="1400" baseline="-25000" dirty="0"/>
          </a:p>
          <a:p>
            <a:pPr algn="ctr"/>
            <a:r>
              <a:rPr lang="en-US" sz="1400" dirty="0" smtClean="0"/>
              <a:t>(right peak)</a:t>
            </a:r>
          </a:p>
        </p:txBody>
      </p:sp>
      <p:sp>
        <p:nvSpPr>
          <p:cNvPr id="20" name="TextBox 19"/>
          <p:cNvSpPr txBox="1"/>
          <p:nvPr/>
        </p:nvSpPr>
        <p:spPr>
          <a:xfrm>
            <a:off x="1557913" y="4612095"/>
            <a:ext cx="414906" cy="369332"/>
          </a:xfrm>
          <a:prstGeom prst="rect">
            <a:avLst/>
          </a:prstGeom>
          <a:noFill/>
        </p:spPr>
        <p:txBody>
          <a:bodyPr wrap="square" rtlCol="0">
            <a:spAutoFit/>
          </a:bodyPr>
          <a:lstStyle/>
          <a:p>
            <a:r>
              <a:rPr lang="en-US" dirty="0"/>
              <a:t>c</a:t>
            </a:r>
            <a:endParaRPr lang="en-US" baseline="-25000" dirty="0"/>
          </a:p>
        </p:txBody>
      </p:sp>
      <p:sp>
        <p:nvSpPr>
          <p:cNvPr id="23" name="TextBox 22"/>
          <p:cNvSpPr txBox="1"/>
          <p:nvPr/>
        </p:nvSpPr>
        <p:spPr>
          <a:xfrm>
            <a:off x="1458422" y="3928401"/>
            <a:ext cx="414906" cy="369332"/>
          </a:xfrm>
          <a:prstGeom prst="rect">
            <a:avLst/>
          </a:prstGeom>
          <a:noFill/>
        </p:spPr>
        <p:txBody>
          <a:bodyPr wrap="square" rtlCol="0">
            <a:spAutoFit/>
          </a:bodyPr>
          <a:lstStyle/>
          <a:p>
            <a:r>
              <a:rPr lang="en-US" dirty="0" smtClean="0"/>
              <a:t>2c</a:t>
            </a:r>
            <a:endParaRPr lang="en-US" baseline="-25000" dirty="0"/>
          </a:p>
        </p:txBody>
      </p:sp>
    </p:spTree>
    <p:extLst>
      <p:ext uri="{BB962C8B-B14F-4D97-AF65-F5344CB8AC3E}">
        <p14:creationId xmlns:p14="http://schemas.microsoft.com/office/powerpoint/2010/main" val="159238965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Group-</a:t>
            </a:r>
            <a:r>
              <a:rPr lang="en-US" sz="3200" dirty="0" err="1" smtClean="0"/>
              <a:t>strategyproofness</a:t>
            </a:r>
            <a:endParaRPr lang="en-US" sz="3200" dirty="0"/>
          </a:p>
        </p:txBody>
      </p:sp>
      <p:sp>
        <p:nvSpPr>
          <p:cNvPr id="3" name="Content Placeholder 2"/>
          <p:cNvSpPr>
            <a:spLocks noGrp="1"/>
          </p:cNvSpPr>
          <p:nvPr>
            <p:ph idx="1"/>
          </p:nvPr>
        </p:nvSpPr>
        <p:spPr/>
        <p:txBody>
          <a:bodyPr>
            <a:noAutofit/>
          </a:bodyPr>
          <a:lstStyle/>
          <a:p>
            <a:r>
              <a:rPr lang="en-US" sz="2400" dirty="0" smtClean="0"/>
              <a:t>Definition (Group-</a:t>
            </a:r>
            <a:r>
              <a:rPr lang="en-US" sz="2400" dirty="0" err="1" smtClean="0"/>
              <a:t>strategyproofness</a:t>
            </a:r>
            <a:r>
              <a:rPr lang="en-US" sz="2400" dirty="0" smtClean="0"/>
              <a:t>): A mechanism </a:t>
            </a:r>
            <a:r>
              <a:rPr lang="en-US" sz="2400" i="1" dirty="0" smtClean="0"/>
              <a:t>f</a:t>
            </a:r>
            <a:r>
              <a:rPr lang="en-US" sz="2400" dirty="0" smtClean="0"/>
              <a:t> is group strategyproof if any reports from any coalition of agents, there exits an agent in the coalition whose cost increases. </a:t>
            </a:r>
          </a:p>
          <a:p>
            <a:r>
              <a:rPr lang="en-US" sz="2400" dirty="0" smtClean="0"/>
              <a:t>Definition (Position invariance): A mechanism </a:t>
            </a:r>
            <a:r>
              <a:rPr lang="en-US" sz="2400" i="1" dirty="0" smtClean="0"/>
              <a:t>f </a:t>
            </a:r>
            <a:r>
              <a:rPr lang="en-US" sz="2400" dirty="0" smtClean="0"/>
              <a:t>satisfies position invariance if for all                       and         , it holds </a:t>
            </a:r>
          </a:p>
          <a:p>
            <a:pPr marL="0" indent="0">
              <a:buNone/>
            </a:pPr>
            <a:r>
              <a:rPr lang="en-US" sz="2400" dirty="0" smtClean="0"/>
              <a:t>                                                                                        +</a:t>
            </a:r>
            <a:r>
              <a:rPr lang="en-US" sz="2400" i="1" dirty="0" smtClean="0"/>
              <a:t>t</a:t>
            </a:r>
          </a:p>
          <a:p>
            <a:r>
              <a:rPr lang="en-US" sz="2400" dirty="0" smtClean="0"/>
              <a:t>Definition (Anonym</a:t>
            </a:r>
            <a:r>
              <a:rPr lang="en-US" altLang="zh-CN" sz="2400" dirty="0" smtClean="0"/>
              <a:t>ity</a:t>
            </a:r>
            <a:r>
              <a:rPr lang="en-US" sz="2400" dirty="0" smtClean="0"/>
              <a:t>): A mechanism </a:t>
            </a:r>
            <a:r>
              <a:rPr lang="en-US" sz="2400" i="1" dirty="0" smtClean="0"/>
              <a:t>f </a:t>
            </a:r>
            <a:r>
              <a:rPr lang="en-US" sz="2400" dirty="0" smtClean="0"/>
              <a:t>is anonymous if for every location profile     and every permutation     of the agents, it holds</a:t>
            </a:r>
            <a:r>
              <a:rPr lang="en-US" altLang="zh-CN" sz="2400" dirty="0" smtClean="0"/>
              <a:t> </a:t>
            </a:r>
            <a:endParaRPr lang="en-US" sz="2400" dirty="0"/>
          </a:p>
        </p:txBody>
      </p:sp>
      <p:graphicFrame>
        <p:nvGraphicFramePr>
          <p:cNvPr id="4" name="Object 3"/>
          <p:cNvGraphicFramePr>
            <a:graphicFrameLocks noChangeAspect="1"/>
          </p:cNvGraphicFramePr>
          <p:nvPr>
            <p:extLst>
              <p:ext uri="{D42A27DB-BD31-4B8C-83A1-F6EECF244321}">
                <p14:modId xmlns:p14="http://schemas.microsoft.com/office/powerpoint/2010/main" val="2988505836"/>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97474" name="Equation" r:id="rId4" imgW="114300" imgH="165100" progId="Equation.DSMT4">
                  <p:embed/>
                </p:oleObj>
              </mc:Choice>
              <mc:Fallback>
                <p:oleObj name="Equation" r:id="rId4" imgW="114300" imgH="165100" progId="Equation.DSMT4">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734986158"/>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297475" name="Equation" r:id="rId6" imgW="114300" imgH="165100" progId="Equation.DSMT4">
                  <p:embed/>
                </p:oleObj>
              </mc:Choice>
              <mc:Fallback>
                <p:oleObj name="Equation" r:id="rId6" imgW="114300" imgH="165100" progId="Equation.DSMT4">
                  <p:embed/>
                  <p:pic>
                    <p:nvPicPr>
                      <p:cNvPr id="0" name=""/>
                      <p:cNvPicPr/>
                      <p:nvPr/>
                    </p:nvPicPr>
                    <p:blipFill>
                      <a:blip r:embed="rId5"/>
                      <a:stretch>
                        <a:fillRect/>
                      </a:stretch>
                    </p:blipFill>
                    <p:spPr>
                      <a:xfrm>
                        <a:off x="4514850" y="3346450"/>
                        <a:ext cx="114300" cy="165100"/>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270836105"/>
              </p:ext>
            </p:extLst>
          </p:nvPr>
        </p:nvGraphicFramePr>
        <p:xfrm>
          <a:off x="4284073" y="3572964"/>
          <a:ext cx="1497013" cy="406400"/>
        </p:xfrm>
        <a:graphic>
          <a:graphicData uri="http://schemas.openxmlformats.org/presentationml/2006/ole">
            <mc:AlternateContent xmlns:mc="http://schemas.openxmlformats.org/markup-compatibility/2006">
              <mc:Choice xmlns:v="urn:schemas-microsoft-com:vml" Requires="v">
                <p:oleObj spid="_x0000_s297476" name="Equation" r:id="rId7" imgW="889000" imgH="241300" progId="Equation.DSMT4">
                  <p:embed/>
                </p:oleObj>
              </mc:Choice>
              <mc:Fallback>
                <p:oleObj name="Equation" r:id="rId7" imgW="889000" imgH="241300" progId="Equation.DSMT4">
                  <p:embed/>
                  <p:pic>
                    <p:nvPicPr>
                      <p:cNvPr id="0" name=""/>
                      <p:cNvPicPr/>
                      <p:nvPr/>
                    </p:nvPicPr>
                    <p:blipFill>
                      <a:blip r:embed="rId8"/>
                      <a:stretch>
                        <a:fillRect/>
                      </a:stretch>
                    </p:blipFill>
                    <p:spPr>
                      <a:xfrm>
                        <a:off x="4284073" y="3572964"/>
                        <a:ext cx="1497013" cy="406400"/>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63617925"/>
              </p:ext>
            </p:extLst>
          </p:nvPr>
        </p:nvGraphicFramePr>
        <p:xfrm>
          <a:off x="6297993" y="3614159"/>
          <a:ext cx="600075" cy="277813"/>
        </p:xfrm>
        <a:graphic>
          <a:graphicData uri="http://schemas.openxmlformats.org/presentationml/2006/ole">
            <mc:AlternateContent xmlns:mc="http://schemas.openxmlformats.org/markup-compatibility/2006">
              <mc:Choice xmlns:v="urn:schemas-microsoft-com:vml" Requires="v">
                <p:oleObj spid="_x0000_s297477" name="Equation" r:id="rId9" imgW="355600" imgH="165100" progId="Equation.DSMT4">
                  <p:embed/>
                </p:oleObj>
              </mc:Choice>
              <mc:Fallback>
                <p:oleObj name="Equation" r:id="rId9" imgW="355600" imgH="165100" progId="Equation.DSMT4">
                  <p:embed/>
                  <p:pic>
                    <p:nvPicPr>
                      <p:cNvPr id="0" name=""/>
                      <p:cNvPicPr/>
                      <p:nvPr/>
                    </p:nvPicPr>
                    <p:blipFill>
                      <a:blip r:embed="rId10"/>
                      <a:stretch>
                        <a:fillRect/>
                      </a:stretch>
                    </p:blipFill>
                    <p:spPr>
                      <a:xfrm>
                        <a:off x="6297993" y="3614159"/>
                        <a:ext cx="600075" cy="277813"/>
                      </a:xfrm>
                      <a:prstGeom prst="rect">
                        <a:avLst/>
                      </a:prstGeom>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2891070029"/>
              </p:ext>
            </p:extLst>
          </p:nvPr>
        </p:nvGraphicFramePr>
        <p:xfrm>
          <a:off x="2563148" y="4032058"/>
          <a:ext cx="4157662" cy="341313"/>
        </p:xfrm>
        <a:graphic>
          <a:graphicData uri="http://schemas.openxmlformats.org/presentationml/2006/ole">
            <mc:AlternateContent xmlns:mc="http://schemas.openxmlformats.org/markup-compatibility/2006">
              <mc:Choice xmlns:v="urn:schemas-microsoft-com:vml" Requires="v">
                <p:oleObj spid="_x0000_s297478" name="Equation" r:id="rId11" imgW="2463800" imgH="203200" progId="Equation.DSMT4">
                  <p:embed/>
                </p:oleObj>
              </mc:Choice>
              <mc:Fallback>
                <p:oleObj name="Equation" r:id="rId11" imgW="2463800" imgH="203200" progId="Equation.DSMT4">
                  <p:embed/>
                  <p:pic>
                    <p:nvPicPr>
                      <p:cNvPr id="0" name=""/>
                      <p:cNvPicPr/>
                      <p:nvPr/>
                    </p:nvPicPr>
                    <p:blipFill>
                      <a:blip r:embed="rId12"/>
                      <a:stretch>
                        <a:fillRect/>
                      </a:stretch>
                    </p:blipFill>
                    <p:spPr>
                      <a:xfrm>
                        <a:off x="2563148" y="4032058"/>
                        <a:ext cx="4157662" cy="341313"/>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384966385"/>
              </p:ext>
            </p:extLst>
          </p:nvPr>
        </p:nvGraphicFramePr>
        <p:xfrm>
          <a:off x="6870992" y="4560585"/>
          <a:ext cx="277813" cy="255588"/>
        </p:xfrm>
        <a:graphic>
          <a:graphicData uri="http://schemas.openxmlformats.org/presentationml/2006/ole">
            <mc:AlternateContent xmlns:mc="http://schemas.openxmlformats.org/markup-compatibility/2006">
              <mc:Choice xmlns:v="urn:schemas-microsoft-com:vml" Requires="v">
                <p:oleObj spid="_x0000_s297479" name="Equation" r:id="rId13" imgW="165100" imgH="152400" progId="Equation.DSMT4">
                  <p:embed/>
                </p:oleObj>
              </mc:Choice>
              <mc:Fallback>
                <p:oleObj name="Equation" r:id="rId13" imgW="165100" imgH="152400" progId="Equation.DSMT4">
                  <p:embed/>
                  <p:pic>
                    <p:nvPicPr>
                      <p:cNvPr id="0" name=""/>
                      <p:cNvPicPr/>
                      <p:nvPr/>
                    </p:nvPicPr>
                    <p:blipFill>
                      <a:blip r:embed="rId14"/>
                      <a:stretch>
                        <a:fillRect/>
                      </a:stretch>
                    </p:blipFill>
                    <p:spPr>
                      <a:xfrm>
                        <a:off x="6870992" y="4560585"/>
                        <a:ext cx="277813" cy="255588"/>
                      </a:xfrm>
                      <a:prstGeom prst="rect">
                        <a:avLst/>
                      </a:prstGeom>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672640821"/>
              </p:ext>
            </p:extLst>
          </p:nvPr>
        </p:nvGraphicFramePr>
        <p:xfrm>
          <a:off x="3703991" y="4581223"/>
          <a:ext cx="234950" cy="234950"/>
        </p:xfrm>
        <a:graphic>
          <a:graphicData uri="http://schemas.openxmlformats.org/presentationml/2006/ole">
            <mc:AlternateContent xmlns:mc="http://schemas.openxmlformats.org/markup-compatibility/2006">
              <mc:Choice xmlns:v="urn:schemas-microsoft-com:vml" Requires="v">
                <p:oleObj spid="_x0000_s297480" name="Equation" r:id="rId15" imgW="139700" imgH="139700" progId="Equation.DSMT4">
                  <p:embed/>
                </p:oleObj>
              </mc:Choice>
              <mc:Fallback>
                <p:oleObj name="Equation" r:id="rId15" imgW="139700" imgH="139700" progId="Equation.DSMT4">
                  <p:embed/>
                  <p:pic>
                    <p:nvPicPr>
                      <p:cNvPr id="0" name=""/>
                      <p:cNvPicPr/>
                      <p:nvPr/>
                    </p:nvPicPr>
                    <p:blipFill>
                      <a:blip r:embed="rId16"/>
                      <a:stretch>
                        <a:fillRect/>
                      </a:stretch>
                    </p:blipFill>
                    <p:spPr>
                      <a:xfrm>
                        <a:off x="3703991" y="4581223"/>
                        <a:ext cx="234950" cy="234950"/>
                      </a:xfrm>
                      <a:prstGeom prst="rect">
                        <a:avLst/>
                      </a:prstGeom>
                    </p:spPr>
                  </p:pic>
                </p:oleObj>
              </mc:Fallback>
            </mc:AlternateContent>
          </a:graphicData>
        </a:graphic>
      </p:graphicFrame>
      <p:graphicFrame>
        <p:nvGraphicFramePr>
          <p:cNvPr id="12" name="Object 11"/>
          <p:cNvGraphicFramePr>
            <a:graphicFrameLocks noChangeAspect="1"/>
          </p:cNvGraphicFramePr>
          <p:nvPr>
            <p:extLst>
              <p:ext uri="{D42A27DB-BD31-4B8C-83A1-F6EECF244321}">
                <p14:modId xmlns:p14="http://schemas.microsoft.com/office/powerpoint/2010/main" val="2950820152"/>
              </p:ext>
            </p:extLst>
          </p:nvPr>
        </p:nvGraphicFramePr>
        <p:xfrm>
          <a:off x="2787919" y="5211944"/>
          <a:ext cx="3856037" cy="384175"/>
        </p:xfrm>
        <a:graphic>
          <a:graphicData uri="http://schemas.openxmlformats.org/presentationml/2006/ole">
            <mc:AlternateContent xmlns:mc="http://schemas.openxmlformats.org/markup-compatibility/2006">
              <mc:Choice xmlns:v="urn:schemas-microsoft-com:vml" Requires="v">
                <p:oleObj spid="_x0000_s297481" name="Equation" r:id="rId17" imgW="2286000" imgH="228600" progId="Equation.DSMT4">
                  <p:embed/>
                </p:oleObj>
              </mc:Choice>
              <mc:Fallback>
                <p:oleObj name="Equation" r:id="rId17" imgW="2286000" imgH="228600" progId="Equation.DSMT4">
                  <p:embed/>
                  <p:pic>
                    <p:nvPicPr>
                      <p:cNvPr id="0" name=""/>
                      <p:cNvPicPr/>
                      <p:nvPr/>
                    </p:nvPicPr>
                    <p:blipFill>
                      <a:blip r:embed="rId18"/>
                      <a:stretch>
                        <a:fillRect/>
                      </a:stretch>
                    </p:blipFill>
                    <p:spPr>
                      <a:xfrm>
                        <a:off x="2787919" y="5211944"/>
                        <a:ext cx="3856037" cy="384175"/>
                      </a:xfrm>
                      <a:prstGeom prst="rect">
                        <a:avLst/>
                      </a:prstGeom>
                    </p:spPr>
                  </p:pic>
                </p:oleObj>
              </mc:Fallback>
            </mc:AlternateContent>
          </a:graphicData>
        </a:graphic>
      </p:graphicFrame>
      <p:sp>
        <p:nvSpPr>
          <p:cNvPr id="14" name="TextBox 13"/>
          <p:cNvSpPr txBox="1"/>
          <p:nvPr/>
        </p:nvSpPr>
        <p:spPr>
          <a:xfrm>
            <a:off x="612648" y="5820396"/>
            <a:ext cx="8153400" cy="70788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a:t>
            </a:r>
            <a:r>
              <a:rPr lang="en-US" sz="2000" dirty="0"/>
              <a:t>There is no </a:t>
            </a:r>
            <a:r>
              <a:rPr lang="en-US" sz="2000" dirty="0" smtClean="0"/>
              <a:t>deterministic group </a:t>
            </a:r>
            <a:r>
              <a:rPr lang="en-US" sz="2000" dirty="0"/>
              <a:t>strategyproof mechanism that is anonymous and position invariant. </a:t>
            </a:r>
          </a:p>
        </p:txBody>
      </p:sp>
    </p:spTree>
    <p:extLst>
      <p:ext uri="{BB962C8B-B14F-4D97-AF65-F5344CB8AC3E}">
        <p14:creationId xmlns:p14="http://schemas.microsoft.com/office/powerpoint/2010/main" val="220100079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err="1" smtClean="0"/>
              <a:t>Strategyproof</a:t>
            </a:r>
            <a:r>
              <a:rPr lang="en-US" sz="3200" dirty="0" smtClean="0"/>
              <a:t> (Deterministic Mechanism)</a:t>
            </a:r>
            <a:endParaRPr lang="en-US" sz="3200" dirty="0"/>
          </a:p>
        </p:txBody>
      </p:sp>
      <p:sp>
        <p:nvSpPr>
          <p:cNvPr id="4" name="Content Placeholder 3"/>
          <p:cNvSpPr txBox="1">
            <a:spLocks noGrp="1"/>
          </p:cNvSpPr>
          <p:nvPr>
            <p:ph idx="1"/>
          </p:nvPr>
        </p:nvSpPr>
        <p:spPr>
          <a:xfrm>
            <a:off x="612648" y="1700784"/>
            <a:ext cx="8153400" cy="1015663"/>
          </a:xfrm>
          <a:prstGeom prst="rect">
            <a:avLst/>
          </a:prstGeom>
          <a:ln>
            <a:noFill/>
          </a:ln>
        </p:spPr>
        <p:style>
          <a:lnRef idx="1">
            <a:schemeClr val="accent5"/>
          </a:lnRef>
          <a:fillRef idx="2">
            <a:schemeClr val="accent5"/>
          </a:fillRef>
          <a:effectRef idx="1">
            <a:schemeClr val="accent5"/>
          </a:effectRef>
          <a:fontRef idx="minor">
            <a:schemeClr val="dk1"/>
          </a:fontRef>
        </p:style>
        <p:txBody>
          <a:bodyPr wrap="square" rtlCol="0">
            <a:spAutoFit/>
          </a:bodyPr>
          <a:lstStyle/>
          <a:p>
            <a:pPr marL="0" indent="0">
              <a:spcBef>
                <a:spcPts val="0"/>
              </a:spcBef>
              <a:buNone/>
            </a:pPr>
            <a:r>
              <a:rPr lang="en-US" sz="2000" dirty="0" smtClean="0"/>
              <a:t>Mechanism 1: Given any instance                          , locate the facility always on the left peak of agent 1, i.e.,                          or always on the right peak of agent n, i.e.,                         .</a:t>
            </a:r>
          </a:p>
        </p:txBody>
      </p:sp>
      <p:graphicFrame>
        <p:nvGraphicFramePr>
          <p:cNvPr id="5" name="Object 4"/>
          <p:cNvGraphicFramePr>
            <a:graphicFrameLocks noChangeAspect="1"/>
          </p:cNvGraphicFramePr>
          <p:nvPr>
            <p:extLst>
              <p:ext uri="{D42A27DB-BD31-4B8C-83A1-F6EECF244321}">
                <p14:modId xmlns:p14="http://schemas.microsoft.com/office/powerpoint/2010/main" val="935807848"/>
              </p:ext>
            </p:extLst>
          </p:nvPr>
        </p:nvGraphicFramePr>
        <p:xfrm>
          <a:off x="4145498" y="1694360"/>
          <a:ext cx="1497013" cy="406400"/>
        </p:xfrm>
        <a:graphic>
          <a:graphicData uri="http://schemas.openxmlformats.org/presentationml/2006/ole">
            <mc:AlternateContent xmlns:mc="http://schemas.openxmlformats.org/markup-compatibility/2006">
              <mc:Choice xmlns:v="urn:schemas-microsoft-com:vml" Requires="v">
                <p:oleObj spid="_x0000_s300226" name="Equation" r:id="rId4" imgW="889000" imgH="241300" progId="Equation.DSMT4">
                  <p:embed/>
                </p:oleObj>
              </mc:Choice>
              <mc:Fallback>
                <p:oleObj name="Equation" r:id="rId4" imgW="889000" imgH="241300" progId="Equation.DSMT4">
                  <p:embed/>
                  <p:pic>
                    <p:nvPicPr>
                      <p:cNvPr id="0" name=""/>
                      <p:cNvPicPr/>
                      <p:nvPr/>
                    </p:nvPicPr>
                    <p:blipFill>
                      <a:blip r:embed="rId5"/>
                      <a:stretch>
                        <a:fillRect/>
                      </a:stretch>
                    </p:blipFill>
                    <p:spPr>
                      <a:xfrm>
                        <a:off x="4145498" y="1694360"/>
                        <a:ext cx="1497013" cy="406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824321655"/>
              </p:ext>
            </p:extLst>
          </p:nvPr>
        </p:nvGraphicFramePr>
        <p:xfrm>
          <a:off x="3623763" y="1993662"/>
          <a:ext cx="1412875" cy="342900"/>
        </p:xfrm>
        <a:graphic>
          <a:graphicData uri="http://schemas.openxmlformats.org/presentationml/2006/ole">
            <mc:AlternateContent xmlns:mc="http://schemas.openxmlformats.org/markup-compatibility/2006">
              <mc:Choice xmlns:v="urn:schemas-microsoft-com:vml" Requires="v">
                <p:oleObj spid="_x0000_s300227" name="Equation" r:id="rId6" imgW="838200" imgH="203200" progId="Equation.DSMT4">
                  <p:embed/>
                </p:oleObj>
              </mc:Choice>
              <mc:Fallback>
                <p:oleObj name="Equation" r:id="rId6" imgW="838200" imgH="203200" progId="Equation.DSMT4">
                  <p:embed/>
                  <p:pic>
                    <p:nvPicPr>
                      <p:cNvPr id="0" name=""/>
                      <p:cNvPicPr/>
                      <p:nvPr/>
                    </p:nvPicPr>
                    <p:blipFill>
                      <a:blip r:embed="rId7"/>
                      <a:stretch>
                        <a:fillRect/>
                      </a:stretch>
                    </p:blipFill>
                    <p:spPr>
                      <a:xfrm>
                        <a:off x="3623763" y="1993662"/>
                        <a:ext cx="1412875" cy="342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242090891"/>
              </p:ext>
            </p:extLst>
          </p:nvPr>
        </p:nvGraphicFramePr>
        <p:xfrm>
          <a:off x="1940887" y="2258128"/>
          <a:ext cx="1433512" cy="342900"/>
        </p:xfrm>
        <a:graphic>
          <a:graphicData uri="http://schemas.openxmlformats.org/presentationml/2006/ole">
            <mc:AlternateContent xmlns:mc="http://schemas.openxmlformats.org/markup-compatibility/2006">
              <mc:Choice xmlns:v="urn:schemas-microsoft-com:vml" Requires="v">
                <p:oleObj spid="_x0000_s300228" name="Equation" r:id="rId8" imgW="850900" imgH="203200" progId="Equation.DSMT4">
                  <p:embed/>
                </p:oleObj>
              </mc:Choice>
              <mc:Fallback>
                <p:oleObj name="Equation" r:id="rId8" imgW="850900" imgH="203200" progId="Equation.DSMT4">
                  <p:embed/>
                  <p:pic>
                    <p:nvPicPr>
                      <p:cNvPr id="0" name=""/>
                      <p:cNvPicPr/>
                      <p:nvPr/>
                    </p:nvPicPr>
                    <p:blipFill>
                      <a:blip r:embed="rId9"/>
                      <a:stretch>
                        <a:fillRect/>
                      </a:stretch>
                    </p:blipFill>
                    <p:spPr>
                      <a:xfrm>
                        <a:off x="1940887" y="2258128"/>
                        <a:ext cx="1433512" cy="342900"/>
                      </a:xfrm>
                      <a:prstGeom prst="rect">
                        <a:avLst/>
                      </a:prstGeom>
                    </p:spPr>
                  </p:pic>
                </p:oleObj>
              </mc:Fallback>
            </mc:AlternateContent>
          </a:graphicData>
        </a:graphic>
      </p:graphicFrame>
      <p:sp>
        <p:nvSpPr>
          <p:cNvPr id="8" name="TextBox 7"/>
          <p:cNvSpPr txBox="1"/>
          <p:nvPr/>
        </p:nvSpPr>
        <p:spPr>
          <a:xfrm>
            <a:off x="612648" y="2937800"/>
            <a:ext cx="8153400" cy="400110"/>
          </a:xfrm>
          <a:prstGeom prst="rect">
            <a:avLst/>
          </a:prstGeom>
          <a:solidFill>
            <a:schemeClr val="accent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Mechanism 1 is strategyproof.  </a:t>
            </a:r>
            <a:endParaRPr lang="en-US" sz="2000" dirty="0"/>
          </a:p>
        </p:txBody>
      </p:sp>
      <p:sp>
        <p:nvSpPr>
          <p:cNvPr id="9" name="TextBox 8"/>
          <p:cNvSpPr txBox="1"/>
          <p:nvPr/>
        </p:nvSpPr>
        <p:spPr>
          <a:xfrm>
            <a:off x="612648" y="4118875"/>
            <a:ext cx="8153400" cy="1631216"/>
          </a:xfrm>
          <a:prstGeom prst="rect">
            <a:avLst/>
          </a:prstGeom>
          <a:solidFill>
            <a:schemeClr val="accent2"/>
          </a:solidFill>
          <a:ln>
            <a:noFill/>
          </a:ln>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When n=2, the only strategyproof mechanism that satisfies position invariance and anonymity is Mechanism 1.  </a:t>
            </a:r>
          </a:p>
          <a:p>
            <a:endParaRPr lang="en-US" sz="2000" dirty="0"/>
          </a:p>
          <a:p>
            <a:r>
              <a:rPr lang="en-US" sz="2000" dirty="0" smtClean="0"/>
              <a:t>In fact, for single-peak preference, outputting the kth agent’s position is </a:t>
            </a:r>
            <a:r>
              <a:rPr lang="en-US" sz="2000" dirty="0" err="1" smtClean="0"/>
              <a:t>strategyproof</a:t>
            </a:r>
            <a:r>
              <a:rPr lang="en-US" sz="2000" dirty="0" smtClean="0"/>
              <a:t>, which is not true for double-peak preference</a:t>
            </a:r>
            <a:endParaRPr lang="en-US" sz="2000" dirty="0"/>
          </a:p>
        </p:txBody>
      </p:sp>
    </p:spTree>
    <p:extLst>
      <p:ext uri="{BB962C8B-B14F-4D97-AF65-F5344CB8AC3E}">
        <p14:creationId xmlns:p14="http://schemas.microsoft.com/office/powerpoint/2010/main" val="176573492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Social Cost (Randomized Mechanisms)</a:t>
            </a:r>
            <a:endParaRPr lang="en-US" sz="3200" dirty="0"/>
          </a:p>
        </p:txBody>
      </p:sp>
      <p:sp>
        <p:nvSpPr>
          <p:cNvPr id="8" name="Content Placeholder 7"/>
          <p:cNvSpPr txBox="1">
            <a:spLocks noGrp="1"/>
          </p:cNvSpPr>
          <p:nvPr>
            <p:ph idx="1"/>
          </p:nvPr>
        </p:nvSpPr>
        <p:spPr>
          <a:xfrm>
            <a:off x="612648" y="3875398"/>
            <a:ext cx="8153400" cy="1015663"/>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0" indent="0" algn="just">
              <a:buNone/>
            </a:pPr>
            <a:r>
              <a:rPr lang="en-US" sz="2000" dirty="0" smtClean="0"/>
              <a:t>Theorem: Mechanism 2</a:t>
            </a:r>
            <a:r>
              <a:rPr lang="en-US" sz="2000" baseline="-25000" dirty="0" smtClean="0"/>
              <a:t>1/2</a:t>
            </a:r>
            <a:r>
              <a:rPr lang="en-US" sz="2000" dirty="0" smtClean="0"/>
              <a:t> achieves an approximation ratio of n/2 for the social cost. In addition, no other mechanism in this class achieves an approximation ratio smaller than n/2 for the social cost. </a:t>
            </a:r>
            <a:endParaRPr lang="en-US" sz="2000" baseline="-25000" dirty="0"/>
          </a:p>
        </p:txBody>
      </p:sp>
      <p:grpSp>
        <p:nvGrpSpPr>
          <p:cNvPr id="10" name="Group 9"/>
          <p:cNvGrpSpPr/>
          <p:nvPr/>
        </p:nvGrpSpPr>
        <p:grpSpPr>
          <a:xfrm>
            <a:off x="623596" y="2205263"/>
            <a:ext cx="8153400" cy="1015663"/>
            <a:chOff x="612648" y="1600200"/>
            <a:chExt cx="8153400" cy="1015663"/>
          </a:xfrm>
        </p:grpSpPr>
        <p:sp>
          <p:nvSpPr>
            <p:cNvPr id="4" name="Content Placeholder 3"/>
            <p:cNvSpPr txBox="1">
              <a:spLocks/>
            </p:cNvSpPr>
            <p:nvPr/>
          </p:nvSpPr>
          <p:spPr>
            <a:xfrm>
              <a:off x="612648" y="1600200"/>
              <a:ext cx="8153400" cy="1015663"/>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dk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dk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dk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dk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dk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dk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dk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dk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dk1"/>
                  </a:solidFill>
                  <a:latin typeface="+mn-lt"/>
                  <a:ea typeface="+mn-ea"/>
                  <a:cs typeface="+mn-cs"/>
                </a:defRPr>
              </a:lvl9pPr>
            </a:lstStyle>
            <a:p>
              <a:pPr marL="0" indent="0" algn="just">
                <a:spcBef>
                  <a:spcPts val="0"/>
                </a:spcBef>
                <a:buFont typeface="Wingdings"/>
                <a:buNone/>
              </a:pPr>
              <a:r>
                <a:rPr lang="en-US" sz="2000" dirty="0" smtClean="0"/>
                <a:t>Mechanism 2</a:t>
              </a:r>
              <a:r>
                <a:rPr lang="en-US" sz="2000" baseline="-25000" dirty="0" smtClean="0"/>
                <a:t>p</a:t>
              </a:r>
              <a:r>
                <a:rPr lang="en-US" sz="2000" dirty="0" smtClean="0"/>
                <a:t>: Given any instance                        , locate the facility on the left peak of agent 1, i.e.,                        with probability </a:t>
              </a:r>
              <a:r>
                <a:rPr lang="en-US" sz="2000" i="1" dirty="0" smtClean="0"/>
                <a:t>p</a:t>
              </a:r>
              <a:r>
                <a:rPr lang="en-US" sz="2000" dirty="0" smtClean="0"/>
                <a:t> and on the right peak of agent n, i.e.,                          with probability </a:t>
              </a:r>
              <a:r>
                <a:rPr lang="en-US" sz="2000" i="1" dirty="0" smtClean="0"/>
                <a:t>1-p</a:t>
              </a:r>
              <a:r>
                <a:rPr lang="en-US" sz="2000" dirty="0" smtClean="0"/>
                <a:t>. </a:t>
              </a:r>
            </a:p>
          </p:txBody>
        </p:sp>
        <p:graphicFrame>
          <p:nvGraphicFramePr>
            <p:cNvPr id="5" name="Object 4"/>
            <p:cNvGraphicFramePr>
              <a:graphicFrameLocks noChangeAspect="1"/>
            </p:cNvGraphicFramePr>
            <p:nvPr>
              <p:extLst>
                <p:ext uri="{D42A27DB-BD31-4B8C-83A1-F6EECF244321}">
                  <p14:modId xmlns:p14="http://schemas.microsoft.com/office/powerpoint/2010/main" val="1794137265"/>
                </p:ext>
              </p:extLst>
            </p:nvPr>
          </p:nvGraphicFramePr>
          <p:xfrm>
            <a:off x="4180614" y="1633780"/>
            <a:ext cx="1497013" cy="406400"/>
          </p:xfrm>
          <a:graphic>
            <a:graphicData uri="http://schemas.openxmlformats.org/presentationml/2006/ole">
              <mc:AlternateContent xmlns:mc="http://schemas.openxmlformats.org/markup-compatibility/2006">
                <mc:Choice xmlns:v="urn:schemas-microsoft-com:vml" Requires="v">
                  <p:oleObj spid="_x0000_s307394" name="Equation" r:id="rId4" imgW="889000" imgH="241300" progId="Equation.DSMT4">
                    <p:embed/>
                  </p:oleObj>
                </mc:Choice>
                <mc:Fallback>
                  <p:oleObj name="Equation" r:id="rId4" imgW="889000" imgH="241300" progId="Equation.DSMT4">
                    <p:embed/>
                    <p:pic>
                      <p:nvPicPr>
                        <p:cNvPr id="0" name=""/>
                        <p:cNvPicPr/>
                        <p:nvPr/>
                      </p:nvPicPr>
                      <p:blipFill>
                        <a:blip r:embed="rId5"/>
                        <a:stretch>
                          <a:fillRect/>
                        </a:stretch>
                      </p:blipFill>
                      <p:spPr>
                        <a:xfrm>
                          <a:off x="4180614" y="1633780"/>
                          <a:ext cx="1497013" cy="406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643682490"/>
                </p:ext>
              </p:extLst>
            </p:nvPr>
          </p:nvGraphicFramePr>
          <p:xfrm>
            <a:off x="2796416" y="1953941"/>
            <a:ext cx="1412875" cy="342900"/>
          </p:xfrm>
          <a:graphic>
            <a:graphicData uri="http://schemas.openxmlformats.org/presentationml/2006/ole">
              <mc:AlternateContent xmlns:mc="http://schemas.openxmlformats.org/markup-compatibility/2006">
                <mc:Choice xmlns:v="urn:schemas-microsoft-com:vml" Requires="v">
                  <p:oleObj spid="_x0000_s307395" name="Equation" r:id="rId6" imgW="838200" imgH="203200" progId="Equation.DSMT4">
                    <p:embed/>
                  </p:oleObj>
                </mc:Choice>
                <mc:Fallback>
                  <p:oleObj name="Equation" r:id="rId6" imgW="838200" imgH="203200" progId="Equation.DSMT4">
                    <p:embed/>
                    <p:pic>
                      <p:nvPicPr>
                        <p:cNvPr id="0" name=""/>
                        <p:cNvPicPr/>
                        <p:nvPr/>
                      </p:nvPicPr>
                      <p:blipFill>
                        <a:blip r:embed="rId7"/>
                        <a:stretch>
                          <a:fillRect/>
                        </a:stretch>
                      </p:blipFill>
                      <p:spPr>
                        <a:xfrm>
                          <a:off x="2796416" y="1953941"/>
                          <a:ext cx="1412875" cy="342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959234012"/>
                </p:ext>
              </p:extLst>
            </p:nvPr>
          </p:nvGraphicFramePr>
          <p:xfrm>
            <a:off x="1948665" y="2262014"/>
            <a:ext cx="1433512" cy="342900"/>
          </p:xfrm>
          <a:graphic>
            <a:graphicData uri="http://schemas.openxmlformats.org/presentationml/2006/ole">
              <mc:AlternateContent xmlns:mc="http://schemas.openxmlformats.org/markup-compatibility/2006">
                <mc:Choice xmlns:v="urn:schemas-microsoft-com:vml" Requires="v">
                  <p:oleObj spid="_x0000_s307396" name="Equation" r:id="rId8" imgW="850900" imgH="203200" progId="Equation.DSMT4">
                    <p:embed/>
                  </p:oleObj>
                </mc:Choice>
                <mc:Fallback>
                  <p:oleObj name="Equation" r:id="rId8" imgW="850900" imgH="203200" progId="Equation.DSMT4">
                    <p:embed/>
                    <p:pic>
                      <p:nvPicPr>
                        <p:cNvPr id="0" name=""/>
                        <p:cNvPicPr/>
                        <p:nvPr/>
                      </p:nvPicPr>
                      <p:blipFill>
                        <a:blip r:embed="rId9"/>
                        <a:stretch>
                          <a:fillRect/>
                        </a:stretch>
                      </p:blipFill>
                      <p:spPr>
                        <a:xfrm>
                          <a:off x="1948665" y="2262014"/>
                          <a:ext cx="1433512" cy="342900"/>
                        </a:xfrm>
                        <a:prstGeom prst="rect">
                          <a:avLst/>
                        </a:prstGeom>
                      </p:spPr>
                    </p:pic>
                  </p:oleObj>
                </mc:Fallback>
              </mc:AlternateContent>
            </a:graphicData>
          </a:graphic>
        </p:graphicFrame>
      </p:grpSp>
      <p:sp>
        <p:nvSpPr>
          <p:cNvPr id="9" name="TextBox 8"/>
          <p:cNvSpPr txBox="1"/>
          <p:nvPr/>
        </p:nvSpPr>
        <p:spPr>
          <a:xfrm>
            <a:off x="623596" y="3384736"/>
            <a:ext cx="4964893" cy="369332"/>
          </a:xfrm>
          <a:prstGeom prst="rect">
            <a:avLst/>
          </a:prstGeom>
          <a:noFill/>
        </p:spPr>
        <p:txBody>
          <a:bodyPr wrap="square" rtlCol="0">
            <a:spAutoFit/>
          </a:bodyPr>
          <a:lstStyle/>
          <a:p>
            <a:r>
              <a:rPr lang="en-US" dirty="0" smtClean="0"/>
              <a:t>Note: Mechanism 2</a:t>
            </a:r>
            <a:r>
              <a:rPr lang="en-US" baseline="-25000" dirty="0" smtClean="0"/>
              <a:t>p</a:t>
            </a:r>
            <a:r>
              <a:rPr lang="en-US" dirty="0" smtClean="0"/>
              <a:t> is a class of mechanisms.</a:t>
            </a:r>
            <a:endParaRPr lang="en-US" dirty="0"/>
          </a:p>
        </p:txBody>
      </p:sp>
      <p:sp>
        <p:nvSpPr>
          <p:cNvPr id="11" name="TextBox 10"/>
          <p:cNvSpPr txBox="1"/>
          <p:nvPr/>
        </p:nvSpPr>
        <p:spPr>
          <a:xfrm>
            <a:off x="590752" y="1653378"/>
            <a:ext cx="4964893" cy="461665"/>
          </a:xfrm>
          <a:prstGeom prst="rect">
            <a:avLst/>
          </a:prstGeom>
          <a:noFill/>
        </p:spPr>
        <p:txBody>
          <a:bodyPr wrap="square" rtlCol="0">
            <a:spAutoFit/>
          </a:bodyPr>
          <a:lstStyle/>
          <a:p>
            <a:r>
              <a:rPr lang="en-US" sz="2400" dirty="0" smtClean="0"/>
              <a:t>Universal truthfulness: </a:t>
            </a:r>
            <a:endParaRPr lang="en-US" sz="2400" dirty="0"/>
          </a:p>
        </p:txBody>
      </p:sp>
    </p:spTree>
    <p:extLst>
      <p:ext uri="{BB962C8B-B14F-4D97-AF65-F5344CB8AC3E}">
        <p14:creationId xmlns:p14="http://schemas.microsoft.com/office/powerpoint/2010/main" val="38993440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Algorithmic Mechanism Design</a:t>
            </a:r>
            <a:endParaRPr lang="en-US" sz="3200" dirty="0"/>
          </a:p>
        </p:txBody>
      </p:sp>
      <p:sp>
        <p:nvSpPr>
          <p:cNvPr id="3" name="Content Placeholder 2"/>
          <p:cNvSpPr>
            <a:spLocks noGrp="1"/>
          </p:cNvSpPr>
          <p:nvPr>
            <p:ph idx="1"/>
          </p:nvPr>
        </p:nvSpPr>
        <p:spPr/>
        <p:txBody>
          <a:bodyPr>
            <a:normAutofit/>
          </a:bodyPr>
          <a:lstStyle/>
          <a:p>
            <a:r>
              <a:rPr lang="en-US" sz="2400" dirty="0"/>
              <a:t>A mechanism </a:t>
            </a:r>
            <a:r>
              <a:rPr lang="en-US" sz="2400" dirty="0" smtClean="0"/>
              <a:t>with </a:t>
            </a:r>
            <a:r>
              <a:rPr lang="en-US" sz="2400" dirty="0"/>
              <a:t>payment is a function mapping a collection of information </a:t>
            </a:r>
            <a:r>
              <a:rPr lang="en-US" sz="2400" dirty="0" smtClean="0"/>
              <a:t>R to a social outcome </a:t>
            </a:r>
            <a:r>
              <a:rPr lang="en-US" sz="2400" i="1" dirty="0" smtClean="0"/>
              <a:t>O</a:t>
            </a:r>
            <a:r>
              <a:rPr lang="en-US" sz="2400" dirty="0" smtClean="0"/>
              <a:t> and a payment vector </a:t>
            </a:r>
            <a:r>
              <a:rPr lang="en-US" sz="2400" i="1" dirty="0" smtClean="0"/>
              <a:t>P </a:t>
            </a:r>
            <a:r>
              <a:rPr lang="en-US" sz="2400" i="1" dirty="0"/>
              <a:t>= (p</a:t>
            </a:r>
            <a:r>
              <a:rPr lang="en-US" sz="2400" i="1" baseline="-25000" dirty="0"/>
              <a:t>1</a:t>
            </a:r>
            <a:r>
              <a:rPr lang="en-US" sz="2400" i="1" dirty="0"/>
              <a:t>,...,</a:t>
            </a:r>
            <a:r>
              <a:rPr lang="en-US" sz="2400" i="1" dirty="0" err="1"/>
              <a:t>p</a:t>
            </a:r>
            <a:r>
              <a:rPr lang="en-US" sz="2400" i="1" baseline="-25000" dirty="0" err="1"/>
              <a:t>n</a:t>
            </a:r>
            <a:r>
              <a:rPr lang="en-US" sz="2400" i="1" dirty="0"/>
              <a:t>)</a:t>
            </a:r>
            <a:r>
              <a:rPr lang="en-US" sz="2400" dirty="0" smtClean="0"/>
              <a:t>. In this case, the utility of agent </a:t>
            </a:r>
            <a:r>
              <a:rPr lang="en-US" sz="2400" i="1" dirty="0" err="1" smtClean="0"/>
              <a:t>i</a:t>
            </a:r>
            <a:r>
              <a:rPr lang="en-US" sz="2400" dirty="0" smtClean="0"/>
              <a:t> is </a:t>
            </a:r>
            <a:r>
              <a:rPr lang="en-US" sz="2400" i="1" dirty="0" err="1" smtClean="0"/>
              <a:t>u</a:t>
            </a:r>
            <a:r>
              <a:rPr lang="en-US" sz="2400" i="1" baseline="-25000" dirty="0" err="1" smtClean="0"/>
              <a:t>i</a:t>
            </a:r>
            <a:r>
              <a:rPr lang="en-US" sz="2400" i="1" dirty="0" smtClean="0"/>
              <a:t>(O,P)=v</a:t>
            </a:r>
            <a:r>
              <a:rPr lang="en-US" sz="2400" i="1" baseline="-25000" dirty="0" smtClean="0"/>
              <a:t>i</a:t>
            </a:r>
            <a:r>
              <a:rPr lang="en-US" sz="2400" i="1" dirty="0" smtClean="0"/>
              <a:t>(O) – p</a:t>
            </a:r>
            <a:r>
              <a:rPr lang="en-US" sz="2400" i="1" baseline="-25000" dirty="0" smtClean="0"/>
              <a:t>i</a:t>
            </a:r>
            <a:r>
              <a:rPr lang="en-US" sz="2400" dirty="0" smtClean="0"/>
              <a:t>.</a:t>
            </a:r>
            <a:endParaRPr lang="en-US" sz="2400" baseline="-25000" dirty="0" smtClean="0"/>
          </a:p>
          <a:p>
            <a:r>
              <a:rPr lang="en-US" sz="2400" dirty="0" smtClean="0"/>
              <a:t>A </a:t>
            </a:r>
            <a:r>
              <a:rPr lang="en-US" sz="2400" dirty="0"/>
              <a:t>mechanism </a:t>
            </a:r>
            <a:r>
              <a:rPr lang="en-US" sz="2400" dirty="0" smtClean="0"/>
              <a:t>without </a:t>
            </a:r>
            <a:r>
              <a:rPr lang="en-US" sz="2400" dirty="0"/>
              <a:t>payment is a function mapping a collection of information R to a social outcome </a:t>
            </a:r>
            <a:r>
              <a:rPr lang="en-US" sz="2400" i="1" dirty="0" smtClean="0"/>
              <a:t>O</a:t>
            </a:r>
            <a:r>
              <a:rPr lang="en-US" sz="2400" dirty="0" smtClean="0"/>
              <a:t>. In this case, the utility of agent </a:t>
            </a:r>
            <a:r>
              <a:rPr lang="en-US" sz="2400" i="1" dirty="0" err="1" smtClean="0"/>
              <a:t>i</a:t>
            </a:r>
            <a:r>
              <a:rPr lang="en-US" sz="2400" dirty="0" smtClean="0"/>
              <a:t> is </a:t>
            </a:r>
            <a:r>
              <a:rPr lang="en-US" sz="2400" i="1" dirty="0" err="1"/>
              <a:t>u</a:t>
            </a:r>
            <a:r>
              <a:rPr lang="en-US" sz="2400" i="1" baseline="-25000" dirty="0" err="1"/>
              <a:t>i</a:t>
            </a:r>
            <a:r>
              <a:rPr lang="en-US" sz="2400" i="1" dirty="0"/>
              <a:t>(</a:t>
            </a:r>
            <a:r>
              <a:rPr lang="en-US" sz="2400" i="1" dirty="0" smtClean="0"/>
              <a:t>O)</a:t>
            </a:r>
            <a:r>
              <a:rPr lang="en-US" sz="2400" i="1" dirty="0"/>
              <a:t>=v</a:t>
            </a:r>
            <a:r>
              <a:rPr lang="en-US" sz="2400" i="1" baseline="-25000" dirty="0"/>
              <a:t>i</a:t>
            </a:r>
            <a:r>
              <a:rPr lang="en-US" sz="2400" i="1" dirty="0"/>
              <a:t>(O</a:t>
            </a:r>
            <a:r>
              <a:rPr lang="en-US" sz="2400" i="1" dirty="0" smtClean="0"/>
              <a:t>).</a:t>
            </a:r>
            <a:endParaRPr lang="en-US" sz="2400" dirty="0" smtClean="0"/>
          </a:p>
          <a:p>
            <a:r>
              <a:rPr lang="en-US" sz="2400" dirty="0" smtClean="0"/>
              <a:t>A mechanism is </a:t>
            </a:r>
            <a:r>
              <a:rPr lang="en-US" sz="2400" i="1" dirty="0" smtClean="0">
                <a:solidFill>
                  <a:srgbClr val="FF0000"/>
                </a:solidFill>
              </a:rPr>
              <a:t>strategyproof</a:t>
            </a:r>
            <a:r>
              <a:rPr lang="en-US" sz="2400" dirty="0" smtClean="0"/>
              <a:t> or </a:t>
            </a:r>
            <a:r>
              <a:rPr lang="en-US" sz="2400" i="1" dirty="0" smtClean="0">
                <a:solidFill>
                  <a:srgbClr val="FF0000"/>
                </a:solidFill>
              </a:rPr>
              <a:t>incentive compatible</a:t>
            </a:r>
            <a:r>
              <a:rPr lang="en-US" sz="2400" i="1" dirty="0" smtClean="0"/>
              <a:t> </a:t>
            </a:r>
            <a:r>
              <a:rPr lang="en-US" sz="2400" dirty="0" smtClean="0"/>
              <a:t>if for every agent, the utility from revealing his private information is not worse off regardless the reports from other agents. </a:t>
            </a:r>
          </a:p>
          <a:p>
            <a:endParaRPr lang="en-US" sz="2400" dirty="0"/>
          </a:p>
        </p:txBody>
      </p:sp>
    </p:spTree>
    <p:extLst>
      <p:ext uri="{BB962C8B-B14F-4D97-AF65-F5344CB8AC3E}">
        <p14:creationId xmlns:p14="http://schemas.microsoft.com/office/powerpoint/2010/main" val="177059650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Social Cost (Randomized Mechanisms)</a:t>
            </a:r>
            <a:endParaRPr lang="en-US" sz="3200" dirty="0"/>
          </a:p>
        </p:txBody>
      </p:sp>
      <p:sp>
        <p:nvSpPr>
          <p:cNvPr id="8" name="Content Placeholder 7"/>
          <p:cNvSpPr txBox="1">
            <a:spLocks noGrp="1"/>
          </p:cNvSpPr>
          <p:nvPr>
            <p:ph idx="1"/>
          </p:nvPr>
        </p:nvSpPr>
        <p:spPr>
          <a:xfrm>
            <a:off x="608466" y="3968877"/>
            <a:ext cx="8153400" cy="70788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pPr marL="0" indent="0" algn="just">
              <a:buNone/>
            </a:pPr>
            <a:r>
              <a:rPr lang="en-US" sz="2000" dirty="0" smtClean="0"/>
              <a:t>Theorem: Mechanism 3 is truthful-in-expectation, and has an approximation ratio of 2 for the social cost. </a:t>
            </a:r>
            <a:endParaRPr lang="en-US" sz="2000" baseline="-25000" dirty="0"/>
          </a:p>
        </p:txBody>
      </p:sp>
      <p:sp>
        <p:nvSpPr>
          <p:cNvPr id="11" name="TextBox 10"/>
          <p:cNvSpPr txBox="1"/>
          <p:nvPr/>
        </p:nvSpPr>
        <p:spPr>
          <a:xfrm>
            <a:off x="608466" y="1709552"/>
            <a:ext cx="8153400" cy="461665"/>
          </a:xfrm>
          <a:prstGeom prst="rect">
            <a:avLst/>
          </a:prstGeom>
          <a:noFill/>
        </p:spPr>
        <p:txBody>
          <a:bodyPr wrap="square" rtlCol="0">
            <a:spAutoFit/>
          </a:bodyPr>
          <a:lstStyle/>
          <a:p>
            <a:r>
              <a:rPr lang="en-US" sz="2400" dirty="0" smtClean="0"/>
              <a:t>Truthfulness-in-expectation, and more interesting results: </a:t>
            </a:r>
            <a:endParaRPr lang="en-US" sz="2400" dirty="0"/>
          </a:p>
        </p:txBody>
      </p:sp>
      <p:grpSp>
        <p:nvGrpSpPr>
          <p:cNvPr id="3" name="Group 2"/>
          <p:cNvGrpSpPr/>
          <p:nvPr/>
        </p:nvGrpSpPr>
        <p:grpSpPr>
          <a:xfrm>
            <a:off x="612648" y="2288447"/>
            <a:ext cx="8153400" cy="1323439"/>
            <a:chOff x="612648" y="2468039"/>
            <a:chExt cx="8153400" cy="1323439"/>
          </a:xfrm>
        </p:grpSpPr>
        <p:grpSp>
          <p:nvGrpSpPr>
            <p:cNvPr id="10" name="Group 9"/>
            <p:cNvGrpSpPr/>
            <p:nvPr/>
          </p:nvGrpSpPr>
          <p:grpSpPr>
            <a:xfrm>
              <a:off x="612648" y="2468039"/>
              <a:ext cx="8153400" cy="1323439"/>
              <a:chOff x="612648" y="1600200"/>
              <a:chExt cx="8153400" cy="1323439"/>
            </a:xfrm>
          </p:grpSpPr>
          <p:sp>
            <p:nvSpPr>
              <p:cNvPr id="4" name="Content Placeholder 3"/>
              <p:cNvSpPr txBox="1">
                <a:spLocks/>
              </p:cNvSpPr>
              <p:nvPr/>
            </p:nvSpPr>
            <p:spPr>
              <a:xfrm>
                <a:off x="612648" y="1600200"/>
                <a:ext cx="8153400" cy="1323439"/>
              </a:xfrm>
              <a:prstGeom prst="rect">
                <a:avLst/>
              </a:prstGeom>
            </p:spPr>
            <p:style>
              <a:lnRef idx="1">
                <a:schemeClr val="accent5"/>
              </a:lnRef>
              <a:fillRef idx="2">
                <a:schemeClr val="accent5"/>
              </a:fillRef>
              <a:effectRef idx="1">
                <a:schemeClr val="accent5"/>
              </a:effectRef>
              <a:fontRef idx="minor">
                <a:schemeClr val="dk1"/>
              </a:fontRef>
            </p:style>
            <p:txBody>
              <a:bodyPr vert="horz" wrap="square" rtlCol="0">
                <a:spAutoFit/>
              </a:bodyPr>
              <a:lstStyle>
                <a:lvl1pPr marL="320040" indent="-320040" algn="l" rtl="0" eaLnBrk="1" latinLnBrk="0" hangingPunct="1">
                  <a:spcBef>
                    <a:spcPts val="700"/>
                  </a:spcBef>
                  <a:buClr>
                    <a:schemeClr val="accent2"/>
                  </a:buClr>
                  <a:buSzPct val="60000"/>
                  <a:buFont typeface="Wingdings"/>
                  <a:buChar char=""/>
                  <a:defRPr kumimoji="0" sz="2900" kern="1200">
                    <a:solidFill>
                      <a:schemeClr val="dk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dk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dk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dk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dk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dk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dk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dk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dk1"/>
                    </a:solidFill>
                    <a:latin typeface="+mn-lt"/>
                    <a:ea typeface="+mn-ea"/>
                    <a:cs typeface="+mn-cs"/>
                  </a:defRPr>
                </a:lvl9pPr>
              </a:lstStyle>
              <a:p>
                <a:pPr marL="0" indent="0">
                  <a:spcBef>
                    <a:spcPts val="0"/>
                  </a:spcBef>
                  <a:buFont typeface="Wingdings"/>
                  <a:buNone/>
                </a:pPr>
                <a:r>
                  <a:rPr lang="en-US" sz="2000" dirty="0" smtClean="0"/>
                  <a:t>Mechanism 3: Given any instance                          , find the median agent </a:t>
                </a:r>
              </a:p>
              <a:p>
                <a:pPr marL="0" indent="0">
                  <a:spcBef>
                    <a:spcPts val="0"/>
                  </a:spcBef>
                  <a:buFont typeface="Wingdings"/>
                  <a:buNone/>
                </a:pPr>
                <a:r>
                  <a:rPr lang="en-US" sz="2000" dirty="0"/>
                  <a:t> </a:t>
                </a:r>
                <a:r>
                  <a:rPr lang="en-US" sz="2000" dirty="0" smtClean="0"/>
                  <a:t>                              </a:t>
                </a:r>
                <a:r>
                  <a:rPr lang="en-US" sz="2000" dirty="0"/>
                  <a:t> </a:t>
                </a:r>
                <a:r>
                  <a:rPr lang="en-US" sz="2000" dirty="0" smtClean="0"/>
                  <a:t>        , breaking ties in favor of the agent with the smallest index. Output                            with probability ½ and                          with probability ½ .</a:t>
                </a:r>
              </a:p>
            </p:txBody>
          </p:sp>
          <p:graphicFrame>
            <p:nvGraphicFramePr>
              <p:cNvPr id="5" name="Object 4"/>
              <p:cNvGraphicFramePr>
                <a:graphicFrameLocks noChangeAspect="1"/>
              </p:cNvGraphicFramePr>
              <p:nvPr>
                <p:extLst>
                  <p:ext uri="{D42A27DB-BD31-4B8C-83A1-F6EECF244321}">
                    <p14:modId xmlns:p14="http://schemas.microsoft.com/office/powerpoint/2010/main" val="1209361284"/>
                  </p:ext>
                </p:extLst>
              </p:nvPr>
            </p:nvGraphicFramePr>
            <p:xfrm>
              <a:off x="4137532" y="1624710"/>
              <a:ext cx="1497013" cy="406400"/>
            </p:xfrm>
            <a:graphic>
              <a:graphicData uri="http://schemas.openxmlformats.org/presentationml/2006/ole">
                <mc:AlternateContent xmlns:mc="http://schemas.openxmlformats.org/markup-compatibility/2006">
                  <mc:Choice xmlns:v="urn:schemas-microsoft-com:vml" Requires="v">
                    <p:oleObj spid="_x0000_s308482" name="Equation" r:id="rId4" imgW="889000" imgH="241300" progId="Equation.DSMT4">
                      <p:embed/>
                    </p:oleObj>
                  </mc:Choice>
                  <mc:Fallback>
                    <p:oleObj name="Equation" r:id="rId4" imgW="889000" imgH="241300" progId="Equation.DSMT4">
                      <p:embed/>
                      <p:pic>
                        <p:nvPicPr>
                          <p:cNvPr id="0" name=""/>
                          <p:cNvPicPr/>
                          <p:nvPr/>
                        </p:nvPicPr>
                        <p:blipFill>
                          <a:blip r:embed="rId5"/>
                          <a:stretch>
                            <a:fillRect/>
                          </a:stretch>
                        </p:blipFill>
                        <p:spPr>
                          <a:xfrm>
                            <a:off x="4137532" y="1624710"/>
                            <a:ext cx="1497013" cy="406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427590744"/>
                  </p:ext>
                </p:extLst>
              </p:nvPr>
            </p:nvGraphicFramePr>
            <p:xfrm>
              <a:off x="715280" y="1955719"/>
              <a:ext cx="2308225" cy="342900"/>
            </p:xfrm>
            <a:graphic>
              <a:graphicData uri="http://schemas.openxmlformats.org/presentationml/2006/ole">
                <mc:AlternateContent xmlns:mc="http://schemas.openxmlformats.org/markup-compatibility/2006">
                  <mc:Choice xmlns:v="urn:schemas-microsoft-com:vml" Requires="v">
                    <p:oleObj spid="_x0000_s308483" name="Equation" r:id="rId6" imgW="1371600" imgH="203200" progId="Equation.DSMT4">
                      <p:embed/>
                    </p:oleObj>
                  </mc:Choice>
                  <mc:Fallback>
                    <p:oleObj name="Equation" r:id="rId6" imgW="1371600" imgH="203200" progId="Equation.DSMT4">
                      <p:embed/>
                      <p:pic>
                        <p:nvPicPr>
                          <p:cNvPr id="0" name=""/>
                          <p:cNvPicPr/>
                          <p:nvPr/>
                        </p:nvPicPr>
                        <p:blipFill>
                          <a:blip r:embed="rId7"/>
                          <a:stretch>
                            <a:fillRect/>
                          </a:stretch>
                        </p:blipFill>
                        <p:spPr>
                          <a:xfrm>
                            <a:off x="715280" y="1955719"/>
                            <a:ext cx="2308225" cy="3429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506169037"/>
                  </p:ext>
                </p:extLst>
              </p:nvPr>
            </p:nvGraphicFramePr>
            <p:xfrm>
              <a:off x="2182685" y="2272236"/>
              <a:ext cx="1476375" cy="342900"/>
            </p:xfrm>
            <a:graphic>
              <a:graphicData uri="http://schemas.openxmlformats.org/presentationml/2006/ole">
                <mc:AlternateContent xmlns:mc="http://schemas.openxmlformats.org/markup-compatibility/2006">
                  <mc:Choice xmlns:v="urn:schemas-microsoft-com:vml" Requires="v">
                    <p:oleObj spid="_x0000_s308484" name="Equation" r:id="rId8" imgW="876300" imgH="203200" progId="Equation.DSMT4">
                      <p:embed/>
                    </p:oleObj>
                  </mc:Choice>
                  <mc:Fallback>
                    <p:oleObj name="Equation" r:id="rId8" imgW="876300" imgH="203200" progId="Equation.DSMT4">
                      <p:embed/>
                      <p:pic>
                        <p:nvPicPr>
                          <p:cNvPr id="0" name=""/>
                          <p:cNvPicPr/>
                          <p:nvPr/>
                        </p:nvPicPr>
                        <p:blipFill>
                          <a:blip r:embed="rId9"/>
                          <a:stretch>
                            <a:fillRect/>
                          </a:stretch>
                        </p:blipFill>
                        <p:spPr>
                          <a:xfrm>
                            <a:off x="2182685" y="2272236"/>
                            <a:ext cx="1476375" cy="342900"/>
                          </a:xfrm>
                          <a:prstGeom prst="rect">
                            <a:avLst/>
                          </a:prstGeom>
                        </p:spPr>
                      </p:pic>
                    </p:oleObj>
                  </mc:Fallback>
                </mc:AlternateContent>
              </a:graphicData>
            </a:graphic>
          </p:graphicFrame>
        </p:grpSp>
        <p:graphicFrame>
          <p:nvGraphicFramePr>
            <p:cNvPr id="12" name="Object 11"/>
            <p:cNvGraphicFramePr>
              <a:graphicFrameLocks noChangeAspect="1"/>
            </p:cNvGraphicFramePr>
            <p:nvPr>
              <p:extLst>
                <p:ext uri="{D42A27DB-BD31-4B8C-83A1-F6EECF244321}">
                  <p14:modId xmlns:p14="http://schemas.microsoft.com/office/powerpoint/2010/main" val="2284350189"/>
                </p:ext>
              </p:extLst>
            </p:nvPr>
          </p:nvGraphicFramePr>
          <p:xfrm>
            <a:off x="6055548" y="3133853"/>
            <a:ext cx="1476375" cy="342900"/>
          </p:xfrm>
          <a:graphic>
            <a:graphicData uri="http://schemas.openxmlformats.org/presentationml/2006/ole">
              <mc:AlternateContent xmlns:mc="http://schemas.openxmlformats.org/markup-compatibility/2006">
                <mc:Choice xmlns:v="urn:schemas-microsoft-com:vml" Requires="v">
                  <p:oleObj spid="_x0000_s308485" name="Equation" r:id="rId10" imgW="876300" imgH="203200" progId="Equation.DSMT4">
                    <p:embed/>
                  </p:oleObj>
                </mc:Choice>
                <mc:Fallback>
                  <p:oleObj name="Equation" r:id="rId10" imgW="876300" imgH="203200" progId="Equation.DSMT4">
                    <p:embed/>
                    <p:pic>
                      <p:nvPicPr>
                        <p:cNvPr id="0" name=""/>
                        <p:cNvPicPr/>
                        <p:nvPr/>
                      </p:nvPicPr>
                      <p:blipFill>
                        <a:blip r:embed="rId11"/>
                        <a:stretch>
                          <a:fillRect/>
                        </a:stretch>
                      </p:blipFill>
                      <p:spPr>
                        <a:xfrm>
                          <a:off x="6055548" y="3133853"/>
                          <a:ext cx="1476375" cy="342900"/>
                        </a:xfrm>
                        <a:prstGeom prst="rect">
                          <a:avLst/>
                        </a:prstGeom>
                      </p:spPr>
                    </p:pic>
                  </p:oleObj>
                </mc:Fallback>
              </mc:AlternateContent>
            </a:graphicData>
          </a:graphic>
        </p:graphicFrame>
      </p:grpSp>
    </p:spTree>
    <p:extLst>
      <p:ext uri="{BB962C8B-B14F-4D97-AF65-F5344CB8AC3E}">
        <p14:creationId xmlns:p14="http://schemas.microsoft.com/office/powerpoint/2010/main" val="426554228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Season 2, Episode 2: Dual Preference</a:t>
            </a:r>
            <a:endParaRPr lang="en-US" dirty="0"/>
          </a:p>
        </p:txBody>
      </p:sp>
      <p:sp>
        <p:nvSpPr>
          <p:cNvPr id="4" name="Content Placeholder 3"/>
          <p:cNvSpPr>
            <a:spLocks noGrp="1"/>
          </p:cNvSpPr>
          <p:nvPr>
            <p:ph idx="1"/>
          </p:nvPr>
        </p:nvSpPr>
        <p:spPr/>
        <p:txBody>
          <a:bodyPr/>
          <a:lstStyle/>
          <a:p>
            <a:r>
              <a:rPr lang="en-US" dirty="0" smtClean="0"/>
              <a:t>Some agents like the facility but other agents hate the facility</a:t>
            </a:r>
          </a:p>
          <a:p>
            <a:r>
              <a:rPr lang="en-US" dirty="0" smtClean="0"/>
              <a:t>Agents may lie about </a:t>
            </a:r>
          </a:p>
          <a:p>
            <a:pPr lvl="1"/>
            <a:r>
              <a:rPr lang="en-US" dirty="0" smtClean="0"/>
              <a:t>Only preference</a:t>
            </a:r>
          </a:p>
          <a:p>
            <a:pPr lvl="1"/>
            <a:r>
              <a:rPr lang="en-US" dirty="0" smtClean="0"/>
              <a:t>Only location</a:t>
            </a:r>
          </a:p>
          <a:p>
            <a:pPr lvl="1"/>
            <a:r>
              <a:rPr lang="en-US" dirty="0" smtClean="0"/>
              <a:t>Both preference and location</a:t>
            </a:r>
          </a:p>
          <a:p>
            <a:r>
              <a:rPr lang="en-US" dirty="0" smtClean="0"/>
              <a:t>The latter two cases have the same results</a:t>
            </a:r>
          </a:p>
        </p:txBody>
      </p:sp>
    </p:spTree>
    <p:extLst>
      <p:ext uri="{BB962C8B-B14F-4D97-AF65-F5344CB8AC3E}">
        <p14:creationId xmlns:p14="http://schemas.microsoft.com/office/powerpoint/2010/main" val="113031141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Dual Character Facility Location </a:t>
            </a:r>
            <a:r>
              <a:rPr lang="en-US" altLang="zh-CN" dirty="0" smtClean="0"/>
              <a:t>Game</a:t>
            </a:r>
            <a:endParaRPr lang="zh-CN" altLang="en-US" dirty="0"/>
          </a:p>
        </p:txBody>
      </p:sp>
      <p:sp>
        <p:nvSpPr>
          <p:cNvPr id="3" name="Content Placeholder 2"/>
          <p:cNvSpPr>
            <a:spLocks noGrp="1"/>
          </p:cNvSpPr>
          <p:nvPr>
            <p:ph idx="1"/>
          </p:nvPr>
        </p:nvSpPr>
        <p:spPr/>
        <p:txBody>
          <a:bodyPr/>
          <a:lstStyle/>
          <a:p>
            <a:r>
              <a:rPr lang="en-US" altLang="zh-CN" dirty="0" smtClean="0"/>
              <a:t>Scenario in Real Life:</a:t>
            </a:r>
          </a:p>
          <a:p>
            <a:pPr lvl="1"/>
            <a:r>
              <a:rPr lang="en-US" altLang="zh-CN" dirty="0"/>
              <a:t>The </a:t>
            </a:r>
            <a:r>
              <a:rPr lang="en-US" altLang="zh-CN" dirty="0" smtClean="0"/>
              <a:t>principal </a:t>
            </a:r>
            <a:r>
              <a:rPr lang="en-US" altLang="zh-CN" dirty="0"/>
              <a:t>plans to build a farmer’s market on a street (line segment</a:t>
            </a:r>
            <a:r>
              <a:rPr lang="en-US" altLang="zh-CN" dirty="0" smtClean="0"/>
              <a:t>)</a:t>
            </a:r>
            <a:endParaRPr lang="en-US" altLang="zh-CN" dirty="0"/>
          </a:p>
        </p:txBody>
      </p:sp>
      <p:grpSp>
        <p:nvGrpSpPr>
          <p:cNvPr id="4" name="Group 3"/>
          <p:cNvGrpSpPr/>
          <p:nvPr/>
        </p:nvGrpSpPr>
        <p:grpSpPr>
          <a:xfrm>
            <a:off x="1124479" y="3995811"/>
            <a:ext cx="6376853" cy="260476"/>
            <a:chOff x="499403" y="5787046"/>
            <a:chExt cx="6376853" cy="26047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03" y="5793464"/>
              <a:ext cx="6376853" cy="254058"/>
            </a:xfrm>
            <a:prstGeom prst="rect">
              <a:avLst/>
            </a:prstGeom>
          </p:spPr>
        </p:pic>
        <p:cxnSp>
          <p:nvCxnSpPr>
            <p:cNvPr id="6" name="Straight Connector 5"/>
            <p:cNvCxnSpPr/>
            <p:nvPr/>
          </p:nvCxnSpPr>
          <p:spPr>
            <a:xfrm>
              <a:off x="827584" y="5796159"/>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1475656"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2114763"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744617" y="5787342"/>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337504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005189"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4652973"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274150"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14" name="Straight Connector 13"/>
            <p:cNvCxnSpPr/>
            <p:nvPr/>
          </p:nvCxnSpPr>
          <p:spPr>
            <a:xfrm>
              <a:off x="591325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15" name="Straight Connector 14"/>
            <p:cNvCxnSpPr/>
            <p:nvPr/>
          </p:nvCxnSpPr>
          <p:spPr>
            <a:xfrm>
              <a:off x="6543111" y="5787046"/>
              <a:ext cx="0" cy="72000"/>
            </a:xfrm>
            <a:prstGeom prst="line">
              <a:avLst/>
            </a:prstGeom>
            <a:ln w="22225"/>
            <a:effectLst/>
          </p:spPr>
          <p:style>
            <a:lnRef idx="1">
              <a:schemeClr val="dk1"/>
            </a:lnRef>
            <a:fillRef idx="0">
              <a:schemeClr val="dk1"/>
            </a:fillRef>
            <a:effectRef idx="0">
              <a:schemeClr val="dk1"/>
            </a:effectRef>
            <a:fontRef idx="minor">
              <a:schemeClr val="tx1"/>
            </a:fontRef>
          </p:style>
        </p:cxnSp>
      </p:grpSp>
      <p:pic>
        <p:nvPicPr>
          <p:cNvPr id="16" name="Picture 3" descr="D:\jin\fyp\demo page2\flag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657" y="3287471"/>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D:\jin\fyp\demo page2\flag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820" y="3289479"/>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6" descr="D:\jin\fyp\demo page2\flag_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009" y="3293661"/>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7" descr="D:\jin\fyp\demo page2\flag_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116" y="3284984"/>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D:\jin\fyp\demo page2\flag_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2279" y="3287889"/>
            <a:ext cx="508000"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35" name="Group 34"/>
          <p:cNvGrpSpPr/>
          <p:nvPr/>
        </p:nvGrpSpPr>
        <p:grpSpPr>
          <a:xfrm>
            <a:off x="3325075" y="4162728"/>
            <a:ext cx="1606965" cy="2077856"/>
            <a:chOff x="2423729" y="4162728"/>
            <a:chExt cx="1606965" cy="2077856"/>
          </a:xfrm>
        </p:grpSpPr>
        <p:grpSp>
          <p:nvGrpSpPr>
            <p:cNvPr id="21" name="Group 20"/>
            <p:cNvGrpSpPr/>
            <p:nvPr/>
          </p:nvGrpSpPr>
          <p:grpSpPr>
            <a:xfrm>
              <a:off x="2614136" y="4162728"/>
              <a:ext cx="360040" cy="938823"/>
              <a:chOff x="1966064" y="4162728"/>
              <a:chExt cx="360040" cy="938823"/>
            </a:xfrm>
          </p:grpSpPr>
          <p:pic>
            <p:nvPicPr>
              <p:cNvPr id="24" name="Picture 2" descr="D:\jin\fyp\demo page2\arrow_1.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93261" y="4593551"/>
                <a:ext cx="127000" cy="50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3" name="TextBox 22"/>
                  <p:cNvSpPr txBox="1"/>
                  <p:nvPr/>
                </p:nvSpPr>
                <p:spPr>
                  <a:xfrm>
                    <a:off x="1966064" y="4162728"/>
                    <a:ext cx="36004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1600" i="1">
                              <a:latin typeface="Cambria Math"/>
                            </a:rPr>
                            <m:t>y</m:t>
                          </m:r>
                        </m:oMath>
                      </m:oMathPara>
                    </a14:m>
                    <a:endParaRPr lang="zh-CN" altLang="en-US" sz="1600" dirty="0"/>
                  </a:p>
                </p:txBody>
              </p:sp>
            </mc:Choice>
            <mc:Fallback xmlns="">
              <p:sp>
                <p:nvSpPr>
                  <p:cNvPr id="23" name="TextBox 22"/>
                  <p:cNvSpPr txBox="1">
                    <a:spLocks noRot="1" noChangeAspect="1" noMove="1" noResize="1" noEditPoints="1" noAdjustHandles="1" noChangeArrowheads="1" noChangeShapeType="1" noTextEdit="1"/>
                  </p:cNvSpPr>
                  <p:nvPr/>
                </p:nvSpPr>
                <p:spPr>
                  <a:xfrm>
                    <a:off x="1966064" y="4162728"/>
                    <a:ext cx="360040" cy="338554"/>
                  </a:xfrm>
                  <a:prstGeom prst="rect">
                    <a:avLst/>
                  </a:prstGeom>
                  <a:blipFill rotWithShape="1">
                    <a:blip r:embed="rId10"/>
                    <a:stretch>
                      <a:fillRect b="-5455"/>
                    </a:stretch>
                  </a:blipFill>
                </p:spPr>
                <p:txBody>
                  <a:bodyPr/>
                  <a:lstStyle/>
                  <a:p>
                    <a:r>
                      <a:rPr lang="zh-CN" altLang="en-US">
                        <a:noFill/>
                      </a:rPr>
                      <a:t> </a:t>
                    </a:r>
                  </a:p>
                </p:txBody>
              </p:sp>
            </mc:Fallback>
          </mc:AlternateContent>
        </p:grpSp>
        <p:pic>
          <p:nvPicPr>
            <p:cNvPr id="32" name="Picture 2" descr="D:\jin\rms sec\aamas\conference\presentation\source\farmer market.jpg"/>
            <p:cNvPicPr>
              <a:picLocks noChangeAspect="1" noChangeArrowheads="1"/>
            </p:cNvPicPr>
            <p:nvPr/>
          </p:nvPicPr>
          <p:blipFill>
            <a:blip r:embed="rId11" cstate="email">
              <a:extLst>
                <a:ext uri="{28A0092B-C50C-407E-A947-70E740481C1C}">
                  <a14:useLocalDpi xmlns:a14="http://schemas.microsoft.com/office/drawing/2010/main" val="0"/>
                </a:ext>
              </a:extLst>
            </a:blip>
            <a:srcRect/>
            <a:stretch>
              <a:fillRect/>
            </a:stretch>
          </p:blipFill>
          <p:spPr bwMode="auto">
            <a:xfrm>
              <a:off x="2423729" y="5188542"/>
              <a:ext cx="1606965" cy="1052042"/>
            </a:xfrm>
            <a:prstGeom prst="rect">
              <a:avLst/>
            </a:prstGeom>
            <a:noFill/>
            <a:extLst>
              <a:ext uri="{909E8E84-426E-40DD-AFC4-6F175D3DCCD1}">
                <a14:hiddenFill xmlns:a14="http://schemas.microsoft.com/office/drawing/2010/main">
                  <a:solidFill>
                    <a:srgbClr val="FFFFFF"/>
                  </a:solidFill>
                </a14:hiddenFill>
              </a:ext>
            </a:extLst>
          </p:spPr>
        </p:pic>
      </p:grpSp>
      <p:sp>
        <p:nvSpPr>
          <p:cNvPr id="34" name="Rectangle 33"/>
          <p:cNvSpPr/>
          <p:nvPr/>
        </p:nvSpPr>
        <p:spPr>
          <a:xfrm>
            <a:off x="4248472" y="4826475"/>
            <a:ext cx="4572000" cy="1200329"/>
          </a:xfrm>
          <a:prstGeom prst="rect">
            <a:avLst/>
          </a:prstGeom>
        </p:spPr>
        <p:txBody>
          <a:bodyPr>
            <a:spAutoFit/>
          </a:bodyPr>
          <a:lstStyle/>
          <a:p>
            <a:pPr lvl="1"/>
            <a:r>
              <a:rPr lang="en-US" altLang="zh-CN" dirty="0"/>
              <a:t>Some residents prefer to stay away from it because </a:t>
            </a:r>
            <a:r>
              <a:rPr lang="en-US" altLang="zh-CN" dirty="0" smtClean="0"/>
              <a:t>of:</a:t>
            </a:r>
          </a:p>
          <a:p>
            <a:pPr marL="1200150" lvl="2" indent="-285750">
              <a:buFont typeface="Arial" panose="020B0604020202020204" pitchFamily="34" charset="0"/>
              <a:buChar char="•"/>
            </a:pPr>
            <a:r>
              <a:rPr lang="en-US" altLang="zh-CN" dirty="0" smtClean="0"/>
              <a:t>Noise</a:t>
            </a:r>
          </a:p>
          <a:p>
            <a:pPr marL="1200150" lvl="2" indent="-285750">
              <a:buFont typeface="Arial" panose="020B0604020202020204" pitchFamily="34" charset="0"/>
              <a:buChar char="•"/>
            </a:pPr>
            <a:r>
              <a:rPr lang="en-US" altLang="zh-CN" dirty="0" smtClean="0"/>
              <a:t>Traffic </a:t>
            </a:r>
            <a:r>
              <a:rPr lang="en-US" altLang="zh-CN" dirty="0"/>
              <a:t>inconvenience</a:t>
            </a:r>
          </a:p>
        </p:txBody>
      </p:sp>
      <p:sp>
        <p:nvSpPr>
          <p:cNvPr id="36" name="Rectangle 35"/>
          <p:cNvSpPr/>
          <p:nvPr/>
        </p:nvSpPr>
        <p:spPr>
          <a:xfrm>
            <a:off x="-190416" y="4813696"/>
            <a:ext cx="3466272" cy="1200329"/>
          </a:xfrm>
          <a:prstGeom prst="rect">
            <a:avLst/>
          </a:prstGeom>
        </p:spPr>
        <p:txBody>
          <a:bodyPr wrap="square">
            <a:spAutoFit/>
          </a:bodyPr>
          <a:lstStyle/>
          <a:p>
            <a:pPr lvl="1"/>
            <a:r>
              <a:rPr lang="en-US" altLang="zh-CN" dirty="0"/>
              <a:t>Some residents prefer to live closer to it because of:</a:t>
            </a:r>
          </a:p>
          <a:p>
            <a:pPr marL="1200150" lvl="2" indent="-285750">
              <a:buFont typeface="Arial" panose="020B0604020202020204" pitchFamily="34" charset="0"/>
              <a:buChar char="•"/>
            </a:pPr>
            <a:r>
              <a:rPr lang="en-US" altLang="zh-CN" dirty="0"/>
              <a:t>Easy access to fresh vegetables</a:t>
            </a:r>
          </a:p>
        </p:txBody>
      </p:sp>
    </p:spTree>
    <p:extLst>
      <p:ext uri="{BB962C8B-B14F-4D97-AF65-F5344CB8AC3E}">
        <p14:creationId xmlns:p14="http://schemas.microsoft.com/office/powerpoint/2010/main" val="252444861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Dual Character Facility Location Game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Components of the Model</a:t>
                </a:r>
              </a:p>
              <a:p>
                <a:pPr lvl="1"/>
                <a:r>
                  <a:rPr lang="en-US" altLang="zh-CN" dirty="0" smtClean="0"/>
                  <a:t>The length of the line segment is </a:t>
                </a:r>
                <a14:m>
                  <m:oMath xmlns:m="http://schemas.openxmlformats.org/officeDocument/2006/math">
                    <m:r>
                      <a:rPr lang="en-US" altLang="zh-CN" i="1" dirty="0" smtClean="0">
                        <a:latin typeface="Cambria Math"/>
                      </a:rPr>
                      <m:t>𝑙</m:t>
                    </m:r>
                  </m:oMath>
                </a14:m>
                <a:endParaRPr lang="en-US" altLang="zh-CN" dirty="0" smtClean="0"/>
              </a:p>
              <a:p>
                <a:pPr lvl="1"/>
                <a:r>
                  <a:rPr lang="en-US" altLang="zh-CN" dirty="0" smtClean="0"/>
                  <a:t>Agent Profile for agent </a:t>
                </a:r>
                <a14:m>
                  <m:oMath xmlns:m="http://schemas.openxmlformats.org/officeDocument/2006/math">
                    <m:r>
                      <a:rPr lang="en-US" altLang="zh-CN" i="1" dirty="0" smtClean="0">
                        <a:latin typeface="Cambria Math"/>
                      </a:rPr>
                      <m:t>𝑖</m:t>
                    </m:r>
                  </m:oMath>
                </a14:m>
                <a:r>
                  <a:rPr lang="en-US" altLang="zh-CN" dirty="0" smtClean="0"/>
                  <a:t> (</a:t>
                </a:r>
                <a14:m>
                  <m:oMath xmlns:m="http://schemas.openxmlformats.org/officeDocument/2006/math">
                    <m:sSub>
                      <m:sSubPr>
                        <m:ctrlPr>
                          <a:rPr lang="en-US" altLang="zh-CN" i="1" dirty="0">
                            <a:latin typeface="Cambria Math" panose="02040503050406030204" pitchFamily="18" charset="0"/>
                          </a:rPr>
                        </m:ctrlPr>
                      </m:sSubPr>
                      <m:e>
                        <m:r>
                          <a:rPr lang="en-US" altLang="zh-CN" i="1" dirty="0">
                            <a:latin typeface="Cambria Math"/>
                          </a:rPr>
                          <m:t>𝑐</m:t>
                        </m:r>
                      </m:e>
                      <m:sub>
                        <m:r>
                          <a:rPr lang="en-US" altLang="zh-CN" b="0" i="1" dirty="0" smtClean="0">
                            <a:latin typeface="Cambria Math"/>
                          </a:rPr>
                          <m:t>𝑖</m:t>
                        </m:r>
                      </m:sub>
                    </m:sSub>
                  </m:oMath>
                </a14:m>
                <a:r>
                  <a:rPr lang="en-US" altLang="zh-CN" dirty="0" smtClean="0"/>
                  <a:t>) contains:</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oMath>
                </a14:m>
                <a:r>
                  <a:rPr lang="en-US" altLang="zh-CN" dirty="0" smtClean="0"/>
                  <a:t>: agent location</a:t>
                </a:r>
              </a:p>
              <a:p>
                <a:pPr lvl="2"/>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𝑝</m:t>
                        </m:r>
                      </m:e>
                      <m:sub>
                        <m:r>
                          <a:rPr lang="en-US" altLang="zh-CN" b="0" i="1" smtClean="0">
                            <a:latin typeface="Cambria Math"/>
                          </a:rPr>
                          <m:t>𝑖</m:t>
                        </m:r>
                      </m:sub>
                    </m:sSub>
                  </m:oMath>
                </a14:m>
                <a:r>
                  <a:rPr lang="en-US" altLang="zh-CN" dirty="0" smtClean="0"/>
                  <a:t>: agent preference (</a:t>
                </a:r>
                <a:r>
                  <a:rPr lang="en-US" altLang="zh-CN" dirty="0"/>
                  <a:t>0 </a:t>
                </a:r>
                <a:r>
                  <a:rPr lang="en-US" altLang="zh-CN" dirty="0" smtClean="0"/>
                  <a:t>indicates that </a:t>
                </a:r>
                <a:r>
                  <a:rPr lang="en-US" altLang="zh-CN" dirty="0"/>
                  <a:t>the agent prefers to stay far </a:t>
                </a:r>
                <a:r>
                  <a:rPr lang="en-US" altLang="zh-CN" dirty="0" smtClean="0"/>
                  <a:t>away from the facility, </a:t>
                </a:r>
                <a:r>
                  <a:rPr lang="en-US" altLang="zh-CN" dirty="0"/>
                  <a:t>1 </a:t>
                </a:r>
                <a:r>
                  <a:rPr lang="en-US" altLang="zh-CN" dirty="0" smtClean="0"/>
                  <a:t>indicates that </a:t>
                </a:r>
                <a:r>
                  <a:rPr lang="en-US" altLang="zh-CN" dirty="0"/>
                  <a:t>the agent prefers to stay </a:t>
                </a:r>
                <a:r>
                  <a:rPr lang="en-US" altLang="zh-CN" dirty="0" smtClean="0"/>
                  <a:t>close to the facility)</a:t>
                </a:r>
              </a:p>
              <a:p>
                <a:pPr lvl="1"/>
                <a:r>
                  <a:rPr lang="en-US" altLang="zh-CN" dirty="0" smtClean="0"/>
                  <a:t>Utility of agent </a:t>
                </a:r>
                <a14:m>
                  <m:oMath xmlns:m="http://schemas.openxmlformats.org/officeDocument/2006/math">
                    <m:r>
                      <a:rPr lang="en-US" altLang="zh-CN" i="1" dirty="0" smtClean="0">
                        <a:latin typeface="Cambria Math"/>
                      </a:rPr>
                      <m:t>𝑖</m:t>
                    </m:r>
                  </m:oMath>
                </a14:m>
                <a:r>
                  <a:rPr lang="en-US" altLang="zh-CN" dirty="0" smtClean="0"/>
                  <a:t> with facility location </a:t>
                </a:r>
                <a14:m>
                  <m:oMath xmlns:m="http://schemas.openxmlformats.org/officeDocument/2006/math">
                    <m:r>
                      <a:rPr lang="en-US" altLang="zh-CN" i="1" dirty="0" smtClean="0">
                        <a:latin typeface="Cambria Math"/>
                      </a:rPr>
                      <m:t>𝑦</m:t>
                    </m:r>
                  </m:oMath>
                </a14:m>
                <a:r>
                  <a:rPr lang="en-US" altLang="zh-CN" dirty="0" smtClean="0"/>
                  <a:t>:</a:t>
                </a:r>
              </a:p>
              <a:p>
                <a:pPr lvl="2"/>
                <a:r>
                  <a:rPr lang="en-US" altLang="zh-CN" dirty="0"/>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ub>
                    </m:sSub>
                    <m:r>
                      <a:rPr lang="en-US" altLang="zh-CN" i="1">
                        <a:latin typeface="Cambria Math"/>
                      </a:rPr>
                      <m:t>=0</m:t>
                    </m:r>
                  </m:oMath>
                </a14:m>
                <a:r>
                  <a:rPr lang="en-US" altLang="zh-CN" dirty="0"/>
                  <a:t>, </a:t>
                </a:r>
                <a14:m>
                  <m:oMath xmlns:m="http://schemas.openxmlformats.org/officeDocument/2006/math">
                    <m:r>
                      <a:rPr lang="en-US" altLang="zh-CN" i="1">
                        <a:latin typeface="Cambria Math"/>
                      </a:rPr>
                      <m:t>𝑢</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r>
                          <a:rPr lang="en-US" altLang="zh-CN" i="1">
                            <a:latin typeface="Cambria Math"/>
                          </a:rPr>
                          <m:t>,</m:t>
                        </m:r>
                        <m:r>
                          <a:rPr lang="en-US" altLang="zh-CN" i="1">
                            <a:latin typeface="Cambria Math"/>
                          </a:rPr>
                          <m:t>𝑦</m:t>
                        </m:r>
                      </m:e>
                    </m:d>
                    <m:r>
                      <a:rPr lang="en-US" altLang="zh-CN" i="1">
                        <a:latin typeface="Cambria Math"/>
                      </a:rPr>
                      <m:t>=</m:t>
                    </m:r>
                    <m:r>
                      <a:rPr lang="en-US" altLang="zh-CN" i="1">
                        <a:latin typeface="Cambria Math"/>
                      </a:rPr>
                      <m:t>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𝑦</m:t>
                        </m:r>
                      </m:e>
                    </m:d>
                  </m:oMath>
                </a14:m>
                <a:endParaRPr lang="en-US" altLang="zh-CN" dirty="0"/>
              </a:p>
              <a:p>
                <a:pPr lvl="2"/>
                <a:r>
                  <a:rPr lang="en-US" altLang="zh-CN" dirty="0"/>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ub>
                    </m:sSub>
                    <m:r>
                      <a:rPr lang="en-US" altLang="zh-CN" i="1">
                        <a:latin typeface="Cambria Math"/>
                      </a:rPr>
                      <m:t>=1</m:t>
                    </m:r>
                  </m:oMath>
                </a14:m>
                <a:r>
                  <a:rPr lang="en-US" altLang="zh-CN" dirty="0"/>
                  <a:t>, </a:t>
                </a:r>
                <a14:m>
                  <m:oMath xmlns:m="http://schemas.openxmlformats.org/officeDocument/2006/math">
                    <m:r>
                      <a:rPr lang="en-US" altLang="zh-CN" i="1">
                        <a:latin typeface="Cambria Math"/>
                      </a:rPr>
                      <m:t>𝑢</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𝑐</m:t>
                            </m:r>
                          </m:e>
                          <m:sub>
                            <m:r>
                              <a:rPr lang="en-US" altLang="zh-CN" i="1">
                                <a:latin typeface="Cambria Math"/>
                              </a:rPr>
                              <m:t>𝑖</m:t>
                            </m:r>
                          </m:sub>
                        </m:sSub>
                        <m:r>
                          <a:rPr lang="en-US" altLang="zh-CN" i="1">
                            <a:latin typeface="Cambria Math"/>
                          </a:rPr>
                          <m:t>,</m:t>
                        </m:r>
                        <m:r>
                          <a:rPr lang="en-US" altLang="zh-CN" i="1">
                            <a:latin typeface="Cambria Math"/>
                          </a:rPr>
                          <m:t>𝑦</m:t>
                        </m:r>
                      </m:e>
                    </m:d>
                    <m:r>
                      <a:rPr lang="en-US" altLang="zh-CN" i="1">
                        <a:latin typeface="Cambria Math"/>
                      </a:rPr>
                      <m:t>=</m:t>
                    </m:r>
                    <m:r>
                      <a:rPr lang="en-US" altLang="zh-CN" i="1">
                        <a:latin typeface="Cambria Math"/>
                      </a:rPr>
                      <m:t>𝑙</m:t>
                    </m:r>
                    <m:r>
                      <a:rPr lang="en-US" altLang="zh-CN" i="1">
                        <a:latin typeface="Cambria Math"/>
                      </a:rPr>
                      <m:t>−</m:t>
                    </m:r>
                    <m:r>
                      <a:rPr lang="en-US" altLang="zh-CN" i="1">
                        <a:latin typeface="Cambria Math"/>
                      </a:rPr>
                      <m:t>𝑑</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i="1">
                            <a:latin typeface="Cambria Math"/>
                          </a:rPr>
                          <m:t>𝑦</m:t>
                        </m:r>
                      </m:e>
                    </m:d>
                  </m:oMath>
                </a14:m>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1">
                <a:blip r:embed="rId3"/>
                <a:stretch>
                  <a:fillRect l="-449" t="-13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6515037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Dual Character Facility Location Game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2648" y="1600200"/>
                <a:ext cx="8153400" cy="2548880"/>
              </a:xfrm>
            </p:spPr>
            <p:txBody>
              <a:bodyPr>
                <a:normAutofit/>
              </a:bodyPr>
              <a:lstStyle/>
              <a:p>
                <a:r>
                  <a:rPr lang="en-US" altLang="zh-CN" dirty="0"/>
                  <a:t>Case 1: Misreporting Only the Preference</a:t>
                </a:r>
              </a:p>
              <a:p>
                <a:pPr lvl="1"/>
                <a:r>
                  <a:rPr lang="en-US" altLang="zh-CN" dirty="0"/>
                  <a:t>each agent’s location has been acquired, so only their preferences can be misreported</a:t>
                </a:r>
              </a:p>
              <a:p>
                <a:pPr lvl="1"/>
                <a:r>
                  <a:rPr lang="en-US" altLang="zh-CN" dirty="0"/>
                  <a:t>Mechanism 1:</a:t>
                </a:r>
              </a:p>
              <a:p>
                <a:pPr lvl="2"/>
                <a:r>
                  <a:rPr lang="en-US" altLang="zh-CN" dirty="0"/>
                  <a:t>Pre-definition: define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0</m:t>
                        </m:r>
                      </m:sub>
                    </m:sSub>
                    <m:r>
                      <a:rPr lang="en-US" altLang="zh-CN" i="1">
                        <a:latin typeface="Cambria Math"/>
                      </a:rPr>
                      <m:t>=0</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r>
                          <a:rPr lang="en-US" altLang="zh-CN" i="1">
                            <a:latin typeface="Cambria Math"/>
                          </a:rPr>
                          <m:t>+1</m:t>
                        </m:r>
                      </m:sub>
                    </m:sSub>
                    <m:r>
                      <a:rPr lang="en-US" altLang="zh-CN" i="1">
                        <a:latin typeface="Cambria Math"/>
                      </a:rPr>
                      <m:t>=</m:t>
                    </m:r>
                    <m:r>
                      <a:rPr lang="en-US" altLang="zh-CN" i="1">
                        <a:latin typeface="Cambria Math"/>
                      </a:rPr>
                      <m:t>𝑙</m:t>
                    </m:r>
                  </m:oMath>
                </a14:m>
                <a:endParaRPr lang="en-US" altLang="zh-CN" dirty="0"/>
              </a:p>
              <a:p>
                <a:pPr lvl="2"/>
                <a:r>
                  <a:rPr lang="en-US" altLang="zh-CN" dirty="0"/>
                  <a:t>Description: Locate the facility at the leftmost point </a:t>
                </a:r>
                <a14:m>
                  <m:oMath xmlns:m="http://schemas.openxmlformats.org/officeDocument/2006/math">
                    <m:r>
                      <a:rPr lang="en-US" altLang="zh-CN" i="1" dirty="0">
                        <a:latin typeface="Cambria Math"/>
                      </a:rPr>
                      <m:t>𝑗</m:t>
                    </m:r>
                  </m:oMath>
                </a14:m>
                <a:r>
                  <a:rPr lang="en-US" altLang="zh-CN" dirty="0"/>
                  <a:t> such that</a:t>
                </a:r>
              </a:p>
              <a:p>
                <a:pPr lvl="2" indent="0">
                  <a:buNone/>
                </a:pPr>
                <a14:m>
                  <m:oMathPara xmlns:m="http://schemas.openxmlformats.org/officeDocument/2006/math">
                    <m:oMathParaPr>
                      <m:jc m:val="center"/>
                    </m:oMathParaPr>
                    <m:oMath xmlns:m="http://schemas.openxmlformats.org/officeDocument/2006/math">
                      <m:r>
                        <a:rPr lang="en-US" altLang="zh-CN" i="1">
                          <a:latin typeface="Cambria Math"/>
                        </a:rPr>
                        <m:t>𝑠𝑢</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𝑗</m:t>
                              </m:r>
                            </m:sub>
                          </m:sSub>
                          <m:r>
                            <a:rPr lang="en-US" altLang="zh-CN" i="1">
                              <a:latin typeface="Cambria Math"/>
                            </a:rPr>
                            <m:t>,</m:t>
                          </m:r>
                          <m:r>
                            <a:rPr lang="en-US" altLang="zh-CN" b="1">
                              <a:latin typeface="Cambria Math"/>
                            </a:rPr>
                            <m:t>𝐜</m:t>
                          </m:r>
                        </m:e>
                      </m:d>
                      <m:func>
                        <m:funcPr>
                          <m:ctrlPr>
                            <a:rPr lang="en-US" altLang="zh-CN" i="1">
                              <a:latin typeface="Cambria Math" panose="02040503050406030204" pitchFamily="18" charset="0"/>
                            </a:rPr>
                          </m:ctrlPr>
                        </m:funcPr>
                        <m:fName>
                          <m:r>
                            <a:rPr lang="en-US" altLang="zh-CN" i="1">
                              <a:latin typeface="Cambria Math"/>
                            </a:rPr>
                            <m:t>=</m:t>
                          </m:r>
                        </m:fName>
                        <m:e>
                          <m:sSub>
                            <m:sSubPr>
                              <m:ctrlPr>
                                <a:rPr lang="en-US" altLang="zh-CN" i="1">
                                  <a:latin typeface="Cambria Math" panose="02040503050406030204" pitchFamily="18" charset="0"/>
                                </a:rPr>
                              </m:ctrlPr>
                            </m:sSubPr>
                            <m:e>
                              <m:r>
                                <a:rPr lang="en-US" altLang="zh-CN" i="1">
                                  <a:latin typeface="Cambria Math"/>
                                </a:rPr>
                                <m:t>𝑚𝑎𝑥</m:t>
                              </m:r>
                            </m:e>
                            <m:sub>
                              <m:r>
                                <a:rPr lang="en-US" altLang="zh-CN" i="1">
                                  <a:latin typeface="Cambria Math"/>
                                </a:rPr>
                                <m:t>𝑖</m:t>
                              </m:r>
                              <m:r>
                                <a:rPr lang="en-US" altLang="zh-CN" i="1">
                                  <a:latin typeface="Cambria Math"/>
                                  <a:ea typeface="Cambria Math"/>
                                </a:rPr>
                                <m:t>∈</m:t>
                              </m:r>
                              <m:d>
                                <m:dPr>
                                  <m:begChr m:val="["/>
                                  <m:endChr m:val="]"/>
                                  <m:ctrlPr>
                                    <a:rPr lang="en-US" altLang="zh-CN" i="1">
                                      <a:latin typeface="Cambria Math" panose="02040503050406030204" pitchFamily="18" charset="0"/>
                                      <a:ea typeface="Cambria Math"/>
                                    </a:rPr>
                                  </m:ctrlPr>
                                </m:dPr>
                                <m:e>
                                  <m:r>
                                    <a:rPr lang="en-US" altLang="zh-CN" i="1">
                                      <a:latin typeface="Cambria Math"/>
                                      <a:ea typeface="Cambria Math"/>
                                    </a:rPr>
                                    <m:t>0,</m:t>
                                  </m:r>
                                  <m:r>
                                    <a:rPr lang="en-US" altLang="zh-CN" i="1">
                                      <a:latin typeface="Cambria Math"/>
                                      <a:ea typeface="Cambria Math"/>
                                    </a:rPr>
                                    <m:t>𝑛</m:t>
                                  </m:r>
                                  <m:r>
                                    <a:rPr lang="en-US" altLang="zh-CN" i="1">
                                      <a:latin typeface="Cambria Math"/>
                                      <a:ea typeface="Cambria Math"/>
                                    </a:rPr>
                                    <m:t>+1</m:t>
                                  </m:r>
                                </m:e>
                              </m:d>
                            </m:sub>
                          </m:sSub>
                          <m:r>
                            <a:rPr lang="en-US" altLang="zh-CN" i="1">
                              <a:latin typeface="Cambria Math"/>
                            </a:rPr>
                            <m:t>𝑠𝑢</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r>
                                <a:rPr lang="en-US" altLang="zh-CN" i="1">
                                  <a:latin typeface="Cambria Math"/>
                                </a:rPr>
                                <m:t>,</m:t>
                              </m:r>
                              <m:r>
                                <a:rPr lang="en-US" altLang="zh-CN" b="1">
                                  <a:latin typeface="Cambria Math"/>
                                </a:rPr>
                                <m:t>𝐜</m:t>
                              </m:r>
                            </m:e>
                          </m:d>
                        </m:e>
                      </m:func>
                    </m:oMath>
                  </m:oMathPara>
                </a14:m>
                <a:endParaRPr lang="en-US" altLang="zh-CN" dirty="0"/>
              </a:p>
              <a:p>
                <a:pPr lvl="2"/>
                <a:r>
                  <a:rPr lang="en-US" altLang="zh-CN" dirty="0"/>
                  <a:t>Strategy-proof </a:t>
                </a:r>
                <a:r>
                  <a:rPr lang="en-US" altLang="zh-CN" dirty="0" smtClean="0"/>
                  <a:t>Mechanism</a:t>
                </a:r>
                <a:endParaRPr lang="en-US" altLang="zh-CN" dirty="0"/>
              </a:p>
              <a:p>
                <a:pPr lvl="2"/>
                <a:r>
                  <a:rPr lang="en-US" altLang="zh-CN" dirty="0" smtClean="0"/>
                  <a:t>Can achieve optimal social utility</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2648" y="1600200"/>
                <a:ext cx="8153400" cy="2548880"/>
              </a:xfrm>
              <a:blipFill>
                <a:blip r:embed="rId3"/>
                <a:stretch>
                  <a:fillRect l="-748" t="-2871"/>
                </a:stretch>
              </a:blipFill>
            </p:spPr>
            <p:txBody>
              <a:bodyPr/>
              <a:lstStyle/>
              <a:p>
                <a:r>
                  <a:rPr lang="en-US">
                    <a:noFill/>
                  </a:rPr>
                  <a:t> </a:t>
                </a:r>
              </a:p>
            </p:txBody>
          </p:sp>
        </mc:Fallback>
      </mc:AlternateContent>
      <p:grpSp>
        <p:nvGrpSpPr>
          <p:cNvPr id="2049" name="Group 2048"/>
          <p:cNvGrpSpPr/>
          <p:nvPr/>
        </p:nvGrpSpPr>
        <p:grpSpPr>
          <a:xfrm>
            <a:off x="156321" y="4365104"/>
            <a:ext cx="6719935" cy="1235232"/>
            <a:chOff x="624752" y="5124610"/>
            <a:chExt cx="6719935" cy="1235232"/>
          </a:xfrm>
        </p:grpSpPr>
        <p:grpSp>
          <p:nvGrpSpPr>
            <p:cNvPr id="5" name="Group 4"/>
            <p:cNvGrpSpPr/>
            <p:nvPr/>
          </p:nvGrpSpPr>
          <p:grpSpPr>
            <a:xfrm>
              <a:off x="787435" y="5124610"/>
              <a:ext cx="6376853" cy="968686"/>
              <a:chOff x="787435" y="4805672"/>
              <a:chExt cx="6376853" cy="968686"/>
            </a:xfrm>
          </p:grpSpPr>
          <p:grpSp>
            <p:nvGrpSpPr>
              <p:cNvPr id="24" name="Group 23"/>
              <p:cNvGrpSpPr/>
              <p:nvPr/>
            </p:nvGrpSpPr>
            <p:grpSpPr>
              <a:xfrm>
                <a:off x="787435" y="5513882"/>
                <a:ext cx="6376853" cy="260476"/>
                <a:chOff x="499403" y="5787046"/>
                <a:chExt cx="6376853" cy="260476"/>
              </a:xfrm>
            </p:grpSpPr>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403" y="5793464"/>
                  <a:ext cx="6376853" cy="254058"/>
                </a:xfrm>
                <a:prstGeom prst="rect">
                  <a:avLst/>
                </a:prstGeom>
              </p:spPr>
            </p:pic>
            <p:cxnSp>
              <p:nvCxnSpPr>
                <p:cNvPr id="26" name="Straight Connector 25"/>
                <p:cNvCxnSpPr/>
                <p:nvPr/>
              </p:nvCxnSpPr>
              <p:spPr>
                <a:xfrm>
                  <a:off x="827584" y="5796159"/>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1475656"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114763"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2744617" y="5787342"/>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337504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4005189"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4652973"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274150"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91325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a:off x="6543111" y="5787046"/>
                  <a:ext cx="0" cy="72000"/>
                </a:xfrm>
                <a:prstGeom prst="line">
                  <a:avLst/>
                </a:prstGeom>
                <a:ln w="22225"/>
                <a:effectLst/>
              </p:spPr>
              <p:style>
                <a:lnRef idx="1">
                  <a:schemeClr val="dk1"/>
                </a:lnRef>
                <a:fillRef idx="0">
                  <a:schemeClr val="dk1"/>
                </a:fillRef>
                <a:effectRef idx="0">
                  <a:schemeClr val="dk1"/>
                </a:effectRef>
                <a:fontRef idx="minor">
                  <a:schemeClr val="tx1"/>
                </a:fontRef>
              </p:style>
            </p:cxnSp>
          </p:grpSp>
          <p:pic>
            <p:nvPicPr>
              <p:cNvPr id="36" name="Picture 3" descr="D:\jin\fyp\demo page2\flag_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12613" y="4810566"/>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D:\jin\fyp\demo page2\flag_2.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3776" y="4807200"/>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descr="D:\jin\fyp\demo page2\flag_3.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16128" y="4805672"/>
                <a:ext cx="508000" cy="7620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2048" name="TextBox 2047"/>
                <p:cNvSpPr txBox="1"/>
                <p:nvPr/>
              </p:nvSpPr>
              <p:spPr>
                <a:xfrm>
                  <a:off x="1199499" y="5994516"/>
                  <a:ext cx="4789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1</m:t>
                            </m:r>
                          </m:sub>
                        </m:sSub>
                      </m:oMath>
                    </m:oMathPara>
                  </a14:m>
                  <a:endParaRPr lang="zh-CN" altLang="en-US" sz="1600" dirty="0"/>
                </a:p>
              </p:txBody>
            </p:sp>
          </mc:Choice>
          <mc:Fallback xmlns="">
            <p:sp>
              <p:nvSpPr>
                <p:cNvPr id="2048" name="TextBox 2047"/>
                <p:cNvSpPr txBox="1">
                  <a:spLocks noRot="1" noChangeAspect="1" noMove="1" noResize="1" noEditPoints="1" noAdjustHandles="1" noChangeArrowheads="1" noChangeShapeType="1" noTextEdit="1"/>
                </p:cNvSpPr>
                <p:nvPr/>
              </p:nvSpPr>
              <p:spPr>
                <a:xfrm>
                  <a:off x="1199499" y="5994516"/>
                  <a:ext cx="478989" cy="338554"/>
                </a:xfrm>
                <a:prstGeom prst="rect">
                  <a:avLst/>
                </a:prstGeom>
                <a:blipFill rotWithShape="1">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3088787" y="6021288"/>
                  <a:ext cx="4789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2</m:t>
                            </m:r>
                          </m:sub>
                        </m:sSub>
                      </m:oMath>
                    </m:oMathPara>
                  </a14:m>
                  <a:endParaRPr lang="zh-CN" altLang="en-US" sz="1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3088787" y="6021288"/>
                  <a:ext cx="478989" cy="338554"/>
                </a:xfrm>
                <a:prstGeom prst="rect">
                  <a:avLst/>
                </a:prstGeom>
                <a:blipFill rotWithShape="1">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5029115" y="6021288"/>
                  <a:ext cx="4789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3</m:t>
                            </m:r>
                          </m:sub>
                        </m:sSub>
                      </m:oMath>
                    </m:oMathPara>
                  </a14:m>
                  <a:endParaRPr lang="zh-CN" altLang="en-US" sz="1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5029115" y="6021288"/>
                  <a:ext cx="478989" cy="338554"/>
                </a:xfrm>
                <a:prstGeom prst="rect">
                  <a:avLst/>
                </a:prstGeom>
                <a:blipFill rotWithShape="1">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45"/>
                <p:cNvSpPr txBox="1"/>
                <p:nvPr/>
              </p:nvSpPr>
              <p:spPr>
                <a:xfrm>
                  <a:off x="624752" y="6008655"/>
                  <a:ext cx="4789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0</m:t>
                            </m:r>
                          </m:sub>
                        </m:sSub>
                      </m:oMath>
                    </m:oMathPara>
                  </a14:m>
                  <a:endParaRPr lang="zh-CN" alt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624752" y="6008655"/>
                  <a:ext cx="478989" cy="338554"/>
                </a:xfrm>
                <a:prstGeom prst="rect">
                  <a:avLst/>
                </a:prstGeom>
                <a:blipFill rotWithShape="1">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6865698" y="6020530"/>
                  <a:ext cx="47898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4</m:t>
                            </m:r>
                          </m:sub>
                        </m:sSub>
                      </m:oMath>
                    </m:oMathPara>
                  </a14:m>
                  <a:endParaRPr lang="zh-CN" altLang="en-US" sz="1600" dirty="0"/>
                </a:p>
              </p:txBody>
            </p:sp>
          </mc:Choice>
          <mc:Fallback xmlns="">
            <p:sp>
              <p:nvSpPr>
                <p:cNvPr id="47" name="TextBox 46"/>
                <p:cNvSpPr txBox="1">
                  <a:spLocks noRot="1" noChangeAspect="1" noMove="1" noResize="1" noEditPoints="1" noAdjustHandles="1" noChangeArrowheads="1" noChangeShapeType="1" noTextEdit="1"/>
                </p:cNvSpPr>
                <p:nvPr/>
              </p:nvSpPr>
              <p:spPr>
                <a:xfrm>
                  <a:off x="6865698" y="6020530"/>
                  <a:ext cx="478989" cy="338554"/>
                </a:xfrm>
                <a:prstGeom prst="rect">
                  <a:avLst/>
                </a:prstGeom>
                <a:blipFill rotWithShape="1">
                  <a:blip r:embed="rId12"/>
                  <a:stretch>
                    <a:fillRect/>
                  </a:stretch>
                </a:blipFill>
              </p:spPr>
              <p:txBody>
                <a:bodyPr/>
                <a:lstStyle/>
                <a:p>
                  <a:r>
                    <a:rPr lang="zh-CN" altLang="en-US">
                      <a:noFill/>
                    </a:rPr>
                    <a:t> </a:t>
                  </a:r>
                </a:p>
              </p:txBody>
            </p:sp>
          </mc:Fallback>
        </mc:AlternateContent>
      </p:grpSp>
      <p:grpSp>
        <p:nvGrpSpPr>
          <p:cNvPr id="2054" name="Group 2053"/>
          <p:cNvGrpSpPr/>
          <p:nvPr/>
        </p:nvGrpSpPr>
        <p:grpSpPr>
          <a:xfrm>
            <a:off x="6804248" y="3789040"/>
            <a:ext cx="2196624" cy="1815882"/>
            <a:chOff x="6516216" y="4005064"/>
            <a:chExt cx="2196624" cy="1815882"/>
          </a:xfrm>
        </p:grpSpPr>
        <mc:AlternateContent xmlns:mc="http://schemas.openxmlformats.org/markup-compatibility/2006" xmlns:a14="http://schemas.microsoft.com/office/drawing/2010/main">
          <mc:Choice Requires="a14">
            <p:sp>
              <p:nvSpPr>
                <p:cNvPr id="2051" name="TextBox 2050"/>
                <p:cNvSpPr txBox="1"/>
                <p:nvPr/>
              </p:nvSpPr>
              <p:spPr>
                <a:xfrm>
                  <a:off x="6516216" y="4005064"/>
                  <a:ext cx="2196624" cy="1815882"/>
                </a:xfrm>
                <a:prstGeom prst="rect">
                  <a:avLst/>
                </a:prstGeom>
                <a:no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a:rPr>
                          <m:t>𝑠𝑢</m:t>
                        </m:r>
                        <m:d>
                          <m:dPr>
                            <m:ctrlPr>
                              <a:rPr lang="en-US" altLang="zh-CN" sz="1600" b="0" i="1" smtClean="0">
                                <a:latin typeface="Cambria Math" panose="02040503050406030204" pitchFamily="18" charset="0"/>
                              </a:rPr>
                            </m:ctrlPr>
                          </m:dPr>
                          <m:e>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0</m:t>
                                </m:r>
                              </m:sub>
                            </m:sSub>
                            <m:r>
                              <a:rPr lang="en-US" altLang="zh-CN" sz="1600" b="0" i="1" smtClean="0">
                                <a:latin typeface="Cambria Math"/>
                              </a:rPr>
                              <m:t>, </m:t>
                            </m:r>
                            <m:r>
                              <a:rPr lang="en-US" altLang="zh-CN" sz="1600" b="1" i="0" smtClean="0">
                                <a:latin typeface="Cambria Math"/>
                              </a:rPr>
                              <m:t>𝐱</m:t>
                            </m:r>
                          </m:e>
                        </m:d>
                        <m:r>
                          <a:rPr lang="en-US" altLang="zh-CN" sz="1600" b="0" i="1" smtClean="0">
                            <a:latin typeface="Cambria Math"/>
                          </a:rPr>
                          <m:t>=14</m:t>
                        </m:r>
                      </m:oMath>
                    </m:oMathPara>
                  </a14:m>
                  <a:endParaRPr lang="en-US" altLang="zh-CN" sz="1600" dirty="0" smtClean="0"/>
                </a:p>
                <a:p>
                  <a14:m>
                    <m:oMath xmlns:m="http://schemas.openxmlformats.org/officeDocument/2006/math">
                      <m:sSub>
                        <m:sSubPr>
                          <m:ctrlPr>
                            <a:rPr lang="en-US" altLang="zh-CN" sz="1600" i="1">
                              <a:latin typeface="Cambria Math" panose="02040503050406030204" pitchFamily="18" charset="0"/>
                            </a:rPr>
                          </m:ctrlPr>
                        </m:sSubPr>
                        <m:e>
                          <m:r>
                            <a:rPr lang="en-US" altLang="zh-CN" sz="1600" b="0" i="1" smtClean="0">
                              <a:latin typeface="Cambria Math"/>
                            </a:rPr>
                            <m:t>𝑝</m:t>
                          </m:r>
                        </m:e>
                        <m:sub>
                          <m:r>
                            <a:rPr lang="en-US" altLang="zh-CN" sz="1600" b="0" i="1" smtClean="0">
                              <a:latin typeface="Cambria Math"/>
                            </a:rPr>
                            <m:t>1</m:t>
                          </m:r>
                        </m:sub>
                      </m:sSub>
                      <m:r>
                        <a:rPr lang="en-US" altLang="zh-CN" sz="1600" i="1">
                          <a:latin typeface="Cambria Math"/>
                        </a:rPr>
                        <m:t>=0</m:t>
                      </m:r>
                    </m:oMath>
                  </a14:m>
                  <a:r>
                    <a:rPr lang="en-US" altLang="zh-CN" sz="1600" dirty="0"/>
                    <a:t>, </a:t>
                  </a:r>
                  <a:r>
                    <a:rPr lang="en-US" altLang="zh-CN" sz="1600" dirty="0" smtClean="0"/>
                    <a:t> </a:t>
                  </a:r>
                  <a14:m>
                    <m:oMath xmlns:m="http://schemas.openxmlformats.org/officeDocument/2006/math">
                      <m:r>
                        <a:rPr lang="en-US" altLang="zh-CN" sz="1600" i="1">
                          <a:latin typeface="Cambria Math"/>
                        </a:rPr>
                        <m:t>𝑠𝑢</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𝑥</m:t>
                              </m:r>
                            </m:e>
                            <m:sub>
                              <m:r>
                                <a:rPr lang="en-US" altLang="zh-CN" sz="1600" b="0" i="1" smtClean="0">
                                  <a:latin typeface="Cambria Math"/>
                                </a:rPr>
                                <m:t>1</m:t>
                              </m:r>
                            </m:sub>
                          </m:sSub>
                          <m:r>
                            <a:rPr lang="en-US" altLang="zh-CN" sz="1600" i="1">
                              <a:latin typeface="Cambria Math"/>
                            </a:rPr>
                            <m:t>, </m:t>
                          </m:r>
                          <m:r>
                            <a:rPr lang="en-US" altLang="zh-CN" sz="1600" b="1">
                              <a:latin typeface="Cambria Math"/>
                            </a:rPr>
                            <m:t>𝐱</m:t>
                          </m:r>
                        </m:e>
                      </m:d>
                      <m:r>
                        <a:rPr lang="en-US" altLang="zh-CN" sz="1600" i="1">
                          <a:latin typeface="Cambria Math"/>
                        </a:rPr>
                        <m:t>=</m:t>
                      </m:r>
                      <m:r>
                        <a:rPr lang="en-US" altLang="zh-CN" sz="1600" b="0" i="1" smtClean="0">
                          <a:latin typeface="Cambria Math"/>
                        </a:rPr>
                        <m:t>13</m:t>
                      </m:r>
                    </m:oMath>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𝑝</m:t>
                          </m:r>
                        </m:e>
                        <m:sub>
                          <m:r>
                            <a:rPr lang="en-US" altLang="zh-CN" sz="1600" b="0" i="1" smtClean="0">
                              <a:latin typeface="Cambria Math"/>
                            </a:rPr>
                            <m:t>2</m:t>
                          </m:r>
                        </m:sub>
                      </m:sSub>
                      <m:r>
                        <a:rPr lang="en-US" altLang="zh-CN" sz="1600" i="1">
                          <a:latin typeface="Cambria Math"/>
                        </a:rPr>
                        <m:t>=</m:t>
                      </m:r>
                      <m:r>
                        <a:rPr lang="en-US" altLang="zh-CN" sz="1600" b="0" i="1" smtClean="0">
                          <a:latin typeface="Cambria Math"/>
                        </a:rPr>
                        <m:t> </m:t>
                      </m:r>
                    </m:oMath>
                  </a14:m>
                  <a:r>
                    <a:rPr lang="en-US" altLang="zh-CN" sz="1600" dirty="0" smtClean="0"/>
                    <a:t>1</a:t>
                  </a:r>
                  <a:r>
                    <a:rPr lang="en-US" altLang="zh-CN" sz="1600" dirty="0"/>
                    <a:t>, </a:t>
                  </a:r>
                  <a:r>
                    <a:rPr lang="en-US" altLang="zh-CN" sz="1600" dirty="0" smtClean="0"/>
                    <a:t> </a:t>
                  </a:r>
                  <a14:m>
                    <m:oMath xmlns:m="http://schemas.openxmlformats.org/officeDocument/2006/math">
                      <m:r>
                        <a:rPr lang="en-US" altLang="zh-CN" sz="1600" i="1">
                          <a:latin typeface="Cambria Math"/>
                        </a:rPr>
                        <m:t>𝑠𝑢</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𝑥</m:t>
                              </m:r>
                            </m:e>
                            <m:sub>
                              <m:r>
                                <a:rPr lang="en-US" altLang="zh-CN" sz="1600" b="0" i="1" smtClean="0">
                                  <a:latin typeface="Cambria Math"/>
                                </a:rPr>
                                <m:t>2</m:t>
                              </m:r>
                            </m:sub>
                          </m:sSub>
                          <m:r>
                            <a:rPr lang="en-US" altLang="zh-CN" sz="1600" i="1">
                              <a:latin typeface="Cambria Math"/>
                            </a:rPr>
                            <m:t>, </m:t>
                          </m:r>
                          <m:r>
                            <a:rPr lang="en-US" altLang="zh-CN" sz="1600" b="1">
                              <a:latin typeface="Cambria Math"/>
                            </a:rPr>
                            <m:t>𝐱</m:t>
                          </m:r>
                        </m:e>
                      </m:d>
                      <m:r>
                        <a:rPr lang="en-US" altLang="zh-CN" sz="1600" i="1">
                          <a:latin typeface="Cambria Math"/>
                        </a:rPr>
                        <m:t>=16</m:t>
                      </m:r>
                    </m:oMath>
                  </a14:m>
                  <a:endParaRPr lang="en-US" altLang="zh-CN" sz="1600" dirty="0"/>
                </a:p>
                <a:p>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𝑝</m:t>
                          </m:r>
                        </m:e>
                        <m:sub>
                          <m:r>
                            <a:rPr lang="en-US" altLang="zh-CN" sz="1600" b="0" i="1" smtClean="0">
                              <a:latin typeface="Cambria Math"/>
                            </a:rPr>
                            <m:t>3</m:t>
                          </m:r>
                        </m:sub>
                      </m:sSub>
                      <m:r>
                        <a:rPr lang="en-US" altLang="zh-CN" sz="1600" i="1">
                          <a:latin typeface="Cambria Math"/>
                        </a:rPr>
                        <m:t>=</m:t>
                      </m:r>
                      <m:r>
                        <a:rPr lang="en-US" altLang="zh-CN" sz="1600" b="0" i="0" smtClean="0">
                          <a:latin typeface="Cambria Math"/>
                        </a:rPr>
                        <m:t>0</m:t>
                      </m:r>
                    </m:oMath>
                  </a14:m>
                  <a:r>
                    <a:rPr lang="en-US" altLang="zh-CN" sz="1600" dirty="0" smtClean="0"/>
                    <a:t>,  </a:t>
                  </a:r>
                  <a14:m>
                    <m:oMath xmlns:m="http://schemas.openxmlformats.org/officeDocument/2006/math">
                      <m:r>
                        <a:rPr lang="en-US" altLang="zh-CN" sz="1600" i="1">
                          <a:latin typeface="Cambria Math"/>
                        </a:rPr>
                        <m:t>𝑠𝑢</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𝑥</m:t>
                              </m:r>
                            </m:e>
                            <m:sub>
                              <m:r>
                                <a:rPr lang="en-US" altLang="zh-CN" sz="1600" b="0" i="1" smtClean="0">
                                  <a:latin typeface="Cambria Math"/>
                                </a:rPr>
                                <m:t>3</m:t>
                              </m:r>
                            </m:sub>
                          </m:sSub>
                          <m:r>
                            <a:rPr lang="en-US" altLang="zh-CN" sz="1600" i="1">
                              <a:latin typeface="Cambria Math"/>
                            </a:rPr>
                            <m:t>, </m:t>
                          </m:r>
                          <m:r>
                            <a:rPr lang="en-US" altLang="zh-CN" sz="1600" b="1">
                              <a:latin typeface="Cambria Math"/>
                            </a:rPr>
                            <m:t>𝐱</m:t>
                          </m:r>
                        </m:e>
                      </m:d>
                      <m:r>
                        <a:rPr lang="en-US" altLang="zh-CN" sz="1600" i="1">
                          <a:latin typeface="Cambria Math"/>
                        </a:rPr>
                        <m:t>=1</m:t>
                      </m:r>
                      <m:r>
                        <a:rPr lang="en-US" altLang="zh-CN" sz="1600" b="0" i="1" smtClean="0">
                          <a:latin typeface="Cambria Math"/>
                        </a:rPr>
                        <m:t>3</m:t>
                      </m:r>
                    </m:oMath>
                  </a14:m>
                  <a:endParaRPr lang="en-US" altLang="zh-CN" sz="1600" dirty="0"/>
                </a:p>
                <a:p>
                  <a:pPr/>
                  <a14:m>
                    <m:oMathPara xmlns:m="http://schemas.openxmlformats.org/officeDocument/2006/math">
                      <m:oMathParaPr>
                        <m:jc m:val="left"/>
                      </m:oMathParaPr>
                      <m:oMath xmlns:m="http://schemas.openxmlformats.org/officeDocument/2006/math">
                        <m:r>
                          <a:rPr lang="en-US" altLang="zh-CN" sz="1600" i="1">
                            <a:latin typeface="Cambria Math"/>
                          </a:rPr>
                          <m:t>𝑠𝑢</m:t>
                        </m:r>
                        <m:d>
                          <m:dPr>
                            <m:ctrlPr>
                              <a:rPr lang="en-US" altLang="zh-CN" sz="1600" i="1">
                                <a:latin typeface="Cambria Math" panose="02040503050406030204" pitchFamily="18" charset="0"/>
                              </a:rPr>
                            </m:ctrlPr>
                          </m:dPr>
                          <m:e>
                            <m:sSub>
                              <m:sSubPr>
                                <m:ctrlPr>
                                  <a:rPr lang="en-US" altLang="zh-CN" sz="1600" i="1">
                                    <a:latin typeface="Cambria Math" panose="02040503050406030204" pitchFamily="18" charset="0"/>
                                  </a:rPr>
                                </m:ctrlPr>
                              </m:sSubPr>
                              <m:e>
                                <m:r>
                                  <a:rPr lang="en-US" altLang="zh-CN" sz="1600" i="1">
                                    <a:latin typeface="Cambria Math"/>
                                  </a:rPr>
                                  <m:t>𝑥</m:t>
                                </m:r>
                              </m:e>
                              <m:sub>
                                <m:r>
                                  <a:rPr lang="en-US" altLang="zh-CN" sz="1600" b="0" i="1" smtClean="0">
                                    <a:latin typeface="Cambria Math"/>
                                  </a:rPr>
                                  <m:t>4</m:t>
                                </m:r>
                              </m:sub>
                            </m:sSub>
                            <m:r>
                              <a:rPr lang="en-US" altLang="zh-CN" sz="1600" i="1">
                                <a:latin typeface="Cambria Math"/>
                              </a:rPr>
                              <m:t>, </m:t>
                            </m:r>
                            <m:r>
                              <a:rPr lang="en-US" altLang="zh-CN" sz="1600" b="1">
                                <a:latin typeface="Cambria Math"/>
                              </a:rPr>
                              <m:t>𝐱</m:t>
                            </m:r>
                          </m:e>
                        </m:d>
                        <m:r>
                          <a:rPr lang="en-US" altLang="zh-CN" sz="1600" i="1">
                            <a:latin typeface="Cambria Math"/>
                          </a:rPr>
                          <m:t>=1</m:t>
                        </m:r>
                        <m:r>
                          <a:rPr lang="en-US" altLang="zh-CN" sz="1600" b="0" i="1" smtClean="0">
                            <a:latin typeface="Cambria Math"/>
                          </a:rPr>
                          <m:t>6</m:t>
                        </m:r>
                      </m:oMath>
                    </m:oMathPara>
                  </a14:m>
                  <a:endParaRPr lang="en-US" altLang="zh-CN" sz="1600" dirty="0" smtClean="0"/>
                </a:p>
                <a:p>
                  <a:endParaRPr lang="en-US" altLang="zh-CN" sz="1600" dirty="0"/>
                </a:p>
                <a:p>
                  <a:r>
                    <a:rPr lang="en-US" altLang="zh-CN" sz="1600" dirty="0" smtClean="0"/>
                    <a:t>Output: </a:t>
                  </a:r>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r>
                            <a:rPr lang="en-US" altLang="zh-CN" sz="1600" b="0" i="1" smtClean="0">
                              <a:latin typeface="Cambria Math"/>
                            </a:rPr>
                            <m:t>2</m:t>
                          </m:r>
                        </m:sub>
                      </m:sSub>
                      <m:r>
                        <a:rPr lang="en-US" altLang="zh-CN" sz="1600" b="0" i="1" smtClean="0">
                          <a:latin typeface="Cambria Math"/>
                        </a:rPr>
                        <m:t>=4</m:t>
                      </m:r>
                    </m:oMath>
                  </a14:m>
                  <a:endParaRPr lang="en-US" altLang="zh-CN" sz="1600" dirty="0"/>
                </a:p>
              </p:txBody>
            </p:sp>
          </mc:Choice>
          <mc:Fallback xmlns="">
            <p:sp>
              <p:nvSpPr>
                <p:cNvPr id="2051" name="TextBox 2050"/>
                <p:cNvSpPr txBox="1">
                  <a:spLocks noRot="1" noChangeAspect="1" noMove="1" noResize="1" noEditPoints="1" noAdjustHandles="1" noChangeArrowheads="1" noChangeShapeType="1" noTextEdit="1"/>
                </p:cNvSpPr>
                <p:nvPr/>
              </p:nvSpPr>
              <p:spPr>
                <a:xfrm>
                  <a:off x="6516216" y="4005064"/>
                  <a:ext cx="2196624" cy="1815882"/>
                </a:xfrm>
                <a:prstGeom prst="rect">
                  <a:avLst/>
                </a:prstGeom>
                <a:blipFill rotWithShape="1">
                  <a:blip r:embed="rId13"/>
                  <a:stretch>
                    <a:fillRect l="-1385" b="-4040"/>
                  </a:stretch>
                </a:blipFill>
                <a:ln>
                  <a:noFill/>
                </a:ln>
              </p:spPr>
              <p:txBody>
                <a:bodyPr/>
                <a:lstStyle/>
                <a:p>
                  <a:r>
                    <a:rPr lang="zh-CN" altLang="en-US">
                      <a:noFill/>
                    </a:rPr>
                    <a:t> </a:t>
                  </a:r>
                </a:p>
              </p:txBody>
            </p:sp>
          </mc:Fallback>
        </mc:AlternateContent>
        <p:sp>
          <p:nvSpPr>
            <p:cNvPr id="2052" name="Rectangle 2051"/>
            <p:cNvSpPr/>
            <p:nvPr/>
          </p:nvSpPr>
          <p:spPr>
            <a:xfrm>
              <a:off x="6552599" y="4581128"/>
              <a:ext cx="2160240"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Rectangle 50"/>
            <p:cNvSpPr/>
            <p:nvPr/>
          </p:nvSpPr>
          <p:spPr>
            <a:xfrm>
              <a:off x="7569095" y="5052270"/>
              <a:ext cx="387281" cy="2014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053" name="Picture 3" descr="D:\jin\fyp\demo page2\arrow_1.png"/>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771800" y="5552078"/>
            <a:ext cx="1270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D:\jin\rms sec\aamas\conference\presentation\source\farmer market.jpg"/>
          <p:cNvPicPr>
            <a:picLocks noChangeAspect="1" noChangeArrowheads="1"/>
          </p:cNvPicPr>
          <p:nvPr/>
        </p:nvPicPr>
        <p:blipFill>
          <a:blip r:embed="rId15" cstate="email">
            <a:extLst>
              <a:ext uri="{28A0092B-C50C-407E-A947-70E740481C1C}">
                <a14:useLocalDpi xmlns:a14="http://schemas.microsoft.com/office/drawing/2010/main" val="0"/>
              </a:ext>
            </a:extLst>
          </a:blip>
          <a:srcRect/>
          <a:stretch>
            <a:fillRect/>
          </a:stretch>
        </p:blipFill>
        <p:spPr bwMode="auto">
          <a:xfrm>
            <a:off x="2893027" y="5733256"/>
            <a:ext cx="1606965" cy="105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9759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Dual Character Facility Location Game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dirty="0" smtClean="0"/>
                  <a:t>Case 2: </a:t>
                </a:r>
                <a:r>
                  <a:rPr lang="en-US" altLang="zh-CN" dirty="0"/>
                  <a:t>Misreporting Both Preference and Location:</a:t>
                </a:r>
              </a:p>
              <a:p>
                <a:pPr lvl="1"/>
                <a:r>
                  <a:rPr lang="en-US" altLang="zh-CN" dirty="0"/>
                  <a:t>Each agent can misreport both its preference and location information</a:t>
                </a:r>
              </a:p>
              <a:p>
                <a:pPr lvl="1"/>
                <a:r>
                  <a:rPr lang="en-US" altLang="zh-CN" dirty="0"/>
                  <a:t>Mechanism 2:</a:t>
                </a:r>
              </a:p>
              <a:p>
                <a:pPr lvl="2"/>
                <a:r>
                  <a:rPr lang="en-US" altLang="zh-CN" dirty="0"/>
                  <a:t>Pre-definition: </a:t>
                </a:r>
              </a:p>
              <a:p>
                <a:pPr lvl="3">
                  <a:buFont typeface="Arial" panose="020B0604020202020204" pitchFamily="34" charset="0"/>
                  <a:buChar char="•"/>
                </a:pPr>
                <a:r>
                  <a:rPr lang="en-US" altLang="zh-CN" dirty="0">
                    <a:solidFill>
                      <a:srgbClr val="FF0000"/>
                    </a:solidFill>
                  </a:rPr>
                  <a:t>transformed location</a:t>
                </a:r>
                <a:r>
                  <a:rPr lang="en-US" altLang="zh-CN" dirty="0"/>
                  <a:t> </a:t>
                </a:r>
                <a:r>
                  <a:rPr lang="en-US" altLang="zh-CN" dirty="0" smtClean="0"/>
                  <a:t>(</a:t>
                </a:r>
                <a14:m>
                  <m:oMath xmlns:m="http://schemas.openxmlformats.org/officeDocument/2006/math">
                    <m:sSup>
                      <m:sSupPr>
                        <m:ctrlPr>
                          <a:rPr lang="en-US" altLang="zh-CN" i="1" smtClean="0">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e>
                      <m:sup>
                        <m:r>
                          <a:rPr lang="en-US" altLang="zh-CN" i="1">
                            <a:latin typeface="Cambria Math"/>
                          </a:rPr>
                          <m:t>∗</m:t>
                        </m:r>
                      </m:sup>
                    </m:sSup>
                  </m:oMath>
                </a14:m>
                <a:r>
                  <a:rPr lang="en-US" altLang="zh-CN" dirty="0" smtClean="0"/>
                  <a:t>) </a:t>
                </a:r>
                <a:r>
                  <a:rPr lang="en-US" altLang="zh-CN" dirty="0"/>
                  <a:t>for agent </a:t>
                </a:r>
                <a14:m>
                  <m:oMath xmlns:m="http://schemas.openxmlformats.org/officeDocument/2006/math">
                    <m:r>
                      <a:rPr lang="en-US" altLang="zh-CN" i="1">
                        <a:latin typeface="Cambria Math"/>
                      </a:rPr>
                      <m:t>𝑖</m:t>
                    </m:r>
                  </m:oMath>
                </a14:m>
                <a:r>
                  <a:rPr lang="en-US" altLang="zh-CN" dirty="0"/>
                  <a:t>: </a:t>
                </a:r>
              </a:p>
              <a:p>
                <a:pPr lvl="3" indent="0">
                  <a:buNone/>
                </a:pPr>
                <a:r>
                  <a:rPr lang="en-US" altLang="zh-CN" dirty="0"/>
                  <a:t>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ub>
                    </m:sSub>
                    <m:r>
                      <a:rPr lang="en-US" altLang="zh-CN" i="1">
                        <a:latin typeface="Cambria Math"/>
                      </a:rPr>
                      <m:t>=0</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e>
                      <m:sup>
                        <m:r>
                          <a:rPr lang="en-US" altLang="zh-CN" i="1">
                            <a:latin typeface="Cambria Math"/>
                          </a:rPr>
                          <m:t>∗</m:t>
                        </m:r>
                      </m:sup>
                    </m:sSup>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oMath>
                </a14:m>
                <a:r>
                  <a:rPr lang="en-US" altLang="zh-CN" dirty="0"/>
                  <a:t>; 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𝑝</m:t>
                        </m:r>
                      </m:e>
                      <m:sub>
                        <m:r>
                          <a:rPr lang="en-US" altLang="zh-CN" i="1">
                            <a:latin typeface="Cambria Math"/>
                          </a:rPr>
                          <m:t>𝑖</m:t>
                        </m:r>
                      </m:sub>
                    </m:sSub>
                    <m:r>
                      <a:rPr lang="en-US" altLang="zh-CN" i="1">
                        <a:latin typeface="Cambria Math"/>
                      </a:rPr>
                      <m:t>=1</m:t>
                    </m:r>
                  </m:oMath>
                </a14:m>
                <a:r>
                  <a:rPr lang="en-US" altLang="zh-CN" dirty="0"/>
                  <a:t>, </a:t>
                </a:r>
                <a14:m>
                  <m:oMath xmlns:m="http://schemas.openxmlformats.org/officeDocument/2006/math">
                    <m:sSup>
                      <m:sSupPr>
                        <m:ctrlPr>
                          <a:rPr lang="en-US" altLang="zh-CN" i="1">
                            <a:latin typeface="Cambria Math" panose="02040503050406030204" pitchFamily="18" charset="0"/>
                          </a:rPr>
                        </m:ctrlPr>
                      </m:sSup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e>
                      <m:sup>
                        <m:r>
                          <a:rPr lang="en-US" altLang="zh-CN" i="1">
                            <a:latin typeface="Cambria Math"/>
                          </a:rPr>
                          <m:t>∗</m:t>
                        </m:r>
                      </m:sup>
                    </m:sSup>
                    <m:r>
                      <a:rPr lang="en-US" altLang="zh-CN" i="1">
                        <a:latin typeface="Cambria Math"/>
                      </a:rPr>
                      <m:t>=</m:t>
                    </m:r>
                    <m:r>
                      <a:rPr lang="en-US" altLang="zh-CN" i="1">
                        <a:latin typeface="Cambria Math"/>
                      </a:rPr>
                      <m:t>𝑙</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𝑖</m:t>
                        </m:r>
                      </m:sub>
                    </m:sSub>
                  </m:oMath>
                </a14:m>
                <a:endParaRPr lang="en-US" altLang="zh-CN" dirty="0"/>
              </a:p>
              <a:p>
                <a:pPr lvl="3">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𝑙</m:t>
                        </m:r>
                      </m:sub>
                    </m:sSub>
                  </m:oMath>
                </a14:m>
                <a:r>
                  <a:rPr lang="en-US" altLang="zh-CN" dirty="0"/>
                  <a:t>: the number of agents with </a:t>
                </a:r>
                <a:r>
                  <a:rPr lang="en-US" altLang="zh-CN" b="1" dirty="0"/>
                  <a:t>transformed location</a:t>
                </a:r>
                <a:r>
                  <a:rPr lang="en-US" altLang="zh-CN" dirty="0"/>
                  <a:t> in </a:t>
                </a:r>
                <a14:m>
                  <m:oMath xmlns:m="http://schemas.openxmlformats.org/officeDocument/2006/math">
                    <m:r>
                      <a:rPr lang="en-US" altLang="zh-CN" i="1">
                        <a:latin typeface="Cambria Math"/>
                      </a:rPr>
                      <m:t>[0,</m:t>
                    </m:r>
                    <m:f>
                      <m:fPr>
                        <m:ctrlPr>
                          <a:rPr lang="en-US" altLang="zh-CN" i="1">
                            <a:latin typeface="Cambria Math" panose="02040503050406030204" pitchFamily="18" charset="0"/>
                          </a:rPr>
                        </m:ctrlPr>
                      </m:fPr>
                      <m:num>
                        <m:r>
                          <a:rPr lang="en-US" altLang="zh-CN" i="1">
                            <a:latin typeface="Cambria Math"/>
                          </a:rPr>
                          <m:t>𝑙</m:t>
                        </m:r>
                      </m:num>
                      <m:den>
                        <m:r>
                          <a:rPr lang="en-US" altLang="zh-CN" i="1">
                            <a:latin typeface="Cambria Math"/>
                          </a:rPr>
                          <m:t>2</m:t>
                        </m:r>
                      </m:den>
                    </m:f>
                    <m:r>
                      <a:rPr lang="en-US" altLang="zh-CN" i="1">
                        <a:latin typeface="Cambria Math"/>
                      </a:rPr>
                      <m:t>)</m:t>
                    </m:r>
                  </m:oMath>
                </a14:m>
                <a:endParaRPr lang="en-US" altLang="zh-CN" dirty="0"/>
              </a:p>
              <a:p>
                <a:pPr lvl="3">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𝑟</m:t>
                        </m:r>
                      </m:sub>
                    </m:sSub>
                  </m:oMath>
                </a14:m>
                <a:r>
                  <a:rPr lang="en-US" altLang="zh-CN" dirty="0"/>
                  <a:t>: the number of agents with </a:t>
                </a:r>
                <a:r>
                  <a:rPr lang="en-US" altLang="zh-CN" b="1" dirty="0"/>
                  <a:t>transformed location</a:t>
                </a:r>
                <a:r>
                  <a:rPr lang="en-US" altLang="zh-CN" dirty="0"/>
                  <a:t> in </a:t>
                </a:r>
                <a14:m>
                  <m:oMath xmlns:m="http://schemas.openxmlformats.org/officeDocument/2006/math">
                    <m:r>
                      <a:rPr lang="en-US" altLang="zh-CN" i="1">
                        <a:latin typeface="Cambria Math"/>
                      </a:rPr>
                      <m:t>[</m:t>
                    </m:r>
                    <m:f>
                      <m:fPr>
                        <m:ctrlPr>
                          <a:rPr lang="en-US" altLang="zh-CN" i="1">
                            <a:latin typeface="Cambria Math" panose="02040503050406030204" pitchFamily="18" charset="0"/>
                          </a:rPr>
                        </m:ctrlPr>
                      </m:fPr>
                      <m:num>
                        <m:r>
                          <a:rPr lang="en-US" altLang="zh-CN" i="1">
                            <a:latin typeface="Cambria Math"/>
                          </a:rPr>
                          <m:t>𝑙</m:t>
                        </m:r>
                      </m:num>
                      <m:den>
                        <m:r>
                          <a:rPr lang="en-US" altLang="zh-CN" i="1">
                            <a:latin typeface="Cambria Math"/>
                          </a:rPr>
                          <m:t>2</m:t>
                        </m:r>
                      </m:den>
                    </m:f>
                    <m:r>
                      <a:rPr lang="en-US" altLang="zh-CN" i="1">
                        <a:latin typeface="Cambria Math"/>
                      </a:rPr>
                      <m:t>,</m:t>
                    </m:r>
                    <m:r>
                      <a:rPr lang="en-US" altLang="zh-CN" i="1">
                        <a:latin typeface="Cambria Math"/>
                      </a:rPr>
                      <m:t>𝑙</m:t>
                    </m:r>
                    <m:r>
                      <a:rPr lang="en-US" altLang="zh-CN" i="1">
                        <a:latin typeface="Cambria Math"/>
                      </a:rPr>
                      <m:t>]</m:t>
                    </m:r>
                  </m:oMath>
                </a14:m>
                <a:endParaRPr lang="en-US" altLang="zh-CN" dirty="0"/>
              </a:p>
              <a:p>
                <a:pPr lvl="2"/>
                <a:r>
                  <a:rPr lang="en-US" altLang="zh-CN" dirty="0"/>
                  <a:t>Description: </a:t>
                </a:r>
              </a:p>
              <a:p>
                <a:pPr lvl="3">
                  <a:buFont typeface="Arial" panose="020B0604020202020204" pitchFamily="34" charset="0"/>
                  <a:buChar char="•"/>
                </a:pPr>
                <a:r>
                  <a:rPr lang="en-US" altLang="zh-CN" dirty="0"/>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𝑙</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𝑛</m:t>
                        </m:r>
                      </m:e>
                      <m:sub>
                        <m:r>
                          <a:rPr lang="en-US" altLang="zh-CN" i="1">
                            <a:latin typeface="Cambria Math"/>
                          </a:rPr>
                          <m:t>𝑟</m:t>
                        </m:r>
                      </m:sub>
                    </m:sSub>
                  </m:oMath>
                </a14:m>
                <a:r>
                  <a:rPr lang="en-US" altLang="zh-CN" dirty="0"/>
                  <a:t>, output 0; otherwise, output </a:t>
                </a:r>
                <a14:m>
                  <m:oMath xmlns:m="http://schemas.openxmlformats.org/officeDocument/2006/math">
                    <m:r>
                      <a:rPr lang="en-US" altLang="zh-CN" i="1">
                        <a:latin typeface="Cambria Math"/>
                      </a:rPr>
                      <m:t>𝑙</m:t>
                    </m:r>
                  </m:oMath>
                </a14:m>
                <a:r>
                  <a:rPr lang="en-US" altLang="zh-CN" dirty="0" smtClean="0"/>
                  <a:t>.</a:t>
                </a:r>
              </a:p>
              <a:p>
                <a:pPr lvl="2">
                  <a:buFont typeface="Wingdings" panose="05000000000000000000" pitchFamily="2" charset="2"/>
                  <a:buChar char="n"/>
                </a:pPr>
                <a:r>
                  <a:rPr lang="en-US" altLang="zh-CN" dirty="0" smtClean="0"/>
                  <a:t>Group Strategy-proof Mechanism</a:t>
                </a:r>
              </a:p>
              <a:p>
                <a:pPr lvl="2">
                  <a:buFont typeface="Wingdings" panose="05000000000000000000" pitchFamily="2" charset="2"/>
                  <a:buChar char="n"/>
                </a:pPr>
                <a:r>
                  <a:rPr lang="en-US" altLang="zh-CN" dirty="0" smtClean="0"/>
                  <a:t>Approximation ratio: </a:t>
                </a:r>
                <a14:m>
                  <m:oMath xmlns:m="http://schemas.openxmlformats.org/officeDocument/2006/math">
                    <m:f>
                      <m:fPr>
                        <m:ctrlPr>
                          <a:rPr lang="en-US" altLang="zh-CN" i="1" dirty="0" smtClean="0">
                            <a:latin typeface="Cambria Math" panose="02040503050406030204" pitchFamily="18" charset="0"/>
                          </a:rPr>
                        </m:ctrlPr>
                      </m:fPr>
                      <m:num>
                        <m:r>
                          <a:rPr lang="en-US" altLang="zh-CN" b="0" i="1" dirty="0" smtClean="0">
                            <a:latin typeface="Cambria Math"/>
                          </a:rPr>
                          <m:t>1</m:t>
                        </m:r>
                      </m:num>
                      <m:den>
                        <m:r>
                          <a:rPr lang="en-US" altLang="zh-CN" b="0" i="1" dirty="0" smtClean="0">
                            <a:latin typeface="Cambria Math"/>
                          </a:rPr>
                          <m:t>3</m:t>
                        </m:r>
                      </m:den>
                    </m:f>
                  </m:oMath>
                </a14:m>
                <a:endParaRPr lang="en-US" altLang="zh-CN" dirty="0" smtClean="0"/>
              </a:p>
              <a:p>
                <a:pPr lvl="2">
                  <a:buFont typeface="Wingdings" panose="05000000000000000000" pitchFamily="2" charset="2"/>
                  <a:buChar char="n"/>
                </a:pPr>
                <a:r>
                  <a:rPr lang="en-US" altLang="zh-CN" dirty="0" smtClean="0"/>
                  <a:t>The best approximation ratio any deterministic mechanism can get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extLst>
      <p:ext uri="{BB962C8B-B14F-4D97-AF65-F5344CB8AC3E}">
        <p14:creationId xmlns:p14="http://schemas.microsoft.com/office/powerpoint/2010/main" val="329321555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Season 3: Two </a:t>
            </a:r>
            <a:r>
              <a:rPr lang="en-US" dirty="0" err="1" smtClean="0"/>
              <a:t>Heterogenous</a:t>
            </a:r>
            <a:r>
              <a:rPr lang="en-US" dirty="0" smtClean="0"/>
              <a:t> Facilities</a:t>
            </a:r>
            <a:endParaRPr lang="en-US" dirty="0"/>
          </a:p>
        </p:txBody>
      </p:sp>
      <p:sp>
        <p:nvSpPr>
          <p:cNvPr id="4" name="Content Placeholder 3"/>
          <p:cNvSpPr>
            <a:spLocks noGrp="1"/>
          </p:cNvSpPr>
          <p:nvPr>
            <p:ph idx="1"/>
          </p:nvPr>
        </p:nvSpPr>
        <p:spPr/>
        <p:txBody>
          <a:bodyPr/>
          <a:lstStyle/>
          <a:p>
            <a:r>
              <a:rPr lang="en-US" dirty="0" smtClean="0"/>
              <a:t>Two facilities are different</a:t>
            </a:r>
          </a:p>
          <a:p>
            <a:pPr marL="0" indent="0">
              <a:buNone/>
            </a:pPr>
            <a:endParaRPr lang="en-US" dirty="0" smtClean="0"/>
          </a:p>
          <a:p>
            <a:r>
              <a:rPr lang="en-US" dirty="0" smtClean="0"/>
              <a:t>How to characterize this difference?</a:t>
            </a:r>
          </a:p>
          <a:p>
            <a:pPr lvl="1"/>
            <a:r>
              <a:rPr lang="en-US" dirty="0" smtClean="0"/>
              <a:t>All agents like one facility but hate the other facility</a:t>
            </a:r>
          </a:p>
          <a:p>
            <a:pPr marL="365760" lvl="1" indent="0">
              <a:buNone/>
            </a:pPr>
            <a:r>
              <a:rPr lang="en-US" dirty="0" smtClean="0"/>
              <a:t>(Zou and Li, AAMAS 2015)</a:t>
            </a:r>
          </a:p>
          <a:p>
            <a:pPr lvl="1"/>
            <a:r>
              <a:rPr lang="en-US" dirty="0" smtClean="0"/>
              <a:t>Each agent can either like F1 or F2 or both the facilities</a:t>
            </a:r>
          </a:p>
          <a:p>
            <a:pPr marL="365760" lvl="1" indent="0">
              <a:buNone/>
            </a:pPr>
            <a:r>
              <a:rPr lang="en-US" dirty="0" smtClean="0"/>
              <a:t>(Serafino and </a:t>
            </a:r>
            <a:r>
              <a:rPr lang="en-US" dirty="0" err="1" smtClean="0"/>
              <a:t>Ventre</a:t>
            </a:r>
            <a:r>
              <a:rPr lang="en-US" dirty="0" smtClean="0"/>
              <a:t>, ECAI 2014, AAAI 2015)</a:t>
            </a:r>
          </a:p>
          <a:p>
            <a:pPr marL="365760" lvl="1" indent="0">
              <a:buNone/>
            </a:pPr>
            <a:r>
              <a:rPr lang="en-US" dirty="0" smtClean="0"/>
              <a:t>(Yuan et al., ECAI 2016)</a:t>
            </a:r>
          </a:p>
        </p:txBody>
      </p:sp>
    </p:spTree>
    <p:extLst>
      <p:ext uri="{BB962C8B-B14F-4D97-AF65-F5344CB8AC3E}">
        <p14:creationId xmlns:p14="http://schemas.microsoft.com/office/powerpoint/2010/main" val="240561191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smtClean="0"/>
              <a:t>Episode 1: Two-Opposite-Facility </a:t>
            </a:r>
            <a:r>
              <a:rPr lang="en-US" altLang="zh-CN" dirty="0"/>
              <a:t>Location Game with Limited Distance</a:t>
            </a:r>
            <a:endParaRPr lang="zh-CN" altLang="en-US" dirty="0"/>
          </a:p>
        </p:txBody>
      </p:sp>
      <p:sp>
        <p:nvSpPr>
          <p:cNvPr id="3" name="Content Placeholder 2"/>
          <p:cNvSpPr>
            <a:spLocks noGrp="1"/>
          </p:cNvSpPr>
          <p:nvPr>
            <p:ph idx="1"/>
          </p:nvPr>
        </p:nvSpPr>
        <p:spPr/>
        <p:txBody>
          <a:bodyPr/>
          <a:lstStyle/>
          <a:p>
            <a:r>
              <a:rPr lang="en-US" altLang="zh-CN" dirty="0"/>
              <a:t>A real scenario:</a:t>
            </a:r>
          </a:p>
          <a:p>
            <a:pPr marL="594360" lvl="2" indent="-320040">
              <a:spcBef>
                <a:spcPts val="700"/>
              </a:spcBef>
              <a:buSzPct val="60000"/>
              <a:buFont typeface="Wingdings"/>
              <a:buChar char=""/>
            </a:pPr>
            <a:r>
              <a:rPr lang="en-US" altLang="zh-CN" dirty="0"/>
              <a:t>The principal plans to build a </a:t>
            </a:r>
            <a:r>
              <a:rPr lang="en-US" altLang="zh-CN" dirty="0" smtClean="0"/>
              <a:t>police station and a </a:t>
            </a:r>
            <a:r>
              <a:rPr lang="en-US" altLang="zh-CN" dirty="0"/>
              <a:t>detention house</a:t>
            </a:r>
            <a:endParaRPr lang="zh-CN" altLang="en-US" dirty="0"/>
          </a:p>
        </p:txBody>
      </p:sp>
      <p:grpSp>
        <p:nvGrpSpPr>
          <p:cNvPr id="8" name="Group 7"/>
          <p:cNvGrpSpPr/>
          <p:nvPr/>
        </p:nvGrpSpPr>
        <p:grpSpPr>
          <a:xfrm>
            <a:off x="1124479" y="3779787"/>
            <a:ext cx="6376853" cy="260476"/>
            <a:chOff x="499403" y="5787046"/>
            <a:chExt cx="6376853" cy="260476"/>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403" y="5793464"/>
              <a:ext cx="6376853" cy="254058"/>
            </a:xfrm>
            <a:prstGeom prst="rect">
              <a:avLst/>
            </a:prstGeom>
          </p:spPr>
        </p:pic>
        <p:cxnSp>
          <p:nvCxnSpPr>
            <p:cNvPr id="25" name="Straight Connector 24"/>
            <p:cNvCxnSpPr/>
            <p:nvPr/>
          </p:nvCxnSpPr>
          <p:spPr>
            <a:xfrm>
              <a:off x="827584" y="5796159"/>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1475656"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2114763"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2744617" y="5787342"/>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337504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a:off x="4005189"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4652973"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2" name="Straight Connector 31"/>
            <p:cNvCxnSpPr/>
            <p:nvPr/>
          </p:nvCxnSpPr>
          <p:spPr>
            <a:xfrm>
              <a:off x="5274150"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3" name="Straight Connector 32"/>
            <p:cNvCxnSpPr/>
            <p:nvPr/>
          </p:nvCxnSpPr>
          <p:spPr>
            <a:xfrm>
              <a:off x="591325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6543111" y="5787046"/>
              <a:ext cx="0" cy="72000"/>
            </a:xfrm>
            <a:prstGeom prst="line">
              <a:avLst/>
            </a:prstGeom>
            <a:ln w="22225"/>
            <a:effectLst/>
          </p:spPr>
          <p:style>
            <a:lnRef idx="1">
              <a:schemeClr val="dk1"/>
            </a:lnRef>
            <a:fillRef idx="0">
              <a:schemeClr val="dk1"/>
            </a:fillRef>
            <a:effectRef idx="0">
              <a:schemeClr val="dk1"/>
            </a:effectRef>
            <a:fontRef idx="minor">
              <a:schemeClr val="tx1"/>
            </a:fontRef>
          </p:style>
        </p:cxnSp>
      </p:grpSp>
      <p:pic>
        <p:nvPicPr>
          <p:cNvPr id="9" name="Picture 3" descr="D:\jin\fyp\demo page2\flag_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9657" y="3071447"/>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D:\jin\fyp\demo page2\flag_2.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4820" y="3073455"/>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D:\jin\fyp\demo page2\flag_4.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18009" y="3077637"/>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7" descr="D:\jin\fyp\demo page2\flag_5.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57116" y="3068960"/>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D:\jin\fyp\demo page2\flag_7.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92279" y="3071865"/>
            <a:ext cx="508000" cy="762000"/>
          </a:xfrm>
          <a:prstGeom prst="rect">
            <a:avLst/>
          </a:prstGeom>
          <a:noFill/>
          <a:extLst>
            <a:ext uri="{909E8E84-426E-40DD-AFC4-6F175D3DCCD1}">
              <a14:hiddenFill xmlns:a14="http://schemas.microsoft.com/office/drawing/2010/main">
                <a:solidFill>
                  <a:srgbClr val="FFFFFF"/>
                </a:solidFill>
              </a14:hiddenFill>
            </a:ext>
          </a:extLst>
        </p:spPr>
      </p:pic>
      <p:grpSp>
        <p:nvGrpSpPr>
          <p:cNvPr id="47" name="Group 46"/>
          <p:cNvGrpSpPr/>
          <p:nvPr/>
        </p:nvGrpSpPr>
        <p:grpSpPr>
          <a:xfrm>
            <a:off x="5557117" y="3954542"/>
            <a:ext cx="1103116" cy="2210762"/>
            <a:chOff x="4909045" y="4170566"/>
            <a:chExt cx="1103116" cy="2210762"/>
          </a:xfrm>
        </p:grpSpPr>
        <p:grpSp>
          <p:nvGrpSpPr>
            <p:cNvPr id="43" name="Group 42"/>
            <p:cNvGrpSpPr/>
            <p:nvPr/>
          </p:nvGrpSpPr>
          <p:grpSpPr>
            <a:xfrm>
              <a:off x="4909045" y="4630217"/>
              <a:ext cx="1103116" cy="1751111"/>
              <a:chOff x="3542863" y="4608409"/>
              <a:chExt cx="1103116" cy="1751111"/>
            </a:xfrm>
          </p:grpSpPr>
          <p:pic>
            <p:nvPicPr>
              <p:cNvPr id="23" name="Picture 9" descr="D:\jin\fyp\demo page2\arrow_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27370" y="4608409"/>
                <a:ext cx="127000" cy="50800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2" descr="D:\jin\rms sec\aamas\conference\presentation\source\police station.jpg"/>
              <p:cNvPicPr>
                <a:picLocks noChangeAspect="1" noChangeArrowheads="1"/>
              </p:cNvPicPr>
              <p:nvPr/>
            </p:nvPicPr>
            <p:blipFill>
              <a:blip r:embed="rId10" cstate="email">
                <a:extLst>
                  <a:ext uri="{28A0092B-C50C-407E-A947-70E740481C1C}">
                    <a14:useLocalDpi xmlns:a14="http://schemas.microsoft.com/office/drawing/2010/main" val="0"/>
                  </a:ext>
                </a:extLst>
              </a:blip>
              <a:srcRect/>
              <a:stretch>
                <a:fillRect/>
              </a:stretch>
            </p:blipFill>
            <p:spPr bwMode="auto">
              <a:xfrm>
                <a:off x="3542863" y="5098816"/>
                <a:ext cx="1103116" cy="1260704"/>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45" name="TextBox 44"/>
                <p:cNvSpPr txBox="1"/>
                <p:nvPr/>
              </p:nvSpPr>
              <p:spPr>
                <a:xfrm>
                  <a:off x="5148064" y="4170566"/>
                  <a:ext cx="36004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𝑦</m:t>
                            </m:r>
                          </m:e>
                          <m:sub>
                            <m:r>
                              <a:rPr lang="en-US" altLang="zh-CN" sz="1600" b="0" i="1" smtClean="0">
                                <a:latin typeface="Cambria Math"/>
                              </a:rPr>
                              <m:t>1</m:t>
                            </m:r>
                          </m:sub>
                        </m:sSub>
                      </m:oMath>
                    </m:oMathPara>
                  </a14:m>
                  <a:endParaRPr lang="zh-CN" altLang="en-US" sz="1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5148064" y="4170566"/>
                  <a:ext cx="360040" cy="338554"/>
                </a:xfrm>
                <a:prstGeom prst="rect">
                  <a:avLst/>
                </a:prstGeom>
                <a:blipFill rotWithShape="1">
                  <a:blip r:embed="rId14"/>
                  <a:stretch>
                    <a:fillRect b="-3571"/>
                  </a:stretch>
                </a:blipFill>
              </p:spPr>
              <p:txBody>
                <a:bodyPr/>
                <a:lstStyle/>
                <a:p>
                  <a:r>
                    <a:rPr lang="zh-CN" altLang="en-US">
                      <a:noFill/>
                    </a:rPr>
                    <a:t> </a:t>
                  </a:r>
                </a:p>
              </p:txBody>
            </p:sp>
          </mc:Fallback>
        </mc:AlternateContent>
      </p:grpSp>
      <p:grpSp>
        <p:nvGrpSpPr>
          <p:cNvPr id="48" name="Group 47"/>
          <p:cNvGrpSpPr/>
          <p:nvPr/>
        </p:nvGrpSpPr>
        <p:grpSpPr>
          <a:xfrm>
            <a:off x="2909126" y="4282750"/>
            <a:ext cx="3003185" cy="551905"/>
            <a:chOff x="2447764" y="3356991"/>
            <a:chExt cx="1804258" cy="551905"/>
          </a:xfrm>
        </p:grpSpPr>
        <p:sp>
          <p:nvSpPr>
            <p:cNvPr id="49" name="Right Brace 48"/>
            <p:cNvSpPr/>
            <p:nvPr/>
          </p:nvSpPr>
          <p:spPr>
            <a:xfrm rot="5400000">
              <a:off x="3259883" y="2544872"/>
              <a:ext cx="180020" cy="1804258"/>
            </a:xfrm>
            <a:prstGeom prst="rightBrace">
              <a:avLst>
                <a:gd name="adj1" fmla="val 68983"/>
                <a:gd name="adj2" fmla="val 48487"/>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50" name="Rectangle 49"/>
                <p:cNvSpPr/>
                <p:nvPr/>
              </p:nvSpPr>
              <p:spPr>
                <a:xfrm>
                  <a:off x="2587694" y="3539564"/>
                  <a:ext cx="1608918" cy="369332"/>
                </a:xfrm>
                <a:prstGeom prst="rect">
                  <a:avLst/>
                </a:prstGeom>
              </p:spPr>
              <p:txBody>
                <a:bodyPr wrap="none">
                  <a:spAutoFit/>
                </a:bodyPr>
                <a:lstStyle/>
                <a:p>
                  <a:pPr algn="ctr"/>
                  <a14:m>
                    <m:oMath xmlns:m="http://schemas.openxmlformats.org/officeDocument/2006/math">
                      <m:r>
                        <a:rPr lang="en-US" altLang="zh-CN" b="0" i="1" smtClean="0">
                          <a:latin typeface="Cambria Math"/>
                        </a:rPr>
                        <m:t>𝑑</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𝑦</m:t>
                          </m:r>
                        </m:e>
                        <m:sub>
                          <m:r>
                            <a:rPr lang="en-US" altLang="zh-CN" b="0" i="1" smtClean="0">
                              <a:latin typeface="Cambria Math"/>
                            </a:rPr>
                            <m:t>0</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𝑦</m:t>
                          </m:r>
                        </m:e>
                        <m:sub>
                          <m:r>
                            <a:rPr lang="en-US" altLang="zh-CN" b="0" i="1" smtClean="0">
                              <a:latin typeface="Cambria Math"/>
                            </a:rPr>
                            <m:t>1</m:t>
                          </m:r>
                        </m:sub>
                      </m:sSub>
                      <m:r>
                        <a:rPr lang="en-US" altLang="zh-CN" b="0" i="1" smtClean="0">
                          <a:latin typeface="Cambria Math"/>
                        </a:rPr>
                        <m:t>)</m:t>
                      </m:r>
                    </m:oMath>
                  </a14:m>
                  <a:r>
                    <a:rPr lang="zh-CN" altLang="en-US" dirty="0" smtClean="0"/>
                    <a:t> </a:t>
                  </a:r>
                  <a:r>
                    <a:rPr lang="en-US" altLang="zh-CN" dirty="0" smtClean="0"/>
                    <a:t>should be limited</a:t>
                  </a:r>
                  <a:endParaRPr lang="zh-CN" altLang="en-US" dirty="0"/>
                </a:p>
              </p:txBody>
            </p:sp>
          </mc:Choice>
          <mc:Fallback xmlns="">
            <p:sp>
              <p:nvSpPr>
                <p:cNvPr id="50" name="Rectangle 49"/>
                <p:cNvSpPr>
                  <a:spLocks noRot="1" noChangeAspect="1" noMove="1" noResize="1" noEditPoints="1" noAdjustHandles="1" noChangeArrowheads="1" noChangeShapeType="1" noTextEdit="1"/>
                </p:cNvSpPr>
                <p:nvPr/>
              </p:nvSpPr>
              <p:spPr>
                <a:xfrm>
                  <a:off x="2587694" y="3539564"/>
                  <a:ext cx="1608918" cy="369332"/>
                </a:xfrm>
                <a:prstGeom prst="rect">
                  <a:avLst/>
                </a:prstGeom>
                <a:blipFill rotWithShape="1">
                  <a:blip r:embed="rId15"/>
                  <a:stretch>
                    <a:fillRect t="-8197" r="-1364" b="-24590"/>
                  </a:stretch>
                </a:blipFill>
              </p:spPr>
              <p:txBody>
                <a:bodyPr/>
                <a:lstStyle/>
                <a:p>
                  <a:r>
                    <a:rPr lang="zh-CN" altLang="en-US">
                      <a:noFill/>
                    </a:rPr>
                    <a:t> </a:t>
                  </a:r>
                </a:p>
              </p:txBody>
            </p:sp>
          </mc:Fallback>
        </mc:AlternateContent>
      </p:grpSp>
      <p:sp>
        <p:nvSpPr>
          <p:cNvPr id="52" name="Rectangle 51"/>
          <p:cNvSpPr/>
          <p:nvPr/>
        </p:nvSpPr>
        <p:spPr>
          <a:xfrm>
            <a:off x="6318447" y="4543960"/>
            <a:ext cx="2502025" cy="1477328"/>
          </a:xfrm>
          <a:prstGeom prst="rect">
            <a:avLst/>
          </a:prstGeom>
        </p:spPr>
        <p:txBody>
          <a:bodyPr wrap="square">
            <a:spAutoFit/>
          </a:bodyPr>
          <a:lstStyle/>
          <a:p>
            <a:pPr lvl="1"/>
            <a:r>
              <a:rPr lang="en-US" altLang="zh-CN" dirty="0"/>
              <a:t>Agents want to stay close to </a:t>
            </a:r>
            <a:r>
              <a:rPr lang="en-US" altLang="zh-CN" dirty="0" smtClean="0"/>
              <a:t>the police office </a:t>
            </a:r>
            <a:r>
              <a:rPr lang="en-US" altLang="zh-CN" dirty="0"/>
              <a:t>for </a:t>
            </a:r>
            <a:r>
              <a:rPr lang="en-US" altLang="zh-CN" dirty="0" smtClean="0"/>
              <a:t>timely rescue in case of emergency</a:t>
            </a:r>
            <a:endParaRPr lang="en-US" altLang="zh-CN" dirty="0"/>
          </a:p>
        </p:txBody>
      </p:sp>
      <p:sp>
        <p:nvSpPr>
          <p:cNvPr id="53" name="Rectangle 52"/>
          <p:cNvSpPr/>
          <p:nvPr/>
        </p:nvSpPr>
        <p:spPr>
          <a:xfrm>
            <a:off x="-180528" y="4543960"/>
            <a:ext cx="2502025" cy="1200329"/>
          </a:xfrm>
          <a:prstGeom prst="rect">
            <a:avLst/>
          </a:prstGeom>
        </p:spPr>
        <p:txBody>
          <a:bodyPr wrap="square">
            <a:spAutoFit/>
          </a:bodyPr>
          <a:lstStyle/>
          <a:p>
            <a:pPr lvl="1"/>
            <a:r>
              <a:rPr lang="en-US" altLang="zh-CN" dirty="0"/>
              <a:t>Agents want to </a:t>
            </a:r>
            <a:r>
              <a:rPr lang="en-US" altLang="zh-CN" dirty="0" smtClean="0"/>
              <a:t>keep away from the detention house to avoid security risks</a:t>
            </a:r>
            <a:endParaRPr lang="en-US" altLang="zh-CN" dirty="0"/>
          </a:p>
        </p:txBody>
      </p:sp>
      <p:grpSp>
        <p:nvGrpSpPr>
          <p:cNvPr id="4" name="Group 3"/>
          <p:cNvGrpSpPr/>
          <p:nvPr/>
        </p:nvGrpSpPr>
        <p:grpSpPr>
          <a:xfrm>
            <a:off x="2204287" y="3946704"/>
            <a:ext cx="1579671" cy="2200666"/>
            <a:chOff x="2204287" y="4162728"/>
            <a:chExt cx="1579671" cy="2200666"/>
          </a:xfrm>
        </p:grpSpPr>
        <p:grpSp>
          <p:nvGrpSpPr>
            <p:cNvPr id="46" name="Group 45"/>
            <p:cNvGrpSpPr/>
            <p:nvPr/>
          </p:nvGrpSpPr>
          <p:grpSpPr>
            <a:xfrm>
              <a:off x="2614136" y="4162728"/>
              <a:ext cx="360040" cy="938823"/>
              <a:chOff x="1966064" y="4162728"/>
              <a:chExt cx="360040" cy="938823"/>
            </a:xfrm>
          </p:grpSpPr>
          <p:pic>
            <p:nvPicPr>
              <p:cNvPr id="7" name="Picture 2" descr="D:\jin\fyp\demo page2\arrow_1.png"/>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093261" y="4593551"/>
                <a:ext cx="127000" cy="50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4" name="TextBox 43"/>
                  <p:cNvSpPr txBox="1"/>
                  <p:nvPr/>
                </p:nvSpPr>
                <p:spPr>
                  <a:xfrm>
                    <a:off x="1966064" y="4162728"/>
                    <a:ext cx="36004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𝑦</m:t>
                              </m:r>
                            </m:e>
                            <m:sub>
                              <m:r>
                                <a:rPr lang="en-US" altLang="zh-CN" sz="1600" b="0" i="1" smtClean="0">
                                  <a:latin typeface="Cambria Math"/>
                                </a:rPr>
                                <m:t>0</m:t>
                              </m:r>
                            </m:sub>
                          </m:sSub>
                        </m:oMath>
                      </m:oMathPara>
                    </a14:m>
                    <a:endParaRPr lang="zh-CN" altLang="en-US" sz="1600" dirty="0"/>
                  </a:p>
                </p:txBody>
              </p:sp>
            </mc:Choice>
            <mc:Fallback xmlns="">
              <p:sp>
                <p:nvSpPr>
                  <p:cNvPr id="44" name="TextBox 43"/>
                  <p:cNvSpPr txBox="1">
                    <a:spLocks noRot="1" noChangeAspect="1" noMove="1" noResize="1" noEditPoints="1" noAdjustHandles="1" noChangeArrowheads="1" noChangeShapeType="1" noTextEdit="1"/>
                  </p:cNvSpPr>
                  <p:nvPr/>
                </p:nvSpPr>
                <p:spPr>
                  <a:xfrm>
                    <a:off x="1966064" y="4162728"/>
                    <a:ext cx="360040" cy="338554"/>
                  </a:xfrm>
                  <a:prstGeom prst="rect">
                    <a:avLst/>
                  </a:prstGeom>
                  <a:blipFill rotWithShape="1">
                    <a:blip r:embed="rId11"/>
                    <a:stretch>
                      <a:fillRect b="-5455"/>
                    </a:stretch>
                  </a:blipFill>
                </p:spPr>
                <p:txBody>
                  <a:bodyPr/>
                  <a:lstStyle/>
                  <a:p>
                    <a:r>
                      <a:rPr lang="zh-CN" altLang="en-US">
                        <a:noFill/>
                      </a:rPr>
                      <a:t> </a:t>
                    </a:r>
                  </a:p>
                </p:txBody>
              </p:sp>
            </mc:Fallback>
          </mc:AlternateContent>
        </p:grpSp>
        <p:pic>
          <p:nvPicPr>
            <p:cNvPr id="1027" name="Picture 3" descr="D:\jin\rms sec\aamas\conference\presentation\source\detension.jpg"/>
            <p:cNvPicPr>
              <a:picLocks noChangeAspect="1" noChangeArrowheads="1"/>
            </p:cNvPicPr>
            <p:nvPr/>
          </p:nvPicPr>
          <p:blipFill>
            <a:blip r:embed="rId17" cstate="email">
              <a:extLst>
                <a:ext uri="{28A0092B-C50C-407E-A947-70E740481C1C}">
                  <a14:useLocalDpi xmlns:a14="http://schemas.microsoft.com/office/drawing/2010/main" val="0"/>
                </a:ext>
              </a:extLst>
            </a:blip>
            <a:srcRect/>
            <a:stretch>
              <a:fillRect/>
            </a:stretch>
          </p:blipFill>
          <p:spPr bwMode="auto">
            <a:xfrm>
              <a:off x="2204287" y="5157192"/>
              <a:ext cx="1579671" cy="120620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158963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Episode 1: Two-Opposite-Facility Location Game with Limited Distance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altLang="zh-CN" dirty="0" smtClean="0"/>
                  <a:t>Components of the Model:</a:t>
                </a:r>
              </a:p>
              <a:p>
                <a:pPr lvl="1"/>
                <a:r>
                  <a:rPr lang="en-US" altLang="zh-CN" dirty="0" smtClean="0"/>
                  <a:t>Each agent </a:t>
                </a:r>
                <a14:m>
                  <m:oMath xmlns:m="http://schemas.openxmlformats.org/officeDocument/2006/math">
                    <m:r>
                      <a:rPr lang="en-US" altLang="zh-CN" i="1" dirty="0" smtClean="0">
                        <a:latin typeface="Cambria Math"/>
                      </a:rPr>
                      <m:t>𝑖</m:t>
                    </m:r>
                  </m:oMath>
                </a14:m>
                <a:r>
                  <a:rPr lang="zh-CN" altLang="en-US" dirty="0" smtClean="0"/>
                  <a:t> </a:t>
                </a:r>
                <a:r>
                  <a:rPr lang="en-US" altLang="zh-CN" dirty="0" smtClean="0"/>
                  <a:t>only needs to report its location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oMath>
                </a14:m>
                <a:endParaRPr lang="en-US" altLang="zh-CN" dirty="0" smtClean="0"/>
              </a:p>
              <a:p>
                <a:pPr lvl="1"/>
                <a:r>
                  <a:rPr lang="en-US" altLang="zh-CN" dirty="0" smtClean="0"/>
                  <a:t>Location profile </a:t>
                </a:r>
                <a14:m>
                  <m:oMath xmlns:m="http://schemas.openxmlformats.org/officeDocument/2006/math">
                    <m:r>
                      <a:rPr lang="en-US" altLang="zh-CN" b="1">
                        <a:latin typeface="Cambria Math"/>
                      </a:rPr>
                      <m:t>𝐱</m:t>
                    </m:r>
                    <m:r>
                      <a:rPr lang="en-US" altLang="zh-CN" b="1">
                        <a:latin typeface="Cambria Math"/>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1</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2</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3</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r>
                              <a:rPr lang="en-US" altLang="zh-CN" i="1">
                                <a:latin typeface="Cambria Math"/>
                              </a:rPr>
                              <m:t>𝑛</m:t>
                            </m:r>
                          </m:sub>
                        </m:sSub>
                      </m:e>
                    </m:d>
                  </m:oMath>
                </a14:m>
                <a:r>
                  <a:rPr lang="zh-CN" altLang="en-US" dirty="0"/>
                  <a:t> </a:t>
                </a:r>
                <a:endParaRPr lang="en-US" altLang="zh-CN" dirty="0" smtClean="0"/>
              </a:p>
              <a:p>
                <a:pPr lvl="1"/>
                <a:r>
                  <a:rPr lang="en-US" altLang="zh-CN" dirty="0" smtClean="0"/>
                  <a:t>Building </a:t>
                </a:r>
                <a:r>
                  <a:rPr lang="en-US" altLang="zh-CN" dirty="0"/>
                  <a:t>S</a:t>
                </a:r>
                <a:r>
                  <a:rPr lang="en-US" altLang="zh-CN" dirty="0" smtClean="0"/>
                  <a:t>cheme:</a:t>
                </a:r>
              </a:p>
              <a:p>
                <a:pPr lvl="2"/>
                <a14:m>
                  <m:oMath xmlns:m="http://schemas.openxmlformats.org/officeDocument/2006/math">
                    <m:r>
                      <a:rPr lang="en-US" altLang="zh-CN" i="1">
                        <a:latin typeface="Cambria Math"/>
                      </a:rPr>
                      <m:t>𝑆</m:t>
                    </m:r>
                    <m:r>
                      <a:rPr lang="en-US" altLang="zh-CN" i="1">
                        <a:latin typeface="Cambria Math"/>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0</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1</m:t>
                            </m:r>
                          </m:sub>
                        </m:sSub>
                      </m:e>
                    </m:d>
                  </m:oMath>
                </a14:m>
                <a:endParaRPr lang="en-US" altLang="zh-CN" dirty="0"/>
              </a:p>
              <a:p>
                <a:pPr lvl="2"/>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0</m:t>
                        </m:r>
                      </m:sub>
                    </m:sSub>
                  </m:oMath>
                </a14:m>
                <a:r>
                  <a:rPr lang="en-US" altLang="zh-CN" dirty="0"/>
                  <a:t> indicates the location of the facility agents want to keep away from,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𝑦</m:t>
                        </m:r>
                      </m:e>
                      <m:sub>
                        <m:r>
                          <a:rPr lang="en-US" altLang="zh-CN" i="1">
                            <a:latin typeface="Cambria Math"/>
                          </a:rPr>
                          <m:t>1</m:t>
                        </m:r>
                      </m:sub>
                    </m:sSub>
                  </m:oMath>
                </a14:m>
                <a:r>
                  <a:rPr lang="en-US" altLang="zh-CN" dirty="0"/>
                  <a:t> indicates the location of the facility agents want to stay </a:t>
                </a:r>
                <a:r>
                  <a:rPr lang="en-US" altLang="zh-CN" dirty="0" smtClean="0"/>
                  <a:t>close to</a:t>
                </a:r>
              </a:p>
              <a:p>
                <a:pPr lvl="1"/>
                <a:r>
                  <a:rPr lang="en-US" altLang="zh-CN" dirty="0" smtClean="0"/>
                  <a:t>Utility of agent </a:t>
                </a:r>
                <a14:m>
                  <m:oMath xmlns:m="http://schemas.openxmlformats.org/officeDocument/2006/math">
                    <m:r>
                      <a:rPr lang="en-US" altLang="zh-CN" i="1" dirty="0" smtClean="0">
                        <a:latin typeface="Cambria Math"/>
                      </a:rPr>
                      <m:t>𝑖</m:t>
                    </m:r>
                  </m:oMath>
                </a14:m>
                <a:r>
                  <a:rPr lang="en-US" altLang="zh-CN" dirty="0" smtClean="0"/>
                  <a:t> with output </a:t>
                </a:r>
                <a14:m>
                  <m:oMath xmlns:m="http://schemas.openxmlformats.org/officeDocument/2006/math">
                    <m:r>
                      <a:rPr lang="en-US" altLang="zh-CN" i="1" dirty="0" smtClean="0">
                        <a:latin typeface="Cambria Math"/>
                      </a:rPr>
                      <m:t>𝑆</m:t>
                    </m:r>
                  </m:oMath>
                </a14:m>
                <a:r>
                  <a:rPr lang="en-US" altLang="zh-CN" dirty="0" smtClean="0"/>
                  <a:t>: </a:t>
                </a:r>
              </a:p>
              <a:p>
                <a:pPr marL="365760" lvl="1" indent="0">
                  <a:buNone/>
                </a:pPr>
                <a14:m>
                  <m:oMathPara xmlns:m="http://schemas.openxmlformats.org/officeDocument/2006/math">
                    <m:oMathParaPr>
                      <m:jc m:val="centerGroup"/>
                    </m:oMathParaPr>
                    <m:oMath xmlns:m="http://schemas.openxmlformats.org/officeDocument/2006/math">
                      <m:r>
                        <a:rPr lang="en-US" altLang="zh-CN" b="0" i="1" smtClean="0">
                          <a:latin typeface="Cambria Math"/>
                        </a:rPr>
                        <m:t>𝑢</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r>
                            <a:rPr lang="en-US" altLang="zh-CN" b="0" i="1" smtClean="0">
                              <a:latin typeface="Cambria Math"/>
                            </a:rPr>
                            <m:t>𝑆</m:t>
                          </m:r>
                        </m:e>
                      </m:d>
                      <m:r>
                        <a:rPr lang="en-US" altLang="zh-CN" b="0" i="1" smtClean="0">
                          <a:latin typeface="Cambria Math"/>
                        </a:rPr>
                        <m:t>=</m:t>
                      </m:r>
                      <m:r>
                        <a:rPr lang="en-US" altLang="zh-CN" b="0" i="1" smtClean="0">
                          <a:latin typeface="Cambria Math"/>
                        </a:rPr>
                        <m:t>𝑑</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𝑦</m:t>
                              </m:r>
                            </m:e>
                            <m:sub>
                              <m:r>
                                <a:rPr lang="en-US" altLang="zh-CN" b="0" i="1" smtClean="0">
                                  <a:latin typeface="Cambria Math"/>
                                </a:rPr>
                                <m:t>0</m:t>
                              </m:r>
                            </m:sub>
                          </m:sSub>
                        </m:e>
                      </m:d>
                      <m:r>
                        <a:rPr lang="en-US" altLang="zh-CN" b="0" i="1" smtClean="0">
                          <a:latin typeface="Cambria Math"/>
                        </a:rPr>
                        <m:t>−</m:t>
                      </m:r>
                      <m:r>
                        <a:rPr lang="en-US" altLang="zh-CN" b="0" i="1" smtClean="0">
                          <a:latin typeface="Cambria Math"/>
                        </a:rPr>
                        <m:t>𝑑</m:t>
                      </m:r>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𝑥</m:t>
                          </m:r>
                        </m:e>
                        <m:sub>
                          <m:r>
                            <a:rPr lang="en-US" altLang="zh-CN" b="0" i="1" smtClean="0">
                              <a:latin typeface="Cambria Math"/>
                            </a:rPr>
                            <m:t>𝑖</m:t>
                          </m:r>
                        </m:sub>
                      </m:sSub>
                      <m:r>
                        <a:rPr lang="en-US" altLang="zh-CN" b="0" i="1" smtClean="0">
                          <a:latin typeface="Cambria Math"/>
                        </a:rPr>
                        <m:t>, </m:t>
                      </m:r>
                      <m:sSub>
                        <m:sSubPr>
                          <m:ctrlPr>
                            <a:rPr lang="en-US" altLang="zh-CN" b="0" i="1" smtClean="0">
                              <a:latin typeface="Cambria Math" panose="02040503050406030204" pitchFamily="18" charset="0"/>
                            </a:rPr>
                          </m:ctrlPr>
                        </m:sSubPr>
                        <m:e>
                          <m:r>
                            <a:rPr lang="en-US" altLang="zh-CN" b="0" i="1" smtClean="0">
                              <a:latin typeface="Cambria Math"/>
                            </a:rPr>
                            <m:t>𝑦</m:t>
                          </m:r>
                        </m:e>
                        <m:sub>
                          <m:r>
                            <a:rPr lang="en-US" altLang="zh-CN" b="0" i="1" smtClean="0">
                              <a:latin typeface="Cambria Math"/>
                            </a:rPr>
                            <m:t>1</m:t>
                          </m:r>
                        </m:sub>
                      </m:sSub>
                      <m:r>
                        <a:rPr lang="en-US" altLang="zh-CN" b="0" i="1" smtClean="0">
                          <a:latin typeface="Cambria Math"/>
                        </a:rPr>
                        <m:t>)</m:t>
                      </m:r>
                    </m:oMath>
                  </m:oMathPara>
                </a14:m>
                <a:endParaRPr lang="en-US" altLang="zh-CN" dirty="0" smtClean="0"/>
              </a:p>
              <a:p>
                <a:pPr lvl="1">
                  <a:buFont typeface="Wingdings" panose="05000000000000000000" pitchFamily="2" charset="2"/>
                  <a:buChar char="p"/>
                </a:pPr>
                <a:r>
                  <a:rPr lang="en-US" altLang="zh-CN" dirty="0" smtClean="0"/>
                  <a:t>Limit of distance between two facilities: </a:t>
                </a:r>
                <a14:m>
                  <m:oMath xmlns:m="http://schemas.openxmlformats.org/officeDocument/2006/math">
                    <m:r>
                      <a:rPr lang="en-US" altLang="zh-CN" i="1" dirty="0" smtClean="0">
                        <a:latin typeface="Cambria Math"/>
                      </a:rPr>
                      <m:t>𝐶</m:t>
                    </m:r>
                  </m:oMath>
                </a14:m>
                <a:endParaRPr lang="en-US" altLang="zh-CN" dirty="0" smtClean="0"/>
              </a:p>
              <a:p>
                <a:pPr lvl="1"/>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773" t="-1541"/>
                </a:stretch>
              </a:blipFill>
            </p:spPr>
            <p:txBody>
              <a:bodyPr/>
              <a:lstStyle/>
              <a:p>
                <a:r>
                  <a:rPr lang="en-US">
                    <a:noFill/>
                  </a:rPr>
                  <a:t> </a:t>
                </a:r>
              </a:p>
            </p:txBody>
          </p:sp>
        </mc:Fallback>
      </mc:AlternateContent>
    </p:spTree>
    <p:extLst>
      <p:ext uri="{BB962C8B-B14F-4D97-AF65-F5344CB8AC3E}">
        <p14:creationId xmlns:p14="http://schemas.microsoft.com/office/powerpoint/2010/main" val="19406349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Episode 1: Two-Opposite-Facility Location Game with Limited Distance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12648" y="1600200"/>
                <a:ext cx="8153400" cy="2404864"/>
              </a:xfrm>
            </p:spPr>
            <p:txBody>
              <a:bodyPr>
                <a:normAutofit/>
              </a:bodyPr>
              <a:lstStyle/>
              <a:p>
                <a:r>
                  <a:rPr lang="en-US" altLang="zh-CN" dirty="0" smtClean="0"/>
                  <a:t>Case 1:</a:t>
                </a:r>
              </a:p>
              <a:p>
                <a:pPr lvl="1"/>
                <a:r>
                  <a:rPr lang="en-US" altLang="zh-CN" dirty="0"/>
                  <a:t>T</a:t>
                </a:r>
                <a:r>
                  <a:rPr lang="en-US" altLang="zh-CN" dirty="0" smtClean="0"/>
                  <a:t>he total number </a:t>
                </a:r>
                <a:r>
                  <a:rPr lang="en-US" altLang="zh-CN" dirty="0"/>
                  <a:t>of agents </a:t>
                </a:r>
                <a14:m>
                  <m:oMath xmlns:m="http://schemas.openxmlformats.org/officeDocument/2006/math">
                    <m:r>
                      <a:rPr lang="en-US" altLang="zh-CN" i="1" dirty="0">
                        <a:latin typeface="Cambria Math"/>
                      </a:rPr>
                      <m:t>𝑛</m:t>
                    </m:r>
                    <m:r>
                      <a:rPr lang="en-US" altLang="zh-CN" i="1" dirty="0">
                        <a:latin typeface="Cambria Math"/>
                      </a:rPr>
                      <m:t>=2</m:t>
                    </m:r>
                    <m:r>
                      <a:rPr lang="en-US" altLang="zh-CN" i="1" dirty="0">
                        <a:latin typeface="Cambria Math"/>
                      </a:rPr>
                      <m:t>𝑘</m:t>
                    </m:r>
                    <m:r>
                      <a:rPr lang="en-US" altLang="zh-CN" b="0" i="1" dirty="0" smtClean="0">
                        <a:latin typeface="Cambria Math"/>
                      </a:rPr>
                      <m:t>, </m:t>
                    </m:r>
                    <m:r>
                      <a:rPr lang="en-US" altLang="zh-CN" b="0" i="1" dirty="0" smtClean="0">
                        <a:latin typeface="Cambria Math"/>
                      </a:rPr>
                      <m:t>𝑘</m:t>
                    </m:r>
                    <m:r>
                      <a:rPr lang="en-US" altLang="zh-CN" b="0" i="1" dirty="0" smtClean="0">
                        <a:latin typeface="Cambria Math"/>
                        <a:ea typeface="Cambria Math"/>
                      </a:rPr>
                      <m:t>∈</m:t>
                    </m:r>
                    <m:sSup>
                      <m:sSupPr>
                        <m:ctrlPr>
                          <a:rPr lang="en-US" altLang="zh-CN" b="0" i="1" dirty="0" smtClean="0">
                            <a:latin typeface="Cambria Math" panose="02040503050406030204" pitchFamily="18" charset="0"/>
                            <a:ea typeface="Cambria Math"/>
                          </a:rPr>
                        </m:ctrlPr>
                      </m:sSupPr>
                      <m:e>
                        <m:r>
                          <a:rPr lang="en-US" altLang="zh-CN" b="0" i="1" dirty="0" smtClean="0">
                            <a:latin typeface="Cambria Math"/>
                            <a:ea typeface="Cambria Math"/>
                          </a:rPr>
                          <m:t>𝑁</m:t>
                        </m:r>
                      </m:e>
                      <m:sup>
                        <m:r>
                          <a:rPr lang="en-US" altLang="zh-CN" b="0" i="1" dirty="0" smtClean="0">
                            <a:latin typeface="Cambria Math"/>
                            <a:ea typeface="Cambria Math"/>
                          </a:rPr>
                          <m:t>+</m:t>
                        </m:r>
                      </m:sup>
                    </m:sSup>
                  </m:oMath>
                </a14:m>
                <a:endParaRPr lang="en-US" altLang="zh-CN" dirty="0"/>
              </a:p>
              <a:p>
                <a:pPr lvl="1"/>
                <a:r>
                  <a:rPr lang="en-US" altLang="zh-CN" dirty="0"/>
                  <a:t>Mechanism 3:</a:t>
                </a:r>
              </a:p>
              <a:p>
                <a:pPr lvl="2"/>
                <a:r>
                  <a:rPr lang="en-US" altLang="zh-CN" dirty="0"/>
                  <a:t>Pre-definition: </a:t>
                </a:r>
              </a:p>
              <a:p>
                <a:pPr lvl="3">
                  <a:buSzPct val="100000"/>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i="1">
                            <a:latin typeface="Cambria Math"/>
                          </a:rPr>
                          <m:t>𝑥</m:t>
                        </m:r>
                      </m:e>
                      <m: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ub>
                    </m:sSub>
                  </m:oMath>
                </a14:m>
                <a:r>
                  <a:rPr lang="en-US" altLang="zh-CN" dirty="0" smtClean="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𝑥</m:t>
                        </m:r>
                      </m:e>
                      <m:sub>
                        <m:sSub>
                          <m:sSubPr>
                            <m:ctrlPr>
                              <a:rPr lang="en-US" altLang="zh-CN" i="1">
                                <a:latin typeface="Cambria Math" panose="02040503050406030204" pitchFamily="18" charset="0"/>
                              </a:rPr>
                            </m:ctrlPr>
                          </m:sSubPr>
                          <m:e>
                            <m:r>
                              <a:rPr lang="en-US" altLang="zh-CN" i="1">
                                <a:latin typeface="Cambria Math"/>
                              </a:rPr>
                              <m:t>𝑚</m:t>
                            </m:r>
                          </m:e>
                          <m:sub>
                            <m:r>
                              <a:rPr lang="en-US" altLang="zh-CN" b="0" i="1" smtClean="0">
                                <a:latin typeface="Cambria Math"/>
                              </a:rPr>
                              <m:t>2</m:t>
                            </m:r>
                          </m:sub>
                        </m:sSub>
                      </m:sub>
                    </m:sSub>
                  </m:oMath>
                </a14:m>
                <a:r>
                  <a:rPr lang="en-US" altLang="zh-CN" dirty="0" smtClean="0"/>
                  <a:t>: the locations </a:t>
                </a:r>
                <a:r>
                  <a:rPr lang="en-US" altLang="zh-CN" dirty="0"/>
                  <a:t>of left </a:t>
                </a:r>
                <a:r>
                  <a:rPr lang="en-US" altLang="zh-CN" dirty="0" smtClean="0"/>
                  <a:t>and right middle agent </a:t>
                </a:r>
                <a:r>
                  <a:rPr lang="en-US" altLang="zh-CN" dirty="0"/>
                  <a:t>in </a:t>
                </a:r>
                <a14:m>
                  <m:oMath xmlns:m="http://schemas.openxmlformats.org/officeDocument/2006/math">
                    <m:r>
                      <a:rPr lang="en-US" altLang="zh-CN" b="1" dirty="0">
                        <a:latin typeface="Cambria Math"/>
                      </a:rPr>
                      <m:t>𝐱</m:t>
                    </m:r>
                  </m:oMath>
                </a14:m>
                <a:r>
                  <a:rPr lang="en-US" altLang="zh-CN" dirty="0" smtClean="0"/>
                  <a:t> </a:t>
                </a:r>
              </a:p>
              <a:p>
                <a:pPr lvl="3">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𝑙</m:t>
                        </m:r>
                      </m:sub>
                    </m:sSub>
                    <m:r>
                      <a:rPr lang="en-US" altLang="zh-CN" i="1">
                        <a:latin typeface="Cambria Math"/>
                      </a:rPr>
                      <m:t>=</m:t>
                    </m:r>
                    <m:r>
                      <a:rPr lang="en-US" altLang="zh-CN" i="1">
                        <a:latin typeface="Cambria Math"/>
                      </a:rPr>
                      <m:t>𝑚𝑖𝑛</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1</m:t>
                            </m:r>
                          </m:sub>
                        </m:sSub>
                      </m:sub>
                    </m:sSub>
                    <m:r>
                      <a:rPr lang="en-US" altLang="zh-CN" i="1">
                        <a:latin typeface="Cambria Math"/>
                      </a:rPr>
                      <m:t>,</m:t>
                    </m:r>
                    <m:r>
                      <a:rPr lang="en-US" altLang="zh-CN" i="1">
                        <a:latin typeface="Cambria Math"/>
                      </a:rPr>
                      <m:t>𝐶</m:t>
                    </m:r>
                    <m:r>
                      <a:rPr lang="en-US" altLang="zh-CN" i="1">
                        <a:latin typeface="Cambria Math"/>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𝑟</m:t>
                        </m:r>
                      </m:sub>
                    </m:sSub>
                    <m:r>
                      <a:rPr lang="en-US" altLang="zh-CN" i="1">
                        <a:latin typeface="Cambria Math"/>
                      </a:rPr>
                      <m:t>=</m:t>
                    </m:r>
                    <m:r>
                      <a:rPr lang="en-US" altLang="zh-CN" i="1">
                        <a:latin typeface="Cambria Math"/>
                      </a:rPr>
                      <m:t>𝑚𝑖𝑛</m:t>
                    </m:r>
                    <m:r>
                      <a:rPr lang="en-US" altLang="zh-CN" i="1">
                        <a:latin typeface="Cambria Math"/>
                      </a:rPr>
                      <m:t>(</m:t>
                    </m:r>
                    <m:r>
                      <a:rPr lang="en-US" altLang="zh-CN" i="1">
                        <a:latin typeface="Cambria Math"/>
                      </a:rPr>
                      <m:t>𝑙</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𝑥</m:t>
                        </m:r>
                      </m:e>
                      <m:sub>
                        <m:sSub>
                          <m:sSubPr>
                            <m:ctrlPr>
                              <a:rPr lang="en-US" altLang="zh-CN" i="1">
                                <a:latin typeface="Cambria Math" panose="02040503050406030204" pitchFamily="18" charset="0"/>
                              </a:rPr>
                            </m:ctrlPr>
                          </m:sSubPr>
                          <m:e>
                            <m:r>
                              <a:rPr lang="en-US" altLang="zh-CN" i="1">
                                <a:latin typeface="Cambria Math"/>
                              </a:rPr>
                              <m:t>𝑚</m:t>
                            </m:r>
                          </m:e>
                          <m:sub>
                            <m:r>
                              <a:rPr lang="en-US" altLang="zh-CN" i="1">
                                <a:latin typeface="Cambria Math"/>
                              </a:rPr>
                              <m:t>2</m:t>
                            </m:r>
                          </m:sub>
                        </m:sSub>
                      </m:sub>
                    </m:sSub>
                    <m:r>
                      <a:rPr lang="en-US" altLang="zh-CN" i="1">
                        <a:latin typeface="Cambria Math"/>
                      </a:rPr>
                      <m:t>,</m:t>
                    </m:r>
                    <m:r>
                      <a:rPr lang="en-US" altLang="zh-CN" i="1">
                        <a:latin typeface="Cambria Math"/>
                      </a:rPr>
                      <m:t>𝐶</m:t>
                    </m:r>
                    <m:r>
                      <a:rPr lang="en-US" altLang="zh-CN" i="1" smtClean="0">
                        <a:latin typeface="Cambria Math"/>
                      </a:rPr>
                      <m:t>)</m:t>
                    </m:r>
                  </m:oMath>
                </a14:m>
                <a:endParaRPr lang="en-US" altLang="zh-CN" dirty="0"/>
              </a:p>
              <a:p>
                <a:pPr lvl="2"/>
                <a:r>
                  <a:rPr lang="en-US" altLang="zh-CN" dirty="0"/>
                  <a:t>Description:</a:t>
                </a:r>
              </a:p>
              <a:p>
                <a:pPr lvl="3">
                  <a:buFont typeface="Arial" panose="020B0604020202020204" pitchFamily="34" charset="0"/>
                  <a:buChar char="•"/>
                </a:pPr>
                <a:r>
                  <a:rPr lang="en-US" altLang="zh-CN" dirty="0"/>
                  <a:t>If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𝑙</m:t>
                        </m:r>
                      </m:sub>
                    </m:sSub>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𝑟</m:t>
                        </m:r>
                      </m:sub>
                    </m:sSub>
                  </m:oMath>
                </a14:m>
                <a:r>
                  <a:rPr lang="en-US" altLang="zh-CN" dirty="0"/>
                  <a:t>, output </a:t>
                </a:r>
                <a14:m>
                  <m:oMath xmlns:m="http://schemas.openxmlformats.org/officeDocument/2006/math">
                    <m:r>
                      <a:rPr lang="en-US" altLang="zh-CN" i="1">
                        <a:latin typeface="Cambria Math"/>
                      </a:rPr>
                      <m:t>(0,</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𝑙</m:t>
                        </m:r>
                      </m:sub>
                    </m:sSub>
                    <m:r>
                      <a:rPr lang="en-US" altLang="zh-CN" i="1">
                        <a:latin typeface="Cambria Math"/>
                      </a:rPr>
                      <m:t>)</m:t>
                    </m:r>
                  </m:oMath>
                </a14:m>
                <a:r>
                  <a:rPr lang="en-US" altLang="zh-CN" dirty="0"/>
                  <a:t>; otherwise, output </a:t>
                </a:r>
                <a14:m>
                  <m:oMath xmlns:m="http://schemas.openxmlformats.org/officeDocument/2006/math">
                    <m:r>
                      <a:rPr lang="en-US" altLang="zh-CN" i="1">
                        <a:latin typeface="Cambria Math"/>
                      </a:rPr>
                      <m:t>(</m:t>
                    </m:r>
                    <m:r>
                      <a:rPr lang="en-US" altLang="zh-CN" i="1">
                        <a:latin typeface="Cambria Math"/>
                      </a:rPr>
                      <m:t>𝑙</m:t>
                    </m:r>
                    <m:r>
                      <a:rPr lang="en-US" altLang="zh-CN" i="1">
                        <a:latin typeface="Cambria Math"/>
                      </a:rPr>
                      <m:t>,</m:t>
                    </m:r>
                    <m:r>
                      <a:rPr lang="en-US" altLang="zh-CN" i="1">
                        <a:latin typeface="Cambria Math"/>
                      </a:rPr>
                      <m:t>𝑙</m:t>
                    </m:r>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𝑘</m:t>
                        </m:r>
                      </m:e>
                      <m:sub>
                        <m:r>
                          <a:rPr lang="en-US" altLang="zh-CN" i="1">
                            <a:latin typeface="Cambria Math"/>
                          </a:rPr>
                          <m:t>𝑟</m:t>
                        </m:r>
                      </m:sub>
                    </m:sSub>
                    <m:r>
                      <a:rPr lang="en-US" altLang="zh-CN" i="1">
                        <a:latin typeface="Cambria Math"/>
                      </a:rPr>
                      <m:t>)</m:t>
                    </m:r>
                  </m:oMath>
                </a14:m>
                <a:endParaRPr lang="en-US" altLang="zh-CN" dirty="0"/>
              </a:p>
              <a:p>
                <a:pPr marL="365760" lvl="1" indent="0">
                  <a:buNone/>
                </a:pP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12648" y="1600200"/>
                <a:ext cx="8153400" cy="2404864"/>
              </a:xfrm>
              <a:blipFill>
                <a:blip r:embed="rId3"/>
                <a:stretch>
                  <a:fillRect l="-748" t="-3046"/>
                </a:stretch>
              </a:blipFill>
            </p:spPr>
            <p:txBody>
              <a:bodyPr/>
              <a:lstStyle/>
              <a:p>
                <a:r>
                  <a:rPr lang="en-US">
                    <a:noFill/>
                  </a:rPr>
                  <a:t> </a:t>
                </a:r>
              </a:p>
            </p:txBody>
          </p:sp>
        </mc:Fallback>
      </mc:AlternateContent>
      <p:grpSp>
        <p:nvGrpSpPr>
          <p:cNvPr id="1041" name="Group 1040"/>
          <p:cNvGrpSpPr/>
          <p:nvPr/>
        </p:nvGrpSpPr>
        <p:grpSpPr>
          <a:xfrm>
            <a:off x="787435" y="4005064"/>
            <a:ext cx="6376853" cy="2272069"/>
            <a:chOff x="787435" y="4293096"/>
            <a:chExt cx="6376853" cy="2272069"/>
          </a:xfrm>
        </p:grpSpPr>
        <mc:AlternateContent xmlns:mc="http://schemas.openxmlformats.org/markup-compatibility/2006" xmlns:a14="http://schemas.microsoft.com/office/drawing/2010/main">
          <mc:Choice Requires="a14">
            <p:sp>
              <p:nvSpPr>
                <p:cNvPr id="40" name="TextBox 39"/>
                <p:cNvSpPr txBox="1"/>
                <p:nvPr/>
              </p:nvSpPr>
              <p:spPr>
                <a:xfrm>
                  <a:off x="3449604" y="4293096"/>
                  <a:ext cx="214899"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𝐶</m:t>
                        </m:r>
                      </m:oMath>
                    </m:oMathPara>
                  </a14:m>
                  <a:endParaRPr lang="zh-CN" altLang="en-US" sz="1600" dirty="0"/>
                </a:p>
              </p:txBody>
            </p:sp>
          </mc:Choice>
          <mc:Fallback xmlns="">
            <p:sp>
              <p:nvSpPr>
                <p:cNvPr id="40" name="TextBox 39"/>
                <p:cNvSpPr txBox="1">
                  <a:spLocks noRot="1" noChangeAspect="1" noMove="1" noResize="1" noEditPoints="1" noAdjustHandles="1" noChangeArrowheads="1" noChangeShapeType="1" noTextEdit="1"/>
                </p:cNvSpPr>
                <p:nvPr/>
              </p:nvSpPr>
              <p:spPr>
                <a:xfrm>
                  <a:off x="3449604" y="4293096"/>
                  <a:ext cx="214899" cy="338554"/>
                </a:xfrm>
                <a:prstGeom prst="rect">
                  <a:avLst/>
                </a:prstGeom>
                <a:blipFill rotWithShape="1">
                  <a:blip r:embed="rId4"/>
                  <a:stretch>
                    <a:fillRect r="-3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TextBox 44"/>
                <p:cNvSpPr txBox="1"/>
                <p:nvPr/>
              </p:nvSpPr>
              <p:spPr>
                <a:xfrm>
                  <a:off x="3994526" y="4293096"/>
                  <a:ext cx="72149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a:rPr>
                          <m:t>𝑙</m:t>
                        </m:r>
                        <m:r>
                          <a:rPr lang="en-US" altLang="zh-CN" sz="1600" b="0" i="1" smtClean="0">
                            <a:latin typeface="Cambria Math"/>
                          </a:rPr>
                          <m:t>−</m:t>
                        </m:r>
                        <m:r>
                          <a:rPr lang="en-US" altLang="zh-CN" sz="1600" b="0" i="1" smtClean="0">
                            <a:latin typeface="Cambria Math"/>
                          </a:rPr>
                          <m:t>𝐶</m:t>
                        </m:r>
                      </m:oMath>
                    </m:oMathPara>
                  </a14:m>
                  <a:endParaRPr lang="zh-CN" altLang="en-US" sz="1600" dirty="0"/>
                </a:p>
              </p:txBody>
            </p:sp>
          </mc:Choice>
          <mc:Fallback xmlns="">
            <p:sp>
              <p:nvSpPr>
                <p:cNvPr id="45" name="TextBox 44"/>
                <p:cNvSpPr txBox="1">
                  <a:spLocks noRot="1" noChangeAspect="1" noMove="1" noResize="1" noEditPoints="1" noAdjustHandles="1" noChangeArrowheads="1" noChangeShapeType="1" noTextEdit="1"/>
                </p:cNvSpPr>
                <p:nvPr/>
              </p:nvSpPr>
              <p:spPr>
                <a:xfrm>
                  <a:off x="3994526" y="4293096"/>
                  <a:ext cx="721490" cy="338554"/>
                </a:xfrm>
                <a:prstGeom prst="rect">
                  <a:avLst/>
                </a:prstGeom>
                <a:blipFill rotWithShape="1">
                  <a:blip r:embed="rId5"/>
                  <a:stretch>
                    <a:fillRect/>
                  </a:stretch>
                </a:blipFill>
              </p:spPr>
              <p:txBody>
                <a:bodyPr/>
                <a:lstStyle/>
                <a:p>
                  <a:r>
                    <a:rPr lang="zh-CN" altLang="en-US">
                      <a:noFill/>
                    </a:rPr>
                    <a:t> </a:t>
                  </a:r>
                </a:p>
              </p:txBody>
            </p:sp>
          </mc:Fallback>
        </mc:AlternateContent>
        <p:pic>
          <p:nvPicPr>
            <p:cNvPr id="1026" name="Picture 2" descr="D:\jin\fyp\demo page2\arrow_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7435" y="5815694"/>
              <a:ext cx="127000" cy="50800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12"/>
            <p:cNvGrpSpPr/>
            <p:nvPr/>
          </p:nvGrpSpPr>
          <p:grpSpPr>
            <a:xfrm>
              <a:off x="787435" y="5513882"/>
              <a:ext cx="6376853" cy="260476"/>
              <a:chOff x="499403" y="5787046"/>
              <a:chExt cx="6376853" cy="260476"/>
            </a:xfrm>
          </p:grpSpPr>
          <p:pic>
            <p:nvPicPr>
              <p:cNvPr id="4" name="Picture 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9403" y="5793464"/>
                <a:ext cx="6376853" cy="254058"/>
              </a:xfrm>
              <a:prstGeom prst="rect">
                <a:avLst/>
              </a:prstGeom>
            </p:spPr>
          </p:pic>
          <p:cxnSp>
            <p:nvCxnSpPr>
              <p:cNvPr id="12" name="Straight Connector 11"/>
              <p:cNvCxnSpPr/>
              <p:nvPr/>
            </p:nvCxnSpPr>
            <p:spPr>
              <a:xfrm>
                <a:off x="827584" y="5796159"/>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1475656"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a:off x="2114763" y="5796307"/>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2744617" y="5787342"/>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a:off x="337504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4005189"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5" name="Straight Connector 24"/>
              <p:cNvCxnSpPr/>
              <p:nvPr/>
            </p:nvCxnSpPr>
            <p:spPr>
              <a:xfrm>
                <a:off x="4652973"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a:off x="5274150"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7" name="Straight Connector 26"/>
              <p:cNvCxnSpPr/>
              <p:nvPr/>
            </p:nvCxnSpPr>
            <p:spPr>
              <a:xfrm>
                <a:off x="5913257" y="5787334"/>
                <a:ext cx="0" cy="72000"/>
              </a:xfrm>
              <a:prstGeom prst="line">
                <a:avLst/>
              </a:prstGeom>
              <a:ln w="22225"/>
              <a:effectLst/>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a:off x="6543111" y="5787046"/>
                <a:ext cx="0" cy="72000"/>
              </a:xfrm>
              <a:prstGeom prst="line">
                <a:avLst/>
              </a:prstGeom>
              <a:ln w="22225"/>
              <a:effectLst/>
            </p:spPr>
            <p:style>
              <a:lnRef idx="1">
                <a:schemeClr val="dk1"/>
              </a:lnRef>
              <a:fillRef idx="0">
                <a:schemeClr val="dk1"/>
              </a:fillRef>
              <a:effectRef idx="0">
                <a:schemeClr val="dk1"/>
              </a:effectRef>
              <a:fontRef idx="minor">
                <a:schemeClr val="tx1"/>
              </a:fontRef>
            </p:style>
          </p:cxnSp>
        </p:grpSp>
        <p:pic>
          <p:nvPicPr>
            <p:cNvPr id="1027" name="Picture 3" descr="D:\jin\fyp\demo page2\flag_1.png"/>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2613" y="4805542"/>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D:\jin\fyp\demo page2\flag_2.pn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47776" y="4807550"/>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D:\jin\fyp\demo page2\flag_4.png"/>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80965" y="4811732"/>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D:\jin\fyp\demo page2\flag_5.png"/>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20072" y="4803055"/>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jin\fyp\demo page2\flag_7.png"/>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855235" y="4805960"/>
              <a:ext cx="508000" cy="76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5" name="TextBox 34"/>
                <p:cNvSpPr txBox="1"/>
                <p:nvPr/>
              </p:nvSpPr>
              <p:spPr>
                <a:xfrm>
                  <a:off x="3851920" y="5661248"/>
                  <a:ext cx="360040" cy="35971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sSub>
                              <m:sSubPr>
                                <m:ctrlPr>
                                  <a:rPr lang="en-US" altLang="zh-CN" sz="1600" b="0" i="1" smtClean="0">
                                    <a:latin typeface="Cambria Math" panose="02040503050406030204" pitchFamily="18" charset="0"/>
                                  </a:rPr>
                                </m:ctrlPr>
                              </m:sSubPr>
                              <m:e>
                                <m:r>
                                  <a:rPr lang="en-US" altLang="zh-CN" sz="1600" b="0" i="1" smtClean="0">
                                    <a:latin typeface="Cambria Math"/>
                                  </a:rPr>
                                  <m:t>𝑚</m:t>
                                </m:r>
                              </m:e>
                              <m:sub>
                                <m:r>
                                  <a:rPr lang="en-US" altLang="zh-CN" sz="1600" b="0" i="1" smtClean="0">
                                    <a:latin typeface="Cambria Math"/>
                                  </a:rPr>
                                  <m:t>1</m:t>
                                </m:r>
                              </m:sub>
                            </m:sSub>
                          </m:sub>
                        </m:sSub>
                      </m:oMath>
                    </m:oMathPara>
                  </a14:m>
                  <a:endParaRPr lang="zh-CN" altLang="en-US" sz="1600" dirty="0"/>
                </a:p>
              </p:txBody>
            </p:sp>
          </mc:Choice>
          <mc:Fallback xmlns="">
            <p:sp>
              <p:nvSpPr>
                <p:cNvPr id="35" name="TextBox 34"/>
                <p:cNvSpPr txBox="1">
                  <a:spLocks noRot="1" noChangeAspect="1" noMove="1" noResize="1" noEditPoints="1" noAdjustHandles="1" noChangeArrowheads="1" noChangeShapeType="1" noTextEdit="1"/>
                </p:cNvSpPr>
                <p:nvPr/>
              </p:nvSpPr>
              <p:spPr>
                <a:xfrm>
                  <a:off x="3851920" y="5661248"/>
                  <a:ext cx="360040" cy="359714"/>
                </a:xfrm>
                <a:prstGeom prst="rect">
                  <a:avLst/>
                </a:prstGeom>
                <a:blipFill rotWithShape="1">
                  <a:blip r:embed="rId14"/>
                  <a:stretch>
                    <a:fillRect r="-237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4449858" y="5661248"/>
                  <a:ext cx="360040" cy="3694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𝑥</m:t>
                            </m:r>
                          </m:e>
                          <m:sub>
                            <m:sSub>
                              <m:sSubPr>
                                <m:ctrlPr>
                                  <a:rPr lang="en-US" altLang="zh-CN" sz="1600" b="0" i="1" smtClean="0">
                                    <a:latin typeface="Cambria Math" panose="02040503050406030204" pitchFamily="18" charset="0"/>
                                  </a:rPr>
                                </m:ctrlPr>
                              </m:sSubPr>
                              <m:e>
                                <m:r>
                                  <a:rPr lang="en-US" altLang="zh-CN" sz="1600" b="0" i="1" smtClean="0">
                                    <a:latin typeface="Cambria Math"/>
                                  </a:rPr>
                                  <m:t>𝑚</m:t>
                                </m:r>
                              </m:e>
                              <m:sub>
                                <m:r>
                                  <a:rPr lang="en-US" altLang="zh-CN" sz="1600" b="0" i="1" smtClean="0">
                                    <a:latin typeface="Cambria Math"/>
                                  </a:rPr>
                                  <m:t>2</m:t>
                                </m:r>
                              </m:sub>
                            </m:sSub>
                          </m:sub>
                        </m:sSub>
                      </m:oMath>
                    </m:oMathPara>
                  </a14:m>
                  <a:endParaRPr lang="zh-CN" altLang="en-US" sz="16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449858" y="5661248"/>
                  <a:ext cx="360040" cy="369460"/>
                </a:xfrm>
                <a:prstGeom prst="rect">
                  <a:avLst/>
                </a:prstGeom>
                <a:blipFill rotWithShape="1">
                  <a:blip r:embed="rId15"/>
                  <a:stretch>
                    <a:fillRect r="-23729"/>
                  </a:stretch>
                </a:blipFill>
              </p:spPr>
              <p:txBody>
                <a:bodyPr/>
                <a:lstStyle/>
                <a:p>
                  <a:r>
                    <a:rPr lang="zh-CN" altLang="en-US">
                      <a:noFill/>
                    </a:rPr>
                    <a:t> </a:t>
                  </a:r>
                </a:p>
              </p:txBody>
            </p:sp>
          </mc:Fallback>
        </mc:AlternateContent>
        <p:cxnSp>
          <p:nvCxnSpPr>
            <p:cNvPr id="17" name="Straight Connector 16"/>
            <p:cNvCxnSpPr/>
            <p:nvPr/>
          </p:nvCxnSpPr>
          <p:spPr>
            <a:xfrm>
              <a:off x="3653826" y="4631650"/>
              <a:ext cx="0" cy="10156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4283968" y="4631650"/>
              <a:ext cx="0" cy="101567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TextBox 45"/>
                <p:cNvSpPr txBox="1"/>
                <p:nvPr/>
              </p:nvSpPr>
              <p:spPr>
                <a:xfrm>
                  <a:off x="2915816" y="6224597"/>
                  <a:ext cx="36004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𝑘</m:t>
                            </m:r>
                          </m:e>
                          <m:sub>
                            <m:r>
                              <a:rPr lang="en-US" altLang="zh-CN" sz="1600" b="0" i="1" smtClean="0">
                                <a:latin typeface="Cambria Math"/>
                              </a:rPr>
                              <m:t>𝑙</m:t>
                            </m:r>
                          </m:sub>
                        </m:sSub>
                      </m:oMath>
                    </m:oMathPara>
                  </a14:m>
                  <a:endParaRPr lang="zh-CN" altLang="en-US" sz="1600" dirty="0"/>
                </a:p>
              </p:txBody>
            </p:sp>
          </mc:Choice>
          <mc:Fallback xmlns="">
            <p:sp>
              <p:nvSpPr>
                <p:cNvPr id="46" name="TextBox 45"/>
                <p:cNvSpPr txBox="1">
                  <a:spLocks noRot="1" noChangeAspect="1" noMove="1" noResize="1" noEditPoints="1" noAdjustHandles="1" noChangeArrowheads="1" noChangeShapeType="1" noTextEdit="1"/>
                </p:cNvSpPr>
                <p:nvPr/>
              </p:nvSpPr>
              <p:spPr>
                <a:xfrm>
                  <a:off x="2915816" y="6224597"/>
                  <a:ext cx="360040" cy="338554"/>
                </a:xfrm>
                <a:prstGeom prst="rect">
                  <a:avLst/>
                </a:prstGeom>
                <a:blipFill rotWithShape="1">
                  <a:blip r:embed="rId16"/>
                  <a:stretch>
                    <a:fillRect/>
                  </a:stretch>
                </a:blipFill>
              </p:spPr>
              <p:txBody>
                <a:bodyPr/>
                <a:lstStyle/>
                <a:p>
                  <a:r>
                    <a:rPr lang="zh-CN" altLang="en-US">
                      <a:noFill/>
                    </a:rPr>
                    <a:t> </a:t>
                  </a:r>
                </a:p>
              </p:txBody>
            </p:sp>
          </mc:Fallback>
        </mc:AlternateContent>
        <p:cxnSp>
          <p:nvCxnSpPr>
            <p:cNvPr id="37" name="Straight Arrow Connector 36"/>
            <p:cNvCxnSpPr/>
            <p:nvPr/>
          </p:nvCxnSpPr>
          <p:spPr>
            <a:xfrm flipV="1">
              <a:off x="3203848" y="5647330"/>
              <a:ext cx="354509" cy="65575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5045835" y="6226611"/>
                  <a:ext cx="664174"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𝑙</m:t>
                            </m:r>
                            <m:r>
                              <a:rPr lang="en-US" altLang="zh-CN" sz="1600" b="0" i="1" smtClean="0">
                                <a:latin typeface="Cambria Math"/>
                              </a:rPr>
                              <m:t>−</m:t>
                            </m:r>
                            <m:r>
                              <a:rPr lang="en-US" altLang="zh-CN" sz="1600" b="0" i="1" smtClean="0">
                                <a:latin typeface="Cambria Math"/>
                              </a:rPr>
                              <m:t>𝑘</m:t>
                            </m:r>
                          </m:e>
                          <m:sub>
                            <m:r>
                              <a:rPr lang="en-US" altLang="zh-CN" sz="1600" b="0" i="1" smtClean="0">
                                <a:latin typeface="Cambria Math"/>
                              </a:rPr>
                              <m:t>𝑟</m:t>
                            </m:r>
                          </m:sub>
                        </m:sSub>
                      </m:oMath>
                    </m:oMathPara>
                  </a14:m>
                  <a:endParaRPr lang="zh-CN" altLang="en-US" sz="1600" dirty="0"/>
                </a:p>
              </p:txBody>
            </p:sp>
          </mc:Choice>
          <mc:Fallback xmlns="">
            <p:sp>
              <p:nvSpPr>
                <p:cNvPr id="50" name="TextBox 49"/>
                <p:cNvSpPr txBox="1">
                  <a:spLocks noRot="1" noChangeAspect="1" noMove="1" noResize="1" noEditPoints="1" noAdjustHandles="1" noChangeArrowheads="1" noChangeShapeType="1" noTextEdit="1"/>
                </p:cNvSpPr>
                <p:nvPr/>
              </p:nvSpPr>
              <p:spPr>
                <a:xfrm>
                  <a:off x="5045835" y="6226611"/>
                  <a:ext cx="664174" cy="338554"/>
                </a:xfrm>
                <a:prstGeom prst="rect">
                  <a:avLst/>
                </a:prstGeom>
                <a:blipFill rotWithShape="1">
                  <a:blip r:embed="rId17"/>
                  <a:stretch>
                    <a:fillRect/>
                  </a:stretch>
                </a:blipFill>
              </p:spPr>
              <p:txBody>
                <a:bodyPr/>
                <a:lstStyle/>
                <a:p>
                  <a:r>
                    <a:rPr lang="zh-CN" altLang="en-US">
                      <a:noFill/>
                    </a:rPr>
                    <a:t> </a:t>
                  </a:r>
                </a:p>
              </p:txBody>
            </p:sp>
          </mc:Fallback>
        </mc:AlternateContent>
        <p:cxnSp>
          <p:nvCxnSpPr>
            <p:cNvPr id="73" name="Straight Arrow Connector 72"/>
            <p:cNvCxnSpPr/>
            <p:nvPr/>
          </p:nvCxnSpPr>
          <p:spPr>
            <a:xfrm flipH="1" flipV="1">
              <a:off x="4809898" y="5711770"/>
              <a:ext cx="471874" cy="591314"/>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pic>
          <p:nvPicPr>
            <p:cNvPr id="1035" name="Picture 9" descr="D:\jin\fyp\demo page2\arrow_2.png"/>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90326" y="5761904"/>
              <a:ext cx="127000" cy="508000"/>
            </a:xfrm>
            <a:prstGeom prst="rect">
              <a:avLst/>
            </a:prstGeom>
            <a:noFill/>
            <a:extLst>
              <a:ext uri="{909E8E84-426E-40DD-AFC4-6F175D3DCCD1}">
                <a14:hiddenFill xmlns:a14="http://schemas.microsoft.com/office/drawing/2010/main">
                  <a:solidFill>
                    <a:srgbClr val="FFFFFF"/>
                  </a:solidFill>
                </a14:hiddenFill>
              </a:ext>
            </a:extLst>
          </p:spPr>
        </p:pic>
      </p:grpSp>
      <mc:AlternateContent xmlns:mc="http://schemas.openxmlformats.org/markup-compatibility/2006" xmlns:a14="http://schemas.microsoft.com/office/drawing/2010/main">
        <mc:Choice Requires="a14">
          <p:sp>
            <p:nvSpPr>
              <p:cNvPr id="1042" name="TextBox 1041"/>
              <p:cNvSpPr txBox="1"/>
              <p:nvPr/>
            </p:nvSpPr>
            <p:spPr>
              <a:xfrm>
                <a:off x="6876256" y="4077072"/>
                <a:ext cx="2016224" cy="1077218"/>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14:m>
                  <m:oMathPara xmlns:m="http://schemas.openxmlformats.org/officeDocument/2006/math">
                    <m:oMathParaPr>
                      <m:jc m:val="left"/>
                    </m:oMathParaPr>
                    <m:oMath xmlns:m="http://schemas.openxmlformats.org/officeDocument/2006/math">
                      <m:r>
                        <a:rPr lang="en-US" altLang="zh-CN" sz="1600" b="0" i="1" smtClean="0">
                          <a:latin typeface="Cambria Math"/>
                        </a:rPr>
                        <m:t>𝐶</m:t>
                      </m:r>
                      <m:r>
                        <a:rPr lang="en-US" altLang="zh-CN" sz="1600" b="0" i="1" smtClean="0">
                          <a:latin typeface="Cambria Math"/>
                        </a:rPr>
                        <m:t>=4.5</m:t>
                      </m:r>
                    </m:oMath>
                  </m:oMathPara>
                </a14:m>
                <a:endParaRPr lang="en-US" altLang="zh-CN" sz="1600" b="0" dirty="0" smtClean="0"/>
              </a:p>
              <a:p>
                <a14:m>
                  <m:oMath xmlns:m="http://schemas.openxmlformats.org/officeDocument/2006/math">
                    <m:sSub>
                      <m:sSubPr>
                        <m:ctrlPr>
                          <a:rPr lang="en-US" altLang="zh-CN" sz="1600" b="0" i="1" smtClean="0">
                            <a:latin typeface="Cambria Math" panose="02040503050406030204" pitchFamily="18" charset="0"/>
                          </a:rPr>
                        </m:ctrlPr>
                      </m:sSubPr>
                      <m:e>
                        <m:r>
                          <a:rPr lang="en-US" altLang="zh-CN" sz="1600" b="0" i="1" smtClean="0">
                            <a:latin typeface="Cambria Math"/>
                          </a:rPr>
                          <m:t>𝑘</m:t>
                        </m:r>
                      </m:e>
                      <m:sub>
                        <m:r>
                          <a:rPr lang="en-US" altLang="zh-CN" sz="1600" b="0" i="1" smtClean="0">
                            <a:latin typeface="Cambria Math"/>
                          </a:rPr>
                          <m:t>𝑙</m:t>
                        </m:r>
                      </m:sub>
                    </m:sSub>
                    <m:r>
                      <a:rPr lang="en-US" altLang="zh-CN" sz="1600" b="0" i="1" smtClean="0">
                        <a:latin typeface="Cambria Math"/>
                      </a:rPr>
                      <m:t>=4.5</m:t>
                    </m:r>
                  </m:oMath>
                </a14:m>
                <a:r>
                  <a:rPr lang="en-US" altLang="zh-CN" sz="1600" dirty="0" smtClean="0"/>
                  <a:t>, </a:t>
                </a:r>
                <a14:m>
                  <m:oMath xmlns:m="http://schemas.openxmlformats.org/officeDocument/2006/math">
                    <m:sSub>
                      <m:sSubPr>
                        <m:ctrlPr>
                          <a:rPr lang="en-US" altLang="zh-CN" sz="1600" i="1">
                            <a:latin typeface="Cambria Math" panose="02040503050406030204" pitchFamily="18" charset="0"/>
                          </a:rPr>
                        </m:ctrlPr>
                      </m:sSubPr>
                      <m:e>
                        <m:r>
                          <a:rPr lang="en-US" altLang="zh-CN" sz="1600" i="1">
                            <a:latin typeface="Cambria Math"/>
                          </a:rPr>
                          <m:t>𝑘</m:t>
                        </m:r>
                      </m:e>
                      <m:sub>
                        <m:r>
                          <a:rPr lang="en-US" altLang="zh-CN" sz="1600" b="0" i="1" smtClean="0">
                            <a:latin typeface="Cambria Math"/>
                          </a:rPr>
                          <m:t>𝑟</m:t>
                        </m:r>
                      </m:sub>
                    </m:sSub>
                    <m:r>
                      <a:rPr lang="en-US" altLang="zh-CN" sz="1600" i="1">
                        <a:latin typeface="Cambria Math"/>
                      </a:rPr>
                      <m:t>=4</m:t>
                    </m:r>
                  </m:oMath>
                </a14:m>
                <a:endParaRPr lang="en-US" altLang="zh-CN" sz="1600" dirty="0" smtClean="0"/>
              </a:p>
              <a:p>
                <a:endParaRPr lang="en-US" altLang="zh-CN" sz="1600" dirty="0" smtClean="0"/>
              </a:p>
              <a:p>
                <a:r>
                  <a:rPr lang="en-US" altLang="zh-CN" sz="1600" dirty="0" smtClean="0"/>
                  <a:t>Output: </a:t>
                </a:r>
                <a14:m>
                  <m:oMath xmlns:m="http://schemas.openxmlformats.org/officeDocument/2006/math">
                    <m:r>
                      <a:rPr lang="en-US" altLang="zh-CN" sz="1600" b="0" i="1" smtClean="0">
                        <a:latin typeface="Cambria Math"/>
                      </a:rPr>
                      <m:t>(0,4.5)</m:t>
                    </m:r>
                  </m:oMath>
                </a14:m>
                <a:endParaRPr lang="zh-CN" altLang="en-US" sz="1600" dirty="0"/>
              </a:p>
            </p:txBody>
          </p:sp>
        </mc:Choice>
        <mc:Fallback xmlns="">
          <p:sp>
            <p:nvSpPr>
              <p:cNvPr id="1042" name="TextBox 1041"/>
              <p:cNvSpPr txBox="1">
                <a:spLocks noRot="1" noChangeAspect="1" noMove="1" noResize="1" noEditPoints="1" noAdjustHandles="1" noChangeArrowheads="1" noChangeShapeType="1" noTextEdit="1"/>
              </p:cNvSpPr>
              <p:nvPr/>
            </p:nvSpPr>
            <p:spPr>
              <a:xfrm>
                <a:off x="6876256" y="4077072"/>
                <a:ext cx="2016224" cy="1077218"/>
              </a:xfrm>
              <a:prstGeom prst="rect">
                <a:avLst/>
              </a:prstGeom>
              <a:blipFill rotWithShape="1">
                <a:blip r:embed="rId19"/>
                <a:stretch>
                  <a:fillRect l="-1497" b="-5556"/>
                </a:stretch>
              </a:blipFill>
            </p:spPr>
            <p:txBody>
              <a:bodyPr/>
              <a:lstStyle/>
              <a:p>
                <a:r>
                  <a:rPr lang="zh-CN" altLang="en-US">
                    <a:noFill/>
                  </a:rPr>
                  <a:t> </a:t>
                </a:r>
              </a:p>
            </p:txBody>
          </p:sp>
        </mc:Fallback>
      </mc:AlternateContent>
      <p:pic>
        <p:nvPicPr>
          <p:cNvPr id="2050" name="Picture 2" descr="D:\jin\rms sec\aamas\conference\presentation\source\police station.jpg"/>
          <p:cNvPicPr>
            <a:picLocks noChangeAspect="1" noChangeArrowheads="1"/>
          </p:cNvPicPr>
          <p:nvPr/>
        </p:nvPicPr>
        <p:blipFill>
          <a:blip r:embed="rId20" cstate="email">
            <a:extLst>
              <a:ext uri="{28A0092B-C50C-407E-A947-70E740481C1C}">
                <a14:useLocalDpi xmlns:a14="http://schemas.microsoft.com/office/drawing/2010/main" val="0"/>
              </a:ext>
            </a:extLst>
          </a:blip>
          <a:srcRect/>
          <a:stretch>
            <a:fillRect/>
          </a:stretch>
        </p:blipFill>
        <p:spPr bwMode="auto">
          <a:xfrm>
            <a:off x="3359877" y="5903616"/>
            <a:ext cx="733033" cy="837752"/>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5" descr="D:\jin\fyp\demo page2\flag_3.png"/>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951383" y="4513312"/>
            <a:ext cx="508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3" descr="D:\jin\rms sec\aamas\conference\presentation\source\detension.jpg"/>
          <p:cNvPicPr>
            <a:picLocks noChangeAspect="1" noChangeArrowheads="1"/>
          </p:cNvPicPr>
          <p:nvPr/>
        </p:nvPicPr>
        <p:blipFill>
          <a:blip r:embed="rId22" cstate="email">
            <a:extLst>
              <a:ext uri="{28A0092B-C50C-407E-A947-70E740481C1C}">
                <a14:useLocalDpi xmlns:a14="http://schemas.microsoft.com/office/drawing/2010/main" val="0"/>
              </a:ext>
            </a:extLst>
          </a:blip>
          <a:srcRect/>
          <a:stretch>
            <a:fillRect/>
          </a:stretch>
        </p:blipFill>
        <p:spPr bwMode="auto">
          <a:xfrm>
            <a:off x="395536" y="5877272"/>
            <a:ext cx="1054834" cy="805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07234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Facility location games</a:t>
            </a:r>
            <a:endParaRPr lang="en-US" sz="3200" dirty="0"/>
          </a:p>
        </p:txBody>
      </p:sp>
      <p:sp>
        <p:nvSpPr>
          <p:cNvPr id="3" name="Content Placeholder 2"/>
          <p:cNvSpPr>
            <a:spLocks noGrp="1"/>
          </p:cNvSpPr>
          <p:nvPr>
            <p:ph idx="1"/>
          </p:nvPr>
        </p:nvSpPr>
        <p:spPr>
          <a:xfrm>
            <a:off x="612648" y="1600199"/>
            <a:ext cx="8153400" cy="5070195"/>
          </a:xfrm>
        </p:spPr>
        <p:txBody>
          <a:bodyPr>
            <a:normAutofit/>
          </a:bodyPr>
          <a:lstStyle/>
          <a:p>
            <a:pPr algn="just"/>
            <a:r>
              <a:rPr lang="en-US" sz="2400" dirty="0" smtClean="0">
                <a:latin typeface="Calibri"/>
                <a:cs typeface="Calibri"/>
              </a:rPr>
              <a:t>A principal wants to locate a facility on a line;</a:t>
            </a:r>
          </a:p>
          <a:p>
            <a:pPr algn="just"/>
            <a:r>
              <a:rPr lang="en-US" sz="2400" dirty="0" smtClean="0">
                <a:latin typeface="Calibri"/>
                <a:cs typeface="Calibri"/>
              </a:rPr>
              <a:t>Each agent has a private location            ;</a:t>
            </a:r>
          </a:p>
          <a:p>
            <a:pPr algn="just"/>
            <a:r>
              <a:rPr lang="en-US" sz="2400" dirty="0" smtClean="0">
                <a:latin typeface="Calibri"/>
                <a:cs typeface="Calibri"/>
              </a:rPr>
              <a:t>Each agent has a cost                when the facility is located at </a:t>
            </a:r>
            <a:r>
              <a:rPr lang="en-US" sz="2400" i="1" dirty="0" smtClean="0">
                <a:latin typeface="Calibri"/>
                <a:cs typeface="Calibri"/>
              </a:rPr>
              <a:t>y</a:t>
            </a:r>
            <a:r>
              <a:rPr lang="en-US" sz="2400" dirty="0" smtClean="0">
                <a:latin typeface="Calibri"/>
                <a:cs typeface="Calibri"/>
              </a:rPr>
              <a:t>;</a:t>
            </a:r>
          </a:p>
          <a:p>
            <a:pPr algn="just"/>
            <a:r>
              <a:rPr lang="en-US" sz="2400" dirty="0" smtClean="0">
                <a:latin typeface="Calibri"/>
                <a:cs typeface="Calibri"/>
              </a:rPr>
              <a:t>The principal asks agents to report their locations and then locates the facility, aiming to optimize some objective of agents’ costs. </a:t>
            </a:r>
          </a:p>
          <a:p>
            <a:pPr algn="just"/>
            <a:r>
              <a:rPr lang="en-US" sz="2400" dirty="0" smtClean="0">
                <a:latin typeface="Calibri"/>
                <a:cs typeface="Calibri"/>
              </a:rPr>
              <a:t>Agents may report strategically to get good outcomes for themselves.</a:t>
            </a:r>
          </a:p>
          <a:p>
            <a:pPr algn="just"/>
            <a:r>
              <a:rPr lang="en-US" sz="2400" dirty="0" smtClean="0">
                <a:latin typeface="Calibri"/>
                <a:cs typeface="Calibri"/>
              </a:rPr>
              <a:t>QUESTION: Can we design strategyproof</a:t>
            </a:r>
            <a:r>
              <a:rPr lang="en-US" sz="2400" dirty="0">
                <a:latin typeface="Calibri"/>
                <a:cs typeface="Calibri"/>
              </a:rPr>
              <a:t> </a:t>
            </a:r>
            <a:r>
              <a:rPr lang="en-US" sz="2400" dirty="0" smtClean="0">
                <a:latin typeface="Calibri"/>
                <a:cs typeface="Calibri"/>
              </a:rPr>
              <a:t>mechanisms in which agents behave truthfully and optimize/approximate some objective?</a:t>
            </a:r>
          </a:p>
        </p:txBody>
      </p:sp>
      <p:graphicFrame>
        <p:nvGraphicFramePr>
          <p:cNvPr id="4" name="Object 3"/>
          <p:cNvGraphicFramePr>
            <a:graphicFrameLocks noChangeAspect="1"/>
          </p:cNvGraphicFramePr>
          <p:nvPr>
            <p:extLst>
              <p:ext uri="{D42A27DB-BD31-4B8C-83A1-F6EECF244321}">
                <p14:modId xmlns:p14="http://schemas.microsoft.com/office/powerpoint/2010/main" val="934441854"/>
              </p:ext>
            </p:extLst>
          </p:nvPr>
        </p:nvGraphicFramePr>
        <p:xfrm>
          <a:off x="4927724" y="2010277"/>
          <a:ext cx="804394" cy="402197"/>
        </p:xfrm>
        <a:graphic>
          <a:graphicData uri="http://schemas.openxmlformats.org/presentationml/2006/ole">
            <mc:AlternateContent xmlns:mc="http://schemas.openxmlformats.org/markup-compatibility/2006">
              <mc:Choice xmlns:v="urn:schemas-microsoft-com:vml" Requires="v">
                <p:oleObj spid="_x0000_s198477" name="Equation" r:id="rId4" imgW="406400" imgH="203200" progId="Equation.DSMT4">
                  <p:embed/>
                </p:oleObj>
              </mc:Choice>
              <mc:Fallback>
                <p:oleObj name="Equation" r:id="rId4" imgW="406400" imgH="203200" progId="Equation.DSMT4">
                  <p:embed/>
                  <p:pic>
                    <p:nvPicPr>
                      <p:cNvPr id="0" name=""/>
                      <p:cNvPicPr/>
                      <p:nvPr/>
                    </p:nvPicPr>
                    <p:blipFill>
                      <a:blip r:embed="rId5"/>
                      <a:stretch>
                        <a:fillRect/>
                      </a:stretch>
                    </p:blipFill>
                    <p:spPr>
                      <a:xfrm>
                        <a:off x="4927724" y="2010277"/>
                        <a:ext cx="804394" cy="402197"/>
                      </a:xfrm>
                      <a:prstGeom prst="rect">
                        <a:avLst/>
                      </a:prstGeom>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143125435"/>
              </p:ext>
            </p:extLst>
          </p:nvPr>
        </p:nvGraphicFramePr>
        <p:xfrm>
          <a:off x="3549390" y="2468490"/>
          <a:ext cx="979727" cy="401939"/>
        </p:xfrm>
        <a:graphic>
          <a:graphicData uri="http://schemas.openxmlformats.org/presentationml/2006/ole">
            <mc:AlternateContent xmlns:mc="http://schemas.openxmlformats.org/markup-compatibility/2006">
              <mc:Choice xmlns:v="urn:schemas-microsoft-com:vml" Requires="v">
                <p:oleObj spid="_x0000_s198478" name="Equation" r:id="rId6" imgW="495300" imgH="203200" progId="Equation.DSMT4">
                  <p:embed/>
                </p:oleObj>
              </mc:Choice>
              <mc:Fallback>
                <p:oleObj name="Equation" r:id="rId6" imgW="495300" imgH="203200" progId="Equation.DSMT4">
                  <p:embed/>
                  <p:pic>
                    <p:nvPicPr>
                      <p:cNvPr id="0" name=""/>
                      <p:cNvPicPr/>
                      <p:nvPr/>
                    </p:nvPicPr>
                    <p:blipFill>
                      <a:blip r:embed="rId7"/>
                      <a:stretch>
                        <a:fillRect/>
                      </a:stretch>
                    </p:blipFill>
                    <p:spPr>
                      <a:xfrm>
                        <a:off x="3549390" y="2468490"/>
                        <a:ext cx="979727" cy="401939"/>
                      </a:xfrm>
                      <a:prstGeom prst="rect">
                        <a:avLst/>
                      </a:prstGeom>
                    </p:spPr>
                  </p:pic>
                </p:oleObj>
              </mc:Fallback>
            </mc:AlternateContent>
          </a:graphicData>
        </a:graphic>
      </p:graphicFrame>
    </p:spTree>
    <p:extLst>
      <p:ext uri="{BB962C8B-B14F-4D97-AF65-F5344CB8AC3E}">
        <p14:creationId xmlns:p14="http://schemas.microsoft.com/office/powerpoint/2010/main" val="418633803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Episode 1: Two-Opposite-Facility Location Game with Limited Distance</a:t>
            </a:r>
            <a:endParaRPr lang="zh-CN" alt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altLang="zh-CN" dirty="0" smtClean="0"/>
                  <a:t>Mechanism 3 is group strategy-proof</a:t>
                </a:r>
              </a:p>
              <a:p>
                <a:r>
                  <a:rPr lang="en-US" altLang="zh-CN" dirty="0" smtClean="0"/>
                  <a:t>Approximation ratio:</a:t>
                </a:r>
                <a:r>
                  <a:rPr lang="zh-CN" altLang="en-US" dirty="0"/>
                  <a:t> </a:t>
                </a:r>
                <a14:m>
                  <m:oMath xmlns:m="http://schemas.openxmlformats.org/officeDocument/2006/math">
                    <m:r>
                      <a:rPr lang="en-US" altLang="zh-CN" i="1">
                        <a:latin typeface="Cambria Math" panose="02040503050406030204" pitchFamily="18" charset="0"/>
                      </a:rPr>
                      <m:t>𝑛</m:t>
                    </m:r>
                    <m:r>
                      <a:rPr lang="en-US" altLang="zh-CN" i="1">
                        <a:latin typeface="Cambria Math" panose="02040503050406030204" pitchFamily="18" charset="0"/>
                      </a:rPr>
                      <m:t> </m:t>
                    </m:r>
                  </m:oMath>
                </a14:m>
                <a:r>
                  <a:rPr lang="en-US" altLang="zh-CN" dirty="0" smtClean="0"/>
                  <a:t>/2 (also the lower bound)</a:t>
                </a:r>
              </a:p>
              <a:p>
                <a:endParaRPr lang="en-US" altLang="zh-CN" i="1" dirty="0" smtClean="0">
                  <a:latin typeface="Cambria Math"/>
                </a:endParaRPr>
              </a:p>
              <a:p>
                <a:endParaRPr lang="en-US" altLang="zh-CN" i="1" dirty="0">
                  <a:latin typeface="Cambria Math"/>
                </a:endParaRPr>
              </a:p>
              <a:p>
                <a14:m>
                  <m:oMath xmlns:m="http://schemas.openxmlformats.org/officeDocument/2006/math">
                    <m:r>
                      <a:rPr lang="en-US" altLang="zh-CN" i="1" dirty="0">
                        <a:latin typeface="Cambria Math"/>
                      </a:rPr>
                      <m:t>𝑛</m:t>
                    </m:r>
                    <m:r>
                      <a:rPr lang="en-US" altLang="zh-CN" i="1" dirty="0">
                        <a:latin typeface="Cambria Math"/>
                      </a:rPr>
                      <m:t>=2</m:t>
                    </m:r>
                    <m:r>
                      <a:rPr lang="en-US" altLang="zh-CN" i="1" dirty="0">
                        <a:latin typeface="Cambria Math"/>
                      </a:rPr>
                      <m:t>𝑘</m:t>
                    </m:r>
                    <m:r>
                      <a:rPr lang="en-US" altLang="zh-CN" b="0" i="1" dirty="0" smtClean="0">
                        <a:latin typeface="Cambria Math"/>
                      </a:rPr>
                      <m:t>+1</m:t>
                    </m:r>
                    <m:r>
                      <a:rPr lang="en-US" altLang="zh-CN" i="1" dirty="0">
                        <a:latin typeface="Cambria Math"/>
                      </a:rPr>
                      <m:t>, </m:t>
                    </m:r>
                    <m:r>
                      <a:rPr lang="en-US" altLang="zh-CN" i="1" dirty="0">
                        <a:latin typeface="Cambria Math"/>
                      </a:rPr>
                      <m:t>𝑘</m:t>
                    </m:r>
                    <m:r>
                      <a:rPr lang="en-US" altLang="zh-CN" i="1" dirty="0">
                        <a:latin typeface="Cambria Math"/>
                        <a:ea typeface="Cambria Math"/>
                      </a:rPr>
                      <m:t>∈</m:t>
                    </m:r>
                    <m:sSup>
                      <m:sSupPr>
                        <m:ctrlPr>
                          <a:rPr lang="en-US" altLang="zh-CN" i="1" dirty="0">
                            <a:latin typeface="Cambria Math" panose="02040503050406030204" pitchFamily="18" charset="0"/>
                            <a:ea typeface="Cambria Math"/>
                          </a:rPr>
                        </m:ctrlPr>
                      </m:sSupPr>
                      <m:e>
                        <m:r>
                          <a:rPr lang="en-US" altLang="zh-CN" i="1" dirty="0">
                            <a:latin typeface="Cambria Math"/>
                            <a:ea typeface="Cambria Math"/>
                          </a:rPr>
                          <m:t>𝑁</m:t>
                        </m:r>
                      </m:e>
                      <m:sup>
                        <m:r>
                          <a:rPr lang="en-US" altLang="zh-CN" i="1" dirty="0">
                            <a:latin typeface="Cambria Math"/>
                            <a:ea typeface="Cambria Math"/>
                          </a:rPr>
                          <m:t>+</m:t>
                        </m:r>
                      </m:sup>
                    </m:sSup>
                  </m:oMath>
                </a14:m>
                <a:endParaRPr lang="en-US" altLang="zh-CN" dirty="0" smtClean="0">
                  <a:ea typeface="Cambria Math"/>
                </a:endParaRPr>
              </a:p>
              <a:p>
                <a:r>
                  <a:rPr lang="en-US" altLang="zh-CN" dirty="0" smtClean="0"/>
                  <a:t>A group strategy-proof mechanism with approximation ratio </a:t>
                </a:r>
                <a14:m>
                  <m:oMath xmlns:m="http://schemas.openxmlformats.org/officeDocument/2006/math">
                    <m:r>
                      <a:rPr lang="en-US" altLang="zh-CN" i="1" smtClean="0">
                        <a:latin typeface="Cambria Math" panose="02040503050406030204" pitchFamily="18" charset="0"/>
                      </a:rPr>
                      <m:t>𝑛</m:t>
                    </m:r>
                  </m:oMath>
                </a14:m>
                <a:r>
                  <a:rPr lang="en-US" altLang="zh-CN" dirty="0" smtClean="0"/>
                  <a:t> (also the lower bound)</a:t>
                </a:r>
                <a:endParaRPr lang="zh-CN" altLang="en-US"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blipFill rotWithShape="0">
                <a:blip r:embed="rId3"/>
                <a:stretch>
                  <a:fillRect l="-449" t="-1357"/>
                </a:stretch>
              </a:blipFill>
            </p:spPr>
            <p:txBody>
              <a:bodyPr/>
              <a:lstStyle/>
              <a:p>
                <a:r>
                  <a:rPr lang="en-US">
                    <a:noFill/>
                  </a:rPr>
                  <a:t> </a:t>
                </a:r>
              </a:p>
            </p:txBody>
          </p:sp>
        </mc:Fallback>
      </mc:AlternateContent>
    </p:spTree>
    <p:extLst>
      <p:ext uri="{BB962C8B-B14F-4D97-AF65-F5344CB8AC3E}">
        <p14:creationId xmlns:p14="http://schemas.microsoft.com/office/powerpoint/2010/main" val="35950011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Episode </a:t>
            </a:r>
            <a:r>
              <a:rPr lang="en-US" altLang="zh-CN" dirty="0" smtClean="0"/>
              <a:t>2: Agents like different facilities</a:t>
            </a:r>
            <a:endParaRPr lang="zh-CN" altLang="en-US" dirty="0"/>
          </a:p>
        </p:txBody>
      </p:sp>
      <p:sp>
        <p:nvSpPr>
          <p:cNvPr id="6" name="Content Placeholder 5"/>
          <p:cNvSpPr>
            <a:spLocks noGrp="1"/>
          </p:cNvSpPr>
          <p:nvPr>
            <p:ph idx="1"/>
          </p:nvPr>
        </p:nvSpPr>
        <p:spPr/>
        <p:txBody>
          <a:bodyPr/>
          <a:lstStyle/>
          <a:p>
            <a:r>
              <a:rPr lang="en-US" dirty="0" smtClean="0"/>
              <a:t>Proposed by Carmine </a:t>
            </a:r>
            <a:r>
              <a:rPr lang="en-US" dirty="0" err="1" smtClean="0"/>
              <a:t>Ventre’s</a:t>
            </a:r>
            <a:r>
              <a:rPr lang="en-US" dirty="0" smtClean="0"/>
              <a:t> group</a:t>
            </a:r>
          </a:p>
          <a:p>
            <a:r>
              <a:rPr lang="en-US" dirty="0" smtClean="0"/>
              <a:t>There are two facilities: F1, F2</a:t>
            </a:r>
          </a:p>
          <a:p>
            <a:r>
              <a:rPr lang="en-US" dirty="0" smtClean="0"/>
              <a:t>Agents may only like F1, or only like F2 or like both</a:t>
            </a:r>
          </a:p>
          <a:p>
            <a:r>
              <a:rPr lang="en-US" dirty="0" smtClean="0"/>
              <a:t>The cost of agents</a:t>
            </a:r>
          </a:p>
          <a:p>
            <a:pPr lvl="1"/>
            <a:r>
              <a:rPr lang="en-US" dirty="0" smtClean="0"/>
              <a:t>the sum of distances to facilities she likes </a:t>
            </a:r>
          </a:p>
          <a:p>
            <a:r>
              <a:rPr lang="en-US" dirty="0" smtClean="0"/>
              <a:t>Facilities can only be built on the positions of agents (discrete)</a:t>
            </a:r>
            <a:endParaRPr lang="en-US" dirty="0"/>
          </a:p>
        </p:txBody>
      </p:sp>
    </p:spTree>
    <p:extLst>
      <p:ext uri="{BB962C8B-B14F-4D97-AF65-F5344CB8AC3E}">
        <p14:creationId xmlns:p14="http://schemas.microsoft.com/office/powerpoint/2010/main" val="318222123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Episode 3: Agents like different facilities but…</a:t>
            </a:r>
            <a:endParaRPr lang="en-US" dirty="0"/>
          </a:p>
        </p:txBody>
      </p:sp>
      <p:sp>
        <p:nvSpPr>
          <p:cNvPr id="4" name="Content Placeholder 3"/>
          <p:cNvSpPr>
            <a:spLocks noGrp="1"/>
          </p:cNvSpPr>
          <p:nvPr>
            <p:ph idx="1"/>
          </p:nvPr>
        </p:nvSpPr>
        <p:spPr/>
        <p:txBody>
          <a:bodyPr/>
          <a:lstStyle/>
          <a:p>
            <a:r>
              <a:rPr lang="en-US" dirty="0" smtClean="0"/>
              <a:t>We change the cost of agents</a:t>
            </a:r>
          </a:p>
          <a:p>
            <a:pPr lvl="1"/>
            <a:r>
              <a:rPr lang="en-US" dirty="0" smtClean="0"/>
              <a:t>Agents’ cost can be </a:t>
            </a:r>
          </a:p>
          <a:p>
            <a:pPr lvl="2"/>
            <a:r>
              <a:rPr lang="en-US" dirty="0" smtClean="0"/>
              <a:t>Sum distance (Carmine’s work)</a:t>
            </a:r>
          </a:p>
          <a:p>
            <a:pPr lvl="2"/>
            <a:r>
              <a:rPr lang="en-US" dirty="0" smtClean="0"/>
              <a:t>Min distance (Our work in ECAI 2016)</a:t>
            </a:r>
          </a:p>
          <a:p>
            <a:pPr lvl="2"/>
            <a:r>
              <a:rPr lang="en-US" dirty="0" smtClean="0"/>
              <a:t>Max distance </a:t>
            </a:r>
            <a:r>
              <a:rPr lang="en-US" dirty="0"/>
              <a:t>(Our work in ECAI 2016</a:t>
            </a:r>
            <a:r>
              <a:rPr lang="en-US" dirty="0" smtClean="0"/>
              <a:t>)</a:t>
            </a:r>
          </a:p>
          <a:p>
            <a:pPr lvl="1"/>
            <a:r>
              <a:rPr lang="en-US" dirty="0" smtClean="0"/>
              <a:t>Real world examples for Min and Max</a:t>
            </a:r>
          </a:p>
          <a:p>
            <a:pPr lvl="2"/>
            <a:r>
              <a:rPr lang="en-US" dirty="0" smtClean="0"/>
              <a:t>Min: Two stops for two bus routes will be built on a line</a:t>
            </a:r>
          </a:p>
          <a:p>
            <a:pPr lvl="2"/>
            <a:r>
              <a:rPr lang="en-US" dirty="0" smtClean="0"/>
              <a:t>Max: Again two bus routes but this time back home</a:t>
            </a:r>
            <a:endParaRPr lang="en-US" dirty="0"/>
          </a:p>
        </p:txBody>
      </p:sp>
    </p:spTree>
    <p:extLst>
      <p:ext uri="{BB962C8B-B14F-4D97-AF65-F5344CB8AC3E}">
        <p14:creationId xmlns:p14="http://schemas.microsoft.com/office/powerpoint/2010/main" val="36483313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Results</a:t>
            </a:r>
            <a:endParaRPr lang="en-US" dirty="0"/>
          </a:p>
        </p:txBody>
      </p:sp>
      <p:sp>
        <p:nvSpPr>
          <p:cNvPr id="4" name="Content Placeholder 3"/>
          <p:cNvSpPr>
            <a:spLocks noGrp="1"/>
          </p:cNvSpPr>
          <p:nvPr>
            <p:ph idx="1"/>
          </p:nvPr>
        </p:nvSpPr>
        <p:spPr/>
        <p:txBody>
          <a:bodyPr>
            <a:normAutofit/>
          </a:bodyPr>
          <a:lstStyle/>
          <a:p>
            <a:pPr marL="0" indent="0">
              <a:buNone/>
            </a:pPr>
            <a:endParaRPr lang="en-US" altLang="zh-CN" sz="1600" dirty="0"/>
          </a:p>
          <a:p>
            <a:pPr marL="214313" indent="-214313">
              <a:buFont typeface="Arial" panose="020B0604020202020204" pitchFamily="34" charset="0"/>
              <a:buChar char="•"/>
            </a:pPr>
            <a:r>
              <a:rPr lang="en-US" altLang="zh-CN" sz="1600" dirty="0"/>
              <a:t>The Min variant under Maximum Cost Objective</a:t>
            </a:r>
          </a:p>
          <a:p>
            <a:pPr marL="557213" lvl="1" indent="-214313">
              <a:buFont typeface="Arial" panose="020B0604020202020204" pitchFamily="34" charset="0"/>
              <a:buChar char="•"/>
            </a:pPr>
            <a:r>
              <a:rPr lang="en-US" altLang="zh-CN" sz="1600" dirty="0"/>
              <a:t>Lower bound: 4/3</a:t>
            </a:r>
          </a:p>
          <a:p>
            <a:pPr marL="557213" lvl="1" indent="-214313">
              <a:buFont typeface="Arial" panose="020B0604020202020204" pitchFamily="34" charset="0"/>
              <a:buChar char="•"/>
            </a:pPr>
            <a:r>
              <a:rPr lang="en-US" altLang="zh-CN" sz="1600" dirty="0"/>
              <a:t>Upper bound: A 2-approximation mechanism</a:t>
            </a:r>
          </a:p>
          <a:p>
            <a:pPr marL="214313" indent="-214313">
              <a:buFont typeface="Arial" panose="020B0604020202020204" pitchFamily="34" charset="0"/>
              <a:buChar char="•"/>
            </a:pPr>
            <a:endParaRPr lang="en-US" altLang="zh-CN" sz="1600" dirty="0"/>
          </a:p>
          <a:p>
            <a:pPr marL="214313" indent="-214313">
              <a:buFont typeface="Arial" panose="020B0604020202020204" pitchFamily="34" charset="0"/>
              <a:buChar char="•"/>
            </a:pPr>
            <a:r>
              <a:rPr lang="en-US" altLang="zh-CN" sz="1600" dirty="0"/>
              <a:t>The Min variant under Social Cost Objective</a:t>
            </a:r>
          </a:p>
          <a:p>
            <a:pPr marL="557213" lvl="1" indent="-214313">
              <a:buFont typeface="Arial" panose="020B0604020202020204" pitchFamily="34" charset="0"/>
              <a:buChar char="•"/>
            </a:pPr>
            <a:r>
              <a:rPr lang="en-US" altLang="zh-CN" sz="1600" dirty="0"/>
              <a:t>Lower bound: 2 </a:t>
            </a:r>
          </a:p>
          <a:p>
            <a:pPr marL="557213" lvl="1" indent="-214313">
              <a:buFont typeface="Arial" panose="020B0604020202020204" pitchFamily="34" charset="0"/>
              <a:buChar char="•"/>
            </a:pPr>
            <a:r>
              <a:rPr lang="en-US" altLang="zh-CN" sz="1600" dirty="0"/>
              <a:t>Upper bound: A </a:t>
            </a:r>
            <a:r>
              <a:rPr lang="en-US" altLang="zh-CN" sz="1600" dirty="0" smtClean="0"/>
              <a:t>3-approximation </a:t>
            </a:r>
            <a:r>
              <a:rPr lang="en-US" altLang="zh-CN" sz="1600" dirty="0"/>
              <a:t>mechanism</a:t>
            </a:r>
          </a:p>
          <a:p>
            <a:pPr marL="214313" indent="-214313">
              <a:buFont typeface="Arial" panose="020B0604020202020204" pitchFamily="34" charset="0"/>
              <a:buChar char="•"/>
            </a:pPr>
            <a:r>
              <a:rPr lang="en-US" altLang="zh-CN" sz="1600" dirty="0" smtClean="0"/>
              <a:t>The </a:t>
            </a:r>
            <a:r>
              <a:rPr lang="en-US" altLang="zh-CN" sz="1600" dirty="0"/>
              <a:t>Max variant under Maximum Cost Objective</a:t>
            </a:r>
          </a:p>
          <a:p>
            <a:pPr marL="557213" lvl="1" indent="-214313">
              <a:buFont typeface="Arial" panose="020B0604020202020204" pitchFamily="34" charset="0"/>
              <a:buChar char="•"/>
            </a:pPr>
            <a:r>
              <a:rPr lang="en-US" altLang="zh-CN" sz="1600" dirty="0"/>
              <a:t>Lower bound &amp;Upper bound: An optimal mechanism</a:t>
            </a:r>
          </a:p>
          <a:p>
            <a:pPr marL="557213" lvl="1" indent="-214313">
              <a:buFont typeface="Arial" panose="020B0604020202020204" pitchFamily="34" charset="0"/>
              <a:buChar char="•"/>
            </a:pPr>
            <a:endParaRPr lang="en-US" altLang="zh-CN" sz="1600" dirty="0"/>
          </a:p>
          <a:p>
            <a:pPr marL="214313" indent="-214313">
              <a:buFont typeface="Arial" panose="020B0604020202020204" pitchFamily="34" charset="0"/>
              <a:buChar char="•"/>
            </a:pPr>
            <a:r>
              <a:rPr lang="en-US" altLang="zh-CN" sz="1600" dirty="0"/>
              <a:t>The Max variant under Social Cost Objective</a:t>
            </a:r>
          </a:p>
          <a:p>
            <a:pPr marL="557213" lvl="1" indent="-214313">
              <a:buFont typeface="Arial" panose="020B0604020202020204" pitchFamily="34" charset="0"/>
              <a:buChar char="•"/>
            </a:pPr>
            <a:r>
              <a:rPr lang="en-US" altLang="zh-CN" sz="1600" dirty="0"/>
              <a:t>Upper bound: A 2-approximation mechanism</a:t>
            </a:r>
          </a:p>
        </p:txBody>
      </p:sp>
    </p:spTree>
    <p:extLst>
      <p:ext uri="{BB962C8B-B14F-4D97-AF65-F5344CB8AC3E}">
        <p14:creationId xmlns:p14="http://schemas.microsoft.com/office/powerpoint/2010/main" val="120304205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Episode </a:t>
            </a:r>
            <a:r>
              <a:rPr lang="en-US" dirty="0" smtClean="0"/>
              <a:t>4: Fractional Preference</a:t>
            </a:r>
            <a:endParaRPr lang="en-US" dirty="0"/>
          </a:p>
        </p:txBody>
      </p:sp>
      <p:sp>
        <p:nvSpPr>
          <p:cNvPr id="4" name="Content Placeholder 3"/>
          <p:cNvSpPr>
            <a:spLocks noGrp="1"/>
          </p:cNvSpPr>
          <p:nvPr>
            <p:ph idx="1"/>
          </p:nvPr>
        </p:nvSpPr>
        <p:spPr/>
        <p:txBody>
          <a:bodyPr/>
          <a:lstStyle/>
          <a:p>
            <a:r>
              <a:rPr lang="en-US" dirty="0" smtClean="0"/>
              <a:t>Different percentage of time devoted to different facilities with similar functionalities</a:t>
            </a:r>
          </a:p>
          <a:p>
            <a:pPr marL="0" indent="0">
              <a:buNone/>
            </a:pPr>
            <a:r>
              <a:rPr lang="en-US"/>
              <a:t> </a:t>
            </a:r>
            <a:r>
              <a:rPr lang="en-US" smtClean="0"/>
              <a:t>   (Our work in AAAI 2018)</a:t>
            </a:r>
            <a:endParaRPr lang="en-US" dirty="0"/>
          </a:p>
        </p:txBody>
      </p:sp>
      <p:grpSp>
        <p:nvGrpSpPr>
          <p:cNvPr id="5" name="Group 4"/>
          <p:cNvGrpSpPr/>
          <p:nvPr/>
        </p:nvGrpSpPr>
        <p:grpSpPr>
          <a:xfrm>
            <a:off x="926481" y="3580433"/>
            <a:ext cx="7291037" cy="2918751"/>
            <a:chOff x="927114" y="3939249"/>
            <a:chExt cx="7291037" cy="2918751"/>
          </a:xfrm>
        </p:grpSpPr>
        <p:pic>
          <p:nvPicPr>
            <p:cNvPr id="6" name="Picture 5"/>
            <p:cNvPicPr>
              <a:picLocks noChangeAspect="1"/>
            </p:cNvPicPr>
            <p:nvPr/>
          </p:nvPicPr>
          <p:blipFill>
            <a:blip r:embed="rId2"/>
            <a:stretch>
              <a:fillRect/>
            </a:stretch>
          </p:blipFill>
          <p:spPr>
            <a:xfrm flipH="1">
              <a:off x="1175010" y="5539956"/>
              <a:ext cx="1181919" cy="968474"/>
            </a:xfrm>
            <a:prstGeom prst="rect">
              <a:avLst/>
            </a:prstGeom>
          </p:spPr>
        </p:pic>
        <p:pic>
          <p:nvPicPr>
            <p:cNvPr id="7" name="Picture 6"/>
            <p:cNvPicPr>
              <a:picLocks noChangeAspect="1"/>
            </p:cNvPicPr>
            <p:nvPr/>
          </p:nvPicPr>
          <p:blipFill>
            <a:blip r:embed="rId3"/>
            <a:stretch>
              <a:fillRect/>
            </a:stretch>
          </p:blipFill>
          <p:spPr>
            <a:xfrm>
              <a:off x="6626218" y="5559718"/>
              <a:ext cx="1019060" cy="1019060"/>
            </a:xfrm>
            <a:prstGeom prst="rect">
              <a:avLst/>
            </a:prstGeom>
          </p:spPr>
        </p:pic>
        <p:sp>
          <p:nvSpPr>
            <p:cNvPr id="8" name="Rectangle 7"/>
            <p:cNvSpPr/>
            <p:nvPr/>
          </p:nvSpPr>
          <p:spPr>
            <a:xfrm>
              <a:off x="1414332" y="6488668"/>
              <a:ext cx="749011" cy="369332"/>
            </a:xfrm>
            <a:prstGeom prst="rect">
              <a:avLst/>
            </a:prstGeom>
          </p:spPr>
          <p:txBody>
            <a:bodyPr wrap="none">
              <a:spAutoFit/>
            </a:bodyPr>
            <a:lstStyle/>
            <a:p>
              <a:r>
                <a:rPr lang="en-US" dirty="0"/>
                <a:t>Clinic</a:t>
              </a:r>
            </a:p>
          </p:txBody>
        </p:sp>
        <p:sp>
          <p:nvSpPr>
            <p:cNvPr id="9" name="Rectangle 8"/>
            <p:cNvSpPr/>
            <p:nvPr/>
          </p:nvSpPr>
          <p:spPr>
            <a:xfrm>
              <a:off x="6612047" y="6476164"/>
              <a:ext cx="1018616" cy="369332"/>
            </a:xfrm>
            <a:prstGeom prst="rect">
              <a:avLst/>
            </a:prstGeom>
          </p:spPr>
          <p:txBody>
            <a:bodyPr wrap="none">
              <a:spAutoFit/>
            </a:bodyPr>
            <a:lstStyle/>
            <a:p>
              <a:r>
                <a:rPr lang="en-US" dirty="0"/>
                <a:t>Hospital</a:t>
              </a:r>
            </a:p>
          </p:txBody>
        </p:sp>
        <p:pic>
          <p:nvPicPr>
            <p:cNvPr id="10" name="Picture 9"/>
            <p:cNvPicPr>
              <a:picLocks noChangeAspect="1"/>
            </p:cNvPicPr>
            <p:nvPr/>
          </p:nvPicPr>
          <p:blipFill>
            <a:blip r:embed="rId4"/>
            <a:stretch>
              <a:fillRect/>
            </a:stretch>
          </p:blipFill>
          <p:spPr>
            <a:xfrm>
              <a:off x="6612047" y="3939249"/>
              <a:ext cx="873601" cy="873601"/>
            </a:xfrm>
            <a:prstGeom prst="rect">
              <a:avLst/>
            </a:prstGeom>
          </p:spPr>
        </p:pic>
        <p:sp>
          <p:nvSpPr>
            <p:cNvPr id="11" name="Rectangle 10"/>
            <p:cNvSpPr/>
            <p:nvPr/>
          </p:nvSpPr>
          <p:spPr>
            <a:xfrm>
              <a:off x="6249831" y="4709571"/>
              <a:ext cx="1968320" cy="369332"/>
            </a:xfrm>
            <a:prstGeom prst="rect">
              <a:avLst/>
            </a:prstGeom>
          </p:spPr>
          <p:txBody>
            <a:bodyPr wrap="none">
              <a:spAutoFit/>
            </a:bodyPr>
            <a:lstStyle/>
            <a:p>
              <a:r>
                <a:rPr lang="en-US" altLang="zh-TW" dirty="0"/>
                <a:t>Convenient Store</a:t>
              </a:r>
              <a:endParaRPr lang="en-US" dirty="0"/>
            </a:p>
          </p:txBody>
        </p:sp>
        <p:pic>
          <p:nvPicPr>
            <p:cNvPr id="12" name="Picture 11" descr="Screen Shot 2016-07-23 at 3.37.22 AM.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175010" y="4194338"/>
              <a:ext cx="988333" cy="764560"/>
            </a:xfrm>
            <a:prstGeom prst="rect">
              <a:avLst/>
            </a:prstGeom>
          </p:spPr>
        </p:pic>
        <p:sp>
          <p:nvSpPr>
            <p:cNvPr id="13" name="Rectangle 12"/>
            <p:cNvSpPr/>
            <p:nvPr/>
          </p:nvSpPr>
          <p:spPr>
            <a:xfrm>
              <a:off x="927114" y="4871203"/>
              <a:ext cx="1506091" cy="369332"/>
            </a:xfrm>
            <a:prstGeom prst="rect">
              <a:avLst/>
            </a:prstGeom>
          </p:spPr>
          <p:txBody>
            <a:bodyPr wrap="none">
              <a:spAutoFit/>
            </a:bodyPr>
            <a:lstStyle/>
            <a:p>
              <a:r>
                <a:rPr lang="en-US" altLang="zh-TW" dirty="0"/>
                <a:t>Supermarket</a:t>
              </a:r>
              <a:endParaRPr lang="en-US" dirty="0"/>
            </a:p>
          </p:txBody>
        </p:sp>
        <p:pic>
          <p:nvPicPr>
            <p:cNvPr id="14" name="Picture 13"/>
            <p:cNvPicPr>
              <a:picLocks noChangeAspect="1"/>
            </p:cNvPicPr>
            <p:nvPr/>
          </p:nvPicPr>
          <p:blipFill>
            <a:blip r:embed="rId6">
              <a:duotone>
                <a:schemeClr val="accent4">
                  <a:shade val="45000"/>
                  <a:satMod val="135000"/>
                </a:schemeClr>
                <a:prstClr val="white"/>
              </a:duotone>
            </a:blip>
            <a:stretch>
              <a:fillRect/>
            </a:stretch>
          </p:blipFill>
          <p:spPr>
            <a:xfrm>
              <a:off x="3621255" y="4709571"/>
              <a:ext cx="1285405" cy="1353058"/>
            </a:xfrm>
            <a:prstGeom prst="rect">
              <a:avLst/>
            </a:prstGeom>
          </p:spPr>
        </p:pic>
        <p:sp>
          <p:nvSpPr>
            <p:cNvPr id="15" name="Rectangle 14"/>
            <p:cNvSpPr/>
            <p:nvPr/>
          </p:nvSpPr>
          <p:spPr>
            <a:xfrm>
              <a:off x="3000312" y="4021587"/>
              <a:ext cx="2933254" cy="646331"/>
            </a:xfrm>
            <a:prstGeom prst="rect">
              <a:avLst/>
            </a:prstGeom>
          </p:spPr>
          <p:txBody>
            <a:bodyPr wrap="square">
              <a:spAutoFit/>
            </a:bodyPr>
            <a:lstStyle/>
            <a:p>
              <a:r>
                <a:rPr lang="en-US" dirty="0"/>
                <a:t>Only can choose one of them or both of them ?</a:t>
              </a:r>
            </a:p>
          </p:txBody>
        </p:sp>
        <p:cxnSp>
          <p:nvCxnSpPr>
            <p:cNvPr id="16" name="Straight Arrow Connector 15"/>
            <p:cNvCxnSpPr/>
            <p:nvPr/>
          </p:nvCxnSpPr>
          <p:spPr>
            <a:xfrm flipH="1" flipV="1">
              <a:off x="2356929" y="4871203"/>
              <a:ext cx="1582948" cy="3693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2433205" y="5539956"/>
              <a:ext cx="1506672" cy="3434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4654469" y="4871203"/>
              <a:ext cx="1442962" cy="40281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654469" y="5539957"/>
              <a:ext cx="1595362" cy="3434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125153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Episode 4: Fractional Preference</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p:txBody>
              <a:bodyPr/>
              <a:lstStyle/>
              <a:p>
                <a:r>
                  <a:rPr lang="en-US" dirty="0"/>
                  <a:t>Utility function</a:t>
                </a:r>
              </a:p>
              <a:p>
                <a:pPr lvl="1"/>
                <a:r>
                  <a:rPr lang="en-US" dirty="0">
                    <a:latin typeface="Tw Cen MT" charset="0"/>
                    <a:ea typeface="Tw Cen MT" charset="0"/>
                    <a:cs typeface="Tw Cen MT" charset="0"/>
                  </a:rPr>
                  <a:t>The utility of agent </a:t>
                </a:r>
                <a14:m>
                  <m:oMath xmlns:m="http://schemas.openxmlformats.org/officeDocument/2006/math">
                    <m:r>
                      <a:rPr lang="en-US" i="1" dirty="0">
                        <a:latin typeface="Cambria Math" charset="0"/>
                        <a:ea typeface="Tw Cen MT" charset="0"/>
                        <a:cs typeface="Tw Cen MT" charset="0"/>
                      </a:rPr>
                      <m:t>𝑖</m:t>
                    </m:r>
                  </m:oMath>
                </a14:m>
                <a:r>
                  <a:rPr lang="en-US" dirty="0">
                    <a:latin typeface="Tw Cen MT" charset="0"/>
                    <a:ea typeface="Tw Cen MT" charset="0"/>
                    <a:cs typeface="Tw Cen MT" charset="0"/>
                  </a:rPr>
                  <a:t>:</a:t>
                </a:r>
                <a:br>
                  <a:rPr lang="en-US" dirty="0">
                    <a:latin typeface="Tw Cen MT" charset="0"/>
                    <a:ea typeface="Tw Cen MT" charset="0"/>
                    <a:cs typeface="Tw Cen MT" charset="0"/>
                  </a:rPr>
                </a:br>
                <a:r>
                  <a:rPr lang="en-US" dirty="0">
                    <a:latin typeface="Tw Cen MT" charset="0"/>
                    <a:ea typeface="Tw Cen MT" charset="0"/>
                    <a:cs typeface="Tw Cen MT" charset="0"/>
                  </a:rPr>
                  <a:t> </a:t>
                </a:r>
                <a14:m>
                  <m:oMath xmlns:m="http://schemas.openxmlformats.org/officeDocument/2006/math">
                    <m:r>
                      <a:rPr lang="en-US" sz="2400" i="1" dirty="0">
                        <a:latin typeface="Cambria Math" charset="0"/>
                        <a:ea typeface="Tw Cen MT" charset="0"/>
                        <a:cs typeface="Tw Cen MT" charset="0"/>
                      </a:rPr>
                      <m:t>𝑢</m:t>
                    </m:r>
                    <m:d>
                      <m:dPr>
                        <m:ctrlPr>
                          <a:rPr lang="en-US" sz="2400" i="1" dirty="0">
                            <a:latin typeface="Cambria Math" panose="02040503050406030204" pitchFamily="18" charset="0"/>
                            <a:ea typeface="Tw Cen MT" charset="0"/>
                            <a:cs typeface="Tw Cen MT" charset="0"/>
                          </a:rPr>
                        </m:ctrlPr>
                      </m:dPr>
                      <m:e>
                        <m:r>
                          <a:rPr lang="en-US" sz="2400" i="1" dirty="0">
                            <a:latin typeface="Cambria Math" charset="0"/>
                            <a:ea typeface="Tw Cen MT" charset="0"/>
                            <a:cs typeface="Tw Cen MT" charset="0"/>
                          </a:rPr>
                          <m:t>𝑓</m:t>
                        </m:r>
                        <m:r>
                          <a:rPr lang="en-US" sz="2400" i="1" dirty="0">
                            <a:latin typeface="Cambria Math" charset="0"/>
                            <a:ea typeface="Tw Cen MT" charset="0"/>
                            <a:cs typeface="Tw Cen MT" charset="0"/>
                          </a:rPr>
                          <m:t>(</m:t>
                        </m:r>
                        <m:r>
                          <a:rPr lang="en-US" sz="2400" i="1" dirty="0">
                            <a:latin typeface="Cambria Math" charset="0"/>
                            <a:ea typeface="Tw Cen MT" charset="0"/>
                            <a:cs typeface="Tw Cen MT" charset="0"/>
                          </a:rPr>
                          <m:t>𝑐</m:t>
                        </m:r>
                        <m:r>
                          <a:rPr lang="en-US" sz="2400" i="1" dirty="0">
                            <a:latin typeface="Cambria Math" charset="0"/>
                            <a:ea typeface="Tw Cen MT" charset="0"/>
                            <a:cs typeface="Tw Cen MT" charset="0"/>
                          </a:rPr>
                          <m:t>),</m:t>
                        </m:r>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𝑐</m:t>
                            </m:r>
                          </m:e>
                          <m:sub>
                            <m:r>
                              <a:rPr lang="en-US" sz="2400" i="1" dirty="0">
                                <a:latin typeface="Cambria Math" charset="0"/>
                                <a:ea typeface="Tw Cen MT" charset="0"/>
                                <a:cs typeface="Tw Cen MT" charset="0"/>
                              </a:rPr>
                              <m:t>𝑖</m:t>
                            </m:r>
                          </m:sub>
                        </m:sSub>
                      </m:e>
                    </m:d>
                    <m:r>
                      <a:rPr lang="en-US" sz="2400" i="1" dirty="0">
                        <a:latin typeface="Cambria Math" charset="0"/>
                        <a:ea typeface="Tw Cen MT" charset="0"/>
                        <a:cs typeface="Tw Cen MT" charset="0"/>
                      </a:rPr>
                      <m:t>=</m:t>
                    </m:r>
                    <m:r>
                      <a:rPr lang="en-US" sz="2400" i="1" dirty="0">
                        <a:latin typeface="Cambria Math" charset="0"/>
                        <a:ea typeface="Tw Cen MT" charset="0"/>
                        <a:cs typeface="Tw Cen MT" charset="0"/>
                      </a:rPr>
                      <m:t>𝐿</m:t>
                    </m:r>
                    <m:r>
                      <a:rPr lang="en-US" sz="2400" i="1" dirty="0">
                        <a:latin typeface="Cambria Math" charset="0"/>
                        <a:ea typeface="Tw Cen MT" charset="0"/>
                        <a:cs typeface="Tw Cen MT" charset="0"/>
                      </a:rPr>
                      <m:t>−</m:t>
                    </m:r>
                    <m:r>
                      <a:rPr lang="en-US" sz="2400" i="1" dirty="0">
                        <a:latin typeface="Cambria Math" charset="0"/>
                        <a:ea typeface="Tw Cen MT" charset="0"/>
                        <a:cs typeface="Tw Cen MT" charset="0"/>
                      </a:rPr>
                      <m:t>𝑑</m:t>
                    </m:r>
                    <m:d>
                      <m:dPr>
                        <m:ctrlPr>
                          <a:rPr lang="en-US" sz="2400" i="1" dirty="0">
                            <a:latin typeface="Cambria Math" panose="02040503050406030204" pitchFamily="18" charset="0"/>
                            <a:ea typeface="Tw Cen MT" charset="0"/>
                            <a:cs typeface="Tw Cen MT" charset="0"/>
                          </a:rPr>
                        </m:ctrlPr>
                      </m:dPr>
                      <m:e>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𝑥</m:t>
                            </m:r>
                          </m:e>
                          <m:sub>
                            <m:r>
                              <a:rPr lang="en-US" sz="2400" i="1" dirty="0">
                                <a:latin typeface="Cambria Math" charset="0"/>
                                <a:ea typeface="Tw Cen MT" charset="0"/>
                                <a:cs typeface="Tw Cen MT" charset="0"/>
                              </a:rPr>
                              <m:t>𝑖</m:t>
                            </m:r>
                          </m:sub>
                        </m:sSub>
                        <m:r>
                          <a:rPr lang="en-US" sz="2400" i="1" dirty="0">
                            <a:latin typeface="Cambria Math" charset="0"/>
                            <a:ea typeface="Tw Cen MT" charset="0"/>
                            <a:cs typeface="Tw Cen MT" charset="0"/>
                          </a:rPr>
                          <m:t>,</m:t>
                        </m:r>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𝑦</m:t>
                            </m:r>
                          </m:e>
                          <m:sub>
                            <m:r>
                              <a:rPr lang="en-US" sz="2400" i="1" dirty="0">
                                <a:latin typeface="Cambria Math" charset="0"/>
                                <a:ea typeface="Tw Cen MT" charset="0"/>
                                <a:cs typeface="Tw Cen MT" charset="0"/>
                              </a:rPr>
                              <m:t>1</m:t>
                            </m:r>
                          </m:sub>
                        </m:sSub>
                      </m:e>
                    </m:d>
                    <m:r>
                      <a:rPr lang="en-US" sz="2400" i="1" dirty="0">
                        <a:latin typeface="Cambria Math" charset="0"/>
                        <a:ea typeface="Tw Cen MT" charset="0"/>
                        <a:cs typeface="Tw Cen MT" charset="0"/>
                      </a:rPr>
                      <m:t>⋅</m:t>
                    </m:r>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𝑝</m:t>
                        </m:r>
                      </m:e>
                      <m:sub>
                        <m:r>
                          <a:rPr lang="en-US" sz="2400" i="1" dirty="0">
                            <a:latin typeface="Cambria Math" charset="0"/>
                            <a:ea typeface="Tw Cen MT" charset="0"/>
                            <a:cs typeface="Tw Cen MT" charset="0"/>
                          </a:rPr>
                          <m:t>𝑖</m:t>
                        </m:r>
                        <m:r>
                          <a:rPr lang="en-US" sz="2400" i="1" dirty="0">
                            <a:latin typeface="Cambria Math" charset="0"/>
                            <a:ea typeface="Tw Cen MT" charset="0"/>
                            <a:cs typeface="Tw Cen MT" charset="0"/>
                          </a:rPr>
                          <m:t>,1</m:t>
                        </m:r>
                      </m:sub>
                    </m:sSub>
                    <m:r>
                      <a:rPr lang="en-US" sz="2400" i="1" dirty="0">
                        <a:latin typeface="Cambria Math" charset="0"/>
                        <a:ea typeface="Tw Cen MT" charset="0"/>
                        <a:cs typeface="Tw Cen MT" charset="0"/>
                      </a:rPr>
                      <m:t>−</m:t>
                    </m:r>
                    <m:r>
                      <a:rPr lang="en-US" sz="2400" i="1" dirty="0">
                        <a:latin typeface="Cambria Math" charset="0"/>
                        <a:ea typeface="Tw Cen MT" charset="0"/>
                        <a:cs typeface="Tw Cen MT" charset="0"/>
                      </a:rPr>
                      <m:t>𝑑</m:t>
                    </m:r>
                    <m:d>
                      <m:dPr>
                        <m:ctrlPr>
                          <a:rPr lang="en-US" sz="2400" i="1" dirty="0">
                            <a:latin typeface="Cambria Math" panose="02040503050406030204" pitchFamily="18" charset="0"/>
                            <a:ea typeface="Tw Cen MT" charset="0"/>
                            <a:cs typeface="Tw Cen MT" charset="0"/>
                          </a:rPr>
                        </m:ctrlPr>
                      </m:dPr>
                      <m:e>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𝑥</m:t>
                            </m:r>
                          </m:e>
                          <m:sub>
                            <m:r>
                              <a:rPr lang="en-US" sz="2400" i="1" dirty="0">
                                <a:latin typeface="Cambria Math" charset="0"/>
                                <a:ea typeface="Tw Cen MT" charset="0"/>
                                <a:cs typeface="Tw Cen MT" charset="0"/>
                              </a:rPr>
                              <m:t>𝑖</m:t>
                            </m:r>
                          </m:sub>
                        </m:sSub>
                        <m:r>
                          <a:rPr lang="en-US" sz="2400" i="1" dirty="0">
                            <a:latin typeface="Cambria Math" charset="0"/>
                            <a:ea typeface="Tw Cen MT" charset="0"/>
                            <a:cs typeface="Tw Cen MT" charset="0"/>
                          </a:rPr>
                          <m:t>, </m:t>
                        </m:r>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𝑦</m:t>
                            </m:r>
                          </m:e>
                          <m:sub>
                            <m:r>
                              <a:rPr lang="en-US" sz="2400" i="1" dirty="0">
                                <a:latin typeface="Cambria Math" charset="0"/>
                                <a:ea typeface="Tw Cen MT" charset="0"/>
                                <a:cs typeface="Tw Cen MT" charset="0"/>
                              </a:rPr>
                              <m:t>2</m:t>
                            </m:r>
                          </m:sub>
                        </m:sSub>
                      </m:e>
                    </m:d>
                    <m:r>
                      <a:rPr lang="en-US" sz="2400" i="1" dirty="0">
                        <a:latin typeface="Cambria Math" charset="0"/>
                        <a:ea typeface="Tw Cen MT" charset="0"/>
                        <a:cs typeface="Tw Cen MT" charset="0"/>
                      </a:rPr>
                      <m:t>⋅</m:t>
                    </m:r>
                    <m:sSub>
                      <m:sSubPr>
                        <m:ctrlPr>
                          <a:rPr lang="en-US" sz="2400" i="1" dirty="0">
                            <a:latin typeface="Cambria Math" panose="02040503050406030204" pitchFamily="18" charset="0"/>
                            <a:ea typeface="Tw Cen MT" charset="0"/>
                            <a:cs typeface="Tw Cen MT" charset="0"/>
                          </a:rPr>
                        </m:ctrlPr>
                      </m:sSubPr>
                      <m:e>
                        <m:r>
                          <a:rPr lang="en-US" sz="2400" i="1" dirty="0">
                            <a:latin typeface="Cambria Math" charset="0"/>
                            <a:ea typeface="Tw Cen MT" charset="0"/>
                            <a:cs typeface="Tw Cen MT" charset="0"/>
                          </a:rPr>
                          <m:t>𝑝</m:t>
                        </m:r>
                      </m:e>
                      <m:sub>
                        <m:r>
                          <a:rPr lang="en-US" sz="2400" i="1" dirty="0">
                            <a:latin typeface="Cambria Math" charset="0"/>
                            <a:ea typeface="Tw Cen MT" charset="0"/>
                            <a:cs typeface="Tw Cen MT" charset="0"/>
                          </a:rPr>
                          <m:t>𝑖</m:t>
                        </m:r>
                        <m:r>
                          <a:rPr lang="en-US" sz="2400" i="1" dirty="0">
                            <a:latin typeface="Cambria Math" charset="0"/>
                            <a:ea typeface="Tw Cen MT" charset="0"/>
                            <a:cs typeface="Tw Cen MT" charset="0"/>
                          </a:rPr>
                          <m:t>,2</m:t>
                        </m:r>
                      </m:sub>
                    </m:sSub>
                  </m:oMath>
                </a14:m>
                <a:endParaRPr lang="en-US" dirty="0">
                  <a:latin typeface="Tw Cen MT" charset="0"/>
                  <a:ea typeface="Tw Cen MT" charset="0"/>
                  <a:cs typeface="Tw Cen MT" charset="0"/>
                </a:endParaRPr>
              </a:p>
              <a:p>
                <a:r>
                  <a:rPr lang="en-US" dirty="0">
                    <a:latin typeface="Tw Cen MT" charset="0"/>
                    <a:ea typeface="Tw Cen MT" charset="0"/>
                    <a:cs typeface="Tw Cen MT" charset="0"/>
                  </a:rPr>
                  <a:t>Objective functions</a:t>
                </a:r>
              </a:p>
              <a:p>
                <a:pPr lvl="1">
                  <a:buFont typeface="Courier New" charset="0"/>
                  <a:buChar char="o"/>
                </a:pPr>
                <a:r>
                  <a:rPr lang="en-US" dirty="0">
                    <a:latin typeface="Tw Cen MT" charset="0"/>
                    <a:ea typeface="Tw Cen MT" charset="0"/>
                    <a:cs typeface="Tw Cen MT" charset="0"/>
                  </a:rPr>
                  <a:t>Maximizing the social utility.</a:t>
                </a:r>
              </a:p>
              <a:p>
                <a:pPr lvl="2">
                  <a:buFont typeface="Courier New" charset="0"/>
                  <a:buChar char="o"/>
                </a:pPr>
                <a14:m>
                  <m:oMath xmlns:m="http://schemas.openxmlformats.org/officeDocument/2006/math">
                    <m:r>
                      <m:rPr>
                        <m:sty m:val="p"/>
                      </m:rPr>
                      <a:rPr lang="en-US" dirty="0">
                        <a:latin typeface="Cambria Math" charset="0"/>
                        <a:ea typeface="Tw Cen MT" charset="0"/>
                        <a:cs typeface="Tw Cen MT" charset="0"/>
                      </a:rPr>
                      <m:t>s</m:t>
                    </m:r>
                    <m:r>
                      <a:rPr lang="en-US" i="1" dirty="0">
                        <a:latin typeface="Cambria Math" charset="0"/>
                        <a:ea typeface="Tw Cen MT" charset="0"/>
                        <a:cs typeface="Tw Cen MT" charset="0"/>
                      </a:rPr>
                      <m:t>𝑢</m:t>
                    </m:r>
                    <m:d>
                      <m:dPr>
                        <m:ctrlPr>
                          <a:rPr lang="en-US" i="1" dirty="0">
                            <a:latin typeface="Cambria Math" panose="02040503050406030204" pitchFamily="18" charset="0"/>
                            <a:ea typeface="Tw Cen MT" charset="0"/>
                            <a:cs typeface="Tw Cen MT" charset="0"/>
                          </a:rPr>
                        </m:ctrlPr>
                      </m:dPr>
                      <m:e>
                        <m:r>
                          <a:rPr lang="en-US" i="1" dirty="0" err="1">
                            <a:latin typeface="Cambria Math" charset="0"/>
                            <a:ea typeface="Tw Cen MT" charset="0"/>
                            <a:cs typeface="Tw Cen MT" charset="0"/>
                          </a:rPr>
                          <m:t>𝑓</m:t>
                        </m:r>
                        <m:r>
                          <a:rPr lang="en-US" i="1" dirty="0" err="1">
                            <a:latin typeface="Cambria Math" charset="0"/>
                            <a:ea typeface="Tw Cen MT" charset="0"/>
                            <a:cs typeface="Tw Cen MT" charset="0"/>
                          </a:rPr>
                          <m:t>,</m:t>
                        </m:r>
                        <m:r>
                          <a:rPr lang="en-US" i="1" dirty="0" err="1">
                            <a:latin typeface="Cambria Math" charset="0"/>
                            <a:ea typeface="Tw Cen MT" charset="0"/>
                            <a:cs typeface="Tw Cen MT" charset="0"/>
                          </a:rPr>
                          <m:t>𝑐</m:t>
                        </m:r>
                      </m:e>
                    </m:d>
                    <m:r>
                      <a:rPr lang="en-US" i="1" dirty="0">
                        <a:latin typeface="Cambria Math" charset="0"/>
                        <a:ea typeface="Tw Cen MT" charset="0"/>
                        <a:cs typeface="Tw Cen MT" charset="0"/>
                      </a:rPr>
                      <m:t>= </m:t>
                    </m:r>
                    <m:nary>
                      <m:naryPr>
                        <m:chr m:val="∑"/>
                        <m:ctrlPr>
                          <a:rPr lang="is-IS" i="1" dirty="0">
                            <a:latin typeface="Cambria Math" panose="02040503050406030204" pitchFamily="18" charset="0"/>
                            <a:ea typeface="Tw Cen MT" charset="0"/>
                            <a:cs typeface="Tw Cen MT" charset="0"/>
                          </a:rPr>
                        </m:ctrlPr>
                      </m:naryPr>
                      <m:sub>
                        <m:r>
                          <m:rPr>
                            <m:brk m:alnAt="23"/>
                          </m:rPr>
                          <a:rPr lang="en-US" i="1" dirty="0">
                            <a:latin typeface="Cambria Math" charset="0"/>
                            <a:ea typeface="Tw Cen MT" charset="0"/>
                            <a:cs typeface="Tw Cen MT" charset="0"/>
                          </a:rPr>
                          <m:t>𝑖</m:t>
                        </m:r>
                        <m:r>
                          <a:rPr lang="en-US" i="1" dirty="0">
                            <a:latin typeface="Cambria Math" charset="0"/>
                            <a:ea typeface="Tw Cen MT" charset="0"/>
                            <a:cs typeface="Tw Cen MT" charset="0"/>
                          </a:rPr>
                          <m:t>=1</m:t>
                        </m:r>
                      </m:sub>
                      <m:sup>
                        <m:r>
                          <a:rPr lang="en-US" i="1" dirty="0">
                            <a:latin typeface="Cambria Math" charset="0"/>
                            <a:ea typeface="Tw Cen MT" charset="0"/>
                            <a:cs typeface="Tw Cen MT" charset="0"/>
                          </a:rPr>
                          <m:t>𝑛</m:t>
                        </m:r>
                      </m:sup>
                      <m:e>
                        <m:r>
                          <a:rPr lang="en-US" i="1" dirty="0">
                            <a:latin typeface="Cambria Math" charset="0"/>
                            <a:ea typeface="Tw Cen MT" charset="0"/>
                            <a:cs typeface="Tw Cen MT" charset="0"/>
                          </a:rPr>
                          <m:t>𝑢</m:t>
                        </m:r>
                        <m:d>
                          <m:dPr>
                            <m:ctrlPr>
                              <a:rPr lang="en-US" i="1" dirty="0">
                                <a:latin typeface="Cambria Math" panose="02040503050406030204" pitchFamily="18" charset="0"/>
                                <a:ea typeface="Tw Cen MT" charset="0"/>
                                <a:cs typeface="Tw Cen MT" charset="0"/>
                              </a:rPr>
                            </m:ctrlPr>
                          </m:dPr>
                          <m:e>
                            <m:r>
                              <a:rPr lang="en-US" i="1" dirty="0">
                                <a:latin typeface="Cambria Math" charset="0"/>
                                <a:ea typeface="Tw Cen MT" charset="0"/>
                                <a:cs typeface="Tw Cen MT" charset="0"/>
                              </a:rPr>
                              <m:t>𝑓</m:t>
                            </m:r>
                            <m:d>
                              <m:dPr>
                                <m:ctrlPr>
                                  <a:rPr lang="en-US" i="1" dirty="0">
                                    <a:latin typeface="Cambria Math" panose="02040503050406030204" pitchFamily="18" charset="0"/>
                                    <a:ea typeface="Tw Cen MT" charset="0"/>
                                    <a:cs typeface="Tw Cen MT" charset="0"/>
                                  </a:rPr>
                                </m:ctrlPr>
                              </m:dPr>
                              <m:e>
                                <m:r>
                                  <a:rPr lang="en-US" i="1" dirty="0">
                                    <a:latin typeface="Cambria Math" charset="0"/>
                                    <a:ea typeface="Tw Cen MT" charset="0"/>
                                    <a:cs typeface="Tw Cen MT" charset="0"/>
                                  </a:rPr>
                                  <m:t>𝑐</m:t>
                                </m:r>
                              </m:e>
                            </m:d>
                            <m:r>
                              <a:rPr lang="en-US" i="1" dirty="0">
                                <a:latin typeface="Cambria Math" charset="0"/>
                                <a:ea typeface="Tw Cen MT" charset="0"/>
                                <a:cs typeface="Tw Cen MT" charset="0"/>
                              </a:rPr>
                              <m:t>, </m:t>
                            </m:r>
                            <m:sSub>
                              <m:sSubPr>
                                <m:ctrlPr>
                                  <a:rPr lang="en-US" i="1" dirty="0">
                                    <a:latin typeface="Cambria Math" panose="02040503050406030204" pitchFamily="18" charset="0"/>
                                    <a:ea typeface="Tw Cen MT" charset="0"/>
                                    <a:cs typeface="Tw Cen MT" charset="0"/>
                                  </a:rPr>
                                </m:ctrlPr>
                              </m:sSubPr>
                              <m:e>
                                <m:r>
                                  <a:rPr lang="en-US" i="1" dirty="0">
                                    <a:latin typeface="Cambria Math" charset="0"/>
                                    <a:ea typeface="Tw Cen MT" charset="0"/>
                                    <a:cs typeface="Tw Cen MT" charset="0"/>
                                  </a:rPr>
                                  <m:t>𝑐</m:t>
                                </m:r>
                              </m:e>
                              <m:sub>
                                <m:r>
                                  <a:rPr lang="en-US" i="1" dirty="0">
                                    <a:latin typeface="Cambria Math" charset="0"/>
                                    <a:ea typeface="Tw Cen MT" charset="0"/>
                                    <a:cs typeface="Tw Cen MT" charset="0"/>
                                  </a:rPr>
                                  <m:t>𝑖</m:t>
                                </m:r>
                              </m:sub>
                            </m:sSub>
                          </m:e>
                        </m:d>
                      </m:e>
                    </m:nary>
                    <m:r>
                      <a:rPr lang="en-US" i="1" dirty="0">
                        <a:latin typeface="Cambria Math" charset="0"/>
                        <a:ea typeface="Tw Cen MT" charset="0"/>
                        <a:cs typeface="Tw Cen MT" charset="0"/>
                      </a:rPr>
                      <m:t>.</m:t>
                    </m:r>
                  </m:oMath>
                </a14:m>
                <a:endParaRPr lang="en-US" dirty="0">
                  <a:latin typeface="Tw Cen MT" charset="0"/>
                  <a:ea typeface="Tw Cen MT" charset="0"/>
                  <a:cs typeface="Tw Cen MT" charset="0"/>
                </a:endParaRPr>
              </a:p>
              <a:p>
                <a:pPr lvl="1">
                  <a:buFont typeface="Courier New" charset="0"/>
                  <a:buChar char="o"/>
                </a:pPr>
                <a:r>
                  <a:rPr lang="en-US" dirty="0">
                    <a:latin typeface="Tw Cen MT" charset="0"/>
                    <a:ea typeface="Tw Cen MT" charset="0"/>
                    <a:cs typeface="Tw Cen MT" charset="0"/>
                  </a:rPr>
                  <a:t>Maximizing the minimum utility.</a:t>
                </a:r>
              </a:p>
              <a:p>
                <a:pPr lvl="2">
                  <a:buFont typeface="Courier New" charset="0"/>
                  <a:buChar char="o"/>
                </a:pPr>
                <a14:m>
                  <m:oMath xmlns:m="http://schemas.openxmlformats.org/officeDocument/2006/math">
                    <m:r>
                      <a:rPr lang="en-US" i="1">
                        <a:latin typeface="Cambria Math" charset="0"/>
                        <a:ea typeface="Tw Cen MT" charset="0"/>
                        <a:cs typeface="Tw Cen MT" charset="0"/>
                      </a:rPr>
                      <m:t>𝑚𝑢</m:t>
                    </m:r>
                    <m:d>
                      <m:dPr>
                        <m:ctrlPr>
                          <a:rPr lang="en-US" i="1">
                            <a:latin typeface="Cambria Math" panose="02040503050406030204" pitchFamily="18" charset="0"/>
                            <a:ea typeface="Tw Cen MT" charset="0"/>
                            <a:cs typeface="Tw Cen MT" charset="0"/>
                          </a:rPr>
                        </m:ctrlPr>
                      </m:dPr>
                      <m:e>
                        <m:r>
                          <a:rPr lang="en-US" i="1">
                            <a:latin typeface="Cambria Math" charset="0"/>
                            <a:ea typeface="Tw Cen MT" charset="0"/>
                            <a:cs typeface="Tw Cen MT" charset="0"/>
                          </a:rPr>
                          <m:t>𝑓</m:t>
                        </m:r>
                        <m:r>
                          <a:rPr lang="en-US" i="1">
                            <a:latin typeface="Cambria Math" charset="0"/>
                            <a:ea typeface="Tw Cen MT" charset="0"/>
                            <a:cs typeface="Tw Cen MT" charset="0"/>
                          </a:rPr>
                          <m:t>,</m:t>
                        </m:r>
                        <m:r>
                          <a:rPr lang="en-US" i="1">
                            <a:latin typeface="Cambria Math" charset="0"/>
                            <a:ea typeface="Tw Cen MT" charset="0"/>
                            <a:cs typeface="Tw Cen MT" charset="0"/>
                          </a:rPr>
                          <m:t>𝑐</m:t>
                        </m:r>
                      </m:e>
                    </m:d>
                    <m:r>
                      <a:rPr lang="en-US" i="1">
                        <a:latin typeface="Cambria Math" charset="0"/>
                        <a:ea typeface="Tw Cen MT" charset="0"/>
                        <a:cs typeface="Tw Cen MT" charset="0"/>
                      </a:rPr>
                      <m:t>=</m:t>
                    </m:r>
                    <m:func>
                      <m:funcPr>
                        <m:ctrlPr>
                          <a:rPr lang="en-US" i="1">
                            <a:latin typeface="Cambria Math" panose="02040503050406030204" pitchFamily="18" charset="0"/>
                            <a:ea typeface="Tw Cen MT" charset="0"/>
                            <a:cs typeface="Tw Cen MT" charset="0"/>
                          </a:rPr>
                        </m:ctrlPr>
                      </m:funcPr>
                      <m:fName>
                        <m:limLow>
                          <m:limLowPr>
                            <m:ctrlPr>
                              <a:rPr lang="en-US" i="1">
                                <a:latin typeface="Cambria Math" panose="02040503050406030204" pitchFamily="18" charset="0"/>
                                <a:ea typeface="Tw Cen MT" charset="0"/>
                                <a:cs typeface="Tw Cen MT" charset="0"/>
                              </a:rPr>
                            </m:ctrlPr>
                          </m:limLowPr>
                          <m:e>
                            <m:r>
                              <m:rPr>
                                <m:sty m:val="p"/>
                              </m:rPr>
                              <a:rPr lang="en-US">
                                <a:latin typeface="Cambria Math" charset="0"/>
                                <a:ea typeface="Tw Cen MT" charset="0"/>
                                <a:cs typeface="Tw Cen MT" charset="0"/>
                              </a:rPr>
                              <m:t>min</m:t>
                            </m:r>
                          </m:e>
                          <m:lim>
                            <m:r>
                              <a:rPr lang="en-US" i="1">
                                <a:latin typeface="Cambria Math" charset="0"/>
                                <a:ea typeface="Tw Cen MT" charset="0"/>
                                <a:cs typeface="Tw Cen MT" charset="0"/>
                              </a:rPr>
                              <m:t>1≤</m:t>
                            </m:r>
                            <m:r>
                              <a:rPr lang="en-US" i="1">
                                <a:latin typeface="Cambria Math" charset="0"/>
                                <a:ea typeface="Tw Cen MT" charset="0"/>
                                <a:cs typeface="Tw Cen MT" charset="0"/>
                              </a:rPr>
                              <m:t>𝑖</m:t>
                            </m:r>
                            <m:r>
                              <a:rPr lang="en-US" i="1">
                                <a:latin typeface="Cambria Math" charset="0"/>
                                <a:ea typeface="Tw Cen MT" charset="0"/>
                                <a:cs typeface="Tw Cen MT" charset="0"/>
                              </a:rPr>
                              <m:t>≤</m:t>
                            </m:r>
                            <m:r>
                              <a:rPr lang="en-US" i="1">
                                <a:latin typeface="Cambria Math" charset="0"/>
                                <a:ea typeface="Tw Cen MT" charset="0"/>
                                <a:cs typeface="Tw Cen MT" charset="0"/>
                              </a:rPr>
                              <m:t>𝑛</m:t>
                            </m:r>
                          </m:lim>
                        </m:limLow>
                      </m:fName>
                      <m:e>
                        <m:r>
                          <a:rPr lang="en-US" i="1">
                            <a:latin typeface="Cambria Math" charset="0"/>
                            <a:ea typeface="Tw Cen MT" charset="0"/>
                            <a:cs typeface="Tw Cen MT" charset="0"/>
                          </a:rPr>
                          <m:t>𝑢</m:t>
                        </m:r>
                        <m:r>
                          <a:rPr lang="en-US" i="1">
                            <a:latin typeface="Cambria Math" charset="0"/>
                            <a:ea typeface="Tw Cen MT" charset="0"/>
                            <a:cs typeface="Tw Cen MT" charset="0"/>
                          </a:rPr>
                          <m:t>(</m:t>
                        </m:r>
                        <m:r>
                          <a:rPr lang="en-US" i="1">
                            <a:latin typeface="Cambria Math" charset="0"/>
                            <a:ea typeface="Tw Cen MT" charset="0"/>
                            <a:cs typeface="Tw Cen MT" charset="0"/>
                          </a:rPr>
                          <m:t>𝑓</m:t>
                        </m:r>
                        <m:d>
                          <m:dPr>
                            <m:ctrlPr>
                              <a:rPr lang="en-US" i="1">
                                <a:latin typeface="Cambria Math" panose="02040503050406030204" pitchFamily="18" charset="0"/>
                                <a:ea typeface="Tw Cen MT" charset="0"/>
                                <a:cs typeface="Tw Cen MT" charset="0"/>
                              </a:rPr>
                            </m:ctrlPr>
                          </m:dPr>
                          <m:e>
                            <m:r>
                              <a:rPr lang="en-US" i="1">
                                <a:latin typeface="Cambria Math" charset="0"/>
                                <a:ea typeface="Tw Cen MT" charset="0"/>
                                <a:cs typeface="Tw Cen MT" charset="0"/>
                              </a:rPr>
                              <m:t>𝑐</m:t>
                            </m:r>
                          </m:e>
                        </m:d>
                        <m:r>
                          <a:rPr lang="en-US" i="1">
                            <a:latin typeface="Cambria Math" charset="0"/>
                            <a:ea typeface="Tw Cen MT" charset="0"/>
                            <a:cs typeface="Tw Cen MT" charset="0"/>
                          </a:rPr>
                          <m:t>, </m:t>
                        </m:r>
                        <m:sSub>
                          <m:sSubPr>
                            <m:ctrlPr>
                              <a:rPr lang="en-US" i="1">
                                <a:latin typeface="Cambria Math" panose="02040503050406030204" pitchFamily="18" charset="0"/>
                                <a:ea typeface="Tw Cen MT" charset="0"/>
                                <a:cs typeface="Tw Cen MT" charset="0"/>
                              </a:rPr>
                            </m:ctrlPr>
                          </m:sSubPr>
                          <m:e>
                            <m:r>
                              <a:rPr lang="en-US" i="1">
                                <a:latin typeface="Cambria Math" charset="0"/>
                                <a:ea typeface="Tw Cen MT" charset="0"/>
                                <a:cs typeface="Tw Cen MT" charset="0"/>
                              </a:rPr>
                              <m:t>𝑐</m:t>
                            </m:r>
                          </m:e>
                          <m:sub>
                            <m:r>
                              <a:rPr lang="en-US" i="1">
                                <a:latin typeface="Cambria Math" charset="0"/>
                                <a:ea typeface="Tw Cen MT" charset="0"/>
                                <a:cs typeface="Tw Cen MT" charset="0"/>
                              </a:rPr>
                              <m:t>𝑖</m:t>
                            </m:r>
                          </m:sub>
                        </m:sSub>
                        <m:r>
                          <a:rPr lang="en-US" i="1">
                            <a:latin typeface="Cambria Math" charset="0"/>
                            <a:ea typeface="Tw Cen MT" charset="0"/>
                            <a:cs typeface="Tw Cen MT" charset="0"/>
                          </a:rPr>
                          <m:t>)</m:t>
                        </m:r>
                      </m:e>
                    </m:func>
                    <m:r>
                      <a:rPr lang="en-US" i="1">
                        <a:latin typeface="Cambria Math" charset="0"/>
                        <a:ea typeface="Tw Cen MT" charset="0"/>
                        <a:cs typeface="Tw Cen MT" charset="0"/>
                      </a:rPr>
                      <m:t>.</m:t>
                    </m:r>
                  </m:oMath>
                </a14:m>
                <a:endParaRPr lang="en-US" dirty="0">
                  <a:latin typeface="Tw Cen MT" charset="0"/>
                  <a:ea typeface="Tw Cen MT" charset="0"/>
                  <a:cs typeface="Tw Cen MT" charset="0"/>
                </a:endParaRPr>
              </a:p>
              <a:p>
                <a:endParaRPr lang="en-US" dirty="0"/>
              </a:p>
            </p:txBody>
          </p:sp>
        </mc:Choice>
        <mc:Fallback xmlns="">
          <p:sp>
            <p:nvSpPr>
              <p:cNvPr id="4" name="Content Placeholder 3"/>
              <p:cNvSpPr>
                <a:spLocks noGrp="1" noRot="1" noChangeAspect="1" noMove="1" noResize="1" noEditPoints="1" noAdjustHandles="1" noChangeArrowheads="1" noChangeShapeType="1" noTextEdit="1"/>
              </p:cNvSpPr>
              <p:nvPr>
                <p:ph sz="quarter" idx="1"/>
              </p:nvPr>
            </p:nvSpPr>
            <p:spPr>
              <a:blipFill rotWithShape="0">
                <a:blip r:embed="rId2"/>
                <a:stretch>
                  <a:fillRect l="-449" t="-1357"/>
                </a:stretch>
              </a:blipFill>
            </p:spPr>
            <p:txBody>
              <a:bodyPr/>
              <a:lstStyle/>
              <a:p>
                <a:r>
                  <a:rPr lang="en-US">
                    <a:noFill/>
                  </a:rPr>
                  <a:t> </a:t>
                </a:r>
              </a:p>
            </p:txBody>
          </p:sp>
        </mc:Fallback>
      </mc:AlternateContent>
    </p:spTree>
    <p:extLst>
      <p:ext uri="{BB962C8B-B14F-4D97-AF65-F5344CB8AC3E}">
        <p14:creationId xmlns:p14="http://schemas.microsoft.com/office/powerpoint/2010/main" val="20986176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Episode 4: Fractional Preference</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34815107"/>
              </p:ext>
            </p:extLst>
          </p:nvPr>
        </p:nvGraphicFramePr>
        <p:xfrm>
          <a:off x="457200" y="1626366"/>
          <a:ext cx="8229600" cy="2212068"/>
        </p:xfrm>
        <a:graphic>
          <a:graphicData uri="http://schemas.openxmlformats.org/drawingml/2006/table">
            <a:tbl>
              <a:tblPr>
                <a:tableStyleId>{073A0DAA-6AF3-43AB-8588-CEC1D06C72B9}</a:tableStyleId>
              </a:tblPr>
              <a:tblGrid>
                <a:gridCol w="1399309">
                  <a:extLst>
                    <a:ext uri="{9D8B030D-6E8A-4147-A177-3AD203B41FA5}">
                      <a16:colId xmlns:a16="http://schemas.microsoft.com/office/drawing/2014/main" val="20000"/>
                    </a:ext>
                  </a:extLst>
                </a:gridCol>
                <a:gridCol w="2041274">
                  <a:extLst>
                    <a:ext uri="{9D8B030D-6E8A-4147-A177-3AD203B41FA5}">
                      <a16:colId xmlns:a16="http://schemas.microsoft.com/office/drawing/2014/main" val="20001"/>
                    </a:ext>
                  </a:extLst>
                </a:gridCol>
                <a:gridCol w="2281344">
                  <a:extLst>
                    <a:ext uri="{9D8B030D-6E8A-4147-A177-3AD203B41FA5}">
                      <a16:colId xmlns:a16="http://schemas.microsoft.com/office/drawing/2014/main" val="20002"/>
                    </a:ext>
                  </a:extLst>
                </a:gridCol>
                <a:gridCol w="2507673">
                  <a:extLst>
                    <a:ext uri="{9D8B030D-6E8A-4147-A177-3AD203B41FA5}">
                      <a16:colId xmlns:a16="http://schemas.microsoft.com/office/drawing/2014/main" val="20003"/>
                    </a:ext>
                  </a:extLst>
                </a:gridCol>
              </a:tblGrid>
              <a:tr h="299416">
                <a:tc rowSpan="2">
                  <a:txBody>
                    <a:bodyPr/>
                    <a:lstStyle/>
                    <a:p>
                      <a:pPr algn="ctr">
                        <a:lnSpc>
                          <a:spcPct val="200000"/>
                        </a:lnSpc>
                      </a:pPr>
                      <a:r>
                        <a:rPr lang="en-US" dirty="0" smtClean="0">
                          <a:latin typeface="Tw Cen MT" charset="0"/>
                          <a:ea typeface="Tw Cen MT" charset="0"/>
                          <a:cs typeface="Tw Cen MT" charset="0"/>
                        </a:rPr>
                        <a:t>Objective</a:t>
                      </a: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dirty="0" smtClean="0">
                          <a:latin typeface="Tw Cen MT" charset="0"/>
                          <a:ea typeface="Tw Cen MT" charset="0"/>
                          <a:cs typeface="Tw Cen MT" charset="0"/>
                        </a:rPr>
                        <a:t>Restrict the Power of Misreport</a:t>
                      </a: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4073">
                <a:tc vMerge="1">
                  <a:txBody>
                    <a:bodyPr/>
                    <a:lstStyle/>
                    <a:p>
                      <a:pPr algn="ct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Location Only</a:t>
                      </a: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Preference Only</a:t>
                      </a: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No Restriction</a:t>
                      </a:r>
                      <a:endParaRPr lang="en-US" dirty="0">
                        <a:latin typeface="Tw Cen MT" charset="0"/>
                        <a:ea typeface="Tw Cen MT" charset="0"/>
                        <a:cs typeface="Tw Cen MT"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8109">
                <a:tc>
                  <a:txBody>
                    <a:bodyPr/>
                    <a:lstStyle/>
                    <a:p>
                      <a:pPr algn="ctr"/>
                      <a:r>
                        <a:rPr lang="en-US" dirty="0" smtClean="0">
                          <a:latin typeface="Tw Cen MT" charset="0"/>
                          <a:ea typeface="Tw Cen MT" charset="0"/>
                          <a:cs typeface="Tw Cen MT" charset="0"/>
                        </a:rPr>
                        <a:t>Social Utility</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Optimal</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Upper</a:t>
                      </a:r>
                      <a:r>
                        <a:rPr lang="en-US" baseline="0" dirty="0" smtClean="0">
                          <a:latin typeface="Tw Cen MT" charset="0"/>
                          <a:ea typeface="Tw Cen MT" charset="0"/>
                          <a:cs typeface="Tw Cen MT" charset="0"/>
                        </a:rPr>
                        <a:t> Bound: 2</a:t>
                      </a:r>
                    </a:p>
                    <a:p>
                      <a:pPr algn="ctr"/>
                      <a:r>
                        <a:rPr lang="en-US" baseline="0" dirty="0" smtClean="0">
                          <a:latin typeface="Tw Cen MT" charset="0"/>
                          <a:ea typeface="Tw Cen MT" charset="0"/>
                          <a:cs typeface="Tw Cen MT" charset="0"/>
                        </a:rPr>
                        <a:t>Lower Bound: 1.06</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Upper Bound: 4</a:t>
                      </a:r>
                    </a:p>
                    <a:p>
                      <a:pPr algn="ctr"/>
                      <a:r>
                        <a:rPr lang="en-US" dirty="0" smtClean="0">
                          <a:latin typeface="Tw Cen MT" charset="0"/>
                          <a:ea typeface="Tw Cen MT" charset="0"/>
                          <a:cs typeface="Tw Cen MT" charset="0"/>
                        </a:rPr>
                        <a:t>Rand</a:t>
                      </a:r>
                      <a:r>
                        <a:rPr lang="en-US" baseline="0" dirty="0" smtClean="0">
                          <a:latin typeface="Tw Cen MT" charset="0"/>
                          <a:ea typeface="Tw Cen MT" charset="0"/>
                          <a:cs typeface="Tw Cen MT" charset="0"/>
                        </a:rPr>
                        <a:t> </a:t>
                      </a:r>
                      <a:r>
                        <a:rPr lang="en-US" dirty="0" smtClean="0">
                          <a:latin typeface="Tw Cen MT" charset="0"/>
                          <a:ea typeface="Tw Cen MT" charset="0"/>
                          <a:cs typeface="Tw Cen MT" charset="0"/>
                        </a:rPr>
                        <a:t>Upper Bound: 2</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w Cen MT" charset="0"/>
                          <a:ea typeface="Tw Cen MT" charset="0"/>
                          <a:cs typeface="Tw Cen MT" charset="0"/>
                        </a:rPr>
                        <a:t>Lower Bound: 1.06</a:t>
                      </a:r>
                    </a:p>
                    <a:p>
                      <a:pPr algn="ctr"/>
                      <a:r>
                        <a:rPr lang="en-US" dirty="0" smtClean="0">
                          <a:latin typeface="Tw Cen MT" charset="0"/>
                          <a:ea typeface="Tw Cen MT" charset="0"/>
                          <a:cs typeface="Tw Cen MT" charset="0"/>
                        </a:rPr>
                        <a:t>Rand </a:t>
                      </a:r>
                      <a:r>
                        <a:rPr lang="en-US" baseline="0" dirty="0" smtClean="0">
                          <a:latin typeface="Tw Cen MT" charset="0"/>
                          <a:ea typeface="Tw Cen MT" charset="0"/>
                          <a:cs typeface="Tw Cen MT" charset="0"/>
                        </a:rPr>
                        <a:t>Lower Bound: 1.06</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24179">
                <a:tc>
                  <a:txBody>
                    <a:bodyPr/>
                    <a:lstStyle/>
                    <a:p>
                      <a:pPr algn="ctr"/>
                      <a:r>
                        <a:rPr lang="en-US" dirty="0" smtClean="0">
                          <a:latin typeface="Tw Cen MT" charset="0"/>
                          <a:ea typeface="Tw Cen MT" charset="0"/>
                          <a:cs typeface="Tw Cen MT" charset="0"/>
                        </a:rPr>
                        <a:t>Min Utility</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Optimal</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latin typeface="Tw Cen MT" charset="0"/>
                          <a:ea typeface="Tw Cen MT" charset="0"/>
                          <a:cs typeface="Tw Cen MT" charset="0"/>
                        </a:rPr>
                        <a:t>Upper Bound: 2</a:t>
                      </a:r>
                      <a:endParaRPr lang="en-US" dirty="0">
                        <a:latin typeface="Tw Cen MT" charset="0"/>
                        <a:ea typeface="Tw Cen MT" charset="0"/>
                        <a:cs typeface="Tw Cen MT"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w Cen MT" charset="0"/>
                          <a:ea typeface="Tw Cen MT" charset="0"/>
                          <a:cs typeface="Tw Cen MT" charset="0"/>
                        </a:rPr>
                        <a:t>Upper Bound: 2</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latin typeface="Tw Cen MT" charset="0"/>
                          <a:ea typeface="Tw Cen MT" charset="0"/>
                          <a:cs typeface="Tw Cen MT" charset="0"/>
                        </a:rPr>
                        <a:t>Lower Bound: 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505994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 4:  Change Objectives</a:t>
            </a:r>
            <a:endParaRPr lang="en-US" dirty="0"/>
          </a:p>
        </p:txBody>
      </p:sp>
      <p:sp>
        <p:nvSpPr>
          <p:cNvPr id="4" name="Content Placeholder 3"/>
          <p:cNvSpPr>
            <a:spLocks noGrp="1"/>
          </p:cNvSpPr>
          <p:nvPr>
            <p:ph idx="1"/>
          </p:nvPr>
        </p:nvSpPr>
        <p:spPr/>
        <p:txBody>
          <a:bodyPr/>
          <a:lstStyle/>
          <a:p>
            <a:r>
              <a:rPr lang="en-US" dirty="0" smtClean="0"/>
              <a:t>Objectives:</a:t>
            </a:r>
          </a:p>
          <a:p>
            <a:pPr lvl="1"/>
            <a:r>
              <a:rPr lang="en-US" dirty="0" smtClean="0"/>
              <a:t>Social </a:t>
            </a:r>
            <a:r>
              <a:rPr lang="en-US" dirty="0" err="1" smtClean="0"/>
              <a:t>Happyness</a:t>
            </a:r>
            <a:r>
              <a:rPr lang="en-US" dirty="0" smtClean="0"/>
              <a:t> (Mei, Li, Ye and Zhang, AAMAS 2016)</a:t>
            </a:r>
          </a:p>
          <a:p>
            <a:pPr marL="365760" lvl="1" indent="0">
              <a:buNone/>
            </a:pPr>
            <a:r>
              <a:rPr lang="en-US" dirty="0" smtClean="0"/>
              <a:t>	1 - Actual/Worst</a:t>
            </a:r>
          </a:p>
          <a:p>
            <a:pPr lvl="1"/>
            <a:r>
              <a:rPr lang="en-US" dirty="0" smtClean="0"/>
              <a:t>Minimax Envy (</a:t>
            </a:r>
            <a:r>
              <a:rPr lang="en-US" dirty="0" err="1"/>
              <a:t>Cai</a:t>
            </a:r>
            <a:r>
              <a:rPr lang="en-US" dirty="0"/>
              <a:t>, </a:t>
            </a:r>
            <a:r>
              <a:rPr lang="en-US" dirty="0" err="1"/>
              <a:t>Filos-Ratsikas</a:t>
            </a:r>
            <a:r>
              <a:rPr lang="en-US" dirty="0"/>
              <a:t> and </a:t>
            </a:r>
            <a:r>
              <a:rPr lang="en-US" dirty="0" smtClean="0"/>
              <a:t>Tang, IJCAI 2016)</a:t>
            </a:r>
            <a:endParaRPr lang="en-US" dirty="0"/>
          </a:p>
          <a:p>
            <a:pPr marL="0" indent="0">
              <a:buNone/>
            </a:pPr>
            <a:r>
              <a:rPr lang="en-US" dirty="0" smtClean="0"/>
              <a:t>	minimize (Max Cost – Min cost)</a:t>
            </a:r>
            <a:endParaRPr lang="en-US" dirty="0"/>
          </a:p>
        </p:txBody>
      </p:sp>
    </p:spTree>
    <p:extLst>
      <p:ext uri="{BB962C8B-B14F-4D97-AF65-F5344CB8AC3E}">
        <p14:creationId xmlns:p14="http://schemas.microsoft.com/office/powerpoint/2010/main" val="4553563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Season 5:  Adding Constraints</a:t>
            </a:r>
            <a:endParaRPr lang="en-US" dirty="0"/>
          </a:p>
        </p:txBody>
      </p:sp>
      <p:sp>
        <p:nvSpPr>
          <p:cNvPr id="4" name="Content Placeholder 3"/>
          <p:cNvSpPr>
            <a:spLocks noGrp="1"/>
          </p:cNvSpPr>
          <p:nvPr>
            <p:ph idx="1"/>
          </p:nvPr>
        </p:nvSpPr>
        <p:spPr/>
        <p:txBody>
          <a:bodyPr/>
          <a:lstStyle/>
          <a:p>
            <a:r>
              <a:rPr lang="en-US" dirty="0" smtClean="0"/>
              <a:t>Constraints among agents (how agents affect each other)</a:t>
            </a:r>
          </a:p>
          <a:p>
            <a:pPr lvl="1"/>
            <a:r>
              <a:rPr lang="en-US" dirty="0" smtClean="0"/>
              <a:t>Externality   (AAMAS 2019)</a:t>
            </a:r>
          </a:p>
          <a:p>
            <a:r>
              <a:rPr lang="en-US" dirty="0" smtClean="0"/>
              <a:t>Constraints among facilities</a:t>
            </a:r>
          </a:p>
          <a:p>
            <a:pPr lvl="1"/>
            <a:r>
              <a:rPr lang="en-US" dirty="0" smtClean="0"/>
              <a:t>Maximum Distance  (AAMAS 2015)</a:t>
            </a:r>
          </a:p>
          <a:p>
            <a:pPr lvl="1"/>
            <a:r>
              <a:rPr lang="en-US" dirty="0" smtClean="0"/>
              <a:t>Minimum Distance  (AAMAS 2019)</a:t>
            </a:r>
          </a:p>
          <a:p>
            <a:pPr lvl="1"/>
            <a:r>
              <a:rPr lang="en-US" dirty="0" smtClean="0"/>
              <a:t>Exact distance (</a:t>
            </a:r>
            <a:r>
              <a:rPr lang="en-US" smtClean="0"/>
              <a:t>Activity Scheduling, AAMAS 2019)</a:t>
            </a:r>
            <a:endParaRPr lang="en-US" dirty="0" smtClean="0"/>
          </a:p>
          <a:p>
            <a:r>
              <a:rPr lang="en-US" dirty="0" smtClean="0"/>
              <a:t>Combining the two roles (AAMAS 2019)</a:t>
            </a:r>
          </a:p>
          <a:p>
            <a:pPr lvl="1"/>
            <a:r>
              <a:rPr lang="en-US" dirty="0" smtClean="0"/>
              <a:t>Communities</a:t>
            </a:r>
          </a:p>
          <a:p>
            <a:endParaRPr lang="en-US" dirty="0"/>
          </a:p>
        </p:txBody>
      </p:sp>
    </p:spTree>
    <p:extLst>
      <p:ext uri="{BB962C8B-B14F-4D97-AF65-F5344CB8AC3E}">
        <p14:creationId xmlns:p14="http://schemas.microsoft.com/office/powerpoint/2010/main" val="356712561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Works done by other groups</a:t>
            </a:r>
            <a:endParaRPr lang="en-US" dirty="0"/>
          </a:p>
        </p:txBody>
      </p:sp>
      <p:sp>
        <p:nvSpPr>
          <p:cNvPr id="4" name="Content Placeholder 3"/>
          <p:cNvSpPr>
            <a:spLocks noGrp="1"/>
          </p:cNvSpPr>
          <p:nvPr>
            <p:ph idx="1"/>
          </p:nvPr>
        </p:nvSpPr>
        <p:spPr/>
        <p:txBody>
          <a:bodyPr/>
          <a:lstStyle/>
          <a:p>
            <a:r>
              <a:rPr lang="en-US" altLang="zh-CN" dirty="0" smtClean="0"/>
              <a:t>Characterization</a:t>
            </a:r>
          </a:p>
          <a:p>
            <a:r>
              <a:rPr lang="en-US" altLang="zh-CN" dirty="0" smtClean="0"/>
              <a:t>Capacity Constraint</a:t>
            </a:r>
          </a:p>
          <a:p>
            <a:r>
              <a:rPr lang="en-US" altLang="zh-CN" dirty="0" smtClean="0"/>
              <a:t>Other cost functions (</a:t>
            </a:r>
            <a:r>
              <a:rPr lang="en-US" altLang="zh-CN" dirty="0" err="1" smtClean="0"/>
              <a:t>SoS</a:t>
            </a:r>
            <a:r>
              <a:rPr lang="en-US" altLang="zh-CN" dirty="0" smtClean="0"/>
              <a:t>, Manhattan)</a:t>
            </a:r>
          </a:p>
          <a:p>
            <a:r>
              <a:rPr lang="en-US" dirty="0" err="1" smtClean="0"/>
              <a:t>Falsename</a:t>
            </a:r>
            <a:r>
              <a:rPr lang="en-US" dirty="0" smtClean="0"/>
              <a:t> manipulation</a:t>
            </a:r>
          </a:p>
          <a:p>
            <a:r>
              <a:rPr lang="en-US" dirty="0" smtClean="0"/>
              <a:t>Dynamic facilities/Facility relocation</a:t>
            </a:r>
          </a:p>
          <a:p>
            <a:r>
              <a:rPr lang="en-US" dirty="0" smtClean="0"/>
              <a:t>Candidate locations (discrete)</a:t>
            </a:r>
          </a:p>
          <a:p>
            <a:r>
              <a:rPr lang="en-US" dirty="0" smtClean="0"/>
              <a:t>Distortion</a:t>
            </a:r>
          </a:p>
          <a:p>
            <a:r>
              <a:rPr lang="en-US" dirty="0" smtClean="0"/>
              <a:t>…</a:t>
            </a:r>
            <a:endParaRPr lang="en-US" dirty="0"/>
          </a:p>
        </p:txBody>
      </p:sp>
    </p:spTree>
    <p:extLst>
      <p:ext uri="{BB962C8B-B14F-4D97-AF65-F5344CB8AC3E}">
        <p14:creationId xmlns:p14="http://schemas.microsoft.com/office/powerpoint/2010/main" val="228198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r>
              <a:rPr lang="en-US" sz="2400" dirty="0" smtClean="0">
                <a:latin typeface="Calibri"/>
                <a:cs typeface="Calibri"/>
              </a:rPr>
              <a:t>The cost of agent </a:t>
            </a:r>
            <a:r>
              <a:rPr lang="en-US" sz="2400" i="1" dirty="0" err="1" smtClean="0">
                <a:latin typeface="Calibri"/>
                <a:cs typeface="Calibri"/>
              </a:rPr>
              <a:t>i</a:t>
            </a:r>
            <a:r>
              <a:rPr lang="en-US" sz="2400" dirty="0" smtClean="0">
                <a:latin typeface="Calibri"/>
                <a:cs typeface="Calibri"/>
              </a:rPr>
              <a:t> with respect to the facility located at </a:t>
            </a:r>
            <a:r>
              <a:rPr lang="en-US" sz="2400" i="1" dirty="0" smtClean="0">
                <a:latin typeface="Calibri"/>
                <a:cs typeface="Calibri"/>
              </a:rPr>
              <a:t>y </a:t>
            </a:r>
            <a:r>
              <a:rPr lang="en-US" sz="2400" dirty="0" smtClean="0">
                <a:latin typeface="Calibri"/>
                <a:cs typeface="Calibri"/>
              </a:rPr>
              <a:t>is her distance away from the facility. That is, </a:t>
            </a:r>
          </a:p>
          <a:p>
            <a:endParaRPr lang="en-US" sz="2400" dirty="0" smtClean="0">
              <a:latin typeface="Calibri"/>
              <a:cs typeface="Calibri"/>
            </a:endParaRPr>
          </a:p>
          <a:p>
            <a:pPr marL="365760" lvl="1" indent="0">
              <a:buNone/>
            </a:pPr>
            <a:endParaRPr lang="en-US" sz="2400" i="1" baseline="-25000" dirty="0" smtClean="0">
              <a:latin typeface="Calibri"/>
              <a:cs typeface="Calibri"/>
            </a:endParaRPr>
          </a:p>
          <a:p>
            <a:r>
              <a:rPr lang="en-US" sz="2400" dirty="0" smtClean="0">
                <a:latin typeface="Calibri"/>
                <a:cs typeface="Calibri"/>
              </a:rPr>
              <a:t>The principal wants to design a strategyproof mechanism </a:t>
            </a:r>
            <a:r>
              <a:rPr lang="en-US" sz="2400" i="1" dirty="0" smtClean="0">
                <a:latin typeface="Calibri"/>
                <a:cs typeface="Calibri"/>
              </a:rPr>
              <a:t>f</a:t>
            </a:r>
            <a:r>
              <a:rPr lang="en-US" sz="2400" dirty="0" smtClean="0">
                <a:latin typeface="Calibri"/>
                <a:cs typeface="Calibri"/>
              </a:rPr>
              <a:t> which minimizes/approximates social cost. </a:t>
            </a:r>
            <a:endParaRPr lang="en-US" sz="2400" dirty="0">
              <a:latin typeface="Calibri"/>
              <a:cs typeface="Calibri"/>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2927728486"/>
              </p:ext>
            </p:extLst>
          </p:nvPr>
        </p:nvGraphicFramePr>
        <p:xfrm>
          <a:off x="2993601" y="2643159"/>
          <a:ext cx="3052338" cy="508723"/>
        </p:xfrm>
        <a:graphic>
          <a:graphicData uri="http://schemas.openxmlformats.org/presentationml/2006/ole">
            <mc:AlternateContent xmlns:mc="http://schemas.openxmlformats.org/markup-compatibility/2006">
              <mc:Choice xmlns:v="urn:schemas-microsoft-com:vml" Requires="v">
                <p:oleObj spid="_x0000_s195432" name="Equation" r:id="rId4" imgW="1219200" imgH="203200" progId="Equation.DSMT4">
                  <p:embed/>
                </p:oleObj>
              </mc:Choice>
              <mc:Fallback>
                <p:oleObj name="Equation" r:id="rId4" imgW="1219200" imgH="203200" progId="Equation.DSMT4">
                  <p:embed/>
                  <p:pic>
                    <p:nvPicPr>
                      <p:cNvPr id="0" name=""/>
                      <p:cNvPicPr/>
                      <p:nvPr/>
                    </p:nvPicPr>
                    <p:blipFill>
                      <a:blip r:embed="rId5"/>
                      <a:stretch>
                        <a:fillRect/>
                      </a:stretch>
                    </p:blipFill>
                    <p:spPr>
                      <a:xfrm>
                        <a:off x="2993601" y="2643159"/>
                        <a:ext cx="3052338" cy="50872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1765138227"/>
              </p:ext>
            </p:extLst>
          </p:nvPr>
        </p:nvGraphicFramePr>
        <p:xfrm>
          <a:off x="1476375" y="4030663"/>
          <a:ext cx="6419850" cy="1116012"/>
        </p:xfrm>
        <a:graphic>
          <a:graphicData uri="http://schemas.openxmlformats.org/presentationml/2006/ole">
            <mc:AlternateContent xmlns:mc="http://schemas.openxmlformats.org/markup-compatibility/2006">
              <mc:Choice xmlns:v="urn:schemas-microsoft-com:vml" Requires="v">
                <p:oleObj spid="_x0000_s195433" name="Equation" r:id="rId6" imgW="2565400" imgH="444500" progId="Equation.DSMT4">
                  <p:embed/>
                </p:oleObj>
              </mc:Choice>
              <mc:Fallback>
                <p:oleObj name="Equation" r:id="rId6" imgW="2565400" imgH="444500" progId="Equation.DSMT4">
                  <p:embed/>
                  <p:pic>
                    <p:nvPicPr>
                      <p:cNvPr id="0" name=""/>
                      <p:cNvPicPr/>
                      <p:nvPr/>
                    </p:nvPicPr>
                    <p:blipFill>
                      <a:blip r:embed="rId7"/>
                      <a:stretch>
                        <a:fillRect/>
                      </a:stretch>
                    </p:blipFill>
                    <p:spPr>
                      <a:xfrm>
                        <a:off x="1476375" y="4030663"/>
                        <a:ext cx="6419850" cy="1116012"/>
                      </a:xfrm>
                      <a:prstGeom prst="rect">
                        <a:avLst/>
                      </a:prstGeom>
                    </p:spPr>
                  </p:pic>
                </p:oleObj>
              </mc:Fallback>
            </mc:AlternateContent>
          </a:graphicData>
        </a:graphic>
      </p:graphicFrame>
    </p:spTree>
    <p:extLst>
      <p:ext uri="{BB962C8B-B14F-4D97-AF65-F5344CB8AC3E}">
        <p14:creationId xmlns:p14="http://schemas.microsoft.com/office/powerpoint/2010/main" val="230854123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Future Work (Season X?)</a:t>
            </a:r>
            <a:endParaRPr lang="en-US" dirty="0"/>
          </a:p>
        </p:txBody>
      </p:sp>
      <p:sp>
        <p:nvSpPr>
          <p:cNvPr id="4" name="Content Placeholder 3"/>
          <p:cNvSpPr>
            <a:spLocks noGrp="1"/>
          </p:cNvSpPr>
          <p:nvPr>
            <p:ph idx="1"/>
          </p:nvPr>
        </p:nvSpPr>
        <p:spPr/>
        <p:txBody>
          <a:bodyPr/>
          <a:lstStyle/>
          <a:p>
            <a:r>
              <a:rPr lang="en-US" dirty="0" smtClean="0"/>
              <a:t>There are always new problems worth studying</a:t>
            </a:r>
          </a:p>
          <a:p>
            <a:r>
              <a:rPr lang="en-US" dirty="0" smtClean="0"/>
              <a:t>Existing gaps in approximation ratios are always worth closing</a:t>
            </a:r>
          </a:p>
          <a:p>
            <a:r>
              <a:rPr lang="en-US" dirty="0" smtClean="0"/>
              <a:t>Other concepts in algorithmic game theory and social choice theory may inject new insights into the facility location games</a:t>
            </a:r>
          </a:p>
          <a:p>
            <a:pPr lvl="1"/>
            <a:r>
              <a:rPr lang="en-US" dirty="0" smtClean="0"/>
              <a:t>Fairness </a:t>
            </a:r>
            <a:r>
              <a:rPr lang="en-US" dirty="0" smtClean="0"/>
              <a:t>(IJCAI 2022, AAAI 2024</a:t>
            </a:r>
            <a:r>
              <a:rPr lang="en-US" dirty="0" smtClean="0"/>
              <a:t>)</a:t>
            </a:r>
            <a:endParaRPr lang="en-US" dirty="0" smtClean="0"/>
          </a:p>
          <a:p>
            <a:pPr lvl="1"/>
            <a:r>
              <a:rPr lang="en-US" dirty="0" smtClean="0"/>
              <a:t>Cheating facilities (IJCAI 2020)</a:t>
            </a:r>
          </a:p>
          <a:p>
            <a:pPr lvl="1"/>
            <a:r>
              <a:rPr lang="en-US" dirty="0" smtClean="0"/>
              <a:t>Altruism (AAAI 2024)</a:t>
            </a:r>
          </a:p>
          <a:p>
            <a:pPr lvl="1"/>
            <a:r>
              <a:rPr lang="en-HK" smtClean="0"/>
              <a:t>…</a:t>
            </a:r>
            <a:endParaRPr lang="en-US" dirty="0"/>
          </a:p>
        </p:txBody>
      </p:sp>
    </p:spTree>
    <p:extLst>
      <p:ext uri="{BB962C8B-B14F-4D97-AF65-F5344CB8AC3E}">
        <p14:creationId xmlns:p14="http://schemas.microsoft.com/office/powerpoint/2010/main" val="19321130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latin typeface="Calibri"/>
                <a:cs typeface="Calibri"/>
              </a:rPr>
              <a:t>Warm up (Facility </a:t>
            </a:r>
            <a:r>
              <a:rPr lang="en-US" sz="3200" dirty="0">
                <a:latin typeface="Calibri"/>
                <a:cs typeface="Calibri"/>
              </a:rPr>
              <a:t>location games with single-peaked </a:t>
            </a:r>
            <a:r>
              <a:rPr lang="en-US" sz="3200" dirty="0" smtClean="0">
                <a:latin typeface="Calibri"/>
                <a:cs typeface="Calibri"/>
              </a:rPr>
              <a:t>preferences)</a:t>
            </a:r>
            <a:endParaRPr lang="en-US" sz="3200" dirty="0">
              <a:latin typeface="Calibri"/>
              <a:cs typeface="Calibri"/>
            </a:endParaRPr>
          </a:p>
        </p:txBody>
      </p:sp>
      <p:sp>
        <p:nvSpPr>
          <p:cNvPr id="4" name="TextBox 3"/>
          <p:cNvSpPr txBox="1"/>
          <p:nvPr/>
        </p:nvSpPr>
        <p:spPr>
          <a:xfrm>
            <a:off x="612648" y="1700784"/>
            <a:ext cx="81534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latin typeface="Calibri"/>
              <a:cs typeface="Calibri"/>
            </a:endParaRPr>
          </a:p>
          <a:p>
            <a:r>
              <a:rPr lang="en-US" sz="2000" dirty="0" smtClean="0">
                <a:latin typeface="Calibri"/>
                <a:cs typeface="Calibri"/>
              </a:rPr>
              <a:t>Mechanism 1: locate the facility at the location of the median agent.</a:t>
            </a:r>
          </a:p>
          <a:p>
            <a:endParaRPr lang="en-US" sz="800" dirty="0">
              <a:latin typeface="Calibri"/>
              <a:cs typeface="Calibri"/>
            </a:endParaRPr>
          </a:p>
        </p:txBody>
      </p:sp>
      <p:sp>
        <p:nvSpPr>
          <p:cNvPr id="6" name="TextBox 5"/>
          <p:cNvSpPr txBox="1"/>
          <p:nvPr/>
        </p:nvSpPr>
        <p:spPr>
          <a:xfrm>
            <a:off x="612648" y="2246531"/>
            <a:ext cx="815340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latin typeface="Calibri"/>
                <a:cs typeface="Calibri"/>
              </a:rPr>
              <a:t>Example:</a:t>
            </a:r>
          </a:p>
          <a:p>
            <a:endParaRPr lang="en-US" dirty="0">
              <a:latin typeface="Calibri"/>
              <a:cs typeface="Calibri"/>
            </a:endParaRPr>
          </a:p>
          <a:p>
            <a:endParaRPr lang="en-US" dirty="0" smtClean="0">
              <a:latin typeface="Calibri"/>
              <a:cs typeface="Calibri"/>
            </a:endParaRPr>
          </a:p>
          <a:p>
            <a:endParaRPr lang="en-US" dirty="0" smtClean="0">
              <a:latin typeface="Calibri"/>
              <a:cs typeface="Calibri"/>
            </a:endParaRPr>
          </a:p>
          <a:p>
            <a:endParaRPr lang="en-US" dirty="0" smtClean="0">
              <a:latin typeface="Calibri"/>
              <a:cs typeface="Calibri"/>
            </a:endParaRPr>
          </a:p>
          <a:p>
            <a:endParaRPr lang="en-US" dirty="0">
              <a:latin typeface="Calibri"/>
              <a:cs typeface="Calibri"/>
            </a:endParaRPr>
          </a:p>
          <a:p>
            <a:endParaRPr lang="en-US" dirty="0" smtClean="0">
              <a:latin typeface="Calibri"/>
              <a:cs typeface="Calibri"/>
            </a:endParaRPr>
          </a:p>
          <a:p>
            <a:endParaRPr lang="en-US" dirty="0">
              <a:latin typeface="Calibri"/>
              <a:cs typeface="Calibri"/>
            </a:endParaRPr>
          </a:p>
          <a:p>
            <a:pPr marL="742950" lvl="1" indent="-285750">
              <a:buFont typeface="Arial"/>
              <a:buChar char="•"/>
            </a:pPr>
            <a:r>
              <a:rPr lang="en-US" dirty="0" smtClean="0">
                <a:latin typeface="Calibri"/>
                <a:cs typeface="Calibri"/>
              </a:rPr>
              <a:t>Strategyproof ? E.g. Can x</a:t>
            </a:r>
            <a:r>
              <a:rPr lang="en-US" baseline="-25000" dirty="0" smtClean="0">
                <a:latin typeface="Calibri"/>
                <a:cs typeface="Calibri"/>
              </a:rPr>
              <a:t>2 </a:t>
            </a:r>
            <a:r>
              <a:rPr lang="en-US" dirty="0" smtClean="0">
                <a:latin typeface="Calibri"/>
                <a:cs typeface="Calibri"/>
              </a:rPr>
              <a:t>benefit from reporting a false location?</a:t>
            </a:r>
            <a:endParaRPr lang="en-US" baseline="-25000" dirty="0" smtClean="0">
              <a:latin typeface="Calibri"/>
              <a:cs typeface="Calibri"/>
            </a:endParaRPr>
          </a:p>
          <a:p>
            <a:pPr marL="742950" lvl="1" indent="-285750">
              <a:buFont typeface="Arial"/>
              <a:buChar char="•"/>
            </a:pPr>
            <a:r>
              <a:rPr lang="en-US" dirty="0" smtClean="0">
                <a:latin typeface="Calibri"/>
                <a:cs typeface="Calibri"/>
              </a:rPr>
              <a:t>Approximation ratio ?</a:t>
            </a:r>
            <a:endParaRPr lang="en-US" dirty="0">
              <a:latin typeface="Calibri"/>
              <a:cs typeface="Calibri"/>
            </a:endParaRPr>
          </a:p>
          <a:p>
            <a:endParaRPr lang="en-US" dirty="0">
              <a:latin typeface="Calibri"/>
              <a:cs typeface="Calibri"/>
            </a:endParaRPr>
          </a:p>
          <a:p>
            <a:endParaRPr lang="en-US" dirty="0" smtClean="0">
              <a:latin typeface="Calibri"/>
              <a:cs typeface="Calibri"/>
            </a:endParaRPr>
          </a:p>
          <a:p>
            <a:endParaRPr lang="en-US" dirty="0">
              <a:latin typeface="Calibri"/>
              <a:cs typeface="Calibri"/>
            </a:endParaRPr>
          </a:p>
          <a:p>
            <a:endParaRPr lang="en-US" dirty="0" smtClean="0">
              <a:latin typeface="Calibri"/>
              <a:cs typeface="Calibri"/>
            </a:endParaRPr>
          </a:p>
        </p:txBody>
      </p:sp>
      <p:cxnSp>
        <p:nvCxnSpPr>
          <p:cNvPr id="14" name="Straight Connector 13"/>
          <p:cNvCxnSpPr/>
          <p:nvPr/>
        </p:nvCxnSpPr>
        <p:spPr>
          <a:xfrm>
            <a:off x="1167455" y="3553245"/>
            <a:ext cx="708170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885889" y="3566073"/>
            <a:ext cx="769751" cy="369332"/>
          </a:xfrm>
          <a:prstGeom prst="rect">
            <a:avLst/>
          </a:prstGeom>
          <a:noFill/>
        </p:spPr>
        <p:txBody>
          <a:bodyPr wrap="square" rtlCol="0">
            <a:spAutoFit/>
          </a:bodyPr>
          <a:lstStyle/>
          <a:p>
            <a:r>
              <a:rPr lang="en-US" dirty="0" smtClean="0">
                <a:latin typeface="Calibri"/>
                <a:cs typeface="Calibri"/>
              </a:rPr>
              <a:t>x</a:t>
            </a:r>
            <a:r>
              <a:rPr lang="en-US" baseline="-25000" dirty="0" smtClean="0">
                <a:latin typeface="Calibri"/>
                <a:cs typeface="Calibri"/>
              </a:rPr>
              <a:t>1</a:t>
            </a:r>
            <a:endParaRPr lang="en-US" dirty="0">
              <a:latin typeface="Calibri"/>
              <a:cs typeface="Calibri"/>
            </a:endParaRPr>
          </a:p>
        </p:txBody>
      </p:sp>
      <p:sp>
        <p:nvSpPr>
          <p:cNvPr id="17" name="TextBox 16"/>
          <p:cNvSpPr txBox="1"/>
          <p:nvPr/>
        </p:nvSpPr>
        <p:spPr>
          <a:xfrm>
            <a:off x="3000478" y="3566073"/>
            <a:ext cx="769751" cy="369332"/>
          </a:xfrm>
          <a:prstGeom prst="rect">
            <a:avLst/>
          </a:prstGeom>
          <a:noFill/>
        </p:spPr>
        <p:txBody>
          <a:bodyPr wrap="square" rtlCol="0">
            <a:spAutoFit/>
          </a:bodyPr>
          <a:lstStyle/>
          <a:p>
            <a:r>
              <a:rPr lang="en-US" dirty="0" smtClean="0">
                <a:latin typeface="Calibri"/>
                <a:cs typeface="Calibri"/>
              </a:rPr>
              <a:t>x</a:t>
            </a:r>
            <a:r>
              <a:rPr lang="en-US" baseline="-25000" dirty="0">
                <a:latin typeface="Calibri"/>
                <a:cs typeface="Calibri"/>
              </a:rPr>
              <a:t>2</a:t>
            </a:r>
            <a:endParaRPr lang="en-US" dirty="0">
              <a:latin typeface="Calibri"/>
              <a:cs typeface="Calibri"/>
            </a:endParaRPr>
          </a:p>
        </p:txBody>
      </p:sp>
      <p:sp>
        <p:nvSpPr>
          <p:cNvPr id="18" name="TextBox 17"/>
          <p:cNvSpPr txBox="1"/>
          <p:nvPr/>
        </p:nvSpPr>
        <p:spPr>
          <a:xfrm>
            <a:off x="3667595" y="3566073"/>
            <a:ext cx="769751" cy="369332"/>
          </a:xfrm>
          <a:prstGeom prst="rect">
            <a:avLst/>
          </a:prstGeom>
          <a:noFill/>
        </p:spPr>
        <p:txBody>
          <a:bodyPr wrap="square" rtlCol="0">
            <a:spAutoFit/>
          </a:bodyPr>
          <a:lstStyle/>
          <a:p>
            <a:r>
              <a:rPr lang="en-US" dirty="0" smtClean="0">
                <a:latin typeface="Calibri"/>
                <a:cs typeface="Calibri"/>
              </a:rPr>
              <a:t>x</a:t>
            </a:r>
            <a:r>
              <a:rPr lang="en-US" baseline="-25000" dirty="0">
                <a:latin typeface="Calibri"/>
                <a:cs typeface="Calibri"/>
              </a:rPr>
              <a:t>3</a:t>
            </a:r>
            <a:endParaRPr lang="en-US" dirty="0">
              <a:latin typeface="Calibri"/>
              <a:cs typeface="Calibri"/>
            </a:endParaRPr>
          </a:p>
        </p:txBody>
      </p:sp>
      <p:sp>
        <p:nvSpPr>
          <p:cNvPr id="19" name="TextBox 18"/>
          <p:cNvSpPr txBox="1"/>
          <p:nvPr/>
        </p:nvSpPr>
        <p:spPr>
          <a:xfrm>
            <a:off x="5410814" y="3566073"/>
            <a:ext cx="769751" cy="369332"/>
          </a:xfrm>
          <a:prstGeom prst="rect">
            <a:avLst/>
          </a:prstGeom>
          <a:noFill/>
        </p:spPr>
        <p:txBody>
          <a:bodyPr wrap="square" rtlCol="0">
            <a:spAutoFit/>
          </a:bodyPr>
          <a:lstStyle/>
          <a:p>
            <a:r>
              <a:rPr lang="en-US" dirty="0" smtClean="0">
                <a:latin typeface="Calibri"/>
                <a:cs typeface="Calibri"/>
              </a:rPr>
              <a:t>x</a:t>
            </a:r>
            <a:r>
              <a:rPr lang="en-US" baseline="-25000" dirty="0" smtClean="0">
                <a:latin typeface="Calibri"/>
                <a:cs typeface="Calibri"/>
              </a:rPr>
              <a:t>4</a:t>
            </a:r>
            <a:endParaRPr lang="en-US" dirty="0">
              <a:latin typeface="Calibri"/>
              <a:cs typeface="Calibri"/>
            </a:endParaRPr>
          </a:p>
        </p:txBody>
      </p:sp>
      <p:pic>
        <p:nvPicPr>
          <p:cNvPr id="23" name="Content Placeholder 7" descr="radio_tower.jpg"/>
          <p:cNvPicPr>
            <a:picLocks noChangeAspect="1"/>
          </p:cNvPicPr>
          <p:nvPr/>
        </p:nvPicPr>
        <p:blipFill>
          <a:blip r:embed="rId3" cstate="email">
            <a:extLst>
              <a:ext uri="{28A0092B-C50C-407E-A947-70E740481C1C}">
                <a14:useLocalDpi xmlns:a14="http://schemas.microsoft.com/office/drawing/2010/main" val="0"/>
              </a:ext>
            </a:extLst>
          </a:blip>
          <a:srcRect t="30431" b="30431"/>
          <a:stretch>
            <a:fillRect/>
          </a:stretch>
        </p:blipFill>
        <p:spPr>
          <a:xfrm>
            <a:off x="2919190" y="2770757"/>
            <a:ext cx="697914" cy="384831"/>
          </a:xfrm>
          <a:prstGeom prst="rect">
            <a:avLst/>
          </a:prstGeom>
        </p:spPr>
      </p:pic>
    </p:spTree>
    <p:extLst>
      <p:ext uri="{BB962C8B-B14F-4D97-AF65-F5344CB8AC3E}">
        <p14:creationId xmlns:p14="http://schemas.microsoft.com/office/powerpoint/2010/main" val="31580696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4" name="TextBox 3"/>
          <p:cNvSpPr txBox="1"/>
          <p:nvPr/>
        </p:nvSpPr>
        <p:spPr>
          <a:xfrm>
            <a:off x="612648" y="1700784"/>
            <a:ext cx="8153400" cy="646331"/>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p>
          <a:p>
            <a:r>
              <a:rPr lang="en-US" sz="2000" dirty="0" smtClean="0"/>
              <a:t>Mechanism 1: locate the facility at the location of the median agent.</a:t>
            </a:r>
          </a:p>
          <a:p>
            <a:endParaRPr lang="en-US" sz="800" dirty="0"/>
          </a:p>
        </p:txBody>
      </p:sp>
      <p:sp>
        <p:nvSpPr>
          <p:cNvPr id="7" name="TextBox 6"/>
          <p:cNvSpPr txBox="1"/>
          <p:nvPr/>
        </p:nvSpPr>
        <p:spPr>
          <a:xfrm>
            <a:off x="612648" y="2356103"/>
            <a:ext cx="8153400" cy="707886"/>
          </a:xfrm>
          <a:prstGeom prst="rect">
            <a:avLst/>
          </a:prstGeom>
          <a:solidFill>
            <a:schemeClr val="accent2"/>
          </a:solidFill>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000" dirty="0" smtClean="0"/>
              <a:t>Theorem 1 [</a:t>
            </a:r>
            <a:r>
              <a:rPr lang="en-US" sz="2000" dirty="0" err="1" smtClean="0"/>
              <a:t>Procaccia</a:t>
            </a:r>
            <a:r>
              <a:rPr lang="en-US" sz="2000" dirty="0" smtClean="0"/>
              <a:t> and Tennenholtz’09]: Mechanism 1 is strategyproof and gives the optimal (minimum) social cost.</a:t>
            </a:r>
          </a:p>
        </p:txBody>
      </p:sp>
    </p:spTree>
    <p:extLst>
      <p:ext uri="{BB962C8B-B14F-4D97-AF65-F5344CB8AC3E}">
        <p14:creationId xmlns:p14="http://schemas.microsoft.com/office/powerpoint/2010/main" val="8352166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r>
              <a:rPr lang="en-US" sz="2400" dirty="0" smtClean="0">
                <a:latin typeface="Calibri"/>
                <a:cs typeface="Calibri"/>
              </a:rPr>
              <a:t>The cost of agent </a:t>
            </a:r>
            <a:r>
              <a:rPr lang="en-US" sz="2400" i="1" dirty="0" err="1" smtClean="0">
                <a:latin typeface="Calibri"/>
                <a:cs typeface="Calibri"/>
              </a:rPr>
              <a:t>i</a:t>
            </a:r>
            <a:r>
              <a:rPr lang="en-US" sz="2400" dirty="0" smtClean="0">
                <a:latin typeface="Calibri"/>
                <a:cs typeface="Calibri"/>
              </a:rPr>
              <a:t> with respect to the facility located at </a:t>
            </a:r>
            <a:r>
              <a:rPr lang="en-US" sz="2400" i="1" dirty="0" smtClean="0">
                <a:latin typeface="Calibri"/>
                <a:cs typeface="Calibri"/>
              </a:rPr>
              <a:t>y </a:t>
            </a:r>
            <a:r>
              <a:rPr lang="en-US" sz="2400" dirty="0" smtClean="0">
                <a:latin typeface="Calibri"/>
                <a:cs typeface="Calibri"/>
              </a:rPr>
              <a:t>is her distance away from the facility. That is, </a:t>
            </a:r>
          </a:p>
          <a:p>
            <a:endParaRPr lang="en-US" sz="2400" dirty="0" smtClean="0">
              <a:latin typeface="Calibri"/>
              <a:cs typeface="Calibri"/>
            </a:endParaRPr>
          </a:p>
          <a:p>
            <a:pPr marL="365760" lvl="1" indent="0">
              <a:buNone/>
            </a:pPr>
            <a:endParaRPr lang="en-US" sz="2400" i="1" baseline="-25000" dirty="0" smtClean="0">
              <a:latin typeface="Calibri"/>
              <a:cs typeface="Calibri"/>
            </a:endParaRPr>
          </a:p>
          <a:p>
            <a:r>
              <a:rPr lang="en-US" sz="2400" dirty="0" smtClean="0">
                <a:latin typeface="Calibri"/>
                <a:cs typeface="Calibri"/>
              </a:rPr>
              <a:t>The principal wants to design a strategyproof mechanism </a:t>
            </a:r>
            <a:r>
              <a:rPr lang="en-US" sz="2400" i="1" dirty="0" smtClean="0">
                <a:latin typeface="Calibri"/>
                <a:cs typeface="Calibri"/>
              </a:rPr>
              <a:t>f</a:t>
            </a:r>
            <a:r>
              <a:rPr lang="en-US" sz="2400" dirty="0" smtClean="0">
                <a:latin typeface="Calibri"/>
                <a:cs typeface="Calibri"/>
              </a:rPr>
              <a:t> which minimizes/approximates the maximum cost. </a:t>
            </a:r>
            <a:endParaRPr lang="en-US" sz="2400" dirty="0">
              <a:latin typeface="Calibri"/>
              <a:cs typeface="Calibri"/>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1894024296"/>
              </p:ext>
            </p:extLst>
          </p:nvPr>
        </p:nvGraphicFramePr>
        <p:xfrm>
          <a:off x="2993601" y="2587244"/>
          <a:ext cx="3052338" cy="508723"/>
        </p:xfrm>
        <a:graphic>
          <a:graphicData uri="http://schemas.openxmlformats.org/presentationml/2006/ole">
            <mc:AlternateContent xmlns:mc="http://schemas.openxmlformats.org/markup-compatibility/2006">
              <mc:Choice xmlns:v="urn:schemas-microsoft-com:vml" Requires="v">
                <p:oleObj spid="_x0000_s200517" name="Equation" r:id="rId4" imgW="1219200" imgH="203200" progId="Equation.DSMT4">
                  <p:embed/>
                </p:oleObj>
              </mc:Choice>
              <mc:Fallback>
                <p:oleObj name="Equation" r:id="rId4" imgW="1219200" imgH="203200" progId="Equation.DSMT4">
                  <p:embed/>
                  <p:pic>
                    <p:nvPicPr>
                      <p:cNvPr id="0" name=""/>
                      <p:cNvPicPr/>
                      <p:nvPr/>
                    </p:nvPicPr>
                    <p:blipFill>
                      <a:blip r:embed="rId5"/>
                      <a:stretch>
                        <a:fillRect/>
                      </a:stretch>
                    </p:blipFill>
                    <p:spPr>
                      <a:xfrm>
                        <a:off x="2993601" y="2587244"/>
                        <a:ext cx="3052338" cy="508723"/>
                      </a:xfrm>
                      <a:prstGeom prst="rect">
                        <a:avLst/>
                      </a:prstGeom>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3819253446"/>
              </p:ext>
            </p:extLst>
          </p:nvPr>
        </p:nvGraphicFramePr>
        <p:xfrm>
          <a:off x="1158875" y="4302125"/>
          <a:ext cx="7054850" cy="573088"/>
        </p:xfrm>
        <a:graphic>
          <a:graphicData uri="http://schemas.openxmlformats.org/presentationml/2006/ole">
            <mc:AlternateContent xmlns:mc="http://schemas.openxmlformats.org/markup-compatibility/2006">
              <mc:Choice xmlns:v="urn:schemas-microsoft-com:vml" Requires="v">
                <p:oleObj spid="_x0000_s200518" name="Equation" r:id="rId6" imgW="2819400" imgH="228600" progId="Equation.DSMT4">
                  <p:embed/>
                </p:oleObj>
              </mc:Choice>
              <mc:Fallback>
                <p:oleObj name="Equation" r:id="rId6" imgW="2819400" imgH="228600" progId="Equation.DSMT4">
                  <p:embed/>
                  <p:pic>
                    <p:nvPicPr>
                      <p:cNvPr id="0" name=""/>
                      <p:cNvPicPr/>
                      <p:nvPr/>
                    </p:nvPicPr>
                    <p:blipFill>
                      <a:blip r:embed="rId7"/>
                      <a:stretch>
                        <a:fillRect/>
                      </a:stretch>
                    </p:blipFill>
                    <p:spPr>
                      <a:xfrm>
                        <a:off x="1158875" y="4302125"/>
                        <a:ext cx="7054850" cy="573088"/>
                      </a:xfrm>
                      <a:prstGeom prst="rect">
                        <a:avLst/>
                      </a:prstGeom>
                    </p:spPr>
                  </p:pic>
                </p:oleObj>
              </mc:Fallback>
            </mc:AlternateContent>
          </a:graphicData>
        </a:graphic>
      </p:graphicFrame>
    </p:spTree>
    <p:extLst>
      <p:ext uri="{BB962C8B-B14F-4D97-AF65-F5344CB8AC3E}">
        <p14:creationId xmlns:p14="http://schemas.microsoft.com/office/powerpoint/2010/main" val="1151205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smtClean="0"/>
              <a:t>Warm up (Facility </a:t>
            </a:r>
            <a:r>
              <a:rPr lang="en-US" sz="3200" dirty="0"/>
              <a:t>location games with single-peaked </a:t>
            </a:r>
            <a:r>
              <a:rPr lang="en-US" sz="3200" dirty="0" smtClean="0"/>
              <a:t>preferences)</a:t>
            </a:r>
            <a:endParaRPr lang="en-US" sz="3200" dirty="0"/>
          </a:p>
        </p:txBody>
      </p:sp>
      <p:sp>
        <p:nvSpPr>
          <p:cNvPr id="3" name="Content Placeholder 2"/>
          <p:cNvSpPr>
            <a:spLocks noGrp="1"/>
          </p:cNvSpPr>
          <p:nvPr>
            <p:ph idx="1"/>
          </p:nvPr>
        </p:nvSpPr>
        <p:spPr/>
        <p:txBody>
          <a:bodyPr>
            <a:normAutofit/>
          </a:bodyPr>
          <a:lstStyle/>
          <a:p>
            <a:endParaRPr lang="en-US" sz="2400" dirty="0">
              <a:latin typeface="Calibri"/>
              <a:cs typeface="Calibri"/>
            </a:endParaRPr>
          </a:p>
        </p:txBody>
      </p:sp>
      <p:sp>
        <p:nvSpPr>
          <p:cNvPr id="4" name="TextBox 3"/>
          <p:cNvSpPr txBox="1"/>
          <p:nvPr/>
        </p:nvSpPr>
        <p:spPr>
          <a:xfrm>
            <a:off x="612648" y="1600200"/>
            <a:ext cx="8153400" cy="954107"/>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endParaRPr lang="en-US" sz="800" dirty="0" smtClean="0">
              <a:latin typeface="Calibri"/>
              <a:cs typeface="Calibri"/>
            </a:endParaRPr>
          </a:p>
          <a:p>
            <a:r>
              <a:rPr lang="en-US" sz="2000" dirty="0" smtClean="0">
                <a:latin typeface="Calibri"/>
                <a:cs typeface="Calibri"/>
              </a:rPr>
              <a:t>Mechanism 2’: locate the facility at the location that minimizes the maximum cost.</a:t>
            </a:r>
          </a:p>
          <a:p>
            <a:endParaRPr lang="en-US" sz="800" dirty="0"/>
          </a:p>
        </p:txBody>
      </p:sp>
      <p:sp>
        <p:nvSpPr>
          <p:cNvPr id="6" name="TextBox 5"/>
          <p:cNvSpPr txBox="1"/>
          <p:nvPr/>
        </p:nvSpPr>
        <p:spPr>
          <a:xfrm>
            <a:off x="612648" y="2567231"/>
            <a:ext cx="8153400" cy="3970318"/>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smtClean="0">
                <a:latin typeface="Calibri"/>
                <a:cs typeface="Calibri"/>
              </a:rPr>
              <a:t>Example:</a:t>
            </a:r>
          </a:p>
          <a:p>
            <a:endParaRPr lang="en-US" dirty="0">
              <a:latin typeface="Calibri"/>
              <a:cs typeface="Calibri"/>
            </a:endParaRPr>
          </a:p>
          <a:p>
            <a:endParaRPr lang="en-US" dirty="0" smtClean="0">
              <a:latin typeface="Calibri"/>
              <a:cs typeface="Calibri"/>
            </a:endParaRPr>
          </a:p>
          <a:p>
            <a:endParaRPr lang="en-US" dirty="0" smtClean="0">
              <a:latin typeface="Calibri"/>
              <a:cs typeface="Calibri"/>
            </a:endParaRPr>
          </a:p>
          <a:p>
            <a:endParaRPr lang="en-US" dirty="0">
              <a:latin typeface="Calibri"/>
              <a:cs typeface="Calibri"/>
            </a:endParaRPr>
          </a:p>
          <a:p>
            <a:endParaRPr lang="en-US" dirty="0" smtClean="0">
              <a:latin typeface="Calibri"/>
              <a:cs typeface="Calibri"/>
            </a:endParaRPr>
          </a:p>
          <a:p>
            <a:endParaRPr lang="en-US" dirty="0">
              <a:latin typeface="Calibri"/>
              <a:cs typeface="Calibri"/>
            </a:endParaRPr>
          </a:p>
          <a:p>
            <a:pPr marL="742950" lvl="1" indent="-285750">
              <a:buFont typeface="Arial"/>
              <a:buChar char="•"/>
            </a:pPr>
            <a:r>
              <a:rPr lang="en-US" dirty="0" smtClean="0">
                <a:latin typeface="Calibri"/>
                <a:cs typeface="Calibri"/>
              </a:rPr>
              <a:t>Strategyproof ? </a:t>
            </a:r>
          </a:p>
          <a:p>
            <a:endParaRPr lang="en-US" dirty="0">
              <a:latin typeface="Calibri"/>
              <a:cs typeface="Calibri"/>
            </a:endParaRPr>
          </a:p>
          <a:p>
            <a:endParaRPr lang="en-US" dirty="0" smtClean="0">
              <a:latin typeface="Calibri"/>
              <a:cs typeface="Calibri"/>
            </a:endParaRPr>
          </a:p>
          <a:p>
            <a:endParaRPr lang="en-US" dirty="0">
              <a:latin typeface="Calibri"/>
              <a:cs typeface="Calibri"/>
            </a:endParaRPr>
          </a:p>
          <a:p>
            <a:endParaRPr lang="en-US" dirty="0" smtClean="0">
              <a:latin typeface="Calibri"/>
              <a:cs typeface="Calibri"/>
            </a:endParaRPr>
          </a:p>
          <a:p>
            <a:endParaRPr lang="en-US" dirty="0">
              <a:latin typeface="Calibri"/>
              <a:cs typeface="Calibri"/>
            </a:endParaRPr>
          </a:p>
          <a:p>
            <a:endParaRPr lang="en-US" dirty="0" smtClean="0">
              <a:latin typeface="Calibri"/>
              <a:cs typeface="Calibri"/>
            </a:endParaRPr>
          </a:p>
        </p:txBody>
      </p:sp>
      <p:cxnSp>
        <p:nvCxnSpPr>
          <p:cNvPr id="7" name="Straight Connector 6"/>
          <p:cNvCxnSpPr/>
          <p:nvPr/>
        </p:nvCxnSpPr>
        <p:spPr>
          <a:xfrm>
            <a:off x="1334232" y="3796977"/>
            <a:ext cx="708170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2052666" y="3809805"/>
            <a:ext cx="769751" cy="369332"/>
          </a:xfrm>
          <a:prstGeom prst="rect">
            <a:avLst/>
          </a:prstGeom>
          <a:noFill/>
        </p:spPr>
        <p:txBody>
          <a:bodyPr wrap="square" rtlCol="0">
            <a:spAutoFit/>
          </a:bodyPr>
          <a:lstStyle/>
          <a:p>
            <a:r>
              <a:rPr lang="en-US" dirty="0" smtClean="0">
                <a:latin typeface="Calibri"/>
                <a:cs typeface="Calibri"/>
              </a:rPr>
              <a:t>x</a:t>
            </a:r>
            <a:r>
              <a:rPr lang="en-US" baseline="-25000" dirty="0" smtClean="0">
                <a:latin typeface="Calibri"/>
                <a:cs typeface="Calibri"/>
              </a:rPr>
              <a:t>1</a:t>
            </a:r>
            <a:r>
              <a:rPr lang="en-US" dirty="0" smtClean="0">
                <a:latin typeface="Calibri"/>
                <a:cs typeface="Calibri"/>
              </a:rPr>
              <a:t>=0</a:t>
            </a:r>
            <a:endParaRPr lang="en-US" dirty="0">
              <a:latin typeface="Calibri"/>
              <a:cs typeface="Calibri"/>
            </a:endParaRPr>
          </a:p>
        </p:txBody>
      </p:sp>
      <p:sp>
        <p:nvSpPr>
          <p:cNvPr id="11" name="TextBox 10"/>
          <p:cNvSpPr txBox="1"/>
          <p:nvPr/>
        </p:nvSpPr>
        <p:spPr>
          <a:xfrm>
            <a:off x="4179210" y="3809805"/>
            <a:ext cx="769751" cy="369332"/>
          </a:xfrm>
          <a:prstGeom prst="rect">
            <a:avLst/>
          </a:prstGeom>
          <a:noFill/>
        </p:spPr>
        <p:txBody>
          <a:bodyPr wrap="square" rtlCol="0">
            <a:spAutoFit/>
          </a:bodyPr>
          <a:lstStyle/>
          <a:p>
            <a:r>
              <a:rPr lang="en-US" dirty="0" smtClean="0">
                <a:latin typeface="Calibri"/>
                <a:cs typeface="Calibri"/>
              </a:rPr>
              <a:t>x</a:t>
            </a:r>
            <a:r>
              <a:rPr lang="en-US" baseline="-25000" dirty="0">
                <a:latin typeface="Calibri"/>
                <a:cs typeface="Calibri"/>
              </a:rPr>
              <a:t>2</a:t>
            </a:r>
            <a:r>
              <a:rPr lang="en-US" dirty="0" smtClean="0">
                <a:latin typeface="Calibri"/>
                <a:cs typeface="Calibri"/>
              </a:rPr>
              <a:t>=2</a:t>
            </a:r>
            <a:endParaRPr lang="en-US" dirty="0">
              <a:latin typeface="Calibri"/>
              <a:cs typeface="Calibri"/>
            </a:endParaRPr>
          </a:p>
        </p:txBody>
      </p:sp>
      <p:pic>
        <p:nvPicPr>
          <p:cNvPr id="12" name="Content Placeholder 7" descr="radio_tower.jpg"/>
          <p:cNvPicPr>
            <a:picLocks noChangeAspect="1"/>
          </p:cNvPicPr>
          <p:nvPr/>
        </p:nvPicPr>
        <p:blipFill>
          <a:blip r:embed="rId3" cstate="email">
            <a:extLst>
              <a:ext uri="{28A0092B-C50C-407E-A947-70E740481C1C}">
                <a14:useLocalDpi xmlns:a14="http://schemas.microsoft.com/office/drawing/2010/main" val="0"/>
              </a:ext>
            </a:extLst>
          </a:blip>
          <a:srcRect t="30431" b="30431"/>
          <a:stretch>
            <a:fillRect/>
          </a:stretch>
        </p:blipFill>
        <p:spPr>
          <a:xfrm>
            <a:off x="2980906" y="3206904"/>
            <a:ext cx="697914" cy="384831"/>
          </a:xfrm>
          <a:prstGeom prst="rect">
            <a:avLst/>
          </a:prstGeom>
        </p:spPr>
      </p:pic>
      <p:cxnSp>
        <p:nvCxnSpPr>
          <p:cNvPr id="13" name="Straight Connector 12"/>
          <p:cNvCxnSpPr/>
          <p:nvPr/>
        </p:nvCxnSpPr>
        <p:spPr>
          <a:xfrm>
            <a:off x="1334232" y="5540019"/>
            <a:ext cx="708170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2052666" y="5552847"/>
            <a:ext cx="769751" cy="369332"/>
          </a:xfrm>
          <a:prstGeom prst="rect">
            <a:avLst/>
          </a:prstGeom>
          <a:noFill/>
        </p:spPr>
        <p:txBody>
          <a:bodyPr wrap="square" rtlCol="0">
            <a:spAutoFit/>
          </a:bodyPr>
          <a:lstStyle/>
          <a:p>
            <a:r>
              <a:rPr lang="en-US" dirty="0" smtClean="0">
                <a:latin typeface="Calibri"/>
                <a:cs typeface="Calibri"/>
              </a:rPr>
              <a:t>x</a:t>
            </a:r>
            <a:r>
              <a:rPr lang="en-US" baseline="-25000" dirty="0" smtClean="0">
                <a:latin typeface="Calibri"/>
                <a:cs typeface="Calibri"/>
              </a:rPr>
              <a:t>1</a:t>
            </a:r>
            <a:r>
              <a:rPr lang="en-US" dirty="0" smtClean="0">
                <a:latin typeface="Calibri"/>
                <a:cs typeface="Calibri"/>
              </a:rPr>
              <a:t>=0</a:t>
            </a:r>
            <a:endParaRPr lang="en-US" dirty="0">
              <a:latin typeface="Calibri"/>
              <a:cs typeface="Calibri"/>
            </a:endParaRPr>
          </a:p>
        </p:txBody>
      </p:sp>
      <p:sp>
        <p:nvSpPr>
          <p:cNvPr id="15" name="TextBox 14"/>
          <p:cNvSpPr txBox="1"/>
          <p:nvPr/>
        </p:nvSpPr>
        <p:spPr>
          <a:xfrm>
            <a:off x="6591097" y="5552847"/>
            <a:ext cx="769751" cy="369332"/>
          </a:xfrm>
          <a:prstGeom prst="rect">
            <a:avLst/>
          </a:prstGeom>
          <a:noFill/>
        </p:spPr>
        <p:txBody>
          <a:bodyPr wrap="square" rtlCol="0">
            <a:spAutoFit/>
          </a:bodyPr>
          <a:lstStyle/>
          <a:p>
            <a:r>
              <a:rPr lang="en-US" dirty="0" smtClean="0">
                <a:latin typeface="Calibri"/>
                <a:cs typeface="Calibri"/>
              </a:rPr>
              <a:t>x</a:t>
            </a:r>
            <a:r>
              <a:rPr lang="en-US" baseline="-25000" dirty="0">
                <a:latin typeface="Calibri"/>
                <a:cs typeface="Calibri"/>
              </a:rPr>
              <a:t>2</a:t>
            </a:r>
            <a:r>
              <a:rPr lang="en-US" dirty="0" smtClean="0">
                <a:latin typeface="Calibri"/>
                <a:cs typeface="Calibri"/>
              </a:rPr>
              <a:t>=4</a:t>
            </a:r>
            <a:endParaRPr lang="en-US" dirty="0">
              <a:latin typeface="Calibri"/>
              <a:cs typeface="Calibri"/>
            </a:endParaRPr>
          </a:p>
        </p:txBody>
      </p:sp>
      <p:pic>
        <p:nvPicPr>
          <p:cNvPr id="16" name="Content Placeholder 7" descr="radio_tower.jpg"/>
          <p:cNvPicPr>
            <a:picLocks noChangeAspect="1"/>
          </p:cNvPicPr>
          <p:nvPr/>
        </p:nvPicPr>
        <p:blipFill>
          <a:blip r:embed="rId3" cstate="email">
            <a:extLst>
              <a:ext uri="{28A0092B-C50C-407E-A947-70E740481C1C}">
                <a14:useLocalDpi xmlns:a14="http://schemas.microsoft.com/office/drawing/2010/main" val="0"/>
              </a:ext>
            </a:extLst>
          </a:blip>
          <a:srcRect t="30431" b="30431"/>
          <a:stretch>
            <a:fillRect/>
          </a:stretch>
        </p:blipFill>
        <p:spPr>
          <a:xfrm>
            <a:off x="4179210" y="4949946"/>
            <a:ext cx="697914" cy="384831"/>
          </a:xfrm>
          <a:prstGeom prst="rect">
            <a:avLst/>
          </a:prstGeom>
        </p:spPr>
      </p:pic>
    </p:spTree>
    <p:extLst>
      <p:ext uri="{BB962C8B-B14F-4D97-AF65-F5344CB8AC3E}">
        <p14:creationId xmlns:p14="http://schemas.microsoft.com/office/powerpoint/2010/main" val="2820961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26242</TotalTime>
  <Words>5798</Words>
  <Application>Microsoft Office PowerPoint</Application>
  <PresentationFormat>On-screen Show (4:3)</PresentationFormat>
  <Paragraphs>550</Paragraphs>
  <Slides>50</Slides>
  <Notes>37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4" baseType="lpstr">
      <vt:lpstr>等线</vt:lpstr>
      <vt:lpstr>等线 Light</vt:lpstr>
      <vt:lpstr>新細明體</vt:lpstr>
      <vt:lpstr>宋体</vt:lpstr>
      <vt:lpstr>Arial</vt:lpstr>
      <vt:lpstr>Calibri</vt:lpstr>
      <vt:lpstr>Calibri Light</vt:lpstr>
      <vt:lpstr>Cambria Math</vt:lpstr>
      <vt:lpstr>Courier New</vt:lpstr>
      <vt:lpstr>Times New Roman</vt:lpstr>
      <vt:lpstr>Tw Cen MT</vt:lpstr>
      <vt:lpstr>Wingdings</vt:lpstr>
      <vt:lpstr>Office Theme</vt:lpstr>
      <vt:lpstr>Equation</vt:lpstr>
      <vt:lpstr> CS6382 Algorithm Analysis and Game Theory: Facility Location games </vt:lpstr>
      <vt:lpstr>Algorithmic Mechanism Design</vt:lpstr>
      <vt:lpstr>Algorithmic Mechanism Design</vt:lpstr>
      <vt:lpstr>Facility location games</vt:lpstr>
      <vt:lpstr>Warm up (Facility location games with single-peaked preferences)</vt:lpstr>
      <vt:lpstr>Warm up (Facility location games with single-peaked preferences)</vt:lpstr>
      <vt:lpstr>Warm up (Facility location games with single-peaked preferences)</vt:lpstr>
      <vt:lpstr>Warm up (Facility location games with single-peaked preferences)</vt:lpstr>
      <vt:lpstr>Warm up (Facility location games with single-peaked preferences)</vt:lpstr>
      <vt:lpstr>Warm up (Facility location games with single-peaked preferences)</vt:lpstr>
      <vt:lpstr>Warm up (Facility location games with single-peaked preferences)</vt:lpstr>
      <vt:lpstr>Warm up (Facility location games with single-peaked preferences)</vt:lpstr>
      <vt:lpstr>Warm up (Facility location games with single-peaked preferences)</vt:lpstr>
      <vt:lpstr>Summary of directions</vt:lpstr>
      <vt:lpstr>Obnoxious Facility location games</vt:lpstr>
      <vt:lpstr>Obnoxious Facility location games</vt:lpstr>
      <vt:lpstr>Facility location games with non-identical agents</vt:lpstr>
      <vt:lpstr>Facility location games with weighted agents</vt:lpstr>
      <vt:lpstr>Facility location games with weighted agents</vt:lpstr>
      <vt:lpstr>Facility location games with weighted agents</vt:lpstr>
      <vt:lpstr>Facility location games with threshold based agents</vt:lpstr>
      <vt:lpstr>Facility location games with threshold based agents</vt:lpstr>
      <vt:lpstr>Facility location games with threshold based agents</vt:lpstr>
      <vt:lpstr>Season 2: Change Agents’ Preference functions</vt:lpstr>
      <vt:lpstr>Season 2, Episode 1: Double Peak</vt:lpstr>
      <vt:lpstr>Season 2, Episode 1: Double Peak</vt:lpstr>
      <vt:lpstr>Group-strategyproofness</vt:lpstr>
      <vt:lpstr>Strategyproof (Deterministic Mechanism)</vt:lpstr>
      <vt:lpstr>Social Cost (Randomized Mechanisms)</vt:lpstr>
      <vt:lpstr>Social Cost (Randomized Mechanisms)</vt:lpstr>
      <vt:lpstr>Season 2, Episode 2: Dual Preference</vt:lpstr>
      <vt:lpstr>Dual Character Facility Location Game</vt:lpstr>
      <vt:lpstr>Dual Character Facility Location Game</vt:lpstr>
      <vt:lpstr>Dual Character Facility Location Game</vt:lpstr>
      <vt:lpstr>Dual Character Facility Location Game</vt:lpstr>
      <vt:lpstr>Season 3: Two Heterogenous Facilities</vt:lpstr>
      <vt:lpstr>Episode 1: Two-Opposite-Facility Location Game with Limited Distance</vt:lpstr>
      <vt:lpstr>Episode 1: Two-Opposite-Facility Location Game with Limited Distance</vt:lpstr>
      <vt:lpstr>Episode 1: Two-Opposite-Facility Location Game with Limited Distance</vt:lpstr>
      <vt:lpstr>Episode 1: Two-Opposite-Facility Location Game with Limited Distance</vt:lpstr>
      <vt:lpstr>Episode 2: Agents like different facilities</vt:lpstr>
      <vt:lpstr>Episode 3: Agents like different facilities but…</vt:lpstr>
      <vt:lpstr>Results</vt:lpstr>
      <vt:lpstr>Episode 4: Fractional Preference</vt:lpstr>
      <vt:lpstr>Episode 4: Fractional Preference</vt:lpstr>
      <vt:lpstr>Episode 4: Fractional Preference</vt:lpstr>
      <vt:lpstr>Season 4:  Change Objectives</vt:lpstr>
      <vt:lpstr>Season 5:  Adding Constraints</vt:lpstr>
      <vt:lpstr>Works done by other groups</vt:lpstr>
      <vt:lpstr>Future Work (Season 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Algorithmic Mechanism Design on Distributed Computing and Facility Location</dc:title>
  <dc:creator>Qiang Zhang</dc:creator>
  <cp:lastModifiedBy>Minming LI</cp:lastModifiedBy>
  <cp:revision>915</cp:revision>
  <cp:lastPrinted>2016-06-27T05:05:31Z</cp:lastPrinted>
  <dcterms:created xsi:type="dcterms:W3CDTF">2013-05-21T13:38:45Z</dcterms:created>
  <dcterms:modified xsi:type="dcterms:W3CDTF">2024-04-08T04:59:59Z</dcterms:modified>
</cp:coreProperties>
</file>