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98" r:id="rId2"/>
    <p:sldId id="299" r:id="rId3"/>
    <p:sldId id="300" r:id="rId4"/>
    <p:sldId id="302" r:id="rId5"/>
    <p:sldId id="303" r:id="rId6"/>
    <p:sldId id="304" r:id="rId7"/>
    <p:sldId id="323" r:id="rId8"/>
    <p:sldId id="306" r:id="rId9"/>
    <p:sldId id="307" r:id="rId10"/>
    <p:sldId id="348" r:id="rId11"/>
    <p:sldId id="349" r:id="rId12"/>
    <p:sldId id="277" r:id="rId13"/>
    <p:sldId id="325" r:id="rId1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75" autoAdjust="0"/>
    <p:restoredTop sz="94626" autoAdjust="0"/>
  </p:normalViewPr>
  <p:slideViewPr>
    <p:cSldViewPr>
      <p:cViewPr varScale="1">
        <p:scale>
          <a:sx n="152" d="100"/>
          <a:sy n="152" d="100"/>
        </p:scale>
        <p:origin x="195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492CD9C-0936-4CB5-8F47-4F37A3C1BD80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A8A4206-02EB-4F55-B83C-8E908C558B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65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19368F-EAE0-4D3F-A58D-0C61B9EB5CD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76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FF5886-D4A8-4A49-8F34-B8597D3588F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5325"/>
            <a:ext cx="4624387" cy="3470275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9770" y="4396116"/>
            <a:ext cx="5160433" cy="4240868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481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D0F738-C018-426C-9157-CC508A33937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5325"/>
            <a:ext cx="4624387" cy="3470275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9770" y="4396116"/>
            <a:ext cx="5160433" cy="4240868"/>
          </a:xfrm>
          <a:noFill/>
          <a:ln/>
        </p:spPr>
        <p:txBody>
          <a:bodyPr/>
          <a:lstStyle/>
          <a:p>
            <a:pPr eaLnBrk="1" hangingPunct="1"/>
            <a:r>
              <a:rPr lang="en-US"/>
              <a:t>How to fix?</a:t>
            </a:r>
          </a:p>
        </p:txBody>
      </p:sp>
    </p:spTree>
    <p:extLst>
      <p:ext uri="{BB962C8B-B14F-4D97-AF65-F5344CB8AC3E}">
        <p14:creationId xmlns:p14="http://schemas.microsoft.com/office/powerpoint/2010/main" val="1592289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0E5181-7D8B-4D93-BCED-A4CB54E0453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5325"/>
            <a:ext cx="4624387" cy="3470275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9770" y="4396116"/>
            <a:ext cx="5160433" cy="4240868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812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0F13A1-DA61-48C2-B89C-2B2DDFCE63B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5325"/>
            <a:ext cx="4624387" cy="3470275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9770" y="4396116"/>
            <a:ext cx="5160433" cy="4240868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34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FCEA50-995A-484F-A7D6-79A1942CBCF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59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E7AF4E-50B3-4AEC-A02E-C05AF9D042D7}" type="slidenum">
              <a:rPr lang="en-US"/>
              <a:pPr/>
              <a:t>9</a:t>
            </a:fld>
            <a:endParaRPr lang="en-US"/>
          </a:p>
        </p:txBody>
      </p:sp>
      <p:sp>
        <p:nvSpPr>
          <p:cNvPr id="467970" name="Rectangle 7"/>
          <p:cNvSpPr txBox="1">
            <a:spLocks noGrp="1" noChangeArrowheads="1"/>
          </p:cNvSpPr>
          <p:nvPr/>
        </p:nvSpPr>
        <p:spPr bwMode="auto">
          <a:xfrm>
            <a:off x="3946393" y="8869085"/>
            <a:ext cx="3033580" cy="462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880" tIns="45939" rIns="91880" bIns="45939" anchor="b"/>
          <a:lstStyle/>
          <a:p>
            <a:pPr algn="r" defTabSz="919645"/>
            <a:fld id="{6566B668-B627-4CC7-846D-72C5D0232D1C}" type="slidenum">
              <a:rPr lang="en-US" sz="1200"/>
              <a:pPr algn="r" defTabSz="919645"/>
              <a:t>9</a:t>
            </a:fld>
            <a:endParaRPr lang="en-US" sz="1200" dirty="0"/>
          </a:p>
        </p:txBody>
      </p:sp>
      <p:sp>
        <p:nvSpPr>
          <p:cNvPr id="467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5325"/>
            <a:ext cx="4624387" cy="3470275"/>
          </a:xfrm>
          <a:ln/>
        </p:spPr>
      </p:sp>
      <p:sp>
        <p:nvSpPr>
          <p:cNvPr id="4679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830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2A2DE-1375-9243-86BD-04E3F74430D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552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35FC9-4C7C-4839-AD87-B5CD13220982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1B2BE-37E8-49C8-A941-FB00A9E058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35FC9-4C7C-4839-AD87-B5CD13220982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1B2BE-37E8-49C8-A941-FB00A9E058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35FC9-4C7C-4839-AD87-B5CD13220982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1B2BE-37E8-49C8-A941-FB00A9E058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35FC9-4C7C-4839-AD87-B5CD13220982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1B2BE-37E8-49C8-A941-FB00A9E058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35FC9-4C7C-4839-AD87-B5CD13220982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1B2BE-37E8-49C8-A941-FB00A9E058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35FC9-4C7C-4839-AD87-B5CD13220982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1B2BE-37E8-49C8-A941-FB00A9E058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35FC9-4C7C-4839-AD87-B5CD13220982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1B2BE-37E8-49C8-A941-FB00A9E058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35FC9-4C7C-4839-AD87-B5CD13220982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1B2BE-37E8-49C8-A941-FB00A9E058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35FC9-4C7C-4839-AD87-B5CD13220982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1B2BE-37E8-49C8-A941-FB00A9E058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35FC9-4C7C-4839-AD87-B5CD13220982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1B2BE-37E8-49C8-A941-FB00A9E058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35FC9-4C7C-4839-AD87-B5CD13220982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1B2BE-37E8-49C8-A941-FB00A9E058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35FC9-4C7C-4839-AD87-B5CD13220982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1B2BE-37E8-49C8-A941-FB00A9E058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image" Target="../media/image48.tif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5.png"/><Relationship Id="rId5" Type="http://schemas.openxmlformats.org/officeDocument/2006/relationships/tags" Target="../tags/tag5.xml"/><Relationship Id="rId10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0.png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image" Target="../media/image9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image" Target="../media/image8.png"/><Relationship Id="rId5" Type="http://schemas.openxmlformats.org/officeDocument/2006/relationships/tags" Target="../tags/tag11.xml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tags" Target="../tags/tag10.xml"/><Relationship Id="rId9" Type="http://schemas.openxmlformats.org/officeDocument/2006/relationships/notesSlide" Target="../notesSlides/notesSlide2.xml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15.xml"/><Relationship Id="rId7" Type="http://schemas.openxmlformats.org/officeDocument/2006/relationships/image" Target="../media/image13.png"/><Relationship Id="rId12" Type="http://schemas.openxmlformats.org/officeDocument/2006/relationships/image" Target="../media/image17.png"/><Relationship Id="rId2" Type="http://schemas.openxmlformats.org/officeDocument/2006/relationships/tags" Target="../tags/tag1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16.png"/><Relationship Id="rId5" Type="http://schemas.openxmlformats.org/officeDocument/2006/relationships/notesSlide" Target="../notesSlides/notesSlide3.xml"/><Relationship Id="rId10" Type="http://schemas.openxmlformats.org/officeDocument/2006/relationships/image" Target="../media/image14.png"/><Relationship Id="rId4" Type="http://schemas.openxmlformats.org/officeDocument/2006/relationships/slideLayout" Target="../slideLayouts/slideLayout2.xml"/><Relationship Id="rId9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image" Target="../media/image34.png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image" Target="../media/image33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notesSlide" Target="../notesSlides/notesSlide7.xml"/><Relationship Id="rId5" Type="http://schemas.openxmlformats.org/officeDocument/2006/relationships/tags" Target="../tags/tag20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Characterizing edges</a:t>
            </a:r>
          </a:p>
        </p:txBody>
      </p:sp>
      <p:sp>
        <p:nvSpPr>
          <p:cNvPr id="8195" name="Rectangle 26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dirty="0"/>
              <a:t>An edge is a place of </a:t>
            </a:r>
            <a:r>
              <a:rPr lang="en-US" i="1" dirty="0"/>
              <a:t>rapid change </a:t>
            </a:r>
            <a:r>
              <a:rPr lang="en-US" dirty="0"/>
              <a:t>in the image intensity function</a:t>
            </a:r>
          </a:p>
        </p:txBody>
      </p:sp>
      <p:pic>
        <p:nvPicPr>
          <p:cNvPr id="8196" name="Picture 10" descr="step_edge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276600"/>
            <a:ext cx="2743200" cy="2082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8197" name="Line 21"/>
          <p:cNvSpPr>
            <a:spLocks noChangeShapeType="1"/>
          </p:cNvSpPr>
          <p:nvPr/>
        </p:nvSpPr>
        <p:spPr bwMode="auto">
          <a:xfrm>
            <a:off x="228600" y="4343400"/>
            <a:ext cx="2743200" cy="0"/>
          </a:xfrm>
          <a:prstGeom prst="line">
            <a:avLst/>
          </a:prstGeom>
          <a:noFill/>
          <a:ln w="38100">
            <a:solidFill>
              <a:srgbClr val="FF0000">
                <a:alpha val="50000"/>
              </a:srgbClr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8" name="Text Box 22"/>
          <p:cNvSpPr txBox="1">
            <a:spLocks noChangeArrowheads="1"/>
          </p:cNvSpPr>
          <p:nvPr/>
        </p:nvSpPr>
        <p:spPr bwMode="auto">
          <a:xfrm>
            <a:off x="1174750" y="2895600"/>
            <a:ext cx="806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/>
              <a:t>image</a:t>
            </a: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3124200" y="2635250"/>
            <a:ext cx="2851150" cy="2725738"/>
            <a:chOff x="1968" y="1420"/>
            <a:chExt cx="1796" cy="1717"/>
          </a:xfrm>
        </p:grpSpPr>
        <p:sp>
          <p:nvSpPr>
            <p:cNvPr id="8210" name="Rectangle 11"/>
            <p:cNvSpPr>
              <a:spLocks noChangeArrowheads="1"/>
            </p:cNvSpPr>
            <p:nvPr/>
          </p:nvSpPr>
          <p:spPr bwMode="auto">
            <a:xfrm>
              <a:off x="2016" y="1824"/>
              <a:ext cx="1727" cy="1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1" name="Freeform 12"/>
            <p:cNvSpPr>
              <a:spLocks/>
            </p:cNvSpPr>
            <p:nvPr/>
          </p:nvSpPr>
          <p:spPr bwMode="auto">
            <a:xfrm>
              <a:off x="2016" y="2016"/>
              <a:ext cx="912" cy="1015"/>
            </a:xfrm>
            <a:custGeom>
              <a:avLst/>
              <a:gdLst>
                <a:gd name="T0" fmla="*/ 0 w 912"/>
                <a:gd name="T1" fmla="*/ 0 h 1015"/>
                <a:gd name="T2" fmla="*/ 316 w 912"/>
                <a:gd name="T3" fmla="*/ 0 h 1015"/>
                <a:gd name="T4" fmla="*/ 435 w 912"/>
                <a:gd name="T5" fmla="*/ 129 h 1015"/>
                <a:gd name="T6" fmla="*/ 492 w 912"/>
                <a:gd name="T7" fmla="*/ 579 h 1015"/>
                <a:gd name="T8" fmla="*/ 549 w 912"/>
                <a:gd name="T9" fmla="*/ 927 h 1015"/>
                <a:gd name="T10" fmla="*/ 660 w 912"/>
                <a:gd name="T11" fmla="*/ 1008 h 1015"/>
                <a:gd name="T12" fmla="*/ 912 w 912"/>
                <a:gd name="T13" fmla="*/ 1014 h 101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12"/>
                <a:gd name="T22" fmla="*/ 0 h 1015"/>
                <a:gd name="T23" fmla="*/ 912 w 912"/>
                <a:gd name="T24" fmla="*/ 1015 h 101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12" h="1015">
                  <a:moveTo>
                    <a:pt x="0" y="0"/>
                  </a:moveTo>
                  <a:cubicBezTo>
                    <a:pt x="0" y="0"/>
                    <a:pt x="252" y="0"/>
                    <a:pt x="316" y="0"/>
                  </a:cubicBezTo>
                  <a:cubicBezTo>
                    <a:pt x="380" y="0"/>
                    <a:pt x="405" y="28"/>
                    <a:pt x="435" y="129"/>
                  </a:cubicBezTo>
                  <a:cubicBezTo>
                    <a:pt x="465" y="230"/>
                    <a:pt x="480" y="444"/>
                    <a:pt x="492" y="579"/>
                  </a:cubicBezTo>
                  <a:cubicBezTo>
                    <a:pt x="504" y="714"/>
                    <a:pt x="521" y="856"/>
                    <a:pt x="549" y="927"/>
                  </a:cubicBezTo>
                  <a:cubicBezTo>
                    <a:pt x="577" y="998"/>
                    <a:pt x="602" y="1001"/>
                    <a:pt x="660" y="1008"/>
                  </a:cubicBezTo>
                  <a:cubicBezTo>
                    <a:pt x="718" y="1015"/>
                    <a:pt x="860" y="1013"/>
                    <a:pt x="912" y="101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2" name="Freeform 15"/>
            <p:cNvSpPr>
              <a:spLocks/>
            </p:cNvSpPr>
            <p:nvPr/>
          </p:nvSpPr>
          <p:spPr bwMode="auto">
            <a:xfrm flipH="1">
              <a:off x="2832" y="2016"/>
              <a:ext cx="912" cy="1015"/>
            </a:xfrm>
            <a:custGeom>
              <a:avLst/>
              <a:gdLst>
                <a:gd name="T0" fmla="*/ 0 w 912"/>
                <a:gd name="T1" fmla="*/ 0 h 1015"/>
                <a:gd name="T2" fmla="*/ 316 w 912"/>
                <a:gd name="T3" fmla="*/ 0 h 1015"/>
                <a:gd name="T4" fmla="*/ 435 w 912"/>
                <a:gd name="T5" fmla="*/ 129 h 1015"/>
                <a:gd name="T6" fmla="*/ 492 w 912"/>
                <a:gd name="T7" fmla="*/ 579 h 1015"/>
                <a:gd name="T8" fmla="*/ 549 w 912"/>
                <a:gd name="T9" fmla="*/ 927 h 1015"/>
                <a:gd name="T10" fmla="*/ 660 w 912"/>
                <a:gd name="T11" fmla="*/ 1008 h 1015"/>
                <a:gd name="T12" fmla="*/ 912 w 912"/>
                <a:gd name="T13" fmla="*/ 1014 h 101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12"/>
                <a:gd name="T22" fmla="*/ 0 h 1015"/>
                <a:gd name="T23" fmla="*/ 912 w 912"/>
                <a:gd name="T24" fmla="*/ 1015 h 101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12" h="1015">
                  <a:moveTo>
                    <a:pt x="0" y="0"/>
                  </a:moveTo>
                  <a:cubicBezTo>
                    <a:pt x="0" y="0"/>
                    <a:pt x="252" y="0"/>
                    <a:pt x="316" y="0"/>
                  </a:cubicBezTo>
                  <a:cubicBezTo>
                    <a:pt x="380" y="0"/>
                    <a:pt x="405" y="28"/>
                    <a:pt x="435" y="129"/>
                  </a:cubicBezTo>
                  <a:cubicBezTo>
                    <a:pt x="465" y="230"/>
                    <a:pt x="480" y="444"/>
                    <a:pt x="492" y="579"/>
                  </a:cubicBezTo>
                  <a:cubicBezTo>
                    <a:pt x="504" y="714"/>
                    <a:pt x="521" y="856"/>
                    <a:pt x="549" y="927"/>
                  </a:cubicBezTo>
                  <a:cubicBezTo>
                    <a:pt x="577" y="998"/>
                    <a:pt x="602" y="1001"/>
                    <a:pt x="660" y="1008"/>
                  </a:cubicBezTo>
                  <a:cubicBezTo>
                    <a:pt x="718" y="1015"/>
                    <a:pt x="860" y="1013"/>
                    <a:pt x="912" y="101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3" name="Text Box 24"/>
            <p:cNvSpPr txBox="1">
              <a:spLocks noChangeArrowheads="1"/>
            </p:cNvSpPr>
            <p:nvPr/>
          </p:nvSpPr>
          <p:spPr bwMode="auto">
            <a:xfrm>
              <a:off x="1968" y="1420"/>
              <a:ext cx="179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/>
                <a:t>intensity function</a:t>
              </a:r>
              <a:br>
                <a:rPr lang="en-US" sz="1800"/>
              </a:br>
              <a:r>
                <a:rPr lang="en-US" sz="1800"/>
                <a:t>(along horizontal scanline)</a:t>
              </a:r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6172200" y="2909888"/>
            <a:ext cx="2743200" cy="2451100"/>
            <a:chOff x="3888" y="1593"/>
            <a:chExt cx="1728" cy="1544"/>
          </a:xfrm>
        </p:grpSpPr>
        <p:sp>
          <p:nvSpPr>
            <p:cNvPr id="8205" name="Rectangle 16"/>
            <p:cNvSpPr>
              <a:spLocks noChangeArrowheads="1"/>
            </p:cNvSpPr>
            <p:nvPr/>
          </p:nvSpPr>
          <p:spPr bwMode="auto">
            <a:xfrm>
              <a:off x="3888" y="1824"/>
              <a:ext cx="1727" cy="1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3888" y="1854"/>
              <a:ext cx="1728" cy="1248"/>
              <a:chOff x="3888" y="2640"/>
              <a:chExt cx="1728" cy="1248"/>
            </a:xfrm>
          </p:grpSpPr>
          <p:sp>
            <p:nvSpPr>
              <p:cNvPr id="8208" name="Freeform 17"/>
              <p:cNvSpPr>
                <a:spLocks/>
              </p:cNvSpPr>
              <p:nvPr/>
            </p:nvSpPr>
            <p:spPr bwMode="auto">
              <a:xfrm>
                <a:off x="3888" y="3264"/>
                <a:ext cx="909" cy="624"/>
              </a:xfrm>
              <a:custGeom>
                <a:avLst/>
                <a:gdLst>
                  <a:gd name="T0" fmla="*/ 0 w 909"/>
                  <a:gd name="T1" fmla="*/ 0 h 630"/>
                  <a:gd name="T2" fmla="*/ 288 w 909"/>
                  <a:gd name="T3" fmla="*/ 6 h 630"/>
                  <a:gd name="T4" fmla="*/ 354 w 909"/>
                  <a:gd name="T5" fmla="*/ 83 h 630"/>
                  <a:gd name="T6" fmla="*/ 399 w 909"/>
                  <a:gd name="T7" fmla="*/ 425 h 630"/>
                  <a:gd name="T8" fmla="*/ 459 w 909"/>
                  <a:gd name="T9" fmla="*/ 624 h 630"/>
                  <a:gd name="T10" fmla="*/ 528 w 909"/>
                  <a:gd name="T11" fmla="*/ 428 h 630"/>
                  <a:gd name="T12" fmla="*/ 564 w 909"/>
                  <a:gd name="T13" fmla="*/ 95 h 630"/>
                  <a:gd name="T14" fmla="*/ 642 w 909"/>
                  <a:gd name="T15" fmla="*/ 15 h 630"/>
                  <a:gd name="T16" fmla="*/ 909 w 909"/>
                  <a:gd name="T17" fmla="*/ 3 h 63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909"/>
                  <a:gd name="T28" fmla="*/ 0 h 630"/>
                  <a:gd name="T29" fmla="*/ 909 w 909"/>
                  <a:gd name="T30" fmla="*/ 630 h 63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909" h="630">
                    <a:moveTo>
                      <a:pt x="0" y="0"/>
                    </a:moveTo>
                    <a:cubicBezTo>
                      <a:pt x="48" y="1"/>
                      <a:pt x="231" y="0"/>
                      <a:pt x="288" y="6"/>
                    </a:cubicBezTo>
                    <a:cubicBezTo>
                      <a:pt x="345" y="12"/>
                      <a:pt x="351" y="57"/>
                      <a:pt x="354" y="84"/>
                    </a:cubicBezTo>
                    <a:cubicBezTo>
                      <a:pt x="357" y="111"/>
                      <a:pt x="382" y="338"/>
                      <a:pt x="399" y="429"/>
                    </a:cubicBezTo>
                    <a:cubicBezTo>
                      <a:pt x="416" y="520"/>
                      <a:pt x="438" y="630"/>
                      <a:pt x="459" y="630"/>
                    </a:cubicBezTo>
                    <a:cubicBezTo>
                      <a:pt x="483" y="630"/>
                      <a:pt x="504" y="536"/>
                      <a:pt x="528" y="432"/>
                    </a:cubicBezTo>
                    <a:cubicBezTo>
                      <a:pt x="546" y="343"/>
                      <a:pt x="545" y="165"/>
                      <a:pt x="564" y="96"/>
                    </a:cubicBezTo>
                    <a:cubicBezTo>
                      <a:pt x="581" y="24"/>
                      <a:pt x="585" y="28"/>
                      <a:pt x="642" y="15"/>
                    </a:cubicBezTo>
                    <a:cubicBezTo>
                      <a:pt x="699" y="2"/>
                      <a:pt x="854" y="5"/>
                      <a:pt x="909" y="3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09" name="Freeform 18"/>
              <p:cNvSpPr>
                <a:spLocks/>
              </p:cNvSpPr>
              <p:nvPr/>
            </p:nvSpPr>
            <p:spPr bwMode="auto">
              <a:xfrm flipV="1">
                <a:off x="4707" y="2640"/>
                <a:ext cx="909" cy="624"/>
              </a:xfrm>
              <a:custGeom>
                <a:avLst/>
                <a:gdLst>
                  <a:gd name="T0" fmla="*/ 0 w 909"/>
                  <a:gd name="T1" fmla="*/ 0 h 630"/>
                  <a:gd name="T2" fmla="*/ 288 w 909"/>
                  <a:gd name="T3" fmla="*/ 6 h 630"/>
                  <a:gd name="T4" fmla="*/ 354 w 909"/>
                  <a:gd name="T5" fmla="*/ 83 h 630"/>
                  <a:gd name="T6" fmla="*/ 399 w 909"/>
                  <a:gd name="T7" fmla="*/ 425 h 630"/>
                  <a:gd name="T8" fmla="*/ 459 w 909"/>
                  <a:gd name="T9" fmla="*/ 624 h 630"/>
                  <a:gd name="T10" fmla="*/ 528 w 909"/>
                  <a:gd name="T11" fmla="*/ 428 h 630"/>
                  <a:gd name="T12" fmla="*/ 564 w 909"/>
                  <a:gd name="T13" fmla="*/ 95 h 630"/>
                  <a:gd name="T14" fmla="*/ 642 w 909"/>
                  <a:gd name="T15" fmla="*/ 15 h 630"/>
                  <a:gd name="T16" fmla="*/ 909 w 909"/>
                  <a:gd name="T17" fmla="*/ 3 h 63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909"/>
                  <a:gd name="T28" fmla="*/ 0 h 630"/>
                  <a:gd name="T29" fmla="*/ 909 w 909"/>
                  <a:gd name="T30" fmla="*/ 630 h 63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909" h="630">
                    <a:moveTo>
                      <a:pt x="0" y="0"/>
                    </a:moveTo>
                    <a:cubicBezTo>
                      <a:pt x="48" y="1"/>
                      <a:pt x="231" y="0"/>
                      <a:pt x="288" y="6"/>
                    </a:cubicBezTo>
                    <a:cubicBezTo>
                      <a:pt x="345" y="12"/>
                      <a:pt x="351" y="57"/>
                      <a:pt x="354" y="84"/>
                    </a:cubicBezTo>
                    <a:cubicBezTo>
                      <a:pt x="357" y="111"/>
                      <a:pt x="382" y="338"/>
                      <a:pt x="399" y="429"/>
                    </a:cubicBezTo>
                    <a:cubicBezTo>
                      <a:pt x="416" y="520"/>
                      <a:pt x="438" y="630"/>
                      <a:pt x="459" y="630"/>
                    </a:cubicBezTo>
                    <a:cubicBezTo>
                      <a:pt x="483" y="630"/>
                      <a:pt x="504" y="536"/>
                      <a:pt x="528" y="432"/>
                    </a:cubicBezTo>
                    <a:cubicBezTo>
                      <a:pt x="546" y="343"/>
                      <a:pt x="545" y="165"/>
                      <a:pt x="564" y="96"/>
                    </a:cubicBezTo>
                    <a:cubicBezTo>
                      <a:pt x="581" y="24"/>
                      <a:pt x="585" y="28"/>
                      <a:pt x="642" y="15"/>
                    </a:cubicBezTo>
                    <a:cubicBezTo>
                      <a:pt x="699" y="2"/>
                      <a:pt x="854" y="5"/>
                      <a:pt x="909" y="3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207" name="Text Box 25"/>
            <p:cNvSpPr txBox="1">
              <a:spLocks noChangeArrowheads="1"/>
            </p:cNvSpPr>
            <p:nvPr/>
          </p:nvSpPr>
          <p:spPr bwMode="auto">
            <a:xfrm>
              <a:off x="4216" y="1593"/>
              <a:ext cx="10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/>
                <a:t>first derivative</a:t>
              </a:r>
            </a:p>
          </p:txBody>
        </p:sp>
      </p:grp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6489700" y="3657600"/>
            <a:ext cx="2305050" cy="3200400"/>
            <a:chOff x="4088" y="2064"/>
            <a:chExt cx="1452" cy="2016"/>
          </a:xfrm>
        </p:grpSpPr>
        <p:sp>
          <p:nvSpPr>
            <p:cNvPr id="8202" name="Line 28"/>
            <p:cNvSpPr>
              <a:spLocks noChangeShapeType="1"/>
            </p:cNvSpPr>
            <p:nvPr/>
          </p:nvSpPr>
          <p:spPr bwMode="auto">
            <a:xfrm flipH="1" flipV="1">
              <a:off x="4368" y="3168"/>
              <a:ext cx="14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3" name="Line 29"/>
            <p:cNvSpPr>
              <a:spLocks noChangeShapeType="1"/>
            </p:cNvSpPr>
            <p:nvPr/>
          </p:nvSpPr>
          <p:spPr bwMode="auto">
            <a:xfrm flipV="1">
              <a:off x="5040" y="2064"/>
              <a:ext cx="144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4" name="Text Box 30"/>
            <p:cNvSpPr txBox="1">
              <a:spLocks noChangeArrowheads="1"/>
            </p:cNvSpPr>
            <p:nvPr/>
          </p:nvSpPr>
          <p:spPr bwMode="auto">
            <a:xfrm>
              <a:off x="4088" y="3676"/>
              <a:ext cx="145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/>
                <a:t>edges correspond to</a:t>
              </a:r>
              <a:br>
                <a:rPr lang="en-US" sz="1800" dirty="0"/>
              </a:br>
              <a:r>
                <a:rPr lang="en-US" sz="1800" dirty="0"/>
                <a:t>extrema of derivative</a:t>
              </a:r>
            </a:p>
          </p:txBody>
        </p:sp>
      </p:grp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0" y="6583362"/>
            <a:ext cx="1382486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/>
              <a:t>Source: L. Lazebnik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EE8B8-4C53-4C84-8FE3-9793593DD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113" y="42863"/>
            <a:ext cx="2884488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Gaussian pre-filtering</a:t>
            </a:r>
          </a:p>
        </p:txBody>
      </p:sp>
      <p:pic>
        <p:nvPicPr>
          <p:cNvPr id="104461" name="Picture 13" descr="C:\snavely\tmp\vg8.png">
            <a:extLst>
              <a:ext uri="{FF2B5EF4-FFF2-40B4-BE49-F238E27FC236}">
                <a16:creationId xmlns:a16="http://schemas.microsoft.com/office/drawing/2014/main" id="{7EC75998-291A-A2EE-8C3D-B70012F0E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850" y="2754313"/>
            <a:ext cx="282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Rectangle 9">
            <a:extLst>
              <a:ext uri="{FF2B5EF4-FFF2-40B4-BE49-F238E27FC236}">
                <a16:creationId xmlns:a16="http://schemas.microsoft.com/office/drawing/2014/main" id="{1C5440A3-6CF9-24D3-37B2-EA2A81166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88" y="1295400"/>
            <a:ext cx="26558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altLang="en-US" sz="2400"/>
              <a:t>Solution: filter the image, </a:t>
            </a:r>
            <a:r>
              <a:rPr lang="en-US" altLang="en-US" sz="2400" i="1"/>
              <a:t>then</a:t>
            </a:r>
            <a:r>
              <a:rPr lang="en-US" altLang="en-US" sz="2400"/>
              <a:t> subsample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2000"/>
          </a:p>
        </p:txBody>
      </p:sp>
      <p:grpSp>
        <p:nvGrpSpPr>
          <p:cNvPr id="3" name="Group 46">
            <a:extLst>
              <a:ext uri="{FF2B5EF4-FFF2-40B4-BE49-F238E27FC236}">
                <a16:creationId xmlns:a16="http://schemas.microsoft.com/office/drawing/2014/main" id="{905B5AD6-C753-5C7D-66C3-4B1E03911464}"/>
              </a:ext>
            </a:extLst>
          </p:cNvPr>
          <p:cNvGrpSpPr>
            <a:grpSpLocks/>
          </p:cNvGrpSpPr>
          <p:nvPr/>
        </p:nvGrpSpPr>
        <p:grpSpPr bwMode="auto">
          <a:xfrm>
            <a:off x="3741738" y="3260725"/>
            <a:ext cx="539750" cy="433388"/>
            <a:chOff x="1390497" y="3261445"/>
            <a:chExt cx="539142" cy="433080"/>
          </a:xfrm>
        </p:grpSpPr>
        <p:sp>
          <p:nvSpPr>
            <p:cNvPr id="19" name="Down Arrow 18">
              <a:extLst>
                <a:ext uri="{FF2B5EF4-FFF2-40B4-BE49-F238E27FC236}">
                  <a16:creationId xmlns:a16="http://schemas.microsoft.com/office/drawing/2014/main" id="{D10E66E2-A8F6-47F5-A9CD-9655EF150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0497" y="3261445"/>
              <a:ext cx="539142" cy="433080"/>
            </a:xfrm>
            <a:prstGeom prst="downArrow">
              <a:avLst>
                <a:gd name="adj1" fmla="val 50000"/>
                <a:gd name="adj2" fmla="val 58162"/>
              </a:avLst>
            </a:prstGeom>
            <a:solidFill>
              <a:srgbClr val="B9CDE5"/>
            </a:solidFill>
            <a:ln>
              <a:noFill/>
            </a:ln>
            <a:effectLst>
              <a:outerShdw blurRad="63500" dist="38100" dir="2700000" algn="tl" rotWithShape="0">
                <a:srgbClr val="000000">
                  <a:alpha val="39998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10279" name="TextBox 19">
              <a:extLst>
                <a:ext uri="{FF2B5EF4-FFF2-40B4-BE49-F238E27FC236}">
                  <a16:creationId xmlns:a16="http://schemas.microsoft.com/office/drawing/2014/main" id="{3537DC75-D44A-7A94-451B-17066114C6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4248" y="3320138"/>
              <a:ext cx="51809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blur</a:t>
              </a:r>
            </a:p>
          </p:txBody>
        </p:sp>
      </p:grpSp>
      <p:grpSp>
        <p:nvGrpSpPr>
          <p:cNvPr id="4" name="Group 51">
            <a:extLst>
              <a:ext uri="{FF2B5EF4-FFF2-40B4-BE49-F238E27FC236}">
                <a16:creationId xmlns:a16="http://schemas.microsoft.com/office/drawing/2014/main" id="{71F2C42F-5589-8DE3-EEF3-DDA63213DC35}"/>
              </a:ext>
            </a:extLst>
          </p:cNvPr>
          <p:cNvGrpSpPr>
            <a:grpSpLocks/>
          </p:cNvGrpSpPr>
          <p:nvPr/>
        </p:nvGrpSpPr>
        <p:grpSpPr bwMode="auto">
          <a:xfrm>
            <a:off x="2867025" y="3776663"/>
            <a:ext cx="2278063" cy="2994025"/>
            <a:chOff x="515031" y="3777331"/>
            <a:chExt cx="2278578" cy="2993593"/>
          </a:xfrm>
        </p:grpSpPr>
        <p:pic>
          <p:nvPicPr>
            <p:cNvPr id="10275" name="Picture 9" descr="C:\snavely\tmp\vg1b.png">
              <a:extLst>
                <a:ext uri="{FF2B5EF4-FFF2-40B4-BE49-F238E27FC236}">
                  <a16:creationId xmlns:a16="http://schemas.microsoft.com/office/drawing/2014/main" id="{7D06BD6C-F199-8C5B-4C9B-F490B93697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031" y="3861283"/>
              <a:ext cx="2215195" cy="2909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86BCE2D-C353-4FC5-B22F-FB2E34F7FD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2446" y="3777331"/>
              <a:ext cx="1051163" cy="584116"/>
            </a:xfrm>
            <a:prstGeom prst="rect">
              <a:avLst/>
            </a:prstGeom>
            <a:noFill/>
            <a:ln>
              <a:noFill/>
            </a:ln>
            <a:effectLst>
              <a:outerShdw blurRad="63500" dist="38100" dir="2700000" algn="tl" rotWithShape="0">
                <a:srgbClr val="000000">
                  <a:alpha val="74997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en-US" b="1">
                  <a:solidFill>
                    <a:schemeClr val="bg1"/>
                  </a:solidFill>
                </a:rPr>
                <a:t>F</a:t>
              </a:r>
              <a:r>
                <a:rPr lang="en-US" altLang="en-US" b="1" baseline="-25000">
                  <a:solidFill>
                    <a:schemeClr val="bg1"/>
                  </a:solidFill>
                </a:rPr>
                <a:t>0</a:t>
              </a:r>
              <a:r>
                <a:rPr lang="en-US" altLang="en-US" b="1">
                  <a:solidFill>
                    <a:schemeClr val="bg1"/>
                  </a:solidFill>
                </a:rPr>
                <a:t>   H</a:t>
              </a:r>
              <a:endParaRPr lang="en-US" altLang="en-US" b="1" baseline="-25000">
                <a:solidFill>
                  <a:schemeClr val="bg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2BA703C-47B0-41BE-A034-B06E94A246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9073" y="3864630"/>
              <a:ext cx="390613" cy="584116"/>
            </a:xfrm>
            <a:prstGeom prst="rect">
              <a:avLst/>
            </a:prstGeom>
            <a:noFill/>
            <a:ln>
              <a:noFill/>
            </a:ln>
            <a:effectLst>
              <a:outerShdw blurRad="63500" dist="38100" dir="2700000" algn="tl" rotWithShape="0">
                <a:srgbClr val="000000">
                  <a:alpha val="74997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x-none" sz="3200">
                  <a:solidFill>
                    <a:schemeClr val="bg1"/>
                  </a:solidFill>
                  <a:latin typeface="Calibri" charset="0"/>
                </a:rPr>
                <a:t>*</a:t>
              </a:r>
            </a:p>
          </p:txBody>
        </p:sp>
      </p:grpSp>
      <p:grpSp>
        <p:nvGrpSpPr>
          <p:cNvPr id="5" name="Group 47">
            <a:extLst>
              <a:ext uri="{FF2B5EF4-FFF2-40B4-BE49-F238E27FC236}">
                <a16:creationId xmlns:a16="http://schemas.microsoft.com/office/drawing/2014/main" id="{329E761D-2466-5DD9-E189-7CDA56C290EE}"/>
              </a:ext>
            </a:extLst>
          </p:cNvPr>
          <p:cNvGrpSpPr>
            <a:grpSpLocks/>
          </p:cNvGrpSpPr>
          <p:nvPr/>
        </p:nvGrpSpPr>
        <p:grpSpPr bwMode="auto">
          <a:xfrm>
            <a:off x="4529138" y="3217863"/>
            <a:ext cx="1076325" cy="433387"/>
            <a:chOff x="2177129" y="3217903"/>
            <a:chExt cx="1076513" cy="433080"/>
          </a:xfrm>
        </p:grpSpPr>
        <p:sp>
          <p:nvSpPr>
            <p:cNvPr id="24" name="Down Arrow 23">
              <a:extLst>
                <a:ext uri="{FF2B5EF4-FFF2-40B4-BE49-F238E27FC236}">
                  <a16:creationId xmlns:a16="http://schemas.microsoft.com/office/drawing/2014/main" id="{65EEA867-4C24-4AE7-BD95-7B3270785E0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8119149">
              <a:off x="2435936" y="3217903"/>
              <a:ext cx="538257" cy="433080"/>
            </a:xfrm>
            <a:prstGeom prst="downArrow">
              <a:avLst>
                <a:gd name="adj1" fmla="val 50000"/>
                <a:gd name="adj2" fmla="val 58162"/>
              </a:avLst>
            </a:prstGeom>
            <a:solidFill>
              <a:srgbClr val="B9CDE5"/>
            </a:solidFill>
            <a:ln>
              <a:noFill/>
            </a:ln>
            <a:effectLst>
              <a:outerShdw blurRad="63500" dist="38100" dir="2700000" algn="tl" rotWithShape="0">
                <a:srgbClr val="000000">
                  <a:alpha val="39998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10274" name="TextBox 24">
              <a:extLst>
                <a:ext uri="{FF2B5EF4-FFF2-40B4-BE49-F238E27FC236}">
                  <a16:creationId xmlns:a16="http://schemas.microsoft.com/office/drawing/2014/main" id="{F34FE703-3C41-5CBB-580D-0A08A18D89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7129" y="3309249"/>
              <a:ext cx="107651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subsample</a:t>
              </a:r>
            </a:p>
          </p:txBody>
        </p:sp>
      </p:grpSp>
      <p:grpSp>
        <p:nvGrpSpPr>
          <p:cNvPr id="6" name="Group 48">
            <a:extLst>
              <a:ext uri="{FF2B5EF4-FFF2-40B4-BE49-F238E27FC236}">
                <a16:creationId xmlns:a16="http://schemas.microsoft.com/office/drawing/2014/main" id="{E9E705DD-7816-0862-B7A3-3200359C6E43}"/>
              </a:ext>
            </a:extLst>
          </p:cNvPr>
          <p:cNvGrpSpPr>
            <a:grpSpLocks/>
          </p:cNvGrpSpPr>
          <p:nvPr/>
        </p:nvGrpSpPr>
        <p:grpSpPr bwMode="auto">
          <a:xfrm>
            <a:off x="5722938" y="3260725"/>
            <a:ext cx="539750" cy="433388"/>
            <a:chOff x="3371697" y="3261445"/>
            <a:chExt cx="539142" cy="433080"/>
          </a:xfrm>
        </p:grpSpPr>
        <p:sp>
          <p:nvSpPr>
            <p:cNvPr id="26" name="Down Arrow 25">
              <a:extLst>
                <a:ext uri="{FF2B5EF4-FFF2-40B4-BE49-F238E27FC236}">
                  <a16:creationId xmlns:a16="http://schemas.microsoft.com/office/drawing/2014/main" id="{EC3C53CB-CD84-43F8-801E-A02CB3DA7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1697" y="3261445"/>
              <a:ext cx="539142" cy="433080"/>
            </a:xfrm>
            <a:prstGeom prst="downArrow">
              <a:avLst>
                <a:gd name="adj1" fmla="val 50000"/>
                <a:gd name="adj2" fmla="val 58162"/>
              </a:avLst>
            </a:prstGeom>
            <a:solidFill>
              <a:srgbClr val="B9CDE5"/>
            </a:solidFill>
            <a:ln>
              <a:noFill/>
            </a:ln>
            <a:effectLst>
              <a:outerShdw blurRad="63500" dist="38100" dir="2700000" algn="tl" rotWithShape="0">
                <a:srgbClr val="000000">
                  <a:alpha val="39998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10272" name="TextBox 26">
              <a:extLst>
                <a:ext uri="{FF2B5EF4-FFF2-40B4-BE49-F238E27FC236}">
                  <a16:creationId xmlns:a16="http://schemas.microsoft.com/office/drawing/2014/main" id="{E56DE653-5D05-5787-2185-54D4976CCB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5448" y="3320138"/>
              <a:ext cx="51809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blur</a:t>
              </a:r>
            </a:p>
          </p:txBody>
        </p:sp>
      </p:grpSp>
      <p:grpSp>
        <p:nvGrpSpPr>
          <p:cNvPr id="7" name="Group 49">
            <a:extLst>
              <a:ext uri="{FF2B5EF4-FFF2-40B4-BE49-F238E27FC236}">
                <a16:creationId xmlns:a16="http://schemas.microsoft.com/office/drawing/2014/main" id="{82879554-2DF6-B5FB-544A-E7C081AFC37E}"/>
              </a:ext>
            </a:extLst>
          </p:cNvPr>
          <p:cNvGrpSpPr>
            <a:grpSpLocks/>
          </p:cNvGrpSpPr>
          <p:nvPr/>
        </p:nvGrpSpPr>
        <p:grpSpPr bwMode="auto">
          <a:xfrm>
            <a:off x="6367463" y="3217863"/>
            <a:ext cx="1077912" cy="433387"/>
            <a:chOff x="4016859" y="3217899"/>
            <a:chExt cx="1076513" cy="433080"/>
          </a:xfrm>
        </p:grpSpPr>
        <p:sp>
          <p:nvSpPr>
            <p:cNvPr id="28" name="Down Arrow 27">
              <a:extLst>
                <a:ext uri="{FF2B5EF4-FFF2-40B4-BE49-F238E27FC236}">
                  <a16:creationId xmlns:a16="http://schemas.microsoft.com/office/drawing/2014/main" id="{70D61E5E-DE8E-4278-B375-C97C21F6DF6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8119149">
              <a:off x="4275285" y="3217899"/>
              <a:ext cx="539049" cy="433080"/>
            </a:xfrm>
            <a:prstGeom prst="downArrow">
              <a:avLst>
                <a:gd name="adj1" fmla="val 50000"/>
                <a:gd name="adj2" fmla="val 58162"/>
              </a:avLst>
            </a:prstGeom>
            <a:solidFill>
              <a:srgbClr val="B9CDE5"/>
            </a:solidFill>
            <a:ln>
              <a:noFill/>
            </a:ln>
            <a:effectLst>
              <a:outerShdw blurRad="63500" dist="38100" dir="2700000" algn="tl" rotWithShape="0">
                <a:srgbClr val="000000">
                  <a:alpha val="39998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10270" name="TextBox 28">
              <a:extLst>
                <a:ext uri="{FF2B5EF4-FFF2-40B4-BE49-F238E27FC236}">
                  <a16:creationId xmlns:a16="http://schemas.microsoft.com/office/drawing/2014/main" id="{81E672E5-EF8F-C59C-8A0C-F0FB8C544A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6859" y="3298359"/>
              <a:ext cx="107651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subsample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F2E7AB6-2A75-8A7F-504C-DC518F3E6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6663" y="2960688"/>
            <a:ext cx="5397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/>
              <a:t>…</a:t>
            </a:r>
          </a:p>
        </p:txBody>
      </p:sp>
      <p:pic>
        <p:nvPicPr>
          <p:cNvPr id="104462" name="Picture 14" descr="C:\snavely\tmp\vg8b.png">
            <a:extLst>
              <a:ext uri="{FF2B5EF4-FFF2-40B4-BE49-F238E27FC236}">
                <a16:creationId xmlns:a16="http://schemas.microsoft.com/office/drawing/2014/main" id="{3BAE32E9-84E2-9F0C-8AAF-EC9DDF2D6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850" y="3844925"/>
            <a:ext cx="2809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63" name="Picture 15" descr="C:\snavely\tmp\vg16.png">
            <a:extLst>
              <a:ext uri="{FF2B5EF4-FFF2-40B4-BE49-F238E27FC236}">
                <a16:creationId xmlns:a16="http://schemas.microsoft.com/office/drawing/2014/main" id="{5000D1B2-B2B0-011B-567C-1F88718DE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2938463"/>
            <a:ext cx="1397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64" name="Picture 16" descr="C:\snavely\tmp\vg16b.png">
            <a:extLst>
              <a:ext uri="{FF2B5EF4-FFF2-40B4-BE49-F238E27FC236}">
                <a16:creationId xmlns:a16="http://schemas.microsoft.com/office/drawing/2014/main" id="{FBBC133B-DC2F-1CAD-625B-78E349AA4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3844925"/>
            <a:ext cx="1397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65" name="Picture 17" descr="C:\snavely\tmp\vg32.png">
            <a:extLst>
              <a:ext uri="{FF2B5EF4-FFF2-40B4-BE49-F238E27FC236}">
                <a16:creationId xmlns:a16="http://schemas.microsoft.com/office/drawing/2014/main" id="{D6CE1EDC-6377-AFAE-52D2-56FBD67DA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8588" y="3025775"/>
            <a:ext cx="69850" cy="9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52">
            <a:extLst>
              <a:ext uri="{FF2B5EF4-FFF2-40B4-BE49-F238E27FC236}">
                <a16:creationId xmlns:a16="http://schemas.microsoft.com/office/drawing/2014/main" id="{590DBB2C-DFE6-0CCC-C4D1-B7A6E71D672C}"/>
              </a:ext>
            </a:extLst>
          </p:cNvPr>
          <p:cNvGrpSpPr>
            <a:grpSpLocks/>
          </p:cNvGrpSpPr>
          <p:nvPr/>
        </p:nvGrpSpPr>
        <p:grpSpPr bwMode="auto">
          <a:xfrm>
            <a:off x="5487988" y="1655763"/>
            <a:ext cx="1168400" cy="1462087"/>
            <a:chOff x="3135896" y="1655788"/>
            <a:chExt cx="1169347" cy="1461986"/>
          </a:xfrm>
        </p:grpSpPr>
        <p:pic>
          <p:nvPicPr>
            <p:cNvPr id="10267" name="Picture 10" descr="C:\snavely\tmp\vg2.png">
              <a:extLst>
                <a:ext uri="{FF2B5EF4-FFF2-40B4-BE49-F238E27FC236}">
                  <a16:creationId xmlns:a16="http://schemas.microsoft.com/office/drawing/2014/main" id="{E1834007-66CE-C61A-FB79-5A02CB579A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5896" y="1655788"/>
              <a:ext cx="1107598" cy="1459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1C7DE51-593F-4239-8615-7F7BDDEEEC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4681" y="2655844"/>
              <a:ext cx="430562" cy="461930"/>
            </a:xfrm>
            <a:prstGeom prst="rect">
              <a:avLst/>
            </a:prstGeom>
            <a:noFill/>
            <a:ln>
              <a:noFill/>
            </a:ln>
            <a:effectLst>
              <a:outerShdw blurRad="63500" dist="38100" dir="2700000" algn="tl" rotWithShape="0">
                <a:srgbClr val="000000">
                  <a:alpha val="74997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 dirty="0">
                  <a:solidFill>
                    <a:schemeClr val="bg1"/>
                  </a:solidFill>
                  <a:latin typeface="+mn-lt"/>
                  <a:cs typeface="+mn-cs"/>
                </a:rPr>
                <a:t>F</a:t>
              </a:r>
              <a:r>
                <a:rPr lang="en-US" sz="2400" b="1" baseline="-25000" dirty="0">
                  <a:solidFill>
                    <a:schemeClr val="bg1"/>
                  </a:solidFill>
                  <a:latin typeface="+mn-lt"/>
                  <a:cs typeface="+mn-cs"/>
                </a:rPr>
                <a:t>1</a:t>
              </a:r>
            </a:p>
          </p:txBody>
        </p:sp>
      </p:grpSp>
      <p:grpSp>
        <p:nvGrpSpPr>
          <p:cNvPr id="9" name="Group 53">
            <a:extLst>
              <a:ext uri="{FF2B5EF4-FFF2-40B4-BE49-F238E27FC236}">
                <a16:creationId xmlns:a16="http://schemas.microsoft.com/office/drawing/2014/main" id="{FADA0DCE-26BB-6823-7672-0FB68A63A49B}"/>
              </a:ext>
            </a:extLst>
          </p:cNvPr>
          <p:cNvGrpSpPr>
            <a:grpSpLocks/>
          </p:cNvGrpSpPr>
          <p:nvPr/>
        </p:nvGrpSpPr>
        <p:grpSpPr bwMode="auto">
          <a:xfrm>
            <a:off x="5487988" y="3798888"/>
            <a:ext cx="1209675" cy="1520825"/>
            <a:chOff x="3135896" y="3799099"/>
            <a:chExt cx="1210913" cy="1521196"/>
          </a:xfrm>
        </p:grpSpPr>
        <p:pic>
          <p:nvPicPr>
            <p:cNvPr id="10264" name="Picture 11" descr="C:\snavely\tmp\vg2b.png">
              <a:extLst>
                <a:ext uri="{FF2B5EF4-FFF2-40B4-BE49-F238E27FC236}">
                  <a16:creationId xmlns:a16="http://schemas.microsoft.com/office/drawing/2014/main" id="{0685F5A9-28F4-6ECC-A126-ABDDC3FDFC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5896" y="3861079"/>
              <a:ext cx="1107598" cy="1459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E5DD238-F217-4FA0-8B0D-CFCF266F7D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5696" y="3799099"/>
              <a:ext cx="831113" cy="462075"/>
            </a:xfrm>
            <a:prstGeom prst="rect">
              <a:avLst/>
            </a:prstGeom>
            <a:noFill/>
            <a:ln>
              <a:noFill/>
            </a:ln>
            <a:effectLst>
              <a:outerShdw blurRad="63500" dist="38100" dir="2700000" algn="tl" rotWithShape="0">
                <a:srgbClr val="000000">
                  <a:alpha val="74997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2400" b="1">
                  <a:solidFill>
                    <a:schemeClr val="bg1"/>
                  </a:solidFill>
                </a:rPr>
                <a:t>F</a:t>
              </a:r>
              <a:r>
                <a:rPr lang="en-US" altLang="en-US" sz="2400" b="1" baseline="-25000">
                  <a:solidFill>
                    <a:schemeClr val="bg1"/>
                  </a:solidFill>
                </a:rPr>
                <a:t>1</a:t>
              </a:r>
              <a:r>
                <a:rPr lang="en-US" altLang="en-US" sz="2400" b="1">
                  <a:solidFill>
                    <a:schemeClr val="bg1"/>
                  </a:solidFill>
                </a:rPr>
                <a:t>   H</a:t>
              </a:r>
              <a:endParaRPr lang="en-US" altLang="en-US" sz="2400" b="1" baseline="-25000">
                <a:solidFill>
                  <a:schemeClr val="bg1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F00069D-5251-4A69-9C57-ED3F278144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7902" y="3886432"/>
              <a:ext cx="338483" cy="462076"/>
            </a:xfrm>
            <a:prstGeom prst="rect">
              <a:avLst/>
            </a:prstGeom>
            <a:noFill/>
            <a:ln>
              <a:noFill/>
            </a:ln>
            <a:effectLst>
              <a:outerShdw blurRad="63500" dist="38100" dir="2700000" algn="tl" rotWithShape="0">
                <a:srgbClr val="000000">
                  <a:alpha val="74997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x-none" sz="2400">
                  <a:solidFill>
                    <a:schemeClr val="bg1"/>
                  </a:solidFill>
                  <a:latin typeface="Calibri" charset="0"/>
                </a:rPr>
                <a:t>*</a:t>
              </a:r>
            </a:p>
          </p:txBody>
        </p:sp>
      </p:grpSp>
      <p:grpSp>
        <p:nvGrpSpPr>
          <p:cNvPr id="10" name="Group 54">
            <a:extLst>
              <a:ext uri="{FF2B5EF4-FFF2-40B4-BE49-F238E27FC236}">
                <a16:creationId xmlns:a16="http://schemas.microsoft.com/office/drawing/2014/main" id="{B0B41769-19C0-5465-80D6-6964D5C326BB}"/>
              </a:ext>
            </a:extLst>
          </p:cNvPr>
          <p:cNvGrpSpPr>
            <a:grpSpLocks/>
          </p:cNvGrpSpPr>
          <p:nvPr/>
        </p:nvGrpSpPr>
        <p:grpSpPr bwMode="auto">
          <a:xfrm>
            <a:off x="7131050" y="2401888"/>
            <a:ext cx="619125" cy="754062"/>
            <a:chOff x="4779181" y="2402353"/>
            <a:chExt cx="619037" cy="753719"/>
          </a:xfrm>
        </p:grpSpPr>
        <p:pic>
          <p:nvPicPr>
            <p:cNvPr id="10262" name="Picture 7" descr="C:\snavely\tmp\vg4.png">
              <a:extLst>
                <a:ext uri="{FF2B5EF4-FFF2-40B4-BE49-F238E27FC236}">
                  <a16:creationId xmlns:a16="http://schemas.microsoft.com/office/drawing/2014/main" id="{56310E79-3416-F320-A47A-199B12D2DA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9181" y="2402353"/>
              <a:ext cx="553799" cy="729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0BDF53D-92AC-45E2-BDB5-CF773AF0C5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970" y="2786353"/>
              <a:ext cx="368248" cy="369719"/>
            </a:xfrm>
            <a:prstGeom prst="rect">
              <a:avLst/>
            </a:prstGeom>
            <a:noFill/>
            <a:ln>
              <a:noFill/>
            </a:ln>
            <a:effectLst>
              <a:outerShdw blurRad="63500" dist="38100" dir="2700000" algn="tl" rotWithShape="0">
                <a:srgbClr val="000000">
                  <a:alpha val="74997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bg1"/>
                  </a:solidFill>
                  <a:latin typeface="+mn-lt"/>
                  <a:cs typeface="+mn-cs"/>
                </a:rPr>
                <a:t>F</a:t>
              </a:r>
              <a:r>
                <a:rPr lang="en-US" b="1" baseline="-25000" dirty="0">
                  <a:solidFill>
                    <a:schemeClr val="bg1"/>
                  </a:solidFill>
                  <a:latin typeface="+mn-lt"/>
                  <a:cs typeface="+mn-cs"/>
                </a:rPr>
                <a:t>2</a:t>
              </a:r>
            </a:p>
          </p:txBody>
        </p:sp>
      </p:grpSp>
      <p:pic>
        <p:nvPicPr>
          <p:cNvPr id="104460" name="Picture 12" descr="C:\snavely\tmp\vg4b.png">
            <a:extLst>
              <a:ext uri="{FF2B5EF4-FFF2-40B4-BE49-F238E27FC236}">
                <a16:creationId xmlns:a16="http://schemas.microsoft.com/office/drawing/2014/main" id="{CB4C5A12-FF2F-472B-0F18-0600D8602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050" y="3844925"/>
            <a:ext cx="554038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59" name="Group 50">
            <a:extLst>
              <a:ext uri="{FF2B5EF4-FFF2-40B4-BE49-F238E27FC236}">
                <a16:creationId xmlns:a16="http://schemas.microsoft.com/office/drawing/2014/main" id="{9271D372-8EAE-9984-D7F9-B490849351DD}"/>
              </a:ext>
            </a:extLst>
          </p:cNvPr>
          <p:cNvGrpSpPr>
            <a:grpSpLocks/>
          </p:cNvGrpSpPr>
          <p:nvPr/>
        </p:nvGrpSpPr>
        <p:grpSpPr bwMode="auto">
          <a:xfrm>
            <a:off x="2859088" y="190500"/>
            <a:ext cx="2236787" cy="2938463"/>
            <a:chOff x="507913" y="190710"/>
            <a:chExt cx="2236360" cy="2938315"/>
          </a:xfrm>
        </p:grpSpPr>
        <p:pic>
          <p:nvPicPr>
            <p:cNvPr id="10260" name="Picture 8" descr="C:\snavely\tmp\vg.png">
              <a:extLst>
                <a:ext uri="{FF2B5EF4-FFF2-40B4-BE49-F238E27FC236}">
                  <a16:creationId xmlns:a16="http://schemas.microsoft.com/office/drawing/2014/main" id="{0A630521-63EF-1E67-13F5-7E09F4B047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913" y="190710"/>
              <a:ext cx="2236360" cy="2938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17C1319-4EB0-4C57-BF74-E0484742C3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0498" y="2525805"/>
              <a:ext cx="514252" cy="584171"/>
            </a:xfrm>
            <a:prstGeom prst="rect">
              <a:avLst/>
            </a:prstGeom>
            <a:noFill/>
            <a:ln>
              <a:noFill/>
            </a:ln>
            <a:effectLst>
              <a:outerShdw blurRad="63500" dist="38100" dir="2700000" algn="tl" rotWithShape="0">
                <a:srgbClr val="000000">
                  <a:alpha val="74997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b="1" dirty="0">
                  <a:solidFill>
                    <a:schemeClr val="bg1"/>
                  </a:solidFill>
                  <a:latin typeface="+mn-lt"/>
                  <a:cs typeface="+mn-cs"/>
                </a:rPr>
                <a:t>F</a:t>
              </a:r>
              <a:r>
                <a:rPr lang="en-US" sz="3200" b="1" baseline="-25000" dirty="0">
                  <a:solidFill>
                    <a:schemeClr val="bg1"/>
                  </a:solidFill>
                  <a:latin typeface="+mn-lt"/>
                  <a:cs typeface="+mn-cs"/>
                </a:rPr>
                <a:t>0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4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4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4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4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4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4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3" descr="C:\snavely\tmp\vg8.png">
            <a:extLst>
              <a:ext uri="{FF2B5EF4-FFF2-40B4-BE49-F238E27FC236}">
                <a16:creationId xmlns:a16="http://schemas.microsoft.com/office/drawing/2014/main" id="{67A0A7BF-EADF-C733-6010-3F7662A23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850" y="2754313"/>
            <a:ext cx="282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Group 46">
            <a:extLst>
              <a:ext uri="{FF2B5EF4-FFF2-40B4-BE49-F238E27FC236}">
                <a16:creationId xmlns:a16="http://schemas.microsoft.com/office/drawing/2014/main" id="{A15BA0F6-803E-730E-C482-8247192824A2}"/>
              </a:ext>
            </a:extLst>
          </p:cNvPr>
          <p:cNvGrpSpPr>
            <a:grpSpLocks/>
          </p:cNvGrpSpPr>
          <p:nvPr/>
        </p:nvGrpSpPr>
        <p:grpSpPr bwMode="auto">
          <a:xfrm>
            <a:off x="3741738" y="3260725"/>
            <a:ext cx="539750" cy="433388"/>
            <a:chOff x="1390497" y="3261445"/>
            <a:chExt cx="539142" cy="433080"/>
          </a:xfrm>
        </p:grpSpPr>
        <p:sp>
          <p:nvSpPr>
            <p:cNvPr id="19" name="Down Arrow 18">
              <a:extLst>
                <a:ext uri="{FF2B5EF4-FFF2-40B4-BE49-F238E27FC236}">
                  <a16:creationId xmlns:a16="http://schemas.microsoft.com/office/drawing/2014/main" id="{C46606DF-ADEE-482E-96D7-6A42A439D3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0497" y="3261445"/>
              <a:ext cx="539142" cy="433080"/>
            </a:xfrm>
            <a:prstGeom prst="downArrow">
              <a:avLst>
                <a:gd name="adj1" fmla="val 50000"/>
                <a:gd name="adj2" fmla="val 58162"/>
              </a:avLst>
            </a:prstGeom>
            <a:solidFill>
              <a:srgbClr val="B9CDE5"/>
            </a:solidFill>
            <a:ln>
              <a:noFill/>
            </a:ln>
            <a:effectLst>
              <a:outerShdw blurRad="63500" dist="38100" dir="2700000" algn="tl" rotWithShape="0">
                <a:srgbClr val="000000">
                  <a:alpha val="39998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11304" name="TextBox 19">
              <a:extLst>
                <a:ext uri="{FF2B5EF4-FFF2-40B4-BE49-F238E27FC236}">
                  <a16:creationId xmlns:a16="http://schemas.microsoft.com/office/drawing/2014/main" id="{DC4EF4C7-49DC-3CF9-CFF9-31527E5AC4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4248" y="3320138"/>
              <a:ext cx="51809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blur</a:t>
              </a:r>
            </a:p>
          </p:txBody>
        </p:sp>
      </p:grpSp>
      <p:grpSp>
        <p:nvGrpSpPr>
          <p:cNvPr id="11268" name="Group 51">
            <a:extLst>
              <a:ext uri="{FF2B5EF4-FFF2-40B4-BE49-F238E27FC236}">
                <a16:creationId xmlns:a16="http://schemas.microsoft.com/office/drawing/2014/main" id="{CE281513-790A-C7E0-8086-D197F88001F8}"/>
              </a:ext>
            </a:extLst>
          </p:cNvPr>
          <p:cNvGrpSpPr>
            <a:grpSpLocks/>
          </p:cNvGrpSpPr>
          <p:nvPr/>
        </p:nvGrpSpPr>
        <p:grpSpPr bwMode="auto">
          <a:xfrm>
            <a:off x="2867025" y="3776663"/>
            <a:ext cx="2278063" cy="2994025"/>
            <a:chOff x="515031" y="3777331"/>
            <a:chExt cx="2278578" cy="2993593"/>
          </a:xfrm>
        </p:grpSpPr>
        <p:pic>
          <p:nvPicPr>
            <p:cNvPr id="11300" name="Picture 9" descr="C:\snavely\tmp\vg1b.png">
              <a:extLst>
                <a:ext uri="{FF2B5EF4-FFF2-40B4-BE49-F238E27FC236}">
                  <a16:creationId xmlns:a16="http://schemas.microsoft.com/office/drawing/2014/main" id="{E697C805-9D5B-A701-EEC2-3B52E807DE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031" y="3861283"/>
              <a:ext cx="2215195" cy="2909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CFC65C5-1EFC-40C1-9C51-DB03F82BCD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2446" y="3777331"/>
              <a:ext cx="1051163" cy="584116"/>
            </a:xfrm>
            <a:prstGeom prst="rect">
              <a:avLst/>
            </a:prstGeom>
            <a:noFill/>
            <a:ln>
              <a:noFill/>
            </a:ln>
            <a:effectLst>
              <a:outerShdw blurRad="63500" dist="38100" dir="2700000" algn="tl" rotWithShape="0">
                <a:srgbClr val="000000">
                  <a:alpha val="74997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en-US" b="1">
                  <a:solidFill>
                    <a:schemeClr val="bg1"/>
                  </a:solidFill>
                </a:rPr>
                <a:t>F</a:t>
              </a:r>
              <a:r>
                <a:rPr lang="en-US" altLang="en-US" b="1" baseline="-25000">
                  <a:solidFill>
                    <a:schemeClr val="bg1"/>
                  </a:solidFill>
                </a:rPr>
                <a:t>0</a:t>
              </a:r>
              <a:r>
                <a:rPr lang="en-US" altLang="en-US" b="1">
                  <a:solidFill>
                    <a:schemeClr val="bg1"/>
                  </a:solidFill>
                </a:rPr>
                <a:t>   H</a:t>
              </a:r>
              <a:endParaRPr lang="en-US" altLang="en-US" b="1" baseline="-25000">
                <a:solidFill>
                  <a:schemeClr val="bg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A3E2A04-716C-498C-A9E2-F5CCD4EAD2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9073" y="3864630"/>
              <a:ext cx="390613" cy="584116"/>
            </a:xfrm>
            <a:prstGeom prst="rect">
              <a:avLst/>
            </a:prstGeom>
            <a:noFill/>
            <a:ln>
              <a:noFill/>
            </a:ln>
            <a:effectLst>
              <a:outerShdw blurRad="63500" dist="38100" dir="2700000" algn="tl" rotWithShape="0">
                <a:srgbClr val="000000">
                  <a:alpha val="74997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x-none" sz="3200">
                  <a:solidFill>
                    <a:schemeClr val="bg1"/>
                  </a:solidFill>
                  <a:latin typeface="Calibri" charset="0"/>
                </a:rPr>
                <a:t>*</a:t>
              </a:r>
            </a:p>
          </p:txBody>
        </p:sp>
      </p:grpSp>
      <p:grpSp>
        <p:nvGrpSpPr>
          <p:cNvPr id="11269" name="Group 47">
            <a:extLst>
              <a:ext uri="{FF2B5EF4-FFF2-40B4-BE49-F238E27FC236}">
                <a16:creationId xmlns:a16="http://schemas.microsoft.com/office/drawing/2014/main" id="{35FC4D24-0F69-1101-2654-56E4CE681502}"/>
              </a:ext>
            </a:extLst>
          </p:cNvPr>
          <p:cNvGrpSpPr>
            <a:grpSpLocks/>
          </p:cNvGrpSpPr>
          <p:nvPr/>
        </p:nvGrpSpPr>
        <p:grpSpPr bwMode="auto">
          <a:xfrm>
            <a:off x="4529138" y="3217863"/>
            <a:ext cx="1076325" cy="433387"/>
            <a:chOff x="2177129" y="3217903"/>
            <a:chExt cx="1076513" cy="433080"/>
          </a:xfrm>
        </p:grpSpPr>
        <p:sp>
          <p:nvSpPr>
            <p:cNvPr id="24" name="Down Arrow 23">
              <a:extLst>
                <a:ext uri="{FF2B5EF4-FFF2-40B4-BE49-F238E27FC236}">
                  <a16:creationId xmlns:a16="http://schemas.microsoft.com/office/drawing/2014/main" id="{64081593-13DC-40F9-82CD-2896B06EEB9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8119149">
              <a:off x="2435936" y="3217903"/>
              <a:ext cx="538257" cy="433080"/>
            </a:xfrm>
            <a:prstGeom prst="downArrow">
              <a:avLst>
                <a:gd name="adj1" fmla="val 50000"/>
                <a:gd name="adj2" fmla="val 58162"/>
              </a:avLst>
            </a:prstGeom>
            <a:solidFill>
              <a:srgbClr val="B9CDE5"/>
            </a:solidFill>
            <a:ln>
              <a:noFill/>
            </a:ln>
            <a:effectLst>
              <a:outerShdw blurRad="63500" dist="38100" dir="2700000" algn="tl" rotWithShape="0">
                <a:srgbClr val="000000">
                  <a:alpha val="39998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11299" name="TextBox 24">
              <a:extLst>
                <a:ext uri="{FF2B5EF4-FFF2-40B4-BE49-F238E27FC236}">
                  <a16:creationId xmlns:a16="http://schemas.microsoft.com/office/drawing/2014/main" id="{DBDDF558-A4B2-8C55-6118-725CE6667D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7129" y="3309249"/>
              <a:ext cx="107651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subsample</a:t>
              </a:r>
            </a:p>
          </p:txBody>
        </p:sp>
      </p:grpSp>
      <p:grpSp>
        <p:nvGrpSpPr>
          <p:cNvPr id="11270" name="Group 48">
            <a:extLst>
              <a:ext uri="{FF2B5EF4-FFF2-40B4-BE49-F238E27FC236}">
                <a16:creationId xmlns:a16="http://schemas.microsoft.com/office/drawing/2014/main" id="{7978FD73-698E-2188-2C8F-0598627BD3DA}"/>
              </a:ext>
            </a:extLst>
          </p:cNvPr>
          <p:cNvGrpSpPr>
            <a:grpSpLocks/>
          </p:cNvGrpSpPr>
          <p:nvPr/>
        </p:nvGrpSpPr>
        <p:grpSpPr bwMode="auto">
          <a:xfrm>
            <a:off x="5722938" y="3260725"/>
            <a:ext cx="539750" cy="433388"/>
            <a:chOff x="3371697" y="3261445"/>
            <a:chExt cx="539142" cy="433080"/>
          </a:xfrm>
        </p:grpSpPr>
        <p:sp>
          <p:nvSpPr>
            <p:cNvPr id="26" name="Down Arrow 25">
              <a:extLst>
                <a:ext uri="{FF2B5EF4-FFF2-40B4-BE49-F238E27FC236}">
                  <a16:creationId xmlns:a16="http://schemas.microsoft.com/office/drawing/2014/main" id="{321D2C6C-0165-4A11-AEC4-9C7E2FE951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1697" y="3261445"/>
              <a:ext cx="539142" cy="433080"/>
            </a:xfrm>
            <a:prstGeom prst="downArrow">
              <a:avLst>
                <a:gd name="adj1" fmla="val 50000"/>
                <a:gd name="adj2" fmla="val 58162"/>
              </a:avLst>
            </a:prstGeom>
            <a:solidFill>
              <a:srgbClr val="B9CDE5"/>
            </a:solidFill>
            <a:ln>
              <a:noFill/>
            </a:ln>
            <a:effectLst>
              <a:outerShdw blurRad="63500" dist="38100" dir="2700000" algn="tl" rotWithShape="0">
                <a:srgbClr val="000000">
                  <a:alpha val="39998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11297" name="TextBox 26">
              <a:extLst>
                <a:ext uri="{FF2B5EF4-FFF2-40B4-BE49-F238E27FC236}">
                  <a16:creationId xmlns:a16="http://schemas.microsoft.com/office/drawing/2014/main" id="{05EBB67D-8A07-5743-290E-BC5B63F1AB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5448" y="3320138"/>
              <a:ext cx="51809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blur</a:t>
              </a:r>
            </a:p>
          </p:txBody>
        </p:sp>
      </p:grpSp>
      <p:grpSp>
        <p:nvGrpSpPr>
          <p:cNvPr id="11271" name="Group 49">
            <a:extLst>
              <a:ext uri="{FF2B5EF4-FFF2-40B4-BE49-F238E27FC236}">
                <a16:creationId xmlns:a16="http://schemas.microsoft.com/office/drawing/2014/main" id="{99C79727-FC4A-245C-C4DF-CA85125763B8}"/>
              </a:ext>
            </a:extLst>
          </p:cNvPr>
          <p:cNvGrpSpPr>
            <a:grpSpLocks/>
          </p:cNvGrpSpPr>
          <p:nvPr/>
        </p:nvGrpSpPr>
        <p:grpSpPr bwMode="auto">
          <a:xfrm>
            <a:off x="6367463" y="3217863"/>
            <a:ext cx="1077912" cy="433387"/>
            <a:chOff x="4016859" y="3217899"/>
            <a:chExt cx="1076513" cy="433080"/>
          </a:xfrm>
        </p:grpSpPr>
        <p:sp>
          <p:nvSpPr>
            <p:cNvPr id="28" name="Down Arrow 27">
              <a:extLst>
                <a:ext uri="{FF2B5EF4-FFF2-40B4-BE49-F238E27FC236}">
                  <a16:creationId xmlns:a16="http://schemas.microsoft.com/office/drawing/2014/main" id="{7F4BC8CB-F457-4423-B42A-8662361EB39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8119149">
              <a:off x="4275285" y="3217899"/>
              <a:ext cx="539049" cy="433080"/>
            </a:xfrm>
            <a:prstGeom prst="downArrow">
              <a:avLst>
                <a:gd name="adj1" fmla="val 50000"/>
                <a:gd name="adj2" fmla="val 58162"/>
              </a:avLst>
            </a:prstGeom>
            <a:solidFill>
              <a:srgbClr val="B9CDE5"/>
            </a:solidFill>
            <a:ln>
              <a:noFill/>
            </a:ln>
            <a:effectLst>
              <a:outerShdw blurRad="63500" dist="38100" dir="2700000" algn="tl" rotWithShape="0">
                <a:srgbClr val="000000">
                  <a:alpha val="39998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11295" name="TextBox 28">
              <a:extLst>
                <a:ext uri="{FF2B5EF4-FFF2-40B4-BE49-F238E27FC236}">
                  <a16:creationId xmlns:a16="http://schemas.microsoft.com/office/drawing/2014/main" id="{60CEF599-2C68-204D-0C02-6CD517F5E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6859" y="3298359"/>
              <a:ext cx="107651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subsample</a:t>
              </a:r>
            </a:p>
          </p:txBody>
        </p:sp>
      </p:grpSp>
      <p:sp>
        <p:nvSpPr>
          <p:cNvPr id="11272" name="TextBox 33">
            <a:extLst>
              <a:ext uri="{FF2B5EF4-FFF2-40B4-BE49-F238E27FC236}">
                <a16:creationId xmlns:a16="http://schemas.microsoft.com/office/drawing/2014/main" id="{46753304-B47C-09BA-2193-633AFF24FC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6663" y="2960688"/>
            <a:ext cx="5397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/>
              <a:t>…</a:t>
            </a:r>
          </a:p>
        </p:txBody>
      </p:sp>
      <p:pic>
        <p:nvPicPr>
          <p:cNvPr id="11273" name="Picture 14" descr="C:\snavely\tmp\vg8b.png">
            <a:extLst>
              <a:ext uri="{FF2B5EF4-FFF2-40B4-BE49-F238E27FC236}">
                <a16:creationId xmlns:a16="http://schemas.microsoft.com/office/drawing/2014/main" id="{345F779D-F905-C3AB-6BA9-D9090F091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850" y="3844925"/>
            <a:ext cx="2809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4" name="Picture 15" descr="C:\snavely\tmp\vg16.png">
            <a:extLst>
              <a:ext uri="{FF2B5EF4-FFF2-40B4-BE49-F238E27FC236}">
                <a16:creationId xmlns:a16="http://schemas.microsoft.com/office/drawing/2014/main" id="{25353EFB-46AD-78D5-F187-DC413AED0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2938463"/>
            <a:ext cx="1397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5" name="Picture 16" descr="C:\snavely\tmp\vg16b.png">
            <a:extLst>
              <a:ext uri="{FF2B5EF4-FFF2-40B4-BE49-F238E27FC236}">
                <a16:creationId xmlns:a16="http://schemas.microsoft.com/office/drawing/2014/main" id="{CFC3EFB0-E2C3-65EF-3182-661F6B7F3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3844925"/>
            <a:ext cx="1397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6" name="Picture 17" descr="C:\snavely\tmp\vg32.png">
            <a:extLst>
              <a:ext uri="{FF2B5EF4-FFF2-40B4-BE49-F238E27FC236}">
                <a16:creationId xmlns:a16="http://schemas.microsoft.com/office/drawing/2014/main" id="{892CE619-FEBF-7FDE-C604-2B17D1143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8588" y="3025775"/>
            <a:ext cx="69850" cy="9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77" name="Group 52">
            <a:extLst>
              <a:ext uri="{FF2B5EF4-FFF2-40B4-BE49-F238E27FC236}">
                <a16:creationId xmlns:a16="http://schemas.microsoft.com/office/drawing/2014/main" id="{BF93884D-76BE-9E0B-9524-309879403DD0}"/>
              </a:ext>
            </a:extLst>
          </p:cNvPr>
          <p:cNvGrpSpPr>
            <a:grpSpLocks/>
          </p:cNvGrpSpPr>
          <p:nvPr/>
        </p:nvGrpSpPr>
        <p:grpSpPr bwMode="auto">
          <a:xfrm>
            <a:off x="5487988" y="1655763"/>
            <a:ext cx="1168400" cy="1462087"/>
            <a:chOff x="3135896" y="1655788"/>
            <a:chExt cx="1169347" cy="1461986"/>
          </a:xfrm>
        </p:grpSpPr>
        <p:pic>
          <p:nvPicPr>
            <p:cNvPr id="11292" name="Picture 10" descr="C:\snavely\tmp\vg2.png">
              <a:extLst>
                <a:ext uri="{FF2B5EF4-FFF2-40B4-BE49-F238E27FC236}">
                  <a16:creationId xmlns:a16="http://schemas.microsoft.com/office/drawing/2014/main" id="{0B653787-055D-A8BE-380E-BE9020CAB0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5896" y="1655788"/>
              <a:ext cx="1107598" cy="1459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6F1A633-9914-4D25-B4A4-2E58B6E5F3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4681" y="2655844"/>
              <a:ext cx="430562" cy="461930"/>
            </a:xfrm>
            <a:prstGeom prst="rect">
              <a:avLst/>
            </a:prstGeom>
            <a:noFill/>
            <a:ln>
              <a:noFill/>
            </a:ln>
            <a:effectLst>
              <a:outerShdw blurRad="63500" dist="38100" dir="2700000" algn="tl" rotWithShape="0">
                <a:srgbClr val="000000">
                  <a:alpha val="74997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 dirty="0">
                  <a:solidFill>
                    <a:schemeClr val="bg1"/>
                  </a:solidFill>
                  <a:latin typeface="+mn-lt"/>
                  <a:cs typeface="+mn-cs"/>
                </a:rPr>
                <a:t>F</a:t>
              </a:r>
              <a:r>
                <a:rPr lang="en-US" sz="2400" b="1" baseline="-25000" dirty="0">
                  <a:solidFill>
                    <a:schemeClr val="bg1"/>
                  </a:solidFill>
                  <a:latin typeface="+mn-lt"/>
                  <a:cs typeface="+mn-cs"/>
                </a:rPr>
                <a:t>1</a:t>
              </a:r>
            </a:p>
          </p:txBody>
        </p:sp>
      </p:grpSp>
      <p:grpSp>
        <p:nvGrpSpPr>
          <p:cNvPr id="11278" name="Group 53">
            <a:extLst>
              <a:ext uri="{FF2B5EF4-FFF2-40B4-BE49-F238E27FC236}">
                <a16:creationId xmlns:a16="http://schemas.microsoft.com/office/drawing/2014/main" id="{F553059E-BBCF-B0E4-E924-9BC919E7DB1A}"/>
              </a:ext>
            </a:extLst>
          </p:cNvPr>
          <p:cNvGrpSpPr>
            <a:grpSpLocks/>
          </p:cNvGrpSpPr>
          <p:nvPr/>
        </p:nvGrpSpPr>
        <p:grpSpPr bwMode="auto">
          <a:xfrm>
            <a:off x="5487988" y="3798888"/>
            <a:ext cx="1209675" cy="1520825"/>
            <a:chOff x="3135896" y="3799099"/>
            <a:chExt cx="1210913" cy="1521196"/>
          </a:xfrm>
        </p:grpSpPr>
        <p:pic>
          <p:nvPicPr>
            <p:cNvPr id="11289" name="Picture 11" descr="C:\snavely\tmp\vg2b.png">
              <a:extLst>
                <a:ext uri="{FF2B5EF4-FFF2-40B4-BE49-F238E27FC236}">
                  <a16:creationId xmlns:a16="http://schemas.microsoft.com/office/drawing/2014/main" id="{4127F7EA-ECD2-65B4-B2FA-3AF46F2481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5896" y="3861079"/>
              <a:ext cx="1107598" cy="1459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1A27EC5-FF0E-4B77-8EF0-12F578F930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5696" y="3799099"/>
              <a:ext cx="831113" cy="462075"/>
            </a:xfrm>
            <a:prstGeom prst="rect">
              <a:avLst/>
            </a:prstGeom>
            <a:noFill/>
            <a:ln>
              <a:noFill/>
            </a:ln>
            <a:effectLst>
              <a:outerShdw blurRad="63500" dist="38100" dir="2700000" algn="tl" rotWithShape="0">
                <a:srgbClr val="000000">
                  <a:alpha val="74997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2400" b="1">
                  <a:solidFill>
                    <a:schemeClr val="bg1"/>
                  </a:solidFill>
                </a:rPr>
                <a:t>F</a:t>
              </a:r>
              <a:r>
                <a:rPr lang="en-US" altLang="en-US" sz="2400" b="1" baseline="-25000">
                  <a:solidFill>
                    <a:schemeClr val="bg1"/>
                  </a:solidFill>
                </a:rPr>
                <a:t>1</a:t>
              </a:r>
              <a:r>
                <a:rPr lang="en-US" altLang="en-US" sz="2400" b="1">
                  <a:solidFill>
                    <a:schemeClr val="bg1"/>
                  </a:solidFill>
                </a:rPr>
                <a:t>   H</a:t>
              </a:r>
              <a:endParaRPr lang="en-US" altLang="en-US" sz="2400" b="1" baseline="-25000">
                <a:solidFill>
                  <a:schemeClr val="bg1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11AE5CD-DDDD-481D-9747-F77C913829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7902" y="3886432"/>
              <a:ext cx="338483" cy="462076"/>
            </a:xfrm>
            <a:prstGeom prst="rect">
              <a:avLst/>
            </a:prstGeom>
            <a:noFill/>
            <a:ln>
              <a:noFill/>
            </a:ln>
            <a:effectLst>
              <a:outerShdw blurRad="63500" dist="38100" dir="2700000" algn="tl" rotWithShape="0">
                <a:srgbClr val="000000">
                  <a:alpha val="74997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x-none" sz="2400">
                  <a:solidFill>
                    <a:schemeClr val="bg1"/>
                  </a:solidFill>
                  <a:latin typeface="Calibri" charset="0"/>
                </a:rPr>
                <a:t>*</a:t>
              </a:r>
            </a:p>
          </p:txBody>
        </p:sp>
      </p:grpSp>
      <p:grpSp>
        <p:nvGrpSpPr>
          <p:cNvPr id="11279" name="Group 54">
            <a:extLst>
              <a:ext uri="{FF2B5EF4-FFF2-40B4-BE49-F238E27FC236}">
                <a16:creationId xmlns:a16="http://schemas.microsoft.com/office/drawing/2014/main" id="{83E76B00-4B34-6932-693C-A448027152E4}"/>
              </a:ext>
            </a:extLst>
          </p:cNvPr>
          <p:cNvGrpSpPr>
            <a:grpSpLocks/>
          </p:cNvGrpSpPr>
          <p:nvPr/>
        </p:nvGrpSpPr>
        <p:grpSpPr bwMode="auto">
          <a:xfrm>
            <a:off x="7131050" y="2401888"/>
            <a:ext cx="619125" cy="754062"/>
            <a:chOff x="4779181" y="2402353"/>
            <a:chExt cx="619037" cy="753719"/>
          </a:xfrm>
        </p:grpSpPr>
        <p:pic>
          <p:nvPicPr>
            <p:cNvPr id="11287" name="Picture 7" descr="C:\snavely\tmp\vg4.png">
              <a:extLst>
                <a:ext uri="{FF2B5EF4-FFF2-40B4-BE49-F238E27FC236}">
                  <a16:creationId xmlns:a16="http://schemas.microsoft.com/office/drawing/2014/main" id="{6DCC6F35-CA5E-B14A-8E75-D7C3BF9E9D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9181" y="2402353"/>
              <a:ext cx="553799" cy="729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54AE818-AC4A-45ED-930C-749821C6A7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970" y="2786353"/>
              <a:ext cx="368248" cy="369719"/>
            </a:xfrm>
            <a:prstGeom prst="rect">
              <a:avLst/>
            </a:prstGeom>
            <a:noFill/>
            <a:ln>
              <a:noFill/>
            </a:ln>
            <a:effectLst>
              <a:outerShdw blurRad="63500" dist="38100" dir="2700000" algn="tl" rotWithShape="0">
                <a:srgbClr val="000000">
                  <a:alpha val="74997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bg1"/>
                  </a:solidFill>
                  <a:latin typeface="+mn-lt"/>
                  <a:cs typeface="+mn-cs"/>
                </a:rPr>
                <a:t>F</a:t>
              </a:r>
              <a:r>
                <a:rPr lang="en-US" b="1" baseline="-25000" dirty="0">
                  <a:solidFill>
                    <a:schemeClr val="bg1"/>
                  </a:solidFill>
                  <a:latin typeface="+mn-lt"/>
                  <a:cs typeface="+mn-cs"/>
                </a:rPr>
                <a:t>2</a:t>
              </a:r>
            </a:p>
          </p:txBody>
        </p:sp>
      </p:grpSp>
      <p:pic>
        <p:nvPicPr>
          <p:cNvPr id="11280" name="Picture 12" descr="C:\snavely\tmp\vg4b.png">
            <a:extLst>
              <a:ext uri="{FF2B5EF4-FFF2-40B4-BE49-F238E27FC236}">
                <a16:creationId xmlns:a16="http://schemas.microsoft.com/office/drawing/2014/main" id="{55910AC8-183B-2D46-1140-EF1602383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050" y="3844925"/>
            <a:ext cx="554038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81" name="Group 50">
            <a:extLst>
              <a:ext uri="{FF2B5EF4-FFF2-40B4-BE49-F238E27FC236}">
                <a16:creationId xmlns:a16="http://schemas.microsoft.com/office/drawing/2014/main" id="{358BFA08-163C-9AE1-97B8-B06A203B8EF4}"/>
              </a:ext>
            </a:extLst>
          </p:cNvPr>
          <p:cNvGrpSpPr>
            <a:grpSpLocks/>
          </p:cNvGrpSpPr>
          <p:nvPr/>
        </p:nvGrpSpPr>
        <p:grpSpPr bwMode="auto">
          <a:xfrm>
            <a:off x="2859088" y="190500"/>
            <a:ext cx="2236787" cy="2938463"/>
            <a:chOff x="507913" y="190710"/>
            <a:chExt cx="2236360" cy="2938315"/>
          </a:xfrm>
        </p:grpSpPr>
        <p:pic>
          <p:nvPicPr>
            <p:cNvPr id="11285" name="Picture 8" descr="C:\snavely\tmp\vg.png">
              <a:extLst>
                <a:ext uri="{FF2B5EF4-FFF2-40B4-BE49-F238E27FC236}">
                  <a16:creationId xmlns:a16="http://schemas.microsoft.com/office/drawing/2014/main" id="{500F7B9F-82D4-9B7D-B381-F1429E207D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913" y="190710"/>
              <a:ext cx="2236360" cy="2938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302FFC8-4C3E-471D-88FD-B60F9D6C9C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0498" y="2525805"/>
              <a:ext cx="514252" cy="584171"/>
            </a:xfrm>
            <a:prstGeom prst="rect">
              <a:avLst/>
            </a:prstGeom>
            <a:noFill/>
            <a:ln>
              <a:noFill/>
            </a:ln>
            <a:effectLst>
              <a:outerShdw blurRad="63500" dist="38100" dir="2700000" algn="tl" rotWithShape="0">
                <a:srgbClr val="000000">
                  <a:alpha val="74997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b="1" dirty="0">
                  <a:solidFill>
                    <a:schemeClr val="bg1"/>
                  </a:solidFill>
                  <a:latin typeface="+mn-lt"/>
                  <a:cs typeface="+mn-cs"/>
                </a:rPr>
                <a:t>F</a:t>
              </a:r>
              <a:r>
                <a:rPr lang="en-US" sz="3200" b="1" baseline="-25000" dirty="0">
                  <a:solidFill>
                    <a:schemeClr val="bg1"/>
                  </a:solidFill>
                  <a:latin typeface="+mn-lt"/>
                  <a:cs typeface="+mn-cs"/>
                </a:rPr>
                <a:t>0</a:t>
              </a:r>
            </a:p>
          </p:txBody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1AF60E4E-E4A9-4F06-B314-7D7A566110F5}"/>
              </a:ext>
            </a:extLst>
          </p:cNvPr>
          <p:cNvSpPr/>
          <p:nvPr/>
        </p:nvSpPr>
        <p:spPr>
          <a:xfrm>
            <a:off x="2786063" y="3798888"/>
            <a:ext cx="6553200" cy="3298825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en-US" altLang="en-US" sz="180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1283" name="TextBox 44">
            <a:extLst>
              <a:ext uri="{FF2B5EF4-FFF2-40B4-BE49-F238E27FC236}">
                <a16:creationId xmlns:a16="http://schemas.microsoft.com/office/drawing/2014/main" id="{31490A12-173F-29C1-1DBA-B0A7CCF41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4775" y="-615950"/>
            <a:ext cx="1655763" cy="377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390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</p:txBody>
      </p:sp>
      <p:sp>
        <p:nvSpPr>
          <p:cNvPr id="11284" name="TextBox 45">
            <a:extLst>
              <a:ext uri="{FF2B5EF4-FFF2-40B4-BE49-F238E27FC236}">
                <a16:creationId xmlns:a16="http://schemas.microsoft.com/office/drawing/2014/main" id="{E81668AB-CCB1-9624-9E83-214DD22EB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000" y="1200150"/>
            <a:ext cx="187166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i="1"/>
              <a:t>Gaussian pyramid</a:t>
            </a: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histogram of a gray-tone image is an array H[*] of bins, one for each gray tone.</a:t>
            </a:r>
          </a:p>
          <a:p>
            <a:endParaRPr lang="en-US" dirty="0"/>
          </a:p>
          <a:p>
            <a:r>
              <a:rPr lang="en-US" dirty="0"/>
              <a:t>H[</a:t>
            </a:r>
            <a:r>
              <a:rPr lang="en-US" dirty="0" err="1"/>
              <a:t>i</a:t>
            </a:r>
            <a:r>
              <a:rPr lang="en-US" dirty="0"/>
              <a:t>] gives the count of how many pixels of an image have gray tone </a:t>
            </a:r>
            <a:r>
              <a:rPr lang="en-US" dirty="0" err="1"/>
              <a:t>i</a:t>
            </a:r>
            <a:r>
              <a:rPr lang="en-US"/>
              <a:t>.</a:t>
            </a:r>
          </a:p>
          <a:p>
            <a:endParaRPr lang="en-US" dirty="0"/>
          </a:p>
          <a:p>
            <a:r>
              <a:rPr lang="en-US" dirty="0"/>
              <a:t>P[</a:t>
            </a:r>
            <a:r>
              <a:rPr lang="en-US" dirty="0" err="1"/>
              <a:t>i</a:t>
            </a:r>
            <a:r>
              <a:rPr lang="en-US" dirty="0"/>
              <a:t>] (the normalized histogram) gives the percentage of pixels that have gray tone </a:t>
            </a:r>
            <a:r>
              <a:rPr lang="en-US" dirty="0" err="1"/>
              <a:t>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019473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Gray image histogram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8634" y="2221446"/>
            <a:ext cx="2362200" cy="2311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457" y="1608671"/>
            <a:ext cx="4522042" cy="3536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39434" y="5503870"/>
                <a:ext cx="4397038" cy="9577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𝑖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charset="0"/>
                                </a:rPr>
                                <m:t>𝑦</m:t>
                              </m:r>
                            </m:sub>
                            <m:sup/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  <m:t>𝑖𝑓</m:t>
                                        </m:r>
                                        <m: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  <m:t>𝐹</m:t>
                                        </m:r>
                                        <m: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  <m:t>)=</m:t>
                                        </m:r>
                                        <m: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  <m:t>𝑜𝑡h𝑒𝑟𝑤𝑖𝑠𝑒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434" y="5503870"/>
                <a:ext cx="4397038" cy="95776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001217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0" y="1447800"/>
            <a:ext cx="8382000" cy="746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 can we differentiate a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digital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image F[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x,y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]?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Option 1:  reconstruct a continuous image,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f,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then compute the derivative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Option 2:  take discrete derivative (finite difference)</a:t>
            </a:r>
          </a:p>
        </p:txBody>
      </p:sp>
      <p:pic>
        <p:nvPicPr>
          <p:cNvPr id="6" name="Picture 4" descr="Edittex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667000" y="3657600"/>
            <a:ext cx="42306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7" name="Group 5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2438400" y="5241924"/>
          <a:ext cx="1143000" cy="974726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Roman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Roman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Roman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1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-1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Roman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Roman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Roman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Roman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Rectangle 2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71600" y="4556124"/>
            <a:ext cx="6629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50000"/>
              </a:spcBef>
              <a:spcAft>
                <a:spcPct val="50000"/>
              </a:spcAft>
            </a:pPr>
            <a:r>
              <a:rPr lang="en-US" sz="2000" baseline="0" dirty="0"/>
              <a:t>How would you implement this as a linear filter?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dirty="0"/>
              <a:t>Image derivatives</a:t>
            </a:r>
          </a:p>
        </p:txBody>
      </p:sp>
      <p:graphicFrame>
        <p:nvGraphicFramePr>
          <p:cNvPr id="12" name="Group 5"/>
          <p:cNvGraphicFramePr>
            <a:graphicFrameLocks noGrp="1"/>
          </p:cNvGraphicFramePr>
          <p:nvPr>
            <p:custDataLst>
              <p:tags r:id="rId6"/>
            </p:custDataLst>
          </p:nvPr>
        </p:nvGraphicFramePr>
        <p:xfrm>
          <a:off x="5486400" y="5241924"/>
          <a:ext cx="1143000" cy="974726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Roman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Roman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Roman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Roman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-1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Roman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Roman" pitchFamily="34" charset="0"/>
                      </a:endParaRP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yriad Roman" pitchFamily="34" charset="0"/>
                        </a:rPr>
                        <a:t>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yriad Roman" pitchFamily="34" charset="0"/>
                      </a:endParaRP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689868" y="5406387"/>
            <a:ext cx="391486" cy="641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2005154" y="5453744"/>
            <a:ext cx="280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:</a:t>
            </a:r>
          </a:p>
        </p:txBody>
      </p:sp>
      <p:pic>
        <p:nvPicPr>
          <p:cNvPr id="89091" name="Picture 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865914" y="5410199"/>
            <a:ext cx="371203" cy="64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5148944" y="5421086"/>
            <a:ext cx="280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:</a:t>
            </a:r>
          </a:p>
        </p:txBody>
      </p:sp>
      <p:pic>
        <p:nvPicPr>
          <p:cNvPr id="89092" name="Picture 4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771775" y="6303475"/>
            <a:ext cx="428626" cy="336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9093" name="Picture 5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845404" y="6323197"/>
            <a:ext cx="434744" cy="338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 Box 31"/>
          <p:cNvSpPr txBox="1">
            <a:spLocks noChangeArrowheads="1"/>
          </p:cNvSpPr>
          <p:nvPr/>
        </p:nvSpPr>
        <p:spPr bwMode="auto">
          <a:xfrm>
            <a:off x="7924816" y="6520544"/>
            <a:ext cx="1175647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/>
              <a:t>Source: S. Seitz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873829" y="5584371"/>
            <a:ext cx="239485" cy="2503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503713" y="5595255"/>
            <a:ext cx="239485" cy="2503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943601" y="5606142"/>
            <a:ext cx="239485" cy="2503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932715" y="5943600"/>
            <a:ext cx="261256" cy="2177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9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9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17" grpId="0"/>
      <p:bldP spid="16" grpId="0" animBg="1"/>
      <p:bldP spid="18" grpId="0" animBg="1"/>
      <p:bldP spid="19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9"/>
          <p:cNvSpPr>
            <a:spLocks noChangeArrowheads="1"/>
          </p:cNvSpPr>
          <p:nvPr/>
        </p:nvSpPr>
        <p:spPr bwMode="auto">
          <a:xfrm>
            <a:off x="914400" y="1828800"/>
            <a:ext cx="8077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dirty="0"/>
              <a:t>The gradient points in the direction of most rapid increase in intensity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791200" y="2438400"/>
            <a:ext cx="2590800" cy="990600"/>
            <a:chOff x="3840" y="1776"/>
            <a:chExt cx="1632" cy="624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3840" y="1776"/>
              <a:ext cx="1632" cy="624"/>
              <a:chOff x="3840" y="1776"/>
              <a:chExt cx="1632" cy="624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3840" y="1776"/>
                <a:ext cx="624" cy="624"/>
                <a:chOff x="3840" y="1776"/>
                <a:chExt cx="624" cy="624"/>
              </a:xfrm>
            </p:grpSpPr>
            <p:sp>
              <p:nvSpPr>
                <p:cNvPr id="974853" name="Rectangle 5"/>
                <p:cNvSpPr>
                  <a:spLocks noChangeArrowheads="1"/>
                </p:cNvSpPr>
                <p:nvPr/>
              </p:nvSpPr>
              <p:spPr bwMode="auto">
                <a:xfrm>
                  <a:off x="3840" y="1776"/>
                  <a:ext cx="624" cy="624"/>
                </a:xfrm>
                <a:prstGeom prst="rect">
                  <a:avLst/>
                </a:prstGeom>
                <a:gradFill rotWithShape="0">
                  <a:gsLst>
                    <a:gs pos="0">
                      <a:schemeClr val="tx1"/>
                    </a:gs>
                    <a:gs pos="100000">
                      <a:schemeClr val="tx1">
                        <a:gamma/>
                        <a:tint val="0"/>
                        <a:invGamma/>
                      </a:schemeClr>
                    </a:gs>
                  </a:gsLst>
                  <a:lin ang="18900000" scaled="1"/>
                </a:gra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9246" name="Line 6"/>
                <p:cNvSpPr>
                  <a:spLocks noChangeShapeType="1"/>
                </p:cNvSpPr>
                <p:nvPr/>
              </p:nvSpPr>
              <p:spPr bwMode="auto">
                <a:xfrm flipV="1">
                  <a:off x="4161" y="1872"/>
                  <a:ext cx="207" cy="207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pic>
            <p:nvPicPr>
              <p:cNvPr id="9244" name="Picture 7" descr="Edittex"/>
              <p:cNvPicPr>
                <a:picLocks noChangeAspect="1" noChangeArrowheads="1"/>
              </p:cNvPicPr>
              <p:nvPr>
                <p:custDataLst>
                  <p:tags r:id="rId7"/>
                </p:custDataLst>
              </p:nvPr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4505" y="1824"/>
                <a:ext cx="967" cy="2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9242" name="Oval 8"/>
            <p:cNvSpPr>
              <a:spLocks noChangeArrowheads="1"/>
            </p:cNvSpPr>
            <p:nvPr/>
          </p:nvSpPr>
          <p:spPr bwMode="auto">
            <a:xfrm>
              <a:off x="4128" y="2064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20" name="Rectangle 9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/>
              <a:t>Image gradient</a:t>
            </a:r>
          </a:p>
        </p:txBody>
      </p:sp>
      <p:sp>
        <p:nvSpPr>
          <p:cNvPr id="9221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077200" cy="1295400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i="1" dirty="0"/>
              <a:t>gradient</a:t>
            </a:r>
            <a:r>
              <a:rPr lang="en-US" sz="2400" dirty="0"/>
              <a:t> of an image: </a:t>
            </a:r>
          </a:p>
        </p:txBody>
      </p:sp>
      <p:pic>
        <p:nvPicPr>
          <p:cNvPr id="9222" name="Picture 11" descr="Edittex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572000" y="1143000"/>
            <a:ext cx="2468563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74860" name="Rectangle 12"/>
          <p:cNvSpPr>
            <a:spLocks noChangeArrowheads="1"/>
          </p:cNvSpPr>
          <p:nvPr/>
        </p:nvSpPr>
        <p:spPr bwMode="auto">
          <a:xfrm>
            <a:off x="762000" y="2438400"/>
            <a:ext cx="304800" cy="9906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tx1">
                  <a:gamma/>
                  <a:tint val="0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224" name="Line 13"/>
          <p:cNvSpPr>
            <a:spLocks noChangeShapeType="1"/>
          </p:cNvSpPr>
          <p:nvPr/>
        </p:nvSpPr>
        <p:spPr bwMode="auto">
          <a:xfrm>
            <a:off x="914400" y="2971800"/>
            <a:ext cx="533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25" name="Oval 14"/>
          <p:cNvSpPr>
            <a:spLocks noChangeArrowheads="1"/>
          </p:cNvSpPr>
          <p:nvPr/>
        </p:nvSpPr>
        <p:spPr bwMode="auto">
          <a:xfrm>
            <a:off x="857250" y="29337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9226" name="Picture 15" descr="Edittex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219200" y="2513013"/>
            <a:ext cx="1408113" cy="38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3497263" y="2438400"/>
            <a:ext cx="1882775" cy="1157288"/>
            <a:chOff x="2395" y="1776"/>
            <a:chExt cx="1186" cy="729"/>
          </a:xfrm>
        </p:grpSpPr>
        <p:pic>
          <p:nvPicPr>
            <p:cNvPr id="9237" name="Picture 17" descr="Edittex"/>
            <p:cNvPicPr>
              <a:picLocks noChangeAspect="1" noChangeArrowheads="1"/>
            </p:cNvPicPr>
            <p:nvPr>
              <p:custDataLst>
                <p:tags r:id="rId6"/>
              </p:custDataLst>
            </p:nvPr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2688" y="2256"/>
              <a:ext cx="893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74866" name="Rectangle 18"/>
            <p:cNvSpPr>
              <a:spLocks noChangeArrowheads="1"/>
            </p:cNvSpPr>
            <p:nvPr/>
          </p:nvSpPr>
          <p:spPr bwMode="auto">
            <a:xfrm rot="5400000">
              <a:off x="2638" y="1533"/>
              <a:ext cx="192" cy="677"/>
            </a:xfrm>
            <a:prstGeom prst="rect">
              <a:avLst/>
            </a:prstGeom>
            <a:gradFill rotWithShape="0">
              <a:gsLst>
                <a:gs pos="0">
                  <a:schemeClr val="tx1"/>
                </a:gs>
                <a:gs pos="100000">
                  <a:schemeClr val="tx1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39" name="Line 19"/>
            <p:cNvSpPr>
              <a:spLocks noChangeShapeType="1"/>
            </p:cNvSpPr>
            <p:nvPr/>
          </p:nvSpPr>
          <p:spPr bwMode="auto">
            <a:xfrm rot="5400000">
              <a:off x="2568" y="2040"/>
              <a:ext cx="33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0" name="Oval 20"/>
            <p:cNvSpPr>
              <a:spLocks noChangeArrowheads="1"/>
            </p:cNvSpPr>
            <p:nvPr/>
          </p:nvSpPr>
          <p:spPr bwMode="auto">
            <a:xfrm>
              <a:off x="2712" y="184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6276975" y="2449513"/>
            <a:ext cx="485775" cy="509587"/>
            <a:chOff x="4152" y="1776"/>
            <a:chExt cx="306" cy="321"/>
          </a:xfrm>
        </p:grpSpPr>
        <p:sp>
          <p:nvSpPr>
            <p:cNvPr id="9233" name="Line 22"/>
            <p:cNvSpPr>
              <a:spLocks noChangeShapeType="1"/>
            </p:cNvSpPr>
            <p:nvPr/>
          </p:nvSpPr>
          <p:spPr bwMode="auto">
            <a:xfrm>
              <a:off x="4155" y="2088"/>
              <a:ext cx="3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4" name="Line 23"/>
            <p:cNvSpPr>
              <a:spLocks noChangeShapeType="1"/>
            </p:cNvSpPr>
            <p:nvPr/>
          </p:nvSpPr>
          <p:spPr bwMode="auto">
            <a:xfrm flipV="1">
              <a:off x="4152" y="1776"/>
              <a:ext cx="0" cy="3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5" name="Freeform 24"/>
            <p:cNvSpPr>
              <a:spLocks/>
            </p:cNvSpPr>
            <p:nvPr/>
          </p:nvSpPr>
          <p:spPr bwMode="auto">
            <a:xfrm flipV="1">
              <a:off x="4216" y="2032"/>
              <a:ext cx="27" cy="51"/>
            </a:xfrm>
            <a:custGeom>
              <a:avLst/>
              <a:gdLst>
                <a:gd name="T0" fmla="*/ 18 w 27"/>
                <a:gd name="T1" fmla="*/ 0 h 51"/>
                <a:gd name="T2" fmla="*/ 24 w 27"/>
                <a:gd name="T3" fmla="*/ 33 h 51"/>
                <a:gd name="T4" fmla="*/ 0 w 27"/>
                <a:gd name="T5" fmla="*/ 51 h 51"/>
                <a:gd name="T6" fmla="*/ 0 60000 65536"/>
                <a:gd name="T7" fmla="*/ 0 60000 65536"/>
                <a:gd name="T8" fmla="*/ 0 60000 65536"/>
                <a:gd name="T9" fmla="*/ 0 w 27"/>
                <a:gd name="T10" fmla="*/ 0 h 51"/>
                <a:gd name="T11" fmla="*/ 27 w 27"/>
                <a:gd name="T12" fmla="*/ 51 h 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" h="51">
                  <a:moveTo>
                    <a:pt x="18" y="0"/>
                  </a:moveTo>
                  <a:cubicBezTo>
                    <a:pt x="22" y="12"/>
                    <a:pt x="27" y="25"/>
                    <a:pt x="24" y="33"/>
                  </a:cubicBezTo>
                  <a:cubicBezTo>
                    <a:pt x="21" y="41"/>
                    <a:pt x="10" y="46"/>
                    <a:pt x="0" y="51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9236" name="Picture 25" descr="Edittex"/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1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299" y="1968"/>
              <a:ext cx="69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229" name="Rectangle 26"/>
          <p:cNvSpPr>
            <a:spLocks noChangeArrowheads="1"/>
          </p:cNvSpPr>
          <p:nvPr/>
        </p:nvSpPr>
        <p:spPr bwMode="auto">
          <a:xfrm>
            <a:off x="533400" y="3962400"/>
            <a:ext cx="80772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dirty="0"/>
              <a:t>The </a:t>
            </a:r>
            <a:r>
              <a:rPr lang="en-US" i="1" dirty="0"/>
              <a:t>edge strength</a:t>
            </a:r>
            <a:r>
              <a:rPr lang="en-US" dirty="0"/>
              <a:t> is given by the gradient magnitude:</a:t>
            </a:r>
          </a:p>
          <a:p>
            <a:pPr marL="342900" indent="-342900">
              <a:spcBef>
                <a:spcPct val="20000"/>
              </a:spcBef>
            </a:pPr>
            <a:endParaRPr lang="en-US" dirty="0"/>
          </a:p>
          <a:p>
            <a:pPr marL="342900" indent="-342900">
              <a:spcBef>
                <a:spcPct val="20000"/>
              </a:spcBef>
            </a:pPr>
            <a:endParaRPr lang="en-US" dirty="0"/>
          </a:p>
          <a:p>
            <a:pPr marL="342900" indent="-342900">
              <a:spcBef>
                <a:spcPct val="20000"/>
              </a:spcBef>
            </a:pPr>
            <a:endParaRPr lang="en-US" dirty="0"/>
          </a:p>
          <a:p>
            <a:pPr marL="342900" indent="-342900">
              <a:spcBef>
                <a:spcPct val="20000"/>
              </a:spcBef>
            </a:pPr>
            <a:r>
              <a:rPr lang="en-US" dirty="0"/>
              <a:t>The gradient direction is given by: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endParaRPr lang="en-US" sz="1800" dirty="0"/>
          </a:p>
          <a:p>
            <a:pPr lvl="1">
              <a:spcBef>
                <a:spcPct val="20000"/>
              </a:spcBef>
            </a:pPr>
            <a:br>
              <a:rPr lang="en-US" sz="1800" dirty="0"/>
            </a:br>
            <a:endParaRPr lang="en-US" sz="1800" dirty="0"/>
          </a:p>
        </p:txBody>
      </p:sp>
      <p:pic>
        <p:nvPicPr>
          <p:cNvPr id="9230" name="Picture 27" descr="Edittex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200400" y="5671456"/>
            <a:ext cx="2797175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31" name="Picture 28" descr="Edittex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666996" y="4354284"/>
            <a:ext cx="3708400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32" name="Text Box 31"/>
          <p:cNvSpPr txBox="1">
            <a:spLocks noChangeArrowheads="1"/>
          </p:cNvSpPr>
          <p:nvPr/>
        </p:nvSpPr>
        <p:spPr bwMode="auto">
          <a:xfrm>
            <a:off x="7685324" y="6477000"/>
            <a:ext cx="1382486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/>
              <a:t>Source: Steve Seitz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Effects of noise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3897313" y="1917700"/>
          <a:ext cx="5018087" cy="189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Photo Editor Photo" r:id="rId6" imgW="5885714" imgH="2219635" progId="">
                  <p:embed/>
                </p:oleObj>
              </mc:Choice>
              <mc:Fallback>
                <p:oleObj name="Photo Editor Photo" r:id="rId6" imgW="5885714" imgH="2219635" progId="">
                  <p:embed/>
                  <p:pic>
                    <p:nvPicPr>
                      <p:cNvPr id="307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7313" y="1917700"/>
                        <a:ext cx="5018087" cy="189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8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82925" y="2673350"/>
            <a:ext cx="650875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075" name="Object 7"/>
          <p:cNvGraphicFramePr>
            <a:graphicFrameLocks noChangeAspect="1"/>
          </p:cNvGraphicFramePr>
          <p:nvPr/>
        </p:nvGraphicFramePr>
        <p:xfrm>
          <a:off x="3886200" y="4216400"/>
          <a:ext cx="5037138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Photo Editor Photo" r:id="rId9" imgW="5915851" imgH="2029108" progId="">
                  <p:embed/>
                </p:oleObj>
              </mc:Choice>
              <mc:Fallback>
                <p:oleObj name="Photo Editor Photo" r:id="rId9" imgW="5915851" imgH="2029108" progId="">
                  <p:embed/>
                  <p:pic>
                    <p:nvPicPr>
                      <p:cNvPr id="307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216400"/>
                        <a:ext cx="5037138" cy="172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81" name="Picture 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743200" y="4737100"/>
            <a:ext cx="98742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2" name="Rectangle 9"/>
          <p:cNvSpPr>
            <a:spLocks noChangeArrowheads="1"/>
          </p:cNvSpPr>
          <p:nvPr/>
        </p:nvSpPr>
        <p:spPr bwMode="auto">
          <a:xfrm>
            <a:off x="2987675" y="6096000"/>
            <a:ext cx="31845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dirty="0"/>
              <a:t>Where is the edge?</a:t>
            </a:r>
            <a:endParaRPr lang="en-US" sz="2800" i="1" dirty="0"/>
          </a:p>
        </p:txBody>
      </p:sp>
      <p:sp>
        <p:nvSpPr>
          <p:cNvPr id="3080" name="Text Box 10"/>
          <p:cNvSpPr txBox="1">
            <a:spLocks noChangeArrowheads="1"/>
          </p:cNvSpPr>
          <p:nvPr/>
        </p:nvSpPr>
        <p:spPr bwMode="auto">
          <a:xfrm>
            <a:off x="7315200" y="6477000"/>
            <a:ext cx="1457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/>
              <a:t>Source: S. Seitz</a:t>
            </a:r>
          </a:p>
        </p:txBody>
      </p:sp>
      <p:pic>
        <p:nvPicPr>
          <p:cNvPr id="77830" name="Picture 6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54212" y="1752600"/>
            <a:ext cx="2221461" cy="220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Line 21"/>
          <p:cNvSpPr>
            <a:spLocks noChangeShapeType="1"/>
          </p:cNvSpPr>
          <p:nvPr/>
        </p:nvSpPr>
        <p:spPr bwMode="auto">
          <a:xfrm>
            <a:off x="348342" y="2819400"/>
            <a:ext cx="2209800" cy="0"/>
          </a:xfrm>
          <a:prstGeom prst="line">
            <a:avLst/>
          </a:prstGeom>
          <a:noFill/>
          <a:ln w="38100">
            <a:solidFill>
              <a:srgbClr val="FF0000">
                <a:alpha val="50000"/>
              </a:srgbClr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66057" y="4038595"/>
            <a:ext cx="186974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Noisy input image</a:t>
            </a:r>
          </a:p>
          <a:p>
            <a:pPr algn="ctr"/>
            <a:endParaRPr lang="en-US" sz="1000" dirty="0"/>
          </a:p>
          <a:p>
            <a:pPr algn="ctr"/>
            <a:endParaRPr lang="en-US" sz="1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" grpId="0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Solution: smooth first</a:t>
            </a:r>
          </a:p>
        </p:txBody>
      </p:sp>
      <p:pic>
        <p:nvPicPr>
          <p:cNvPr id="4102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5638" y="990600"/>
            <a:ext cx="5313362" cy="139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3" name="Text Box 17"/>
          <p:cNvSpPr txBox="1">
            <a:spLocks noChangeArrowheads="1"/>
          </p:cNvSpPr>
          <p:nvPr/>
        </p:nvSpPr>
        <p:spPr bwMode="auto">
          <a:xfrm>
            <a:off x="1638300" y="1517650"/>
            <a:ext cx="2487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pitchFamily="18" charset="0"/>
              </a:rPr>
              <a:t>f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1638300" y="2392363"/>
            <a:ext cx="5600700" cy="1120775"/>
            <a:chOff x="1032" y="1507"/>
            <a:chExt cx="3528" cy="706"/>
          </a:xfrm>
        </p:grpSpPr>
        <p:pic>
          <p:nvPicPr>
            <p:cNvPr id="4111" name="Picture 1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213" y="1507"/>
              <a:ext cx="3347" cy="7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12" name="Text Box 18"/>
            <p:cNvSpPr txBox="1">
              <a:spLocks noChangeArrowheads="1"/>
            </p:cNvSpPr>
            <p:nvPr/>
          </p:nvSpPr>
          <p:spPr bwMode="auto">
            <a:xfrm>
              <a:off x="1032" y="1684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 dirty="0">
                  <a:latin typeface="Times New Roman" pitchFamily="18" charset="0"/>
                </a:rPr>
                <a:t>h</a:t>
              </a:r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1219200" y="3530600"/>
            <a:ext cx="6019800" cy="1104900"/>
            <a:chOff x="768" y="2224"/>
            <a:chExt cx="3792" cy="696"/>
          </a:xfrm>
        </p:grpSpPr>
        <p:pic>
          <p:nvPicPr>
            <p:cNvPr id="4109" name="Picture 1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213" y="2224"/>
              <a:ext cx="3347" cy="6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10" name="Text Box 19"/>
            <p:cNvSpPr txBox="1">
              <a:spLocks noChangeArrowheads="1"/>
            </p:cNvSpPr>
            <p:nvPr/>
          </p:nvSpPr>
          <p:spPr bwMode="auto">
            <a:xfrm>
              <a:off x="768" y="2346"/>
              <a:ext cx="37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 dirty="0">
                  <a:latin typeface="Times New Roman" pitchFamily="18" charset="0"/>
                </a:rPr>
                <a:t>f * h</a:t>
              </a:r>
            </a:p>
          </p:txBody>
        </p:sp>
      </p:grpSp>
      <p:sp>
        <p:nvSpPr>
          <p:cNvPr id="4107" name="Text Box 26"/>
          <p:cNvSpPr txBox="1">
            <a:spLocks noChangeArrowheads="1"/>
          </p:cNvSpPr>
          <p:nvPr/>
        </p:nvSpPr>
        <p:spPr bwMode="auto">
          <a:xfrm>
            <a:off x="7610475" y="6477000"/>
            <a:ext cx="1457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/>
              <a:t>Source: S. </a:t>
            </a:r>
            <a:r>
              <a:rPr lang="en-US" sz="1400" dirty="0"/>
              <a:t>Seitz</a:t>
            </a:r>
          </a:p>
        </p:txBody>
      </p:sp>
      <p:grpSp>
        <p:nvGrpSpPr>
          <p:cNvPr id="4" name="Group 23"/>
          <p:cNvGrpSpPr/>
          <p:nvPr/>
        </p:nvGrpSpPr>
        <p:grpSpPr>
          <a:xfrm>
            <a:off x="533400" y="4635500"/>
            <a:ext cx="6705601" cy="1155700"/>
            <a:chOff x="533400" y="4635500"/>
            <a:chExt cx="6705601" cy="1155700"/>
          </a:xfrm>
        </p:grpSpPr>
        <p:pic>
          <p:nvPicPr>
            <p:cNvPr id="4108" name="Picture 16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925638" y="4635500"/>
              <a:ext cx="5313363" cy="1155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8853" name="Picture 5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33400" y="4800600"/>
              <a:ext cx="1295400" cy="659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oup 24"/>
          <p:cNvGrpSpPr/>
          <p:nvPr/>
        </p:nvGrpSpPr>
        <p:grpSpPr>
          <a:xfrm>
            <a:off x="1273628" y="6019800"/>
            <a:ext cx="7772400" cy="659750"/>
            <a:chOff x="1273628" y="6019800"/>
            <a:chExt cx="7772400" cy="659750"/>
          </a:xfrm>
        </p:grpSpPr>
        <p:sp>
          <p:nvSpPr>
            <p:cNvPr id="4113" name="Rectangle 2"/>
            <p:cNvSpPr>
              <a:spLocks noChangeArrowheads="1"/>
            </p:cNvSpPr>
            <p:nvPr/>
          </p:nvSpPr>
          <p:spPr bwMode="auto">
            <a:xfrm>
              <a:off x="1273628" y="6063342"/>
              <a:ext cx="7772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20000"/>
                </a:spcBef>
              </a:pPr>
              <a:r>
                <a:rPr lang="en-US" sz="2800" dirty="0"/>
                <a:t>To find edges, look for peaks in</a:t>
              </a:r>
              <a:endParaRPr lang="en-US" sz="2800" i="1" dirty="0"/>
            </a:p>
          </p:txBody>
        </p:sp>
        <p:pic>
          <p:nvPicPr>
            <p:cNvPr id="23" name="Picture 5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867400" y="6019800"/>
              <a:ext cx="1295400" cy="659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dirty="0"/>
              <a:t>Differentiation is convolution, and convolution is associative:</a:t>
            </a:r>
          </a:p>
          <a:p>
            <a:pPr>
              <a:buFontTx/>
              <a:buChar char="•"/>
            </a:pPr>
            <a:r>
              <a:rPr lang="en-US" dirty="0"/>
              <a:t>This saves us one operation:</a:t>
            </a:r>
            <a:endParaRPr lang="en-US" i="1" dirty="0"/>
          </a:p>
        </p:txBody>
      </p:sp>
      <p:sp>
        <p:nvSpPr>
          <p:cNvPr id="512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Associative property of convolution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787174" y="2743200"/>
            <a:ext cx="5680426" cy="3810000"/>
            <a:chOff x="1025" y="1317"/>
            <a:chExt cx="4169" cy="2907"/>
          </a:xfrm>
        </p:grpSpPr>
        <p:graphicFrame>
          <p:nvGraphicFramePr>
            <p:cNvPr id="5123" name="Object 8"/>
            <p:cNvGraphicFramePr>
              <a:graphicFrameLocks noChangeAspect="1"/>
            </p:cNvGraphicFramePr>
            <p:nvPr/>
          </p:nvGraphicFramePr>
          <p:xfrm>
            <a:off x="1595" y="1317"/>
            <a:ext cx="3599" cy="29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8" name="Photo Editor Photo" r:id="rId4" imgW="6001588" imgH="4847619" progId="">
                    <p:embed/>
                  </p:oleObj>
                </mc:Choice>
                <mc:Fallback>
                  <p:oleObj name="Photo Editor Photo" r:id="rId4" imgW="6001588" imgH="4847619" progId="">
                    <p:embed/>
                    <p:pic>
                      <p:nvPicPr>
                        <p:cNvPr id="5123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5" y="1317"/>
                          <a:ext cx="3599" cy="29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0" name="Text Box 10"/>
            <p:cNvSpPr txBox="1">
              <a:spLocks noChangeArrowheads="1"/>
            </p:cNvSpPr>
            <p:nvPr/>
          </p:nvSpPr>
          <p:spPr bwMode="auto">
            <a:xfrm>
              <a:off x="1025" y="1666"/>
              <a:ext cx="198" cy="3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i="1" dirty="0">
                  <a:latin typeface="Times New Roman" pitchFamily="18" charset="0"/>
                </a:rPr>
                <a:t>f</a:t>
              </a:r>
            </a:p>
          </p:txBody>
        </p:sp>
      </p:grpSp>
      <p:sp>
        <p:nvSpPr>
          <p:cNvPr id="5129" name="Text Box 12"/>
          <p:cNvSpPr txBox="1">
            <a:spLocks noChangeArrowheads="1"/>
          </p:cNvSpPr>
          <p:nvPr/>
        </p:nvSpPr>
        <p:spPr bwMode="auto">
          <a:xfrm>
            <a:off x="7610475" y="6477000"/>
            <a:ext cx="1457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/>
              <a:t>Source: S. Seitz</a:t>
            </a:r>
          </a:p>
        </p:txBody>
      </p:sp>
      <p:pic>
        <p:nvPicPr>
          <p:cNvPr id="79879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76600" y="1676400"/>
            <a:ext cx="21726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80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00200" y="4267200"/>
            <a:ext cx="62905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81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143000" y="5410200"/>
            <a:ext cx="1219200" cy="775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990600" y="4114800"/>
            <a:ext cx="7239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49088" y="5301342"/>
            <a:ext cx="7239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1D Gaussian and its derivatives</a:t>
            </a:r>
          </a:p>
        </p:txBody>
      </p:sp>
      <p:pic>
        <p:nvPicPr>
          <p:cNvPr id="3" name="Picture 2" descr="Screen Shot 2015-02-08 at 10.22.14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47" t="20720" r="26894" b="25002"/>
          <a:stretch/>
        </p:blipFill>
        <p:spPr>
          <a:xfrm>
            <a:off x="4267200" y="1524000"/>
            <a:ext cx="4732843" cy="16238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147852"/>
            <a:ext cx="4953000" cy="327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62849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/>
              <a:t>Derivative of Gaussian filter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2057400" y="4114800"/>
            <a:ext cx="1752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6400" y="4114800"/>
            <a:ext cx="1752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19200" y="1006475"/>
            <a:ext cx="3429000" cy="270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0" y="990600"/>
            <a:ext cx="3363913" cy="275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2117725" y="3544888"/>
            <a:ext cx="1592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x</a:t>
            </a:r>
            <a:r>
              <a:rPr lang="en-US"/>
              <a:t>-direction</a:t>
            </a: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5570538" y="3505200"/>
            <a:ext cx="1592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y</a:t>
            </a:r>
            <a:r>
              <a:rPr lang="en-US"/>
              <a:t>-direction</a:t>
            </a: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The Sobel operator</a:t>
            </a:r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381000" y="1371600"/>
            <a:ext cx="8534400" cy="1371600"/>
          </a:xfrm>
        </p:spPr>
        <p:txBody>
          <a:bodyPr>
            <a:normAutofit/>
          </a:bodyPr>
          <a:lstStyle/>
          <a:p>
            <a:r>
              <a:rPr lang="en-US" sz="3100" dirty="0"/>
              <a:t>Common approximation of derivative of Gaussian</a:t>
            </a:r>
          </a:p>
        </p:txBody>
      </p:sp>
      <p:graphicFrame>
        <p:nvGraphicFramePr>
          <p:cNvPr id="434180" name="Group 4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2705100" y="2730500"/>
          <a:ext cx="1143000" cy="105156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-2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34198" name="Group 22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5105400" y="2730500"/>
          <a:ext cx="1143000" cy="105156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-2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66984" name="Picture 42" descr="Edittex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438400" y="3017838"/>
            <a:ext cx="19050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6985" name="Picture 43" descr="Edittex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838700" y="3022600"/>
            <a:ext cx="19050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6986" name="Rectangle 44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81000" y="4800600"/>
            <a:ext cx="8534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US" sz="2400" dirty="0"/>
              <a:t>The standard </a:t>
            </a:r>
            <a:r>
              <a:rPr lang="en-US" sz="2400" dirty="0" err="1"/>
              <a:t>defn</a:t>
            </a:r>
            <a:r>
              <a:rPr lang="en-US" sz="2400" dirty="0"/>
              <a:t>. of the </a:t>
            </a:r>
            <a:r>
              <a:rPr lang="en-US" sz="2400" dirty="0" err="1"/>
              <a:t>Sobel</a:t>
            </a:r>
            <a:r>
              <a:rPr lang="en-US" sz="2400" dirty="0"/>
              <a:t> operator omits the 1/8 term</a:t>
            </a:r>
          </a:p>
          <a:p>
            <a:pPr marL="1143000" lvl="2" indent="-228600">
              <a:spcBef>
                <a:spcPct val="20000"/>
              </a:spcBef>
              <a:buFontTx/>
              <a:buChar char="–"/>
            </a:pPr>
            <a:r>
              <a:rPr lang="en-US" sz="2000" dirty="0"/>
              <a:t>doesn’t make a difference for edge detection</a:t>
            </a:r>
          </a:p>
          <a:p>
            <a:pPr marL="1143000" lvl="2" indent="-228600">
              <a:spcBef>
                <a:spcPct val="20000"/>
              </a:spcBef>
              <a:buFontTx/>
              <a:buChar char="–"/>
            </a:pPr>
            <a:r>
              <a:rPr lang="en-US" sz="2000" dirty="0"/>
              <a:t>the 1/8 term </a:t>
            </a:r>
            <a:r>
              <a:rPr lang="en-US" sz="2000" b="1" dirty="0"/>
              <a:t>is</a:t>
            </a:r>
            <a:r>
              <a:rPr lang="en-US" sz="2000" dirty="0"/>
              <a:t> needed to get the right gradient magnitude</a:t>
            </a:r>
          </a:p>
        </p:txBody>
      </p:sp>
      <p:pic>
        <p:nvPicPr>
          <p:cNvPr id="466987" name="Picture 47" descr="Edittex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097213" y="3976688"/>
            <a:ext cx="300037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6988" name="Picture 48" descr="Edittex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505450" y="3956050"/>
            <a:ext cx="284163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6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8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|\nabla f\| = \sqrt{{(\frac{\partial f}{\partial x})}^2 + {(\frac{\partial f}{\partial y})}^2}$&#10;\end{document}&#10;"/>
  <p:tag name="EXTERNALNAME" val="Edittex"/>
  <p:tag name="BLEND" val="False"/>
  <p:tag name="TRANSPARENT" val="False"/>
  <p:tag name="BITMAPFORMAT" val="bmpmono"/>
  <p:tag name="DEBUGINTERACTIVE" val="True"/>
  <p:tag name="ORIGWIDTH" val="87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theta$&#10;\end{document}&#10;"/>
  <p:tag name="EXTERNALNAME" val="Edittex"/>
  <p:tag name="BLEND" val="False"/>
  <p:tag name="TRANSPARENT" val="True"/>
  <p:tag name="BITMAPFORMAT" val="bmpmono"/>
  <p:tag name="DEBUGINTERACTIVE" val="True"/>
  <p:tag name="ORIGWIDTH" val="33.2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nabla f = \left[0,\frac{\partial f}{\partial y}\right]$&#10;\end{document}&#10;"/>
  <p:tag name="EXTERNALNAME" val="Edittex"/>
  <p:tag name="BLEND" val="False"/>
  <p:tag name="TRANSPARENT" val="False"/>
  <p:tag name="BITMAPFORMAT" val="bmpmono"/>
  <p:tag name="DEBUGINTERACTIVE" val="True"/>
  <p:tag name="ORIGWIDTH" val="441.87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nabla f = \left[\frac{\partial f}{\partial x},\frac{\partial f}{\partial y}\right]$&#10;\end{document}&#10;"/>
  <p:tag name="EXTERNALNAME" val="Edittex"/>
  <p:tag name="BLEND" val="False"/>
  <p:tag name="TRANSPARENT" val="False"/>
  <p:tag name="BITMAPFORMAT" val="bmpmono"/>
  <p:tag name="DEBUGINTERACTIVE" val="True"/>
  <p:tag name="ORIGWIDTH" val="479.7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f(x)$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BITMAPFORMAT" val="bmpmono"/>
  <p:tag name="DEBUGINTERACTIVE" val="True"/>
  <p:tag name="ORIGWIDTH" val="153"/>
  <p:tag name="PICTUREFILESIZE" val="205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frac{d}{dx}f(x)$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BITMAPFORMAT" val="bmpmono"/>
  <p:tag name="DEBUGINTERACTIVE" val="True"/>
  <p:tag name="ORIGWIDTH" val="232.25"/>
  <p:tag name="PICTUREFILESIZE" val="423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frac{\partial f}{\partial x}[x,y] \approx&#10;F[x + 1,y] - F[x,y]&#10;\]&#10;\end{document}&#10;"/>
  <p:tag name="EXTERNALNAME" val="Edittex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17"/>
  <p:tag name="BOXFONT" val="10"/>
  <p:tag name="BOXWRAP" val="False"/>
  <p:tag name="WORKAROUNDTRANSPARENCYBUG" val="False"/>
  <p:tag name="BITMAPFORMAT" val="bmpmono"/>
  <p:tag name="DEBUGINTERACTIVE" val="True"/>
  <p:tag name="ORIGWIDTH" val="291"/>
  <p:tag name="PICTUREFILESIZE" val="445726"/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frac{1}{8}$&#10;\end{document}&#10;"/>
  <p:tag name="EXTERNALNAME" val="Edittex"/>
  <p:tag name="BLEND" val="False"/>
  <p:tag name="TRANSPARENT" val="False"/>
  <p:tag name="KEEPFILES" val="False"/>
  <p:tag name="DEBUGPAUSE" val="False"/>
  <p:tag name="RESOLUTION" val="300"/>
  <p:tag name="BITMAPFORMAT" val="bmpmono"/>
  <p:tag name="DEBUGINTERACTIVE" val="True"/>
  <p:tag name="ORIGWIDTH" val="45"/>
  <p:tag name="PICTUREFILESIZE" val="990"/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frac{1}{8}$&#10;\end{document}&#10;"/>
  <p:tag name="EXTERNALNAME" val="Edittex"/>
  <p:tag name="BLEND" val="False"/>
  <p:tag name="TRANSPARENT" val="False"/>
  <p:tag name="KEEPFILES" val="False"/>
  <p:tag name="DEBUGPAUSE" val="False"/>
  <p:tag name="RESOLUTION" val="300"/>
  <p:tag name="BITMAPFORMAT" val="bmpmono"/>
  <p:tag name="DEBUGINTERACTIVE" val="True"/>
  <p:tag name="ORIGWIDTH" val="45"/>
  <p:tag name="PICTUREFILESIZE" val="990"/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s_x$&#10;\end{document}&#10;"/>
  <p:tag name="EXTERNALNAME" val="Edittex"/>
  <p:tag name="BLEND" val="False"/>
  <p:tag name="TRANSPARENT" val="False"/>
  <p:tag name="BITMAPFORMAT" val="bmpmono"/>
  <p:tag name="DEBUGINTERACTIVE" val="True"/>
  <p:tag name="ORIGWIDTH" val="71.125"/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s_y$&#10;\end{document}&#10;"/>
  <p:tag name="EXTERNALNAME" val="Edittex"/>
  <p:tag name="BLEND" val="False"/>
  <p:tag name="TRANSPARENT" val="False"/>
  <p:tag name="BITMAPFORMAT" val="bmpmono"/>
  <p:tag name="DEBUGINTERACTIVE" val="True"/>
  <p:tag name="ORIGWIDTH" val="67.5"/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nabla f = \left[\frac{\partial f}{\partial x},\frac{\partial f}{\partial y}\right]$&#10;\end{document}&#10;"/>
  <p:tag name="EXTERNALNAME" val="Edittex"/>
  <p:tag name="BLEND" val="False"/>
  <p:tag name="TRANSPARENT" val="False"/>
  <p:tag name="BITMAPFORMAT" val="bmpmono"/>
  <p:tag name="DEBUGINTERACTIVE" val="True"/>
  <p:tag name="ORIGWIDTH" val="479.7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nabla f = \left[\frac{\partial f}{\partial x},0\right]$&#10;\end{document}&#10;"/>
  <p:tag name="EXTERNALNAME" val="Edittex"/>
  <p:tag name="BLEND" val="False"/>
  <p:tag name="TRANSPARENT" val="False"/>
  <p:tag name="BITMAPFORMAT" val="bmpmono"/>
  <p:tag name="DEBUGINTERACTIVE" val="True"/>
  <p:tag name="ORIGWIDTH" val="441.87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theta = \tan^{-1} \left(\frac{\partial f}{\partial y}/\frac{\partial f}{\partial x}\right)$&#10;\end{document}&#10;"/>
  <p:tag name="EXTERNALNAME" val="Edittex"/>
  <p:tag name="BLEND" val="False"/>
  <p:tag name="TRANSPARENT" val="False"/>
  <p:tag name="BITMAPFORMAT" val="bmpmono"/>
  <p:tag name="DEBUGINTERACTIVE" val="True"/>
  <p:tag name="ORIGWIDTH" val="659.7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6696</TotalTime>
  <Words>404</Words>
  <Application>Microsoft Office PowerPoint</Application>
  <PresentationFormat>On-screen Show (4:3)</PresentationFormat>
  <Paragraphs>118</Paragraphs>
  <Slides>13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Myriad Roman</vt:lpstr>
      <vt:lpstr>Arial</vt:lpstr>
      <vt:lpstr>Calibri</vt:lpstr>
      <vt:lpstr>Cambria Math</vt:lpstr>
      <vt:lpstr>Times New Roman</vt:lpstr>
      <vt:lpstr>Office Theme</vt:lpstr>
      <vt:lpstr>Photo Editor Photo</vt:lpstr>
      <vt:lpstr>Characterizing edges</vt:lpstr>
      <vt:lpstr>Image derivatives</vt:lpstr>
      <vt:lpstr>Image gradient</vt:lpstr>
      <vt:lpstr>Effects of noise</vt:lpstr>
      <vt:lpstr>Solution: smooth first</vt:lpstr>
      <vt:lpstr>Associative property of convolution</vt:lpstr>
      <vt:lpstr>The 1D Gaussian and its derivatives</vt:lpstr>
      <vt:lpstr>Derivative of Gaussian filter</vt:lpstr>
      <vt:lpstr>The Sobel operator</vt:lpstr>
      <vt:lpstr>Gaussian pre-filtering</vt:lpstr>
      <vt:lpstr>PowerPoint Presentation</vt:lpstr>
      <vt:lpstr>Histograms</vt:lpstr>
      <vt:lpstr>Gray image histogram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Images and image filtering</dc:title>
  <dc:creator>Noah Snavely</dc:creator>
  <cp:lastModifiedBy>Dr. WANG Shiqi</cp:lastModifiedBy>
  <cp:revision>228</cp:revision>
  <dcterms:created xsi:type="dcterms:W3CDTF">2009-08-25T02:47:59Z</dcterms:created>
  <dcterms:modified xsi:type="dcterms:W3CDTF">2023-02-03T06:38:56Z</dcterms:modified>
</cp:coreProperties>
</file>