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7" r:id="rId4"/>
    <p:sldId id="266" r:id="rId5"/>
    <p:sldId id="270" r:id="rId6"/>
    <p:sldId id="269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4"/>
  </p:normalViewPr>
  <p:slideViewPr>
    <p:cSldViewPr snapToGrid="0" snapToObjects="1">
      <p:cViewPr varScale="1">
        <p:scale>
          <a:sx n="92" d="100"/>
          <a:sy n="92" d="100"/>
        </p:scale>
        <p:origin x="4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CB9D-DFED-7A4F-B1D5-6C74D647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D0822-860F-2B48-9386-3189AFECF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8C20BB-2D8F-5548-9306-D050DBF7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FC01D-E5E4-7248-B1CD-0C3C8F72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F25FBF-2C07-5B4B-BEB6-8B849D5A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885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87A9B-5067-BC45-B799-C9F961B9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9B89E5-AA34-2445-822B-EAF38CBD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D6391A-FA9D-5843-8783-B3726B33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B814E-5994-B04B-9227-40BD02B6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1129A-05D1-6B41-8B15-68978D5E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0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FDBD04-2C3E-CA44-85AD-B907C1E86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3948F-E3CE-9C4B-BAA7-45720566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8840C-6F60-4843-A5C1-650712CE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F1F18-977C-8B4E-A61E-4D970EF2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260AC-9968-6A41-A4A9-D67C1023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5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D7C2-8D7A-8147-A583-D4FF7038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E78F0-D941-624B-A41F-EEB697A6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8A3CA-595F-E44A-B215-59CA4AB7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5B52E-D8A4-974A-A39F-A4E4F631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232D2-681E-AD47-A721-67EB7017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00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8EE8-D193-C249-8641-1647C852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0DAFE-B078-6241-8D3E-4C964B96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0EDCBC-5843-BC4B-AE92-2765D501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70A00-CF73-2F4B-937A-DC6CFCCA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318C3-DC15-324B-8344-C4D3C2CF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8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96FA-4BAC-1E46-BC3A-DE9BD768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58559-28D8-E34E-A035-DBEF3FC93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172B52-42EC-A144-BF99-4C123B483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DC693-A19F-154E-9B8A-7D01CD22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2F80C2-744B-F343-AB99-71E65101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5EA1E-0D8C-8748-B9C5-6E45EFE2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263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EE71E-5893-274D-917C-BCC52737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9476B2-D9D5-2848-B9F9-FB99EB786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5DD9D-055A-EA4B-A445-9A8D850D7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5B601B-D04B-8848-8716-764702A29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538949-0D03-194F-9CFB-F20DB28A5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C1CB94-238E-654B-8C6C-C05FA582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51A2D9-EEA6-6F4D-AC7B-7B64AE5F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174D4-F94B-6442-B306-FB81D1D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65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04617-134C-8245-9EE4-26C26D09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C576E8-AF86-E140-BA81-2AFFAFE1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49BDA9-0232-0E41-BCAB-2B5DF74B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4C41A-27B7-354E-83EE-2BCC9DFE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36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2393FB-7FC9-6149-B0DA-6740C751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C49444-7DED-094F-8EE2-B4DD1F2A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8C8332-A564-7845-B319-622F0D09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48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A4C68-BBEE-814D-A3E0-779376163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57327-CB35-8544-BAD4-E2DE425BA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B11CCE-A120-544F-9000-B0481FD8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7D8F61-DA06-4D45-9B67-FF83912E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367D80-95A5-384C-A695-9A2B0ACA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21525-89F1-3146-873A-AA486A36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4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00D52-F57A-2749-9536-156123CF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31847E-D341-EF49-A134-A81FFE54D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C12B4-812F-374D-8B7A-95709FB01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EDB1A6-DEA6-894C-A752-27997F931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60AAB8-7970-E741-B4A1-5EC43E1A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9B7CB-21C4-6448-A7FE-6FB534C5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55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711259-EE84-9A44-A974-CCD4E6C4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7C5B0-0994-6F40-953A-014E549C1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23D47-F6BF-BB48-85DC-4FAD321EB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FBF1-886C-4E44-8A15-D706EDDC8218}" type="datetimeFigureOut">
              <a:rPr kumimoji="1" lang="zh-CN" altLang="en-US" smtClean="0"/>
              <a:t>2024/2/15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9511A-EFB8-B940-89DA-871E898FFC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F3935-BC43-5F46-966D-3AC5EB17C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21B4-F997-624B-94F9-8F83A1267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58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41227" cy="435133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 algn="just"/>
                <a:r>
                  <a:rPr lang="en-US" altLang="zh-CN" sz="2000" dirty="0"/>
                  <a:t>(a) Given an image pixel at location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find its value in the filter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). Express your answer in terms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and y. </a:t>
                </a:r>
                <a:endParaRPr lang="zh-CN" altLang="zh-CN" sz="2000" dirty="0"/>
              </a:p>
              <a:p>
                <a:pPr algn="just"/>
                <a:endParaRPr lang="zh-CN" altLang="zh-CN" sz="2400" dirty="0"/>
              </a:p>
              <a:p>
                <a:pPr algn="just"/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41227" cy="4351338"/>
              </a:xfrm>
              <a:blipFill>
                <a:blip r:embed="rId2"/>
                <a:stretch>
                  <a:fillRect l="-715" t="-1744" r="-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33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90654" cy="435133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 algn="just"/>
                <a:r>
                  <a:rPr lang="en-US" altLang="zh-CN" sz="2000" dirty="0"/>
                  <a:t>(a) Given an image pixel at location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 find its value in the filter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x,y</a:t>
                </a:r>
                <a:r>
                  <a:rPr lang="en-US" altLang="zh-CN" sz="2000" dirty="0"/>
                  <a:t>). Express your answer in terms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/>
                  <a:t> and y. </a:t>
                </a:r>
                <a:endParaRPr lang="zh-CN" altLang="zh-CN" sz="2000" dirty="0"/>
              </a:p>
              <a:p>
                <a:pPr algn="just"/>
                <a:endParaRPr lang="zh-CN" altLang="zh-CN" sz="2400" dirty="0"/>
              </a:p>
              <a:p>
                <a:pPr algn="just"/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90654" cy="4351338"/>
              </a:xfrm>
              <a:blipFill>
                <a:blip r:embed="rId2"/>
                <a:stretch>
                  <a:fillRect l="-831" t="-1744" r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F551CF3-B99A-0A4F-AC13-31E976F193E3}"/>
              </a:ext>
            </a:extLst>
          </p:cNvPr>
          <p:cNvSpPr txBox="1"/>
          <p:nvPr/>
        </p:nvSpPr>
        <p:spPr>
          <a:xfrm>
            <a:off x="1513510" y="363196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Solution: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120B84-FB9E-BC44-A306-3B16D7C74B3A}"/>
                  </a:ext>
                </a:extLst>
              </p:cNvPr>
              <p:cNvSpPr/>
              <p:nvPr/>
            </p:nvSpPr>
            <p:spPr>
              <a:xfrm>
                <a:off x="2405449" y="4001294"/>
                <a:ext cx="6096000" cy="7339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f>
                              <m:fPr>
                                <m:ctrlPr>
                                  <a:rPr lang="zh-CN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120B84-FB9E-BC44-A306-3B16D7C74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449" y="4001294"/>
                <a:ext cx="6096000" cy="7339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81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 algn="just"/>
                <a:r>
                  <a:rPr lang="en-US" altLang="zh-CN" sz="2000" dirty="0"/>
                  <a:t>(b) Calculate the number of operations in (a)? An operation is defined as an addition or multiplication of two numbers. Assuming the size of an image is 𝑁×𝑁. Express your answer in terms of 𝑁 and 𝑘. </a:t>
                </a:r>
                <a:endParaRPr lang="zh-CN" altLang="zh-CN" sz="2400" dirty="0"/>
              </a:p>
              <a:p>
                <a:pPr algn="just"/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 r="-8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74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/>
                <a:r>
                  <a:rPr lang="en-US" altLang="zh-CN" sz="2000" dirty="0"/>
                  <a:t>(b) Calculate the number of operations in (a)? An operation is defined as an addition or multiplication of two numbers. Assuming the size of an image is 𝑁×𝑁. Express your answer in terms of 𝑁 and 𝑘. </a:t>
                </a:r>
                <a:endParaRPr lang="zh-CN" altLang="zh-CN" sz="2400" dirty="0"/>
              </a:p>
              <a:p>
                <a:pPr algn="just"/>
                <a:endParaRPr kumimoji="1"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F551CF3-B99A-0A4F-AC13-31E976F193E3}"/>
              </a:ext>
            </a:extLst>
          </p:cNvPr>
          <p:cNvSpPr txBox="1"/>
          <p:nvPr/>
        </p:nvSpPr>
        <p:spPr>
          <a:xfrm>
            <a:off x="1501153" y="381662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Solution: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6E8760-2838-EB4C-AC7C-FC1D24D67E8E}"/>
                  </a:ext>
                </a:extLst>
              </p:cNvPr>
              <p:cNvSpPr/>
              <p:nvPr/>
            </p:nvSpPr>
            <p:spPr>
              <a:xfrm>
                <a:off x="2454875" y="4185960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Multiplication: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 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Addition: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=(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;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6E8760-2838-EB4C-AC7C-FC1D24D67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875" y="4185960"/>
                <a:ext cx="6096000" cy="646331"/>
              </a:xfrm>
              <a:prstGeom prst="rect">
                <a:avLst/>
              </a:prstGeom>
              <a:blipFill>
                <a:blip r:embed="rId3"/>
                <a:stretch>
                  <a:fillRect l="-832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09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96232" cy="435133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 algn="just"/>
                <a:r>
                  <a:rPr lang="en-US" altLang="zh-CN" sz="2000" dirty="0"/>
                  <a:t>(c)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/>
                  <a:t> are two 1D filters, prove that convolution can be performed by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/>
                  <a:t> What is the number of operations required?</a:t>
                </a:r>
                <a:r>
                  <a:rPr lang="zh-CN" altLang="zh-CN" sz="2000" dirty="0">
                    <a:effectLst/>
                  </a:rPr>
                  <a:t> 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96232" cy="4351338"/>
              </a:xfrm>
              <a:blipFill>
                <a:blip r:embed="rId2"/>
                <a:stretch>
                  <a:fillRect l="-1505" t="-1744" r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99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96232" cy="435133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 algn="just"/>
                <a:r>
                  <a:rPr lang="en-US" altLang="zh-CN" sz="2000" dirty="0"/>
                  <a:t>(c)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sz="2000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000" dirty="0"/>
                  <a:t> are two 1D filters, prove that convolution can be performed by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dirty="0"/>
                  <a:t> What is the number of operations required?</a:t>
                </a:r>
                <a:r>
                  <a:rPr lang="zh-CN" altLang="zh-CN" sz="2000" dirty="0">
                    <a:effectLst/>
                  </a:rPr>
                  <a:t> 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96232" cy="4351338"/>
              </a:xfrm>
              <a:blipFill>
                <a:blip r:embed="rId2"/>
                <a:stretch>
                  <a:fillRect l="-1505" t="-1744" r="-1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387644C-8300-9A4E-9915-1EB75FB521CE}"/>
              </a:ext>
            </a:extLst>
          </p:cNvPr>
          <p:cNvSpPr txBox="1"/>
          <p:nvPr/>
        </p:nvSpPr>
        <p:spPr>
          <a:xfrm>
            <a:off x="6606746" y="74415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Solution: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457C8A-CC34-8C47-B95F-9A64FF01E1AC}"/>
                  </a:ext>
                </a:extLst>
              </p:cNvPr>
              <p:cNvSpPr/>
              <p:nvPr/>
            </p:nvSpPr>
            <p:spPr>
              <a:xfrm>
                <a:off x="6606746" y="1113484"/>
                <a:ext cx="6096000" cy="48522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Proof: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zh-CN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28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3457C8A-CC34-8C47-B95F-9A64FF01E1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746" y="1113484"/>
                <a:ext cx="6096000" cy="4852290"/>
              </a:xfrm>
              <a:prstGeom prst="rect">
                <a:avLst/>
              </a:prstGeom>
              <a:blipFill rotWithShape="0">
                <a:blip r:embed="rId3"/>
                <a:stretch>
                  <a:fillRect l="-900" t="-754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E75D9F-BF90-3C40-BD9B-8C1FDDAF443B}"/>
                  </a:ext>
                </a:extLst>
              </p:cNvPr>
              <p:cNvSpPr/>
              <p:nvPr/>
            </p:nvSpPr>
            <p:spPr>
              <a:xfrm>
                <a:off x="1561034" y="4440365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Multiplication: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Addition: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E75D9F-BF90-3C40-BD9B-8C1FDDAF4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034" y="4440365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l="-624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64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384" cy="435133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 algn="just"/>
                <a:r>
                  <a:rPr lang="en-US" altLang="zh-CN" sz="2000" dirty="0"/>
                  <a:t>(d) Is (c) more computationally efficient than (b)? How many operations are saved?</a:t>
                </a:r>
              </a:p>
              <a:p>
                <a:pPr lvl="1" algn="just"/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384" cy="4351338"/>
              </a:xfrm>
              <a:blipFill>
                <a:blip r:embed="rId2"/>
                <a:stretch>
                  <a:fillRect l="-872" t="-1744" r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3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A7B35-3FA2-BA44-B012-4E2F496F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384" cy="435133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a 2D symmetric filter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,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is an odd number. By convoluting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on an image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 (denoted as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400" dirty="0"/>
                  <a:t>), we obtain a filtered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pPr lvl="1" algn="just"/>
                <a:r>
                  <a:rPr lang="en-US" altLang="zh-CN" sz="2000" dirty="0"/>
                  <a:t>(d) Is (c) more computationally efficient than (b)? How many operations are saved?</a:t>
                </a:r>
              </a:p>
              <a:p>
                <a:pPr lvl="1" algn="just"/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lvl="1" algn="just"/>
                <a:endParaRPr lang="en-US" altLang="zh-CN" sz="2000" dirty="0"/>
              </a:p>
              <a:p>
                <a:pPr marL="457200" lvl="1" indent="0" algn="just">
                  <a:buNone/>
                </a:pPr>
                <a:endParaRPr lang="en-US" altLang="zh-CN" sz="2000" dirty="0"/>
              </a:p>
              <a:p>
                <a:pPr lvl="1" algn="just"/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A97D5F-6562-8449-BD76-BEECEF875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384" cy="4351338"/>
              </a:xfrm>
              <a:blipFill>
                <a:blip r:embed="rId2"/>
                <a:stretch>
                  <a:fillRect l="-872" t="-1744" r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BB8F24A-4049-0240-B751-D589355D0D98}"/>
                  </a:ext>
                </a:extLst>
              </p:cNvPr>
              <p:cNvSpPr/>
              <p:nvPr/>
            </p:nvSpPr>
            <p:spPr>
              <a:xfrm>
                <a:off x="1478692" y="3354963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&gt;0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?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zh-CN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B8F24A-4049-0240-B751-D589355D0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92" y="3354963"/>
                <a:ext cx="6096000" cy="646331"/>
              </a:xfrm>
              <a:prstGeom prst="rect">
                <a:avLst/>
              </a:prstGeom>
              <a:blipFill rotWithShape="0"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44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746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Cambria Math</vt:lpstr>
      <vt:lpstr>Office 主题​​</vt:lpstr>
      <vt:lpstr>Q2</vt:lpstr>
      <vt:lpstr>Q2</vt:lpstr>
      <vt:lpstr>Q2</vt:lpstr>
      <vt:lpstr>Q2</vt:lpstr>
      <vt:lpstr>Q2</vt:lpstr>
      <vt:lpstr>Q2</vt:lpstr>
      <vt:lpstr>Q2</vt:lpstr>
      <vt:lpstr>Q2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WangMeng</dc:creator>
  <cp:lastModifiedBy>Prof. WANG Shiqi</cp:lastModifiedBy>
  <cp:revision>20</cp:revision>
  <dcterms:created xsi:type="dcterms:W3CDTF">2021-01-14T06:31:04Z</dcterms:created>
  <dcterms:modified xsi:type="dcterms:W3CDTF">2024-02-14T16:21:18Z</dcterms:modified>
</cp:coreProperties>
</file>