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1"/>
  </p:notesMasterIdLst>
  <p:sldIdLst>
    <p:sldId id="314" r:id="rId2"/>
    <p:sldId id="315" r:id="rId3"/>
    <p:sldId id="316" r:id="rId4"/>
    <p:sldId id="29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3" r:id="rId31"/>
    <p:sldId id="304" r:id="rId32"/>
    <p:sldId id="306" r:id="rId33"/>
    <p:sldId id="305" r:id="rId34"/>
    <p:sldId id="286" r:id="rId35"/>
    <p:sldId id="287" r:id="rId36"/>
    <p:sldId id="288" r:id="rId37"/>
    <p:sldId id="289" r:id="rId38"/>
    <p:sldId id="298" r:id="rId39"/>
    <p:sldId id="299" r:id="rId40"/>
    <p:sldId id="300" r:id="rId41"/>
    <p:sldId id="290" r:id="rId42"/>
    <p:sldId id="291" r:id="rId43"/>
    <p:sldId id="301" r:id="rId44"/>
    <p:sldId id="302" r:id="rId45"/>
    <p:sldId id="311" r:id="rId46"/>
    <p:sldId id="312" r:id="rId47"/>
    <p:sldId id="313" r:id="rId48"/>
    <p:sldId id="307" r:id="rId49"/>
    <p:sldId id="29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50847" autoAdjust="0"/>
  </p:normalViewPr>
  <p:slideViewPr>
    <p:cSldViewPr>
      <p:cViewPr varScale="1">
        <p:scale>
          <a:sx n="64" d="100"/>
          <a:sy n="64" d="100"/>
        </p:scale>
        <p:origin x="29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7115A-6EC0-40A4-A894-F5578B55ED5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DC98-99F3-4114-B305-17F9FEDF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014035-1203-4630-9380-C66BC1E86E18}" type="slidenum">
              <a:rPr lang="en-US" altLang="en-US">
                <a:ea typeface="MS PGothic" pitchFamily="34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539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0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29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43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9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77122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37217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561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8802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95EE1F-ECE0-48AC-9C69-1B045B66EDDE}" type="slidenum">
              <a:rPr lang="en-US" altLang="en-US">
                <a:ea typeface="MS PGothic" pitchFamily="34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3041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1907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96631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44896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56908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8279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561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9098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5402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656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2103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A5235D-69E7-4AA2-B283-1DA834D10EB0}" type="slidenum">
              <a:rPr lang="en-US" altLang="en-US">
                <a:ea typeface="MS PGothic" pitchFamily="34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5951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62512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62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2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7620756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6243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8607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880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3724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2869063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1031481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227608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6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890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26768389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405285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991928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2953563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dirty="0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28691711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14651764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dirty="0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31257263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597" y="4187620"/>
            <a:ext cx="5028614" cy="385021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dirty="0"/>
          </a:p>
        </p:txBody>
      </p:sp>
      <p:sp>
        <p:nvSpPr>
          <p:cNvPr id="911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  <p:extLst>
      <p:ext uri="{BB962C8B-B14F-4D97-AF65-F5344CB8AC3E}">
        <p14:creationId xmlns:p14="http://schemas.microsoft.com/office/powerpoint/2010/main" val="19964574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45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46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1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DC98-99F3-4114-B305-17F9FEDFA3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2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4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3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7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0CF1-8B81-4B4E-9A28-4FC70F3A83B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2D0E-859E-4419-98DD-D73CF37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r>
              <a:rPr lang="en-US" altLang="en-US" sz="3600"/>
              <a:t>CS5285</a:t>
            </a:r>
            <a:br>
              <a:rPr lang="en-US" altLang="en-US" sz="3600"/>
            </a:br>
            <a:r>
              <a:rPr lang="en-US" altLang="en-US" sz="3200" b="1"/>
              <a:t>Information Security for eCommerce</a:t>
            </a:r>
            <a:endParaRPr lang="en-US" altLang="en-US" sz="3200"/>
          </a:p>
        </p:txBody>
      </p:sp>
      <p:sp>
        <p:nvSpPr>
          <p:cNvPr id="137219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Dr. Gerhard Hancke</a:t>
            </a:r>
          </a:p>
          <a:p>
            <a:pPr>
              <a:defRPr/>
            </a:pPr>
            <a:r>
              <a:rPr lang="en-US" altLang="en-US"/>
              <a:t>CS Department </a:t>
            </a:r>
            <a:br>
              <a:rPr lang="en-US" altLang="en-US"/>
            </a:br>
            <a:r>
              <a:rPr lang="en-US" altLang="en-US"/>
              <a:t>City University of Hong Kong</a:t>
            </a:r>
          </a:p>
        </p:txBody>
      </p:sp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43592E-6946-43CE-B363-AE5CE9031356}" type="slidenum">
              <a:rPr lang="en-US" altLang="en-US" sz="2400">
                <a:latin typeface="Comic Sans MS" pitchFamily="66" charset="0"/>
                <a:ea typeface="MS PGothic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2400">
              <a:latin typeface="Comic Sans MS" pitchFamily="66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706309"/>
      </p:ext>
    </p:extLst>
  </p:cSld>
  <p:clrMapOvr>
    <a:masterClrMapping/>
  </p:clrMapOvr>
  <p:transition spd="slow" advTm="13143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One-way authentication over an open network</a:t>
            </a:r>
          </a:p>
        </p:txBody>
      </p:sp>
      <p:sp>
        <p:nvSpPr>
          <p:cNvPr id="10242" name="TextBox 13"/>
          <p:cNvSpPr txBox="1">
            <a:spLocks noChangeArrowheads="1"/>
          </p:cNvSpPr>
          <p:nvPr/>
        </p:nvSpPr>
        <p:spPr bwMode="auto">
          <a:xfrm>
            <a:off x="2133600" y="2209800"/>
            <a:ext cx="911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Alice</a:t>
            </a:r>
          </a:p>
        </p:txBody>
      </p:sp>
      <p:sp>
        <p:nvSpPr>
          <p:cNvPr id="10243" name="TextBox 14"/>
          <p:cNvSpPr txBox="1">
            <a:spLocks noChangeArrowheads="1"/>
          </p:cNvSpPr>
          <p:nvPr/>
        </p:nvSpPr>
        <p:spPr bwMode="auto">
          <a:xfrm>
            <a:off x="5791200" y="2209800"/>
            <a:ext cx="209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Email Server</a:t>
            </a:r>
          </a:p>
        </p:txBody>
      </p:sp>
      <p:sp>
        <p:nvSpPr>
          <p:cNvPr id="10244" name="TextBox 16"/>
          <p:cNvSpPr txBox="1">
            <a:spLocks noChangeArrowheads="1"/>
          </p:cNvSpPr>
          <p:nvPr/>
        </p:nvSpPr>
        <p:spPr bwMode="auto">
          <a:xfrm>
            <a:off x="3962400" y="2133600"/>
            <a:ext cx="1193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600" b="0">
                <a:latin typeface="Calibri" pitchFamily="34" charset="0"/>
              </a:rPr>
              <a:t>PK, Cert</a:t>
            </a:r>
            <a:r>
              <a:rPr lang="en-US" altLang="en-US" sz="1600" b="0" baseline="-25000">
                <a:latin typeface="Calibri" pitchFamily="34" charset="0"/>
              </a:rPr>
              <a:t>server</a:t>
            </a:r>
          </a:p>
        </p:txBody>
      </p:sp>
      <p:cxnSp>
        <p:nvCxnSpPr>
          <p:cNvPr id="10245" name="Straight Arrow Connector 18"/>
          <p:cNvCxnSpPr>
            <a:cxnSpLocks noChangeShapeType="1"/>
            <a:stCxn id="10243" idx="1"/>
            <a:endCxn id="10242" idx="3"/>
          </p:cNvCxnSpPr>
          <p:nvPr/>
        </p:nvCxnSpPr>
        <p:spPr bwMode="auto">
          <a:xfrm rot="10800000">
            <a:off x="3044825" y="2439988"/>
            <a:ext cx="2746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3124200" y="2819400"/>
            <a:ext cx="2746375" cy="15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TextBox 20"/>
          <p:cNvSpPr txBox="1">
            <a:spLocks noChangeArrowheads="1"/>
          </p:cNvSpPr>
          <p:nvPr/>
        </p:nvSpPr>
        <p:spPr bwMode="auto">
          <a:xfrm>
            <a:off x="3429000" y="2514600"/>
            <a:ext cx="2374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alibri" pitchFamily="34" charset="0"/>
              </a:rPr>
              <a:t>E</a:t>
            </a:r>
            <a:r>
              <a:rPr lang="en-US" altLang="en-US" sz="1600" b="0" baseline="-25000">
                <a:latin typeface="Calibri" pitchFamily="34" charset="0"/>
              </a:rPr>
              <a:t>PK</a:t>
            </a:r>
            <a:r>
              <a:rPr lang="en-US" altLang="en-US" sz="1600" b="0">
                <a:latin typeface="Calibri" pitchFamily="34" charset="0"/>
              </a:rPr>
              <a:t>(Username, password)</a:t>
            </a:r>
          </a:p>
        </p:txBody>
      </p:sp>
      <p:sp>
        <p:nvSpPr>
          <p:cNvPr id="10248" name="TextBox 21"/>
          <p:cNvSpPr txBox="1">
            <a:spLocks noChangeArrowheads="1"/>
          </p:cNvSpPr>
          <p:nvPr/>
        </p:nvSpPr>
        <p:spPr bwMode="auto">
          <a:xfrm>
            <a:off x="3733800" y="2819400"/>
            <a:ext cx="162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Calibri" pitchFamily="34" charset="0"/>
              </a:rPr>
              <a:t>Secure channel</a:t>
            </a:r>
          </a:p>
        </p:txBody>
      </p:sp>
      <p:sp>
        <p:nvSpPr>
          <p:cNvPr id="10249" name="TextBox 33"/>
          <p:cNvSpPr txBox="1">
            <a:spLocks noChangeArrowheads="1"/>
          </p:cNvSpPr>
          <p:nvPr/>
        </p:nvSpPr>
        <p:spPr bwMode="auto">
          <a:xfrm>
            <a:off x="2133600" y="3505200"/>
            <a:ext cx="911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Alice</a:t>
            </a:r>
          </a:p>
        </p:txBody>
      </p:sp>
      <p:sp>
        <p:nvSpPr>
          <p:cNvPr id="10250" name="TextBox 34"/>
          <p:cNvSpPr txBox="1">
            <a:spLocks noChangeArrowheads="1"/>
          </p:cNvSpPr>
          <p:nvPr/>
        </p:nvSpPr>
        <p:spPr bwMode="auto">
          <a:xfrm>
            <a:off x="5791200" y="3505200"/>
            <a:ext cx="209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Email Server</a:t>
            </a:r>
          </a:p>
        </p:txBody>
      </p:sp>
      <p:cxnSp>
        <p:nvCxnSpPr>
          <p:cNvPr id="10251" name="Straight Arrow Connector 35"/>
          <p:cNvCxnSpPr>
            <a:cxnSpLocks noChangeShapeType="1"/>
            <a:stCxn id="10249" idx="3"/>
            <a:endCxn id="10250" idx="1"/>
          </p:cNvCxnSpPr>
          <p:nvPr/>
        </p:nvCxnSpPr>
        <p:spPr bwMode="auto">
          <a:xfrm>
            <a:off x="3044825" y="3735388"/>
            <a:ext cx="2746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2" name="TextBox 36"/>
          <p:cNvSpPr txBox="1">
            <a:spLocks noChangeArrowheads="1"/>
          </p:cNvSpPr>
          <p:nvPr/>
        </p:nvSpPr>
        <p:spPr bwMode="auto">
          <a:xfrm>
            <a:off x="3505200" y="3429000"/>
            <a:ext cx="2168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alibri" pitchFamily="34" charset="0"/>
              </a:rPr>
              <a:t>Username, h(password)</a:t>
            </a:r>
          </a:p>
        </p:txBody>
      </p:sp>
      <p:sp>
        <p:nvSpPr>
          <p:cNvPr id="8212" name="TextBox 37"/>
          <p:cNvSpPr txBox="1">
            <a:spLocks noChangeArrowheads="1"/>
          </p:cNvSpPr>
          <p:nvPr/>
        </p:nvSpPr>
        <p:spPr bwMode="auto">
          <a:xfrm>
            <a:off x="838200" y="495300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alibri" pitchFamily="34" charset="0"/>
              </a:rPr>
              <a:t>Adversary simply replays E</a:t>
            </a:r>
            <a:r>
              <a:rPr lang="en-US" altLang="en-US" sz="1800" b="0" baseline="-25000">
                <a:latin typeface="Calibri" pitchFamily="34" charset="0"/>
              </a:rPr>
              <a:t>PK</a:t>
            </a:r>
            <a:r>
              <a:rPr lang="en-US" altLang="en-US" sz="1800" b="0">
                <a:latin typeface="Calibri" pitchFamily="34" charset="0"/>
              </a:rPr>
              <a:t>(Username, password) or h(password) in the impersonation of Alice in the replay attack.</a:t>
            </a:r>
          </a:p>
        </p:txBody>
      </p:sp>
      <p:sp>
        <p:nvSpPr>
          <p:cNvPr id="10254" name="TextBox 38"/>
          <p:cNvSpPr txBox="1">
            <a:spLocks noChangeArrowheads="1"/>
          </p:cNvSpPr>
          <p:nvPr/>
        </p:nvSpPr>
        <p:spPr bwMode="auto">
          <a:xfrm>
            <a:off x="1295400" y="1600200"/>
            <a:ext cx="174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How about</a:t>
            </a:r>
          </a:p>
        </p:txBody>
      </p:sp>
      <p:sp>
        <p:nvSpPr>
          <p:cNvPr id="10255" name="TextBox 39"/>
          <p:cNvSpPr txBox="1">
            <a:spLocks noChangeArrowheads="1"/>
          </p:cNvSpPr>
          <p:nvPr/>
        </p:nvSpPr>
        <p:spPr bwMode="auto">
          <a:xfrm>
            <a:off x="1371600" y="29718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or</a:t>
            </a:r>
          </a:p>
        </p:txBody>
      </p:sp>
      <p:sp>
        <p:nvSpPr>
          <p:cNvPr id="10256" name="Slide Number Placeholder 1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71099215-B720-49B4-B436-6DD765CD5C61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10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9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/>
              <a:t>Challenge-Response One-Way Authentication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sz="2000"/>
              <a:t>To defend against replay attack</a:t>
            </a:r>
          </a:p>
          <a:p>
            <a:pPr eaLnBrk="1" hangingPunct="1"/>
            <a:r>
              <a:rPr lang="en-US" altLang="en-US" sz="2000"/>
              <a:t>Suppose Bob wants to authenticate Alice</a:t>
            </a:r>
          </a:p>
          <a:p>
            <a:pPr lvl="1" eaLnBrk="1" hangingPunct="1"/>
            <a:r>
              <a:rPr lang="en-US" altLang="en-US" sz="1800"/>
              <a:t>Challenge sent from the verifier, Bob, to the prover, Alice</a:t>
            </a:r>
          </a:p>
          <a:p>
            <a:pPr lvl="1" eaLnBrk="1" hangingPunct="1"/>
            <a:r>
              <a:rPr lang="en-US" altLang="en-US" sz="1800"/>
              <a:t>Only Alice should be able to provide the correct response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1676400" y="3200400"/>
            <a:ext cx="911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Alice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5334000" y="3200400"/>
            <a:ext cx="209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Email Server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3962400" y="3124200"/>
            <a:ext cx="317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alibri" pitchFamily="34" charset="0"/>
              </a:rPr>
              <a:t>N</a:t>
            </a:r>
          </a:p>
        </p:txBody>
      </p:sp>
      <p:cxnSp>
        <p:nvCxnSpPr>
          <p:cNvPr id="11270" name="Straight Arrow Connector 7"/>
          <p:cNvCxnSpPr>
            <a:cxnSpLocks noChangeShapeType="1"/>
            <a:stCxn id="11268" idx="1"/>
            <a:endCxn id="11267" idx="3"/>
          </p:cNvCxnSpPr>
          <p:nvPr/>
        </p:nvCxnSpPr>
        <p:spPr bwMode="auto">
          <a:xfrm rot="10800000">
            <a:off x="2587625" y="3430588"/>
            <a:ext cx="2746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Straight Arrow Connector 8"/>
          <p:cNvCxnSpPr>
            <a:cxnSpLocks noChangeShapeType="1"/>
          </p:cNvCxnSpPr>
          <p:nvPr/>
        </p:nvCxnSpPr>
        <p:spPr bwMode="auto">
          <a:xfrm>
            <a:off x="2667000" y="3810000"/>
            <a:ext cx="27432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3733800" y="3505200"/>
            <a:ext cx="1258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alibri" pitchFamily="34" charset="0"/>
              </a:rPr>
              <a:t>F(passwd, N)</a:t>
            </a:r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1066800" y="4191000"/>
            <a:ext cx="7391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en-US" sz="1800">
                <a:solidFill>
                  <a:srgbClr val="0070C0"/>
                </a:solidFill>
                <a:latin typeface="Calibri" pitchFamily="34" charset="0"/>
              </a:rPr>
              <a:t>Challenge</a:t>
            </a:r>
            <a:r>
              <a:rPr lang="en-US" altLang="en-US" sz="1800" b="0">
                <a:latin typeface="Calibri" pitchFamily="34" charset="0"/>
              </a:rPr>
              <a:t> N is a </a:t>
            </a:r>
            <a:r>
              <a:rPr lang="en-US" altLang="en-US" sz="1800" i="1">
                <a:solidFill>
                  <a:srgbClr val="C00000"/>
                </a:solidFill>
                <a:latin typeface="Calibri" pitchFamily="34" charset="0"/>
              </a:rPr>
              <a:t>nonce</a:t>
            </a:r>
            <a:r>
              <a:rPr lang="en-US" altLang="en-US" sz="1800" b="0">
                <a:latin typeface="Calibri" pitchFamily="34" charset="0"/>
              </a:rPr>
              <a:t> (number used only once)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800" b="0">
                <a:latin typeface="Calibri" pitchFamily="34" charset="0"/>
              </a:rPr>
              <a:t>N does not need to be a random number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800" b="0">
                <a:latin typeface="Calibri" pitchFamily="34" charset="0"/>
              </a:rPr>
              <a:t>F(passwd, N) is the </a:t>
            </a:r>
            <a:r>
              <a:rPr lang="en-US" altLang="en-US" sz="1800">
                <a:solidFill>
                  <a:srgbClr val="0070C0"/>
                </a:solidFill>
                <a:latin typeface="Calibri" pitchFamily="34" charset="0"/>
              </a:rPr>
              <a:t>response</a:t>
            </a:r>
            <a:r>
              <a:rPr lang="en-US" altLang="en-US" sz="1800" b="0">
                <a:latin typeface="Calibri" pitchFamily="34" charset="0"/>
              </a:rPr>
              <a:t> where F is a one-way function and “passwd” is the password of Alice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800" b="0">
                <a:latin typeface="Calibri" pitchFamily="34" charset="0"/>
              </a:rPr>
              <a:t>Examples of F: hash function, block cipher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800" b="0">
                <a:latin typeface="Calibri" pitchFamily="34" charset="0"/>
              </a:rPr>
              <a:t>Only Alice and the Email Server know the value of passwd. Hence only Alice can provide the correct response to the Email Server.</a:t>
            </a:r>
          </a:p>
        </p:txBody>
      </p:sp>
      <p:sp>
        <p:nvSpPr>
          <p:cNvPr id="11274" name="Slide Number Placeholder 1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B4BF6C71-69CA-4654-B708-14DA8C9CA595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11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Line 4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Line 5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7315200" y="3444875"/>
            <a:ext cx="108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Bob, K</a:t>
            </a:r>
          </a:p>
        </p:txBody>
      </p:sp>
      <p:sp>
        <p:nvSpPr>
          <p:cNvPr id="12292" name="Line 7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3810000" y="1752600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Times-Roman" charset="0"/>
              </a:rPr>
              <a:t>“I’m Alice”</a:t>
            </a:r>
            <a:endParaRPr lang="en-US" altLang="en-US" b="0"/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3963988" y="243840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Times-Roman" charset="0"/>
              </a:rPr>
              <a:t>Nonce</a:t>
            </a:r>
            <a:endParaRPr lang="en-US" altLang="en-US" b="0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3505200" y="3048000"/>
            <a:ext cx="1827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Times-Roman" charset="0"/>
              </a:rPr>
              <a:t>h(K, Nonce)</a:t>
            </a:r>
            <a:endParaRPr lang="en-US" altLang="en-US" b="0"/>
          </a:p>
        </p:txBody>
      </p:sp>
      <p:sp>
        <p:nvSpPr>
          <p:cNvPr id="12296" name="Rectangle 15"/>
          <p:cNvSpPr>
            <a:spLocks noChangeArrowheads="1"/>
          </p:cNvSpPr>
          <p:nvPr/>
        </p:nvSpPr>
        <p:spPr bwMode="auto">
          <a:xfrm>
            <a:off x="990600" y="3505200"/>
            <a:ext cx="1271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Alice, K</a:t>
            </a:r>
          </a:p>
        </p:txBody>
      </p:sp>
      <p:pic>
        <p:nvPicPr>
          <p:cNvPr id="1229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9461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/>
              <a:t>Challenge-Response One-Way Authentication</a:t>
            </a:r>
          </a:p>
        </p:txBody>
      </p:sp>
      <p:sp>
        <p:nvSpPr>
          <p:cNvPr id="12300" name="TextBox 14"/>
          <p:cNvSpPr txBox="1">
            <a:spLocks noChangeArrowheads="1"/>
          </p:cNvSpPr>
          <p:nvPr/>
        </p:nvSpPr>
        <p:spPr bwMode="auto">
          <a:xfrm>
            <a:off x="533400" y="1219200"/>
            <a:ext cx="838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2000"/>
              <a:t>If Alice is a “device”, passwd can be changed to a symmetric key</a:t>
            </a:r>
          </a:p>
        </p:txBody>
      </p:sp>
      <p:sp>
        <p:nvSpPr>
          <p:cNvPr id="12301" name="TextBox 16"/>
          <p:cNvSpPr txBox="1">
            <a:spLocks noChangeArrowheads="1"/>
          </p:cNvSpPr>
          <p:nvPr/>
        </p:nvSpPr>
        <p:spPr bwMode="auto">
          <a:xfrm>
            <a:off x="609600" y="43434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Usually, we ignore the first message flow from Alice to Bob when describing a protocol:</a:t>
            </a:r>
          </a:p>
        </p:txBody>
      </p:sp>
      <p:sp>
        <p:nvSpPr>
          <p:cNvPr id="12302" name="Line 5"/>
          <p:cNvSpPr>
            <a:spLocks noChangeShapeType="1"/>
          </p:cNvSpPr>
          <p:nvPr/>
        </p:nvSpPr>
        <p:spPr bwMode="auto">
          <a:xfrm flipH="1" flipV="1">
            <a:off x="2286000" y="5410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6"/>
          <p:cNvSpPr>
            <a:spLocks noChangeArrowheads="1"/>
          </p:cNvSpPr>
          <p:nvPr/>
        </p:nvSpPr>
        <p:spPr bwMode="auto">
          <a:xfrm>
            <a:off x="7086600" y="5943600"/>
            <a:ext cx="108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Bob, K</a:t>
            </a:r>
          </a:p>
        </p:txBody>
      </p:sp>
      <p:sp>
        <p:nvSpPr>
          <p:cNvPr id="12304" name="Line 7"/>
          <p:cNvSpPr>
            <a:spLocks noChangeShapeType="1"/>
          </p:cNvSpPr>
          <p:nvPr/>
        </p:nvSpPr>
        <p:spPr bwMode="auto">
          <a:xfrm flipV="1">
            <a:off x="2286000" y="5867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9"/>
          <p:cNvSpPr>
            <a:spLocks noChangeArrowheads="1"/>
          </p:cNvSpPr>
          <p:nvPr/>
        </p:nvSpPr>
        <p:spPr bwMode="auto">
          <a:xfrm>
            <a:off x="4038600" y="50292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-Roman" charset="0"/>
              </a:rPr>
              <a:t>Nonce</a:t>
            </a:r>
            <a:endParaRPr lang="en-US" altLang="en-US" sz="1800" b="0"/>
          </a:p>
        </p:txBody>
      </p:sp>
      <p:sp>
        <p:nvSpPr>
          <p:cNvPr id="12306" name="Rectangle 10"/>
          <p:cNvSpPr>
            <a:spLocks noChangeArrowheads="1"/>
          </p:cNvSpPr>
          <p:nvPr/>
        </p:nvSpPr>
        <p:spPr bwMode="auto">
          <a:xfrm>
            <a:off x="3810000" y="5486400"/>
            <a:ext cx="141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-Roman" charset="0"/>
              </a:rPr>
              <a:t>h(K, Nonce)</a:t>
            </a:r>
            <a:endParaRPr lang="en-US" altLang="en-US" sz="1800" b="0"/>
          </a:p>
        </p:txBody>
      </p:sp>
      <p:sp>
        <p:nvSpPr>
          <p:cNvPr id="12307" name="Rectangle 15"/>
          <p:cNvSpPr>
            <a:spLocks noChangeArrowheads="1"/>
          </p:cNvSpPr>
          <p:nvPr/>
        </p:nvSpPr>
        <p:spPr bwMode="auto">
          <a:xfrm>
            <a:off x="838200" y="5867400"/>
            <a:ext cx="1271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Alice, K</a:t>
            </a:r>
          </a:p>
        </p:txBody>
      </p:sp>
      <p:pic>
        <p:nvPicPr>
          <p:cNvPr id="12308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65713"/>
            <a:ext cx="457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13313"/>
            <a:ext cx="6159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Slide Number Placeholder 2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6348D0F1-73F3-4514-9866-C15AFAA716B4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12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8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/>
              <a:t>Other Challenge-Response Techniques (symmetric key based)</a:t>
            </a:r>
          </a:p>
        </p:txBody>
      </p:sp>
      <p:sp>
        <p:nvSpPr>
          <p:cNvPr id="13314" name="Line 5"/>
          <p:cNvSpPr>
            <a:spLocks noChangeShapeType="1"/>
          </p:cNvSpPr>
          <p:nvPr/>
        </p:nvSpPr>
        <p:spPr bwMode="auto">
          <a:xfrm flipH="1" flipV="1">
            <a:off x="2286000" y="1752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7086600" y="2286000"/>
            <a:ext cx="108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Bob, K</a:t>
            </a:r>
          </a:p>
        </p:txBody>
      </p:sp>
      <p:sp>
        <p:nvSpPr>
          <p:cNvPr id="13316" name="Line 7"/>
          <p:cNvSpPr>
            <a:spLocks noChangeShapeType="1"/>
          </p:cNvSpPr>
          <p:nvPr/>
        </p:nvSpPr>
        <p:spPr bwMode="auto">
          <a:xfrm flipV="1">
            <a:off x="2286000" y="2209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9"/>
          <p:cNvSpPr>
            <a:spLocks noChangeArrowheads="1"/>
          </p:cNvSpPr>
          <p:nvPr/>
        </p:nvSpPr>
        <p:spPr bwMode="auto">
          <a:xfrm>
            <a:off x="4038600" y="13716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-Roman" charset="0"/>
              </a:rPr>
              <a:t>Nonce</a:t>
            </a:r>
            <a:endParaRPr lang="en-US" altLang="en-US" sz="1800" b="0"/>
          </a:p>
        </p:txBody>
      </p:sp>
      <p:sp>
        <p:nvSpPr>
          <p:cNvPr id="13318" name="Rectangle 10"/>
          <p:cNvSpPr>
            <a:spLocks noChangeArrowheads="1"/>
          </p:cNvSpPr>
          <p:nvPr/>
        </p:nvSpPr>
        <p:spPr bwMode="auto">
          <a:xfrm>
            <a:off x="3657600" y="182880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-Roman" charset="0"/>
              </a:rPr>
              <a:t>MAC(K, Nonce)</a:t>
            </a:r>
            <a:endParaRPr lang="en-US" altLang="en-US" sz="1800" b="0"/>
          </a:p>
        </p:txBody>
      </p:sp>
      <p:sp>
        <p:nvSpPr>
          <p:cNvPr id="13319" name="Rectangle 15"/>
          <p:cNvSpPr>
            <a:spLocks noChangeArrowheads="1"/>
          </p:cNvSpPr>
          <p:nvPr/>
        </p:nvSpPr>
        <p:spPr bwMode="auto">
          <a:xfrm>
            <a:off x="838200" y="2209800"/>
            <a:ext cx="1271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Alice, K</a:t>
            </a:r>
          </a:p>
        </p:txBody>
      </p:sp>
      <p:pic>
        <p:nvPicPr>
          <p:cNvPr id="133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8113"/>
            <a:ext cx="457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55713"/>
            <a:ext cx="6159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Line 5"/>
          <p:cNvSpPr>
            <a:spLocks noChangeShapeType="1"/>
          </p:cNvSpPr>
          <p:nvPr/>
        </p:nvSpPr>
        <p:spPr bwMode="auto">
          <a:xfrm flipH="1" flipV="1">
            <a:off x="24384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6"/>
          <p:cNvSpPr>
            <a:spLocks noChangeArrowheads="1"/>
          </p:cNvSpPr>
          <p:nvPr/>
        </p:nvSpPr>
        <p:spPr bwMode="auto">
          <a:xfrm>
            <a:off x="7239000" y="3886200"/>
            <a:ext cx="108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Bob, K</a:t>
            </a:r>
          </a:p>
        </p:txBody>
      </p:sp>
      <p:sp>
        <p:nvSpPr>
          <p:cNvPr id="13324" name="Line 7"/>
          <p:cNvSpPr>
            <a:spLocks noChangeShapeType="1"/>
          </p:cNvSpPr>
          <p:nvPr/>
        </p:nvSpPr>
        <p:spPr bwMode="auto">
          <a:xfrm flipV="1">
            <a:off x="2438400" y="3810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9"/>
          <p:cNvSpPr>
            <a:spLocks noChangeArrowheads="1"/>
          </p:cNvSpPr>
          <p:nvPr/>
        </p:nvSpPr>
        <p:spPr bwMode="auto">
          <a:xfrm>
            <a:off x="3962400" y="2971800"/>
            <a:ext cx="144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-Roman" charset="0"/>
              </a:rPr>
              <a:t>E(K, Nonce)</a:t>
            </a:r>
            <a:endParaRPr lang="en-US" altLang="en-US" sz="1800" b="0"/>
          </a:p>
        </p:txBody>
      </p:sp>
      <p:sp>
        <p:nvSpPr>
          <p:cNvPr id="13326" name="Rectangle 10"/>
          <p:cNvSpPr>
            <a:spLocks noChangeArrowheads="1"/>
          </p:cNvSpPr>
          <p:nvPr/>
        </p:nvSpPr>
        <p:spPr bwMode="auto">
          <a:xfrm>
            <a:off x="4267200" y="34290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-Roman" charset="0"/>
              </a:rPr>
              <a:t>Nonce</a:t>
            </a:r>
            <a:endParaRPr lang="en-US" altLang="en-US" sz="1800" b="0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990600" y="3810000"/>
            <a:ext cx="1271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Alice, K</a:t>
            </a:r>
          </a:p>
        </p:txBody>
      </p:sp>
      <p:pic>
        <p:nvPicPr>
          <p:cNvPr id="1332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08313"/>
            <a:ext cx="457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855913"/>
            <a:ext cx="6159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0" name="Line 5"/>
          <p:cNvSpPr>
            <a:spLocks noChangeShapeType="1"/>
          </p:cNvSpPr>
          <p:nvPr/>
        </p:nvSpPr>
        <p:spPr bwMode="auto">
          <a:xfrm flipH="1" flipV="1">
            <a:off x="2514600" y="4953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6"/>
          <p:cNvSpPr>
            <a:spLocks noChangeArrowheads="1"/>
          </p:cNvSpPr>
          <p:nvPr/>
        </p:nvSpPr>
        <p:spPr bwMode="auto">
          <a:xfrm>
            <a:off x="7315200" y="5486400"/>
            <a:ext cx="108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Bob, K</a:t>
            </a:r>
          </a:p>
        </p:txBody>
      </p:sp>
      <p:sp>
        <p:nvSpPr>
          <p:cNvPr id="13332" name="Line 7"/>
          <p:cNvSpPr>
            <a:spLocks noChangeShapeType="1"/>
          </p:cNvSpPr>
          <p:nvPr/>
        </p:nvSpPr>
        <p:spPr bwMode="auto">
          <a:xfrm flipV="1">
            <a:off x="2514600" y="5410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9"/>
          <p:cNvSpPr>
            <a:spLocks noChangeArrowheads="1"/>
          </p:cNvSpPr>
          <p:nvPr/>
        </p:nvSpPr>
        <p:spPr bwMode="auto">
          <a:xfrm>
            <a:off x="4343400" y="45720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Times-Roman" charset="0"/>
              </a:rPr>
              <a:t>Nonce</a:t>
            </a:r>
            <a:endParaRPr lang="en-US" altLang="en-US" sz="1800" b="0"/>
          </a:p>
        </p:txBody>
      </p:sp>
      <p:sp>
        <p:nvSpPr>
          <p:cNvPr id="13334" name="Rectangle 10"/>
          <p:cNvSpPr>
            <a:spLocks noChangeArrowheads="1"/>
          </p:cNvSpPr>
          <p:nvPr/>
        </p:nvSpPr>
        <p:spPr bwMode="auto">
          <a:xfrm>
            <a:off x="4038600" y="5029200"/>
            <a:ext cx="1492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Times-Roman" charset="0"/>
              </a:rPr>
              <a:t>E(K, Nonce)</a:t>
            </a:r>
            <a:endParaRPr lang="en-US" altLang="en-US" sz="1800" b="0" dirty="0"/>
          </a:p>
        </p:txBody>
      </p:sp>
      <p:sp>
        <p:nvSpPr>
          <p:cNvPr id="13335" name="Rectangle 15"/>
          <p:cNvSpPr>
            <a:spLocks noChangeArrowheads="1"/>
          </p:cNvSpPr>
          <p:nvPr/>
        </p:nvSpPr>
        <p:spPr bwMode="auto">
          <a:xfrm>
            <a:off x="1066800" y="5410200"/>
            <a:ext cx="1271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Alice, K</a:t>
            </a:r>
          </a:p>
        </p:txBody>
      </p:sp>
      <p:pic>
        <p:nvPicPr>
          <p:cNvPr id="13336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08513"/>
            <a:ext cx="457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56113"/>
            <a:ext cx="6159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8" name="Slide Number Placeholder 27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58D3287B-09F8-46B2-B101-029FBB5E674D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13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5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Public Key Notations and Assumption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Encrypt </a:t>
            </a:r>
            <a:r>
              <a:rPr lang="en-US" altLang="en-US" sz="2800">
                <a:latin typeface="Times-Roman" charset="0"/>
              </a:rPr>
              <a:t>M</a:t>
            </a:r>
            <a:r>
              <a:rPr lang="en-US" altLang="en-US" sz="2800"/>
              <a:t> under Alice’s public key: </a:t>
            </a:r>
            <a:r>
              <a:rPr lang="en-US" altLang="en-US" sz="2800">
                <a:latin typeface="Times-Roman" charset="0"/>
              </a:rPr>
              <a:t>{M}</a:t>
            </a:r>
            <a:r>
              <a:rPr lang="en-US" altLang="en-US" sz="2800" baseline="-25000">
                <a:latin typeface="Times-Roman" charset="0"/>
              </a:rPr>
              <a:t>Alice</a:t>
            </a:r>
            <a:endParaRPr lang="en-US" altLang="en-US" sz="2800"/>
          </a:p>
          <a:p>
            <a:pPr eaLnBrk="1" hangingPunct="1"/>
            <a:r>
              <a:rPr lang="en-US" altLang="en-US" sz="2800"/>
              <a:t>Sign </a:t>
            </a:r>
            <a:r>
              <a:rPr lang="en-US" altLang="en-US" sz="2800">
                <a:latin typeface="Times-Roman" charset="0"/>
              </a:rPr>
              <a:t>M</a:t>
            </a:r>
            <a:r>
              <a:rPr lang="en-US" altLang="en-US" sz="2800"/>
              <a:t> with Alice’s private key: </a:t>
            </a:r>
            <a:r>
              <a:rPr lang="en-US" altLang="en-US" sz="2800">
                <a:latin typeface="Times-Roman" charset="0"/>
              </a:rPr>
              <a:t>[M]</a:t>
            </a:r>
            <a:r>
              <a:rPr lang="en-US" altLang="en-US" sz="2800" baseline="-25000">
                <a:latin typeface="Times-Roman" charset="0"/>
              </a:rPr>
              <a:t>Alice</a:t>
            </a:r>
          </a:p>
          <a:p>
            <a:pPr eaLnBrk="1" hangingPunct="1"/>
            <a:r>
              <a:rPr lang="en-US" altLang="en-US" sz="2800"/>
              <a:t>All public keys are assumed to be certified (e.g. digital certificates) and become publicly known.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89EDBCAB-3473-4C93-9DD8-AA66C46763F1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14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5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pPr eaLnBrk="1" hangingPunct="1"/>
            <a:r>
              <a:rPr lang="en-US" altLang="en-US" sz="3600" b="1"/>
              <a:t>Public Key Based One-Way Authentication</a:t>
            </a:r>
          </a:p>
        </p:txBody>
      </p:sp>
      <p:sp>
        <p:nvSpPr>
          <p:cNvPr id="16386" name="Line 6"/>
          <p:cNvSpPr>
            <a:spLocks noChangeShapeType="1"/>
          </p:cNvSpPr>
          <p:nvPr/>
        </p:nvSpPr>
        <p:spPr bwMode="auto">
          <a:xfrm flipH="1" flipV="1">
            <a:off x="2143125" y="239077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1076325" y="3092450"/>
            <a:ext cx="9001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Alice</a:t>
            </a: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7172325" y="3052763"/>
            <a:ext cx="717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Bob</a:t>
            </a:r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 flipV="1">
            <a:off x="2219325" y="30765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3725863" y="1852613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Times-Roman" charset="0"/>
              </a:rPr>
              <a:t>{R}</a:t>
            </a:r>
            <a:r>
              <a:rPr lang="en-US" altLang="en-US" b="0" baseline="-25000">
                <a:latin typeface="Times-Roman" charset="0"/>
              </a:rPr>
              <a:t>Alice</a:t>
            </a:r>
            <a:endParaRPr lang="en-US" altLang="en-US" b="0"/>
          </a:p>
        </p:txBody>
      </p:sp>
      <p:sp>
        <p:nvSpPr>
          <p:cNvPr id="16391" name="Rectangle 12"/>
          <p:cNvSpPr>
            <a:spLocks noChangeArrowheads="1"/>
          </p:cNvSpPr>
          <p:nvPr/>
        </p:nvSpPr>
        <p:spPr bwMode="auto">
          <a:xfrm>
            <a:off x="3948113" y="25955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Times-Roman" charset="0"/>
              </a:rPr>
              <a:t>R</a:t>
            </a:r>
            <a:endParaRPr lang="en-US" altLang="en-US" b="0"/>
          </a:p>
        </p:txBody>
      </p:sp>
      <p:pic>
        <p:nvPicPr>
          <p:cNvPr id="16392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489075"/>
            <a:ext cx="9461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0763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Line 6"/>
          <p:cNvSpPr>
            <a:spLocks noChangeShapeType="1"/>
          </p:cNvSpPr>
          <p:nvPr/>
        </p:nvSpPr>
        <p:spPr bwMode="auto">
          <a:xfrm flipH="1" flipV="1">
            <a:off x="2209800" y="4800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7"/>
          <p:cNvSpPr>
            <a:spLocks noChangeArrowheads="1"/>
          </p:cNvSpPr>
          <p:nvPr/>
        </p:nvSpPr>
        <p:spPr bwMode="auto">
          <a:xfrm>
            <a:off x="1143000" y="5502275"/>
            <a:ext cx="9001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Alice</a:t>
            </a:r>
          </a:p>
        </p:txBody>
      </p:sp>
      <p:sp>
        <p:nvSpPr>
          <p:cNvPr id="16396" name="Rectangle 8"/>
          <p:cNvSpPr>
            <a:spLocks noChangeArrowheads="1"/>
          </p:cNvSpPr>
          <p:nvPr/>
        </p:nvSpPr>
        <p:spPr bwMode="auto">
          <a:xfrm>
            <a:off x="7359650" y="5462588"/>
            <a:ext cx="717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/>
              <a:t>Bob</a:t>
            </a:r>
          </a:p>
        </p:txBody>
      </p:sp>
      <p:sp>
        <p:nvSpPr>
          <p:cNvPr id="16397" name="Line 9"/>
          <p:cNvSpPr>
            <a:spLocks noChangeShapeType="1"/>
          </p:cNvSpPr>
          <p:nvPr/>
        </p:nvSpPr>
        <p:spPr bwMode="auto">
          <a:xfrm flipV="1">
            <a:off x="2286000" y="548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1"/>
          <p:cNvSpPr>
            <a:spLocks noChangeArrowheads="1"/>
          </p:cNvSpPr>
          <p:nvPr/>
        </p:nvSpPr>
        <p:spPr bwMode="auto">
          <a:xfrm>
            <a:off x="4038600" y="43037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Times-Roman" charset="0"/>
              </a:rPr>
              <a:t>R</a:t>
            </a:r>
            <a:endParaRPr lang="en-US" altLang="en-US" b="0"/>
          </a:p>
        </p:txBody>
      </p:sp>
      <p:sp>
        <p:nvSpPr>
          <p:cNvPr id="16399" name="Rectangle 12"/>
          <p:cNvSpPr>
            <a:spLocks noChangeArrowheads="1"/>
          </p:cNvSpPr>
          <p:nvPr/>
        </p:nvSpPr>
        <p:spPr bwMode="auto">
          <a:xfrm>
            <a:off x="3810000" y="4965700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Times-Roman" charset="0"/>
              </a:rPr>
              <a:t>[R]</a:t>
            </a:r>
            <a:r>
              <a:rPr lang="en-US" altLang="en-US" b="0" baseline="-25000">
                <a:latin typeface="Times-Roman" charset="0"/>
              </a:rPr>
              <a:t>Alice</a:t>
            </a:r>
            <a:endParaRPr lang="en-US" altLang="en-US" b="0"/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98900"/>
            <a:ext cx="9461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770313"/>
            <a:ext cx="1076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2" name="Slide Number Placeholder 1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43F41534-ED8B-42A7-8983-74DFA63C1990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4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Entity authentication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altLang="en-US" sz="2800" dirty="0"/>
              <a:t>Some more formal definition:</a:t>
            </a:r>
          </a:p>
          <a:p>
            <a:pPr lvl="1"/>
            <a:r>
              <a:rPr lang="en-GB" altLang="en-US" sz="2400" dirty="0"/>
              <a:t>Claimant: An entity claiming an identity.</a:t>
            </a:r>
          </a:p>
          <a:p>
            <a:pPr lvl="1"/>
            <a:r>
              <a:rPr lang="en-GB" altLang="en-US" sz="2400" dirty="0"/>
              <a:t>Principal: The identity claimed by a claimant.</a:t>
            </a:r>
          </a:p>
          <a:p>
            <a:pPr lvl="1"/>
            <a:r>
              <a:rPr lang="en-GB" altLang="en-US" sz="2400" dirty="0"/>
              <a:t>Verifier: The entity verifying a claim.</a:t>
            </a:r>
          </a:p>
          <a:p>
            <a:r>
              <a:rPr lang="en-US" altLang="en-US" sz="2800" dirty="0"/>
              <a:t>An entity authentication protocol is a sequence of messages passed between a claimant and a verifier (along with the actions taken after receiving those messages) designed to confirm that identity of the claimant.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25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39800"/>
            <a:ext cx="6838950" cy="711200"/>
          </a:xfrm>
          <a:ln cap="flat"/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/>
              <a:t>Entity authentication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>
              <a:buFont typeface="Wingdings" pitchFamily="2" charset="2"/>
              <a:buNone/>
            </a:pPr>
            <a:r>
              <a:rPr lang="en-US" altLang="en-US"/>
              <a:t>Unilateral authentication:</a:t>
            </a:r>
          </a:p>
          <a:p>
            <a:pPr lvl="1"/>
            <a:r>
              <a:rPr lang="en-US" altLang="en-US"/>
              <a:t>entity authentication which provides one entity with assurance of the other’s identity but not vice versa.</a:t>
            </a:r>
          </a:p>
          <a:p>
            <a:r>
              <a:rPr lang="en-US" altLang="en-US"/>
              <a:t>Mutual authentication:</a:t>
            </a:r>
          </a:p>
          <a:p>
            <a:pPr lvl="1"/>
            <a:r>
              <a:rPr lang="en-US" altLang="en-US"/>
              <a:t>entity authentication which provides both entities with assurance of each other’s identity.</a:t>
            </a:r>
          </a:p>
        </p:txBody>
      </p:sp>
    </p:spTree>
    <p:extLst>
      <p:ext uri="{BB962C8B-B14F-4D97-AF65-F5344CB8AC3E}">
        <p14:creationId xmlns:p14="http://schemas.microsoft.com/office/powerpoint/2010/main" val="304682805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Entity authentication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A verifier only sends/receives messages, i.e. digital data.</a:t>
            </a:r>
          </a:p>
          <a:p>
            <a:r>
              <a:rPr lang="en-GB" altLang="en-US" dirty="0"/>
              <a:t>To check that the principal is online the verifier need to establish:</a:t>
            </a:r>
          </a:p>
          <a:p>
            <a:pPr lvl="1"/>
            <a:r>
              <a:rPr lang="en-GB" altLang="en-US" dirty="0"/>
              <a:t>that the messages came from the principal (origin authentication),</a:t>
            </a:r>
          </a:p>
          <a:p>
            <a:pPr lvl="1"/>
            <a:r>
              <a:rPr lang="en-GB" altLang="en-US" dirty="0"/>
              <a:t>and that the messages have been recently generated (freshness).</a:t>
            </a:r>
          </a:p>
          <a:p>
            <a:r>
              <a:rPr lang="en-GB" altLang="en-US" dirty="0"/>
              <a:t>If both conditions are satisfied then we have authenticated the claimant.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7342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692696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Origin authentication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We have already studied two mechanisms that give origin authentication: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Message Authentication Codes (MACs)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Digital Signature Schemes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Entity authentication protocols sometimes find it useful to use symmetric encryption as an origin authentication tool…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… but encryption doesn’t provide origin authentication without additional features!</a:t>
            </a:r>
          </a:p>
        </p:txBody>
      </p:sp>
    </p:spTree>
    <p:extLst>
      <p:ext uri="{BB962C8B-B14F-4D97-AF65-F5344CB8AC3E}">
        <p14:creationId xmlns:p14="http://schemas.microsoft.com/office/powerpoint/2010/main" val="131725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Reminder of previous lecture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9600" y="1628800"/>
            <a:ext cx="8153400" cy="46085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en-US" sz="2700" dirty="0"/>
              <a:t>Integrity (data origin authentication/non-repudiation)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Hash (known algorithm, no key)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Only detect accidental modification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Finding collisions should not be easy (birthday paradox &gt;&gt; n/2)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MAC (needs key)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Data origin authentication (only generated of key known)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HMAC or CBC-MAC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No non-repudiation (two parties can generate MAC)</a:t>
            </a:r>
            <a:endParaRPr lang="en-GB" altLang="en-US" sz="2400" dirty="0"/>
          </a:p>
          <a:p>
            <a:pPr lvl="1">
              <a:lnSpc>
                <a:spcPct val="80000"/>
              </a:lnSpc>
            </a:pPr>
            <a:r>
              <a:rPr lang="en-GB" altLang="en-US" sz="2400" dirty="0"/>
              <a:t>Digital signature (asymmetric crypto system)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Sign with private key (only one person)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Verify with public key (anyone)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Look at RSA version (there are other signature schemes)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Only mechanism to provide non-repudiation (also origin auth.)</a:t>
            </a:r>
          </a:p>
          <a:p>
            <a:pPr lvl="2">
              <a:lnSpc>
                <a:spcPct val="80000"/>
              </a:lnSpc>
            </a:pPr>
            <a:r>
              <a:rPr lang="en-GB" altLang="en-US" sz="2000" dirty="0"/>
              <a:t>Only one person can generate signature</a:t>
            </a:r>
          </a:p>
          <a:p>
            <a:pPr lvl="1">
              <a:lnSpc>
                <a:spcPct val="80000"/>
              </a:lnSpc>
            </a:pPr>
            <a:endParaRPr lang="en-GB" altLang="en-US" sz="2400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953050-3290-4B9E-937F-9B73802E1CF4}" type="slidenum">
              <a:rPr lang="en-US" altLang="en-US" sz="2400">
                <a:latin typeface="Comic Sans MS" pitchFamily="66" charset="0"/>
                <a:ea typeface="MS PGothic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2400">
              <a:latin typeface="Comic Sans MS" pitchFamily="66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09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Origin authentication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832"/>
            <a:ext cx="8062664" cy="4343400"/>
          </a:xfrm>
        </p:spPr>
        <p:txBody>
          <a:bodyPr>
            <a:normAutofit fontScale="85000" lnSpcReduction="20000"/>
          </a:bodyPr>
          <a:lstStyle/>
          <a:p>
            <a:r>
              <a:rPr lang="en-GB" altLang="en-US" dirty="0"/>
              <a:t>Encryption checks the integrity of a message by checking that it “makes sense”.</a:t>
            </a:r>
          </a:p>
          <a:p>
            <a:r>
              <a:rPr lang="en-GB" altLang="en-US" dirty="0"/>
              <a:t>It is hard for a computer to check whether a message makes sense or not.</a:t>
            </a:r>
          </a:p>
          <a:p>
            <a:r>
              <a:rPr lang="en-GB" altLang="en-US" dirty="0"/>
              <a:t>Append a </a:t>
            </a:r>
            <a:r>
              <a:rPr lang="en-GB" altLang="en-US" i="1" dirty="0"/>
              <a:t>manipulation detection code</a:t>
            </a:r>
            <a:r>
              <a:rPr lang="en-GB" altLang="en-US" dirty="0"/>
              <a:t> (MDC) to the message before encryption.</a:t>
            </a:r>
          </a:p>
          <a:p>
            <a:r>
              <a:rPr lang="en-GB" altLang="en-US" dirty="0"/>
              <a:t>A message “makes sense” if the MDC is correct for the decrypted message.</a:t>
            </a:r>
          </a:p>
          <a:p>
            <a:r>
              <a:rPr lang="en-GB" altLang="en-US" dirty="0"/>
              <a:t>What is MDC? Have we dealt with one before?</a:t>
            </a:r>
          </a:p>
          <a:p>
            <a:pPr lvl="1"/>
            <a:r>
              <a:rPr lang="en-GB" altLang="en-US" dirty="0"/>
              <a:t>Could also be known or expected data in special case</a:t>
            </a:r>
          </a:p>
          <a:p>
            <a:pPr lvl="1"/>
            <a:r>
              <a:rPr lang="en-GB" altLang="en-US" dirty="0"/>
              <a:t>A protocol could be design the receiver knows value</a:t>
            </a:r>
          </a:p>
        </p:txBody>
      </p:sp>
    </p:spTree>
    <p:extLst>
      <p:ext uri="{BB962C8B-B14F-4D97-AF65-F5344CB8AC3E}">
        <p14:creationId xmlns:p14="http://schemas.microsoft.com/office/powerpoint/2010/main" val="69388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Freshness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We have two methods to check that a message was recently generated (fresh).</a:t>
            </a:r>
          </a:p>
          <a:p>
            <a:pPr lvl="1"/>
            <a:r>
              <a:rPr lang="en-GB" altLang="en-US"/>
              <a:t>Time stamps (both clock-based and “logical”)</a:t>
            </a:r>
          </a:p>
          <a:p>
            <a:pPr lvl="1"/>
            <a:r>
              <a:rPr lang="en-GB" altLang="en-US"/>
              <a:t>Nonces or challenges (as in challenge-response protocols)</a:t>
            </a:r>
          </a:p>
          <a:p>
            <a:r>
              <a:rPr lang="en-GB" altLang="en-US"/>
              <a:t>Both involve computing some form of integrity protection for a unique string (the nonce or the time stamp).</a:t>
            </a:r>
          </a:p>
        </p:txBody>
      </p:sp>
    </p:spTree>
    <p:extLst>
      <p:ext uri="{BB962C8B-B14F-4D97-AF65-F5344CB8AC3E}">
        <p14:creationId xmlns:p14="http://schemas.microsoft.com/office/powerpoint/2010/main" val="349032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Freshness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7772400" cy="4343400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The inclusion of a time stamp (stating the date and time the message was created) enables the recipient to check that it is fresh.</a:t>
            </a:r>
          </a:p>
          <a:p>
            <a:r>
              <a:rPr lang="en-GB" altLang="en-US" dirty="0"/>
              <a:t>Requires </a:t>
            </a:r>
            <a:r>
              <a:rPr lang="en-GB" altLang="en-US" b="1" dirty="0"/>
              <a:t>securely</a:t>
            </a:r>
            <a:r>
              <a:rPr lang="en-GB" altLang="en-US" dirty="0"/>
              <a:t> synchronised clocks.</a:t>
            </a:r>
          </a:p>
          <a:p>
            <a:r>
              <a:rPr lang="en-GB" altLang="en-US" dirty="0"/>
              <a:t>It is non-trivial to provide such clocks.</a:t>
            </a:r>
          </a:p>
          <a:p>
            <a:pPr lvl="1"/>
            <a:r>
              <a:rPr lang="en-GB" altLang="en-US" dirty="0"/>
              <a:t>The clock drift of a typical workstation is about one second per day.</a:t>
            </a:r>
          </a:p>
          <a:p>
            <a:pPr lvl="1"/>
            <a:r>
              <a:rPr lang="en-GB" altLang="en-US" dirty="0"/>
              <a:t>Initial synchronisation cannot use time stamps.</a:t>
            </a:r>
          </a:p>
        </p:txBody>
      </p:sp>
    </p:spTree>
    <p:extLst>
      <p:ext uri="{BB962C8B-B14F-4D97-AF65-F5344CB8AC3E}">
        <p14:creationId xmlns:p14="http://schemas.microsoft.com/office/powerpoint/2010/main" val="281352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Freshness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Clock synchronisation problems and network delays cause problems for time-stamp-based protocols.</a:t>
            </a:r>
          </a:p>
          <a:p>
            <a:r>
              <a:rPr lang="en-GB" altLang="en-US" dirty="0"/>
              <a:t>Necessary to accept time stamps within a “window of acceptance”.</a:t>
            </a:r>
          </a:p>
          <a:p>
            <a:r>
              <a:rPr lang="en-GB" altLang="en-US" dirty="0"/>
              <a:t>Necessary to store a log of received messages within the current window to avoid replays.</a:t>
            </a:r>
          </a:p>
        </p:txBody>
      </p:sp>
    </p:spTree>
    <p:extLst>
      <p:ext uri="{BB962C8B-B14F-4D97-AF65-F5344CB8AC3E}">
        <p14:creationId xmlns:p14="http://schemas.microsoft.com/office/powerpoint/2010/main" val="208913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Freshness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824"/>
            <a:ext cx="7772400" cy="4267200"/>
          </a:xfrm>
        </p:spPr>
        <p:txBody>
          <a:bodyPr/>
          <a:lstStyle/>
          <a:p>
            <a:r>
              <a:rPr lang="en-GB" altLang="en-US"/>
              <a:t>Logical time stamps (or sequence numbers) can be used in some protocols in place of “full” time stamps.</a:t>
            </a:r>
          </a:p>
          <a:p>
            <a:r>
              <a:rPr lang="en-GB" altLang="en-US"/>
              <a:t>Each entity maintains counters stating how many messages have been sent to and received from a particular entity.</a:t>
            </a:r>
          </a:p>
          <a:p>
            <a:r>
              <a:rPr lang="en-GB" altLang="en-US"/>
              <a:t>Let </a:t>
            </a:r>
            <a:r>
              <a:rPr lang="en-GB" altLang="en-US" i="1"/>
              <a:t>N</a:t>
            </a:r>
            <a:r>
              <a:rPr lang="en-GB" altLang="en-US" i="1" baseline="-25000"/>
              <a:t>AB</a:t>
            </a:r>
            <a:r>
              <a:rPr lang="en-GB" altLang="en-US"/>
              <a:t> be the number of messages A has sent to B (both A and B should know this).</a:t>
            </a:r>
            <a:endParaRPr lang="en-GB" altLang="en-US" baseline="-25000"/>
          </a:p>
        </p:txBody>
      </p:sp>
    </p:spTree>
    <p:extLst>
      <p:ext uri="{BB962C8B-B14F-4D97-AF65-F5344CB8AC3E}">
        <p14:creationId xmlns:p14="http://schemas.microsoft.com/office/powerpoint/2010/main" val="622378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Freshness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Whenever A sends a message to B, </a:t>
            </a:r>
            <a:r>
              <a:rPr lang="en-GB" altLang="en-US" i="1"/>
              <a:t>N</a:t>
            </a:r>
            <a:r>
              <a:rPr lang="en-GB" altLang="en-US" i="1" baseline="-25000"/>
              <a:t>AB</a:t>
            </a:r>
            <a:r>
              <a:rPr lang="en-GB" altLang="en-US"/>
              <a:t> is increased by one and included in the message.</a:t>
            </a:r>
          </a:p>
          <a:p>
            <a:r>
              <a:rPr lang="en-GB" altLang="en-US"/>
              <a:t>When B receives a message that contains a counter value </a:t>
            </a:r>
            <a:r>
              <a:rPr lang="en-GB" altLang="en-US" i="1"/>
              <a:t>n</a:t>
            </a:r>
            <a:r>
              <a:rPr lang="en-GB" altLang="en-US"/>
              <a:t>:</a:t>
            </a:r>
          </a:p>
          <a:p>
            <a:pPr lvl="1"/>
            <a:r>
              <a:rPr lang="en-GB" altLang="en-US"/>
              <a:t>If </a:t>
            </a:r>
            <a:r>
              <a:rPr lang="en-GB" altLang="en-US" i="1"/>
              <a:t>n &gt; N</a:t>
            </a:r>
            <a:r>
              <a:rPr lang="en-GB" altLang="en-US" i="1" baseline="-25000"/>
              <a:t>AB</a:t>
            </a:r>
            <a:r>
              <a:rPr lang="en-GB" altLang="en-US"/>
              <a:t> then accept the message as fresh and reset </a:t>
            </a:r>
            <a:r>
              <a:rPr lang="en-GB" altLang="en-US" i="1"/>
              <a:t>N</a:t>
            </a:r>
            <a:r>
              <a:rPr lang="en-GB" altLang="en-US" i="1" baseline="-25000"/>
              <a:t>AB </a:t>
            </a:r>
            <a:r>
              <a:rPr lang="en-GB" altLang="en-US"/>
              <a:t>= </a:t>
            </a:r>
            <a:r>
              <a:rPr lang="en-GB" altLang="en-US" i="1"/>
              <a:t>n</a:t>
            </a:r>
            <a:r>
              <a:rPr lang="en-GB" altLang="en-US"/>
              <a:t>.</a:t>
            </a:r>
          </a:p>
          <a:p>
            <a:pPr lvl="1"/>
            <a:r>
              <a:rPr lang="en-GB" altLang="en-US"/>
              <a:t>If </a:t>
            </a:r>
            <a:r>
              <a:rPr lang="en-GB" altLang="en-US" i="1"/>
              <a:t>n &lt; N</a:t>
            </a:r>
            <a:r>
              <a:rPr lang="en-GB" altLang="en-US" i="1" baseline="-25000"/>
              <a:t>AB</a:t>
            </a:r>
            <a:r>
              <a:rPr lang="en-GB" altLang="en-US"/>
              <a:t> then reject the message as not fresh.</a:t>
            </a:r>
            <a:endParaRPr lang="en-GB" altLang="en-US" baseline="-25000"/>
          </a:p>
        </p:txBody>
      </p:sp>
    </p:spTree>
    <p:extLst>
      <p:ext uri="{BB962C8B-B14F-4D97-AF65-F5344CB8AC3E}">
        <p14:creationId xmlns:p14="http://schemas.microsoft.com/office/powerpoint/2010/main" val="110907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Freshness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419600"/>
          </a:xfrm>
        </p:spPr>
        <p:txBody>
          <a:bodyPr/>
          <a:lstStyle/>
          <a:p>
            <a:r>
              <a:rPr lang="en-GB" altLang="en-US"/>
              <a:t>The main alternative to the use of time stamps is the use of nonces.</a:t>
            </a:r>
          </a:p>
          <a:p>
            <a:pPr lvl="1"/>
            <a:r>
              <a:rPr lang="en-GB" altLang="en-US" i="1"/>
              <a:t>NONCE = Number used ONCE.</a:t>
            </a:r>
          </a:p>
          <a:p>
            <a:r>
              <a:rPr lang="en-GB" altLang="en-US"/>
              <a:t>Alice generates a new random nonce and sends this to Bob…</a:t>
            </a:r>
          </a:p>
          <a:p>
            <a:r>
              <a:rPr lang="en-GB" altLang="en-US"/>
              <a:t>…and Bob includes this nonce in his reply.</a:t>
            </a:r>
          </a:p>
          <a:p>
            <a:r>
              <a:rPr lang="en-GB" altLang="en-US"/>
              <a:t>Therefore, Alice knows that Bob’s response is fresh.</a:t>
            </a:r>
          </a:p>
        </p:txBody>
      </p:sp>
    </p:spTree>
    <p:extLst>
      <p:ext uri="{BB962C8B-B14F-4D97-AF65-F5344CB8AC3E}">
        <p14:creationId xmlns:p14="http://schemas.microsoft.com/office/powerpoint/2010/main" val="181279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Freshness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Strictly speaking, a counter is a good way of producing </a:t>
            </a:r>
            <a:r>
              <a:rPr lang="en-GB" altLang="en-US" dirty="0" err="1"/>
              <a:t>nonces</a:t>
            </a:r>
            <a:r>
              <a:rPr lang="en-GB" altLang="en-US" dirty="0"/>
              <a:t>…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… however, many protocols also require the nonce to be unpredictable to the attacker.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Three main ways to produce random </a:t>
            </a:r>
            <a:r>
              <a:rPr lang="en-GB" altLang="en-US" dirty="0" err="1"/>
              <a:t>nonces</a:t>
            </a:r>
            <a:r>
              <a:rPr lang="en-GB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Generate pseudo-randomly using a non-repeating generator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Generate at random and store a log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Generate at random and accept small chance of repeated nonce</a:t>
            </a:r>
          </a:p>
        </p:txBody>
      </p:sp>
    </p:spTree>
    <p:extLst>
      <p:ext uri="{BB962C8B-B14F-4D97-AF65-F5344CB8AC3E}">
        <p14:creationId xmlns:p14="http://schemas.microsoft.com/office/powerpoint/2010/main" val="2107254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Authentication attacks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Many security properties of secure entity authentication protocols are defined by their resistance to certain kinds of attack.</a:t>
            </a:r>
          </a:p>
          <a:p>
            <a:r>
              <a:rPr lang="en-GB" altLang="en-US"/>
              <a:t>A masquerade attack is one in which the attacker directly generates messages that demonstrate that they are someone else.</a:t>
            </a:r>
          </a:p>
          <a:p>
            <a:pPr lvl="1"/>
            <a:r>
              <a:rPr lang="en-GB" altLang="en-US"/>
              <a:t>Prevented by origin authentication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3718323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Authentication attacks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 replay attack is one in which old messages are replayed to a verifier.</a:t>
            </a:r>
          </a:p>
          <a:p>
            <a:pPr lvl="1"/>
            <a:r>
              <a:rPr lang="en-GB" altLang="en-US"/>
              <a:t>Prevented by freshness mechanisms.</a:t>
            </a:r>
          </a:p>
          <a:p>
            <a:r>
              <a:rPr lang="en-GB" altLang="en-US"/>
              <a:t>A reflection attack is one in which data the verifier has produced is sent back to him.</a:t>
            </a:r>
          </a:p>
          <a:p>
            <a:pPr lvl="1"/>
            <a:r>
              <a:rPr lang="en-GB" altLang="en-US"/>
              <a:t>Prevented by including identifiers that show to whom a message is being sent.</a:t>
            </a:r>
          </a:p>
        </p:txBody>
      </p:sp>
    </p:spTree>
    <p:extLst>
      <p:ext uri="{BB962C8B-B14F-4D97-AF65-F5344CB8AC3E}">
        <p14:creationId xmlns:p14="http://schemas.microsoft.com/office/powerpoint/2010/main" val="218458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Today’s Lecture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GB" altLang="en-US" dirty="0"/>
              <a:t>Authentication</a:t>
            </a:r>
          </a:p>
          <a:p>
            <a:pPr lvl="1"/>
            <a:r>
              <a:rPr lang="en-GB" altLang="en-US" dirty="0"/>
              <a:t>We have spent several lecture discussing ‘tools’</a:t>
            </a:r>
          </a:p>
          <a:p>
            <a:pPr lvl="1"/>
            <a:r>
              <a:rPr lang="en-GB" altLang="en-US" dirty="0"/>
              <a:t>Encryption, hash, MAC, digital signature</a:t>
            </a:r>
          </a:p>
          <a:p>
            <a:pPr lvl="1"/>
            <a:r>
              <a:rPr lang="en-GB" altLang="en-US" dirty="0"/>
              <a:t>In the lecture we start using these…build protocols for entity authentication</a:t>
            </a:r>
          </a:p>
          <a:p>
            <a:r>
              <a:rPr lang="en-GB" altLang="en-US" dirty="0"/>
              <a:t>CILO3 and CILO4 </a:t>
            </a:r>
          </a:p>
          <a:p>
            <a:pPr>
              <a:buFont typeface="Wingdings" pitchFamily="2" charset="2"/>
              <a:buNone/>
            </a:pPr>
            <a:r>
              <a:rPr lang="en-GB" altLang="en-US" dirty="0"/>
              <a:t>	</a:t>
            </a:r>
            <a:r>
              <a:rPr lang="en-GB" altLang="en-US" sz="2800" dirty="0"/>
              <a:t>(</a:t>
            </a:r>
            <a:r>
              <a:rPr lang="en-US" altLang="en-US" sz="2800" dirty="0"/>
              <a:t>assessment on the security analyze security measures</a:t>
            </a:r>
            <a:r>
              <a:rPr lang="en-GB" altLang="en-US" sz="2800" dirty="0"/>
              <a:t>)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mic Sans MS" pitchFamily="66" charset="0"/>
              <a:ea typeface="MS PGothic" pitchFamily="34" charset="-128"/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031813-F4D8-4831-89A7-0AFABA326DD3}" type="slidenum">
              <a:rPr lang="en-US" altLang="en-US" sz="2400">
                <a:latin typeface="Comic Sans MS" pitchFamily="66" charset="0"/>
                <a:ea typeface="MS PGothic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2400">
              <a:latin typeface="Comic Sans MS" pitchFamily="66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084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941389"/>
            <a:ext cx="7992888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How do we design/analyse protocols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Recognise</a:t>
            </a:r>
            <a:r>
              <a:rPr lang="en-US" dirty="0"/>
              <a:t> components of a cryptographic protocol </a:t>
            </a:r>
          </a:p>
          <a:p>
            <a:pPr lvl="1"/>
            <a:r>
              <a:rPr lang="en-US" dirty="0"/>
              <a:t>The protocol </a:t>
            </a:r>
            <a:r>
              <a:rPr lang="en-US" b="1" dirty="0"/>
              <a:t>assumptions </a:t>
            </a:r>
            <a:endParaRPr lang="en-US" dirty="0"/>
          </a:p>
          <a:p>
            <a:pPr lvl="2"/>
            <a:r>
              <a:rPr lang="en-US" i="1" dirty="0"/>
              <a:t>What needs to have happened </a:t>
            </a:r>
            <a:r>
              <a:rPr lang="en-US" b="1" i="1" dirty="0"/>
              <a:t>before </a:t>
            </a:r>
            <a:r>
              <a:rPr lang="en-US" i="1" dirty="0"/>
              <a:t>the protocol is run? </a:t>
            </a:r>
            <a:endParaRPr lang="en-US" dirty="0"/>
          </a:p>
          <a:p>
            <a:pPr lvl="1"/>
            <a:r>
              <a:rPr lang="en-US" dirty="0"/>
              <a:t>The protocol </a:t>
            </a:r>
            <a:r>
              <a:rPr lang="en-US" b="1" dirty="0"/>
              <a:t>flow </a:t>
            </a:r>
            <a:endParaRPr lang="en-US" dirty="0"/>
          </a:p>
          <a:p>
            <a:pPr lvl="2"/>
            <a:r>
              <a:rPr lang="en-US" i="1" dirty="0"/>
              <a:t>Who sends a message to whom (in what order)? </a:t>
            </a:r>
            <a:endParaRPr lang="en-US" dirty="0"/>
          </a:p>
          <a:p>
            <a:pPr lvl="1"/>
            <a:r>
              <a:rPr lang="en-US" dirty="0"/>
              <a:t>The protocol </a:t>
            </a:r>
            <a:r>
              <a:rPr lang="en-US" b="1" dirty="0"/>
              <a:t>messages </a:t>
            </a:r>
            <a:endParaRPr lang="en-US" dirty="0"/>
          </a:p>
          <a:p>
            <a:pPr lvl="2"/>
            <a:r>
              <a:rPr lang="en-US" i="1" dirty="0"/>
              <a:t>What information is exchanged at each step? </a:t>
            </a:r>
            <a:endParaRPr lang="en-US" dirty="0"/>
          </a:p>
          <a:p>
            <a:pPr lvl="1"/>
            <a:r>
              <a:rPr lang="en-US" dirty="0"/>
              <a:t>The protocol </a:t>
            </a:r>
            <a:r>
              <a:rPr lang="en-US" b="1" dirty="0"/>
              <a:t>actions </a:t>
            </a:r>
            <a:endParaRPr lang="en-US" dirty="0"/>
          </a:p>
          <a:p>
            <a:pPr lvl="2"/>
            <a:r>
              <a:rPr lang="en-US" i="1" dirty="0"/>
              <a:t>What needs to be done between each step? </a:t>
            </a:r>
            <a:endParaRPr lang="en-US" dirty="0"/>
          </a:p>
          <a:p>
            <a:endParaRPr lang="en-GB" alt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74890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Stages of protocol design/analysis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are the security objectives </a:t>
            </a:r>
          </a:p>
          <a:p>
            <a:pPr lvl="1"/>
            <a:r>
              <a:rPr lang="en-US" i="1" dirty="0"/>
              <a:t>What do you want to do? </a:t>
            </a:r>
          </a:p>
          <a:p>
            <a:r>
              <a:rPr lang="en-US" b="1" dirty="0"/>
              <a:t>What are the protocol goals </a:t>
            </a:r>
          </a:p>
          <a:p>
            <a:pPr lvl="1"/>
            <a:r>
              <a:rPr lang="en-US" i="1" dirty="0"/>
              <a:t>Translating the security objectives into a set of cryptographic requirements to be met by the end of the protocol </a:t>
            </a:r>
          </a:p>
          <a:p>
            <a:r>
              <a:rPr lang="en-US" b="1" dirty="0"/>
              <a:t>Define/</a:t>
            </a:r>
            <a:r>
              <a:rPr lang="en-US" b="1" dirty="0" err="1"/>
              <a:t>analyse</a:t>
            </a:r>
            <a:r>
              <a:rPr lang="en-US" b="1" dirty="0"/>
              <a:t> the protocol </a:t>
            </a:r>
          </a:p>
          <a:p>
            <a:pPr lvl="1"/>
            <a:r>
              <a:rPr lang="en-US" i="1" dirty="0"/>
              <a:t>Assumptions, flow, messages, actions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98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Defining the security objectives </a:t>
            </a:r>
          </a:p>
          <a:p>
            <a:pPr lvl="1"/>
            <a:r>
              <a:rPr lang="en-US" i="1" dirty="0"/>
              <a:t>Bob wants to make sure that Alice was the source of a electronic purchase contract </a:t>
            </a:r>
          </a:p>
          <a:p>
            <a:pPr lvl="1"/>
            <a:r>
              <a:rPr lang="en-US" i="1" dirty="0"/>
              <a:t>Bob wants to the contract to be enforceable at later date (Alice should not deny it) </a:t>
            </a:r>
          </a:p>
          <a:p>
            <a:r>
              <a:rPr lang="en-US" b="1" dirty="0"/>
              <a:t>Determining the protocol goals </a:t>
            </a:r>
          </a:p>
          <a:p>
            <a:pPr lvl="1"/>
            <a:r>
              <a:rPr lang="en-US" i="1" dirty="0"/>
              <a:t>Bob requires data origin authentication of the message received from Alice </a:t>
            </a:r>
          </a:p>
          <a:p>
            <a:pPr lvl="1"/>
            <a:r>
              <a:rPr lang="en-US" i="1" dirty="0"/>
              <a:t>Bob requires non-repudiation of the message received from Alice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9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844062" y="1484784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7473462" y="1484784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1676400" y="3154834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7680081" y="2896072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050681" y="2896072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3223446" y="2605559"/>
            <a:ext cx="345447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MAC</a:t>
            </a:r>
            <a:r>
              <a:rPr lang="en-US" altLang="en-US" baseline="-25000" dirty="0"/>
              <a:t>KAB</a:t>
            </a:r>
            <a:r>
              <a:rPr lang="en-US" altLang="en-US" i="0" dirty="0"/>
              <a:t>(</a:t>
            </a:r>
            <a:r>
              <a:rPr lang="en-US" altLang="en-US" dirty="0"/>
              <a:t>message</a:t>
            </a:r>
            <a:r>
              <a:rPr lang="en-US" altLang="en-US" i="0" dirty="0"/>
              <a:t>)</a:t>
            </a:r>
          </a:p>
        </p:txBody>
      </p:sp>
      <p:sp useBgFill="1"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404664"/>
            <a:ext cx="6838950" cy="520700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r>
              <a:rPr lang="en-US" dirty="0"/>
              <a:t>Specifying the protocol </a:t>
            </a:r>
            <a:endParaRPr lang="en-GB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085184"/>
            <a:ext cx="8229600" cy="1512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If you define - ensure goals are satisfied!</a:t>
            </a:r>
          </a:p>
          <a:p>
            <a:r>
              <a:rPr lang="en-US" b="1" dirty="0"/>
              <a:t>If you analyze – check if goals are satisfied!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429087" y="3326733"/>
            <a:ext cx="294311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A</a:t>
            </a:r>
            <a:r>
              <a:rPr lang="en-US" altLang="en-US" i="0" dirty="0"/>
              <a:t>(</a:t>
            </a:r>
            <a:r>
              <a:rPr lang="en-US" altLang="en-US" dirty="0"/>
              <a:t>message</a:t>
            </a:r>
            <a:r>
              <a:rPr lang="en-US" altLang="en-US" i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310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Notation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i="1"/>
              <a:t>A</a:t>
            </a:r>
            <a:r>
              <a:rPr lang="en-GB" altLang="en-US"/>
              <a:t> and </a:t>
            </a:r>
            <a:r>
              <a:rPr lang="en-GB" altLang="en-US" i="1"/>
              <a:t>B</a:t>
            </a:r>
            <a:r>
              <a:rPr lang="en-GB" altLang="en-US"/>
              <a:t> are (identifiers for) two entities who wish to engage in an authentication protocol.</a:t>
            </a:r>
          </a:p>
          <a:p>
            <a:r>
              <a:rPr lang="en-GB" altLang="en-US" i="1"/>
              <a:t>T</a:t>
            </a:r>
            <a:r>
              <a:rPr lang="en-GB" altLang="en-US" i="1" baseline="-25000"/>
              <a:t>A</a:t>
            </a:r>
            <a:r>
              <a:rPr lang="en-GB" altLang="en-US"/>
              <a:t> is a time stamp produced by </a:t>
            </a:r>
            <a:r>
              <a:rPr lang="en-GB" altLang="en-US" i="1"/>
              <a:t>A</a:t>
            </a:r>
            <a:r>
              <a:rPr lang="en-GB" altLang="en-US"/>
              <a:t>.</a:t>
            </a:r>
          </a:p>
          <a:p>
            <a:r>
              <a:rPr lang="en-GB" altLang="en-US" i="1"/>
              <a:t>R</a:t>
            </a:r>
            <a:r>
              <a:rPr lang="en-GB" altLang="en-US" i="1" baseline="-25000"/>
              <a:t>A</a:t>
            </a:r>
            <a:r>
              <a:rPr lang="en-GB" altLang="en-US"/>
              <a:t> is a random nonce generated by </a:t>
            </a:r>
            <a:r>
              <a:rPr lang="en-GB" altLang="en-US" i="1"/>
              <a:t>A</a:t>
            </a:r>
            <a:r>
              <a:rPr lang="en-GB" altLang="en-US"/>
              <a:t>.</a:t>
            </a:r>
          </a:p>
          <a:p>
            <a:r>
              <a:rPr lang="en-GB" altLang="en-US"/>
              <a:t>KAB is a symmetric key shared by </a:t>
            </a:r>
            <a:r>
              <a:rPr lang="en-GB" altLang="en-US" i="1"/>
              <a:t>A</a:t>
            </a:r>
            <a:r>
              <a:rPr lang="en-GB" altLang="en-US"/>
              <a:t> and </a:t>
            </a:r>
            <a:r>
              <a:rPr lang="en-GB" altLang="en-US" i="1"/>
              <a:t>B</a:t>
            </a:r>
            <a:r>
              <a:rPr lang="en-GB" altLang="en-US"/>
              <a:t>.</a:t>
            </a:r>
          </a:p>
          <a:p>
            <a:r>
              <a:rPr lang="en-GB" altLang="en-US" i="1"/>
              <a:t>Text</a:t>
            </a:r>
            <a:r>
              <a:rPr lang="en-GB" altLang="en-US"/>
              <a:t> is an arbitrary field that can contain data of any form, particularly an MDC.</a:t>
            </a:r>
            <a:endParaRPr lang="en-GB" altLang="en-US" i="1"/>
          </a:p>
          <a:p>
            <a:endParaRPr lang="en-GB" altLang="en-US" i="1" baseline="-25000"/>
          </a:p>
        </p:txBody>
      </p:sp>
    </p:spTree>
    <p:extLst>
      <p:ext uri="{BB962C8B-B14F-4D97-AF65-F5344CB8AC3E}">
        <p14:creationId xmlns:p14="http://schemas.microsoft.com/office/powerpoint/2010/main" val="2847574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941389"/>
            <a:ext cx="6838950" cy="7080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/>
              <a:t>Notation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i="1"/>
              <a:t>Enc</a:t>
            </a:r>
            <a:r>
              <a:rPr lang="en-GB" altLang="en-US" i="1" baseline="-25000"/>
              <a:t>KAB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 denotes the encryption of data </a:t>
            </a:r>
            <a:r>
              <a:rPr lang="en-GB" altLang="en-US" i="1"/>
              <a:t>X</a:t>
            </a:r>
            <a:r>
              <a:rPr lang="en-GB" altLang="en-US"/>
              <a:t> using a key </a:t>
            </a:r>
            <a:r>
              <a:rPr lang="en-GB" altLang="en-US" i="1"/>
              <a:t>KAB</a:t>
            </a:r>
            <a:r>
              <a:rPr lang="en-GB" altLang="en-US"/>
              <a:t> that is shared between </a:t>
            </a:r>
            <a:r>
              <a:rPr lang="en-GB" altLang="en-US" i="1"/>
              <a:t>A</a:t>
            </a:r>
            <a:r>
              <a:rPr lang="en-GB" altLang="en-US"/>
              <a:t> and </a:t>
            </a:r>
            <a:r>
              <a:rPr lang="en-GB" altLang="en-US" i="1"/>
              <a:t>B</a:t>
            </a:r>
            <a:r>
              <a:rPr lang="en-GB" altLang="en-US"/>
              <a:t>. We assume this is “integrity protected” encryption.</a:t>
            </a:r>
          </a:p>
          <a:p>
            <a:pPr>
              <a:lnSpc>
                <a:spcPct val="90000"/>
              </a:lnSpc>
            </a:pPr>
            <a:r>
              <a:rPr lang="en-GB" altLang="en-US" i="1"/>
              <a:t>MAC</a:t>
            </a:r>
            <a:r>
              <a:rPr lang="en-GB" altLang="en-US" i="1" baseline="-25000"/>
              <a:t>KAB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 denotes a cryptographic check value (MAC) of data </a:t>
            </a:r>
            <a:r>
              <a:rPr lang="en-GB" altLang="en-US" i="1"/>
              <a:t>X</a:t>
            </a:r>
            <a:r>
              <a:rPr lang="en-GB" altLang="en-US"/>
              <a:t> using a key </a:t>
            </a:r>
            <a:r>
              <a:rPr lang="en-GB" altLang="en-US" i="1"/>
              <a:t>KAB</a:t>
            </a:r>
            <a:r>
              <a:rPr lang="en-GB" altLang="en-US"/>
              <a:t> that is shared between </a:t>
            </a:r>
            <a:r>
              <a:rPr lang="en-GB" altLang="en-US" i="1"/>
              <a:t>A</a:t>
            </a:r>
            <a:r>
              <a:rPr lang="en-GB" altLang="en-US"/>
              <a:t> and </a:t>
            </a:r>
            <a:r>
              <a:rPr lang="en-GB" altLang="en-US" i="1"/>
              <a:t>B</a:t>
            </a:r>
            <a:r>
              <a:rPr lang="en-GB" altLang="en-US"/>
              <a:t>.</a:t>
            </a:r>
          </a:p>
          <a:p>
            <a:pPr>
              <a:lnSpc>
                <a:spcPct val="90000"/>
              </a:lnSpc>
            </a:pPr>
            <a:r>
              <a:rPr lang="en-GB" altLang="en-US" i="1"/>
              <a:t>Sig</a:t>
            </a:r>
            <a:r>
              <a:rPr lang="en-GB" altLang="en-US" i="1" baseline="-25000"/>
              <a:t>A</a:t>
            </a:r>
            <a:r>
              <a:rPr lang="en-GB" altLang="en-US"/>
              <a:t>(</a:t>
            </a:r>
            <a:r>
              <a:rPr lang="en-GB" altLang="en-US" i="1"/>
              <a:t>X</a:t>
            </a:r>
            <a:r>
              <a:rPr lang="en-GB" altLang="en-US"/>
              <a:t>) denotes the signature (with appendix) computed by </a:t>
            </a:r>
            <a:r>
              <a:rPr lang="en-GB" altLang="en-US" i="1"/>
              <a:t>A</a:t>
            </a:r>
            <a:r>
              <a:rPr lang="en-GB" altLang="en-US"/>
              <a:t> on the data </a:t>
            </a:r>
            <a:r>
              <a:rPr lang="en-GB" altLang="en-US" i="1"/>
              <a:t>X</a:t>
            </a:r>
            <a:r>
              <a:rPr lang="en-GB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593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>
            <a:off x="1676400" y="4114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2915816" y="3356992"/>
            <a:ext cx="35791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 err="1"/>
              <a:t>Enc</a:t>
            </a:r>
            <a:r>
              <a:rPr lang="en-US" altLang="en-US" baseline="-25000" dirty="0" err="1"/>
              <a:t>KAB</a:t>
            </a:r>
            <a:r>
              <a:rPr lang="en-US" altLang="en-US" i="0" dirty="0"/>
              <a:t>(</a:t>
            </a:r>
            <a:r>
              <a:rPr lang="en-US" altLang="en-US" dirty="0"/>
              <a:t>T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/>
              <a:t>B</a:t>
            </a:r>
            <a:r>
              <a:rPr lang="en-US" altLang="en-US" i="0" dirty="0"/>
              <a:t>||</a:t>
            </a:r>
            <a:r>
              <a:rPr lang="en-US" altLang="en-US" dirty="0"/>
              <a:t>MDC</a:t>
            </a:r>
            <a:r>
              <a:rPr lang="en-US" altLang="en-US" i="0" dirty="0"/>
              <a:t>)</a:t>
            </a:r>
          </a:p>
        </p:txBody>
      </p:sp>
      <p:sp useBgFill="1"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Example 1 (timestamp &amp; encryption)</a:t>
            </a:r>
          </a:p>
        </p:txBody>
      </p:sp>
    </p:spTree>
    <p:extLst>
      <p:ext uri="{BB962C8B-B14F-4D97-AF65-F5344CB8AC3E}">
        <p14:creationId xmlns:p14="http://schemas.microsoft.com/office/powerpoint/2010/main" val="328910047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1676400" y="3352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4243334" y="2879725"/>
            <a:ext cx="12647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endParaRPr lang="en-US" altLang="en-US" i="0" dirty="0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1676400" y="4953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275856" y="4479925"/>
            <a:ext cx="292868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/>
              <a:t>MAC</a:t>
            </a:r>
            <a:r>
              <a:rPr lang="en-US" altLang="en-US" baseline="-25000" dirty="0"/>
              <a:t>KAB</a:t>
            </a:r>
            <a:r>
              <a:rPr lang="en-US" altLang="en-US" i="0" dirty="0"/>
              <a:t>(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||</a:t>
            </a:r>
            <a:r>
              <a:rPr lang="en-US" altLang="en-US" dirty="0"/>
              <a:t>B</a:t>
            </a:r>
            <a:r>
              <a:rPr lang="en-US" altLang="en-US" i="0" dirty="0"/>
              <a:t>)</a:t>
            </a:r>
          </a:p>
        </p:txBody>
      </p:sp>
      <p:sp useBgFill="1"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Example 2 (nonce &amp; MAC)</a:t>
            </a:r>
          </a:p>
        </p:txBody>
      </p:sp>
    </p:spTree>
    <p:extLst>
      <p:ext uri="{BB962C8B-B14F-4D97-AF65-F5344CB8AC3E}">
        <p14:creationId xmlns:p14="http://schemas.microsoft.com/office/powerpoint/2010/main" val="134552106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1676400" y="3352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4243334" y="2879725"/>
            <a:ext cx="12647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endParaRPr lang="en-US" altLang="en-US" i="0" dirty="0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1676400" y="4953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275856" y="4479925"/>
            <a:ext cx="256320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/>
              <a:t>MAC</a:t>
            </a:r>
            <a:r>
              <a:rPr lang="en-US" altLang="en-US" baseline="-25000" dirty="0"/>
              <a:t>KAB</a:t>
            </a:r>
            <a:r>
              <a:rPr lang="en-US" altLang="en-US" i="0" dirty="0"/>
              <a:t>(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)</a:t>
            </a:r>
          </a:p>
        </p:txBody>
      </p:sp>
      <p:sp useBgFill="1"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Example 2 (nonce &amp; MAC v2) </a:t>
            </a:r>
          </a:p>
        </p:txBody>
      </p:sp>
    </p:spTree>
    <p:extLst>
      <p:ext uri="{BB962C8B-B14F-4D97-AF65-F5344CB8AC3E}">
        <p14:creationId xmlns:p14="http://schemas.microsoft.com/office/powerpoint/2010/main" val="36881080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1676400" y="306896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050681" y="3856038"/>
            <a:ext cx="527388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 dirty="0"/>
              <a:t>M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2987824" y="2492896"/>
            <a:ext cx="35714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>
                <a:solidFill>
                  <a:srgbClr val="92D050"/>
                </a:solidFill>
              </a:rPr>
              <a:t>M</a:t>
            </a:r>
            <a:r>
              <a:rPr lang="en-US" altLang="en-US" i="0" baseline="-25000" dirty="0">
                <a:solidFill>
                  <a:srgbClr val="92D050"/>
                </a:solidFill>
              </a:rPr>
              <a:t>1</a:t>
            </a:r>
            <a:r>
              <a:rPr lang="en-US" altLang="en-US" i="0" dirty="0">
                <a:solidFill>
                  <a:srgbClr val="92D050"/>
                </a:solidFill>
              </a:rPr>
              <a:t> = I am B lets </a:t>
            </a:r>
            <a:r>
              <a:rPr lang="en-US" altLang="en-US" i="0" dirty="0" err="1">
                <a:solidFill>
                  <a:srgbClr val="92D050"/>
                </a:solidFill>
              </a:rPr>
              <a:t>auth</a:t>
            </a:r>
            <a:r>
              <a:rPr lang="en-US" altLang="en-US" i="0" dirty="0">
                <a:solidFill>
                  <a:srgbClr val="92D050"/>
                </a:solidFill>
              </a:rPr>
              <a:t>, </a:t>
            </a:r>
            <a:r>
              <a:rPr lang="en-US" altLang="en-US" dirty="0">
                <a:solidFill>
                  <a:srgbClr val="92D050"/>
                </a:solidFill>
              </a:rPr>
              <a:t>R</a:t>
            </a:r>
            <a:r>
              <a:rPr lang="en-US" altLang="en-US" baseline="-25000" dirty="0">
                <a:solidFill>
                  <a:srgbClr val="92D050"/>
                </a:solidFill>
              </a:rPr>
              <a:t>B</a:t>
            </a:r>
            <a:endParaRPr lang="en-US" altLang="en-US" i="0" dirty="0">
              <a:solidFill>
                <a:srgbClr val="92D050"/>
              </a:solidFill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1676400" y="5414243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275856" y="4941168"/>
            <a:ext cx="264816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>
                <a:solidFill>
                  <a:srgbClr val="92D050"/>
                </a:solidFill>
              </a:rPr>
              <a:t>M</a:t>
            </a:r>
            <a:r>
              <a:rPr lang="en-US" altLang="en-US" i="0" baseline="-25000" dirty="0">
                <a:solidFill>
                  <a:srgbClr val="92D050"/>
                </a:solidFill>
              </a:rPr>
              <a:t>2</a:t>
            </a:r>
            <a:r>
              <a:rPr lang="en-US" altLang="en-US" i="0" dirty="0">
                <a:solidFill>
                  <a:srgbClr val="92D050"/>
                </a:solidFill>
              </a:rPr>
              <a:t> = </a:t>
            </a:r>
            <a:r>
              <a:rPr lang="en-US" altLang="en-US" dirty="0">
                <a:solidFill>
                  <a:srgbClr val="92D050"/>
                </a:solidFill>
              </a:rPr>
              <a:t>MAC</a:t>
            </a:r>
            <a:r>
              <a:rPr lang="en-US" altLang="en-US" baseline="-25000" dirty="0">
                <a:solidFill>
                  <a:srgbClr val="92D050"/>
                </a:solidFill>
              </a:rPr>
              <a:t>KAB</a:t>
            </a:r>
            <a:r>
              <a:rPr lang="en-US" altLang="en-US" i="0" dirty="0">
                <a:solidFill>
                  <a:srgbClr val="92D050"/>
                </a:solidFill>
              </a:rPr>
              <a:t>(</a:t>
            </a:r>
            <a:r>
              <a:rPr lang="en-US" altLang="en-US" dirty="0">
                <a:solidFill>
                  <a:srgbClr val="92D050"/>
                </a:solidFill>
              </a:rPr>
              <a:t>R</a:t>
            </a:r>
            <a:r>
              <a:rPr lang="en-US" altLang="en-US" baseline="-25000" dirty="0">
                <a:solidFill>
                  <a:srgbClr val="92D050"/>
                </a:solidFill>
              </a:rPr>
              <a:t>B</a:t>
            </a:r>
            <a:r>
              <a:rPr lang="en-US" altLang="en-US" i="0" dirty="0">
                <a:solidFill>
                  <a:srgbClr val="92D050"/>
                </a:solidFill>
              </a:rPr>
              <a:t>)</a:t>
            </a:r>
          </a:p>
        </p:txBody>
      </p:sp>
      <p:sp useBgFill="1"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Example 2 (Reflection attack) 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691680" y="3933056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987824" y="3356992"/>
            <a:ext cx="365612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Att</a:t>
            </a:r>
            <a:r>
              <a:rPr lang="en-US" altLang="en-US" i="0" baseline="-25000" dirty="0">
                <a:solidFill>
                  <a:srgbClr val="FF0000"/>
                </a:solidFill>
              </a:rPr>
              <a:t>1</a:t>
            </a:r>
            <a:r>
              <a:rPr lang="en-US" altLang="en-US" i="0" dirty="0">
                <a:solidFill>
                  <a:srgbClr val="FF0000"/>
                </a:solidFill>
              </a:rPr>
              <a:t> = I am A lets </a:t>
            </a:r>
            <a:r>
              <a:rPr lang="en-US" altLang="en-US" i="0" dirty="0" err="1">
                <a:solidFill>
                  <a:srgbClr val="FF0000"/>
                </a:solidFill>
              </a:rPr>
              <a:t>auth</a:t>
            </a:r>
            <a:r>
              <a:rPr lang="en-US" altLang="en-US" i="0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B</a:t>
            </a:r>
            <a:endParaRPr lang="en-US" altLang="en-US" i="0" dirty="0">
              <a:solidFill>
                <a:srgbClr val="FF0000"/>
              </a:solidFill>
            </a:endParaRP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1691680" y="4725144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157234" y="4107330"/>
            <a:ext cx="273953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Att</a:t>
            </a:r>
            <a:r>
              <a:rPr lang="en-US" altLang="en-US" i="0" baseline="-25000" dirty="0">
                <a:solidFill>
                  <a:srgbClr val="FF0000"/>
                </a:solidFill>
              </a:rPr>
              <a:t>2</a:t>
            </a:r>
            <a:r>
              <a:rPr lang="en-US" altLang="en-US" i="0" dirty="0">
                <a:solidFill>
                  <a:srgbClr val="FF0000"/>
                </a:solidFill>
              </a:rPr>
              <a:t> = </a:t>
            </a:r>
            <a:r>
              <a:rPr lang="en-US" altLang="en-US" dirty="0">
                <a:solidFill>
                  <a:srgbClr val="FF0000"/>
                </a:solidFill>
              </a:rPr>
              <a:t>MAC</a:t>
            </a:r>
            <a:r>
              <a:rPr lang="en-US" altLang="en-US" baseline="-25000" dirty="0">
                <a:solidFill>
                  <a:srgbClr val="FF0000"/>
                </a:solidFill>
              </a:rPr>
              <a:t>KAB</a:t>
            </a:r>
            <a:r>
              <a:rPr lang="en-US" altLang="en-US" i="0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B</a:t>
            </a:r>
            <a:r>
              <a:rPr lang="en-US" altLang="en-US" i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43013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8153400" cy="2667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Entity Authentication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B8CBAA-9A60-4184-851E-833FB595331E}" type="slidenum">
              <a:rPr lang="en-US" altLang="en-US" sz="1200">
                <a:solidFill>
                  <a:srgbClr val="898989"/>
                </a:solidFill>
                <a:latin typeface="Comic Sans MS" pitchFamily="66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2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1676400" y="3352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883294" y="2879725"/>
            <a:ext cx="12647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endParaRPr lang="en-US" altLang="en-US" i="0" dirty="0"/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 flipH="1">
            <a:off x="1676400" y="4953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3550198" y="4479925"/>
            <a:ext cx="210192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A</a:t>
            </a:r>
            <a:r>
              <a:rPr lang="en-US" altLang="en-US" baseline="-25000" dirty="0"/>
              <a:t> </a:t>
            </a:r>
            <a:r>
              <a:rPr lang="en-US" altLang="en-US" i="0" dirty="0"/>
              <a:t>(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)</a:t>
            </a:r>
          </a:p>
        </p:txBody>
      </p:sp>
      <p:sp useBgFill="1"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548680"/>
            <a:ext cx="6838950" cy="10070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dirty="0"/>
              <a:t>Example 2 v2 (nonce &amp; sign) </a:t>
            </a:r>
          </a:p>
        </p:txBody>
      </p:sp>
    </p:spTree>
    <p:extLst>
      <p:ext uri="{BB962C8B-B14F-4D97-AF65-F5344CB8AC3E}">
        <p14:creationId xmlns:p14="http://schemas.microsoft.com/office/powerpoint/2010/main" val="271858341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1676400" y="3733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3191644" y="3260725"/>
            <a:ext cx="282051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T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A</a:t>
            </a:r>
            <a:r>
              <a:rPr lang="en-US" altLang="en-US" i="0" dirty="0"/>
              <a:t>(</a:t>
            </a:r>
            <a:r>
              <a:rPr lang="en-US" altLang="en-US" dirty="0"/>
              <a:t>T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/>
              <a:t>B</a:t>
            </a:r>
            <a:r>
              <a:rPr lang="en-US" altLang="en-US" i="0" dirty="0"/>
              <a:t>)</a:t>
            </a:r>
          </a:p>
        </p:txBody>
      </p:sp>
      <p:sp>
        <p:nvSpPr>
          <p:cNvPr id="27656" name="Line 9"/>
          <p:cNvSpPr>
            <a:spLocks noChangeShapeType="1"/>
          </p:cNvSpPr>
          <p:nvPr/>
        </p:nvSpPr>
        <p:spPr bwMode="auto">
          <a:xfrm flipH="1">
            <a:off x="1676400" y="46482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3131840" y="4175125"/>
            <a:ext cx="292387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/>
              <a:t>T</a:t>
            </a:r>
            <a:r>
              <a:rPr lang="en-US" altLang="en-US" baseline="-25000" dirty="0"/>
              <a:t>B</a:t>
            </a:r>
            <a:r>
              <a:rPr lang="en-US" altLang="en-US" i="0" dirty="0"/>
              <a:t>||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B</a:t>
            </a:r>
            <a:r>
              <a:rPr lang="en-US" altLang="en-US" i="0" dirty="0"/>
              <a:t>(</a:t>
            </a:r>
            <a:r>
              <a:rPr lang="en-US" altLang="en-US" dirty="0"/>
              <a:t>T</a:t>
            </a:r>
            <a:r>
              <a:rPr lang="en-US" altLang="en-US" baseline="-25000" dirty="0"/>
              <a:t>B</a:t>
            </a:r>
            <a:r>
              <a:rPr lang="en-US" altLang="en-US" i="0" dirty="0"/>
              <a:t>||</a:t>
            </a:r>
            <a:r>
              <a:rPr lang="en-US" altLang="en-US" dirty="0"/>
              <a:t>A</a:t>
            </a:r>
            <a:r>
              <a:rPr lang="en-US" altLang="en-US" i="0" dirty="0"/>
              <a:t>)</a:t>
            </a:r>
          </a:p>
        </p:txBody>
      </p:sp>
      <p:sp useBgFill="1"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Example 3 (timestamp &amp; signatures)</a:t>
            </a:r>
          </a:p>
        </p:txBody>
      </p:sp>
    </p:spTree>
    <p:extLst>
      <p:ext uri="{BB962C8B-B14F-4D97-AF65-F5344CB8AC3E}">
        <p14:creationId xmlns:p14="http://schemas.microsoft.com/office/powerpoint/2010/main" val="79039848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676400" y="3352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3995936" y="2879725"/>
            <a:ext cx="12647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endParaRPr lang="en-US" altLang="en-US" i="0" dirty="0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H="1">
            <a:off x="1676400" y="4114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843808" y="3641725"/>
            <a:ext cx="345607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A</a:t>
            </a:r>
            <a:r>
              <a:rPr lang="en-US" altLang="en-US" i="0" dirty="0"/>
              <a:t>(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||</a:t>
            </a:r>
            <a:r>
              <a:rPr lang="en-US" altLang="en-US" dirty="0"/>
              <a:t>B</a:t>
            </a:r>
            <a:r>
              <a:rPr lang="en-US" altLang="en-US" i="0" dirty="0"/>
              <a:t>)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676400" y="4953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059174" y="4479925"/>
            <a:ext cx="291425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3</a:t>
            </a:r>
            <a:r>
              <a:rPr lang="en-US" altLang="en-US" i="0" dirty="0"/>
              <a:t> = 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B</a:t>
            </a:r>
            <a:r>
              <a:rPr lang="en-US" altLang="en-US" i="0" dirty="0"/>
              <a:t>(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||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/>
              <a:t>A</a:t>
            </a:r>
            <a:r>
              <a:rPr lang="en-US" altLang="en-US" i="0" dirty="0"/>
              <a:t>)</a:t>
            </a:r>
          </a:p>
        </p:txBody>
      </p:sp>
      <p:sp useBgFill="1"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Example 4 (nonce &amp; signature)</a:t>
            </a:r>
          </a:p>
        </p:txBody>
      </p:sp>
    </p:spTree>
    <p:extLst>
      <p:ext uri="{BB962C8B-B14F-4D97-AF65-F5344CB8AC3E}">
        <p14:creationId xmlns:p14="http://schemas.microsoft.com/office/powerpoint/2010/main" val="25779871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676400" y="3352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3995936" y="2879725"/>
            <a:ext cx="12647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endParaRPr lang="en-US" altLang="en-US" i="0" dirty="0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H="1">
            <a:off x="1676400" y="4114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843808" y="3641725"/>
            <a:ext cx="345607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A</a:t>
            </a:r>
            <a:r>
              <a:rPr lang="en-US" altLang="en-US" i="0" dirty="0"/>
              <a:t>(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||</a:t>
            </a:r>
            <a:r>
              <a:rPr lang="en-US" altLang="en-US" dirty="0"/>
              <a:t>B</a:t>
            </a:r>
            <a:r>
              <a:rPr lang="en-US" altLang="en-US" i="0" dirty="0"/>
              <a:t>)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676400" y="4953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059174" y="4479925"/>
            <a:ext cx="293670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3</a:t>
            </a:r>
            <a:r>
              <a:rPr lang="en-US" altLang="en-US" i="0" dirty="0"/>
              <a:t> = 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B</a:t>
            </a:r>
            <a:r>
              <a:rPr lang="en-US" altLang="en-US" i="0" dirty="0"/>
              <a:t>(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||</a:t>
            </a:r>
            <a:r>
              <a:rPr lang="en-US" altLang="en-US" dirty="0"/>
              <a:t>A</a:t>
            </a:r>
            <a:r>
              <a:rPr lang="en-US" altLang="en-US" i="0" dirty="0"/>
              <a:t>)</a:t>
            </a:r>
          </a:p>
        </p:txBody>
      </p:sp>
      <p:sp useBgFill="1"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Example 5 (nonce &amp; signature)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123728" y="1844824"/>
            <a:ext cx="515121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Assume</a:t>
            </a:r>
            <a:r>
              <a:rPr lang="en-US" altLang="en-US" i="0" dirty="0"/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,</a:t>
            </a:r>
            <a:r>
              <a:rPr lang="en-US" altLang="en-US" dirty="0"/>
              <a:t>R</a:t>
            </a:r>
            <a:r>
              <a:rPr lang="en-US" altLang="en-US" baseline="-25000" dirty="0"/>
              <a:t>A </a:t>
            </a:r>
            <a:r>
              <a:rPr lang="en-US" altLang="en-US" dirty="0"/>
              <a:t>are counters R</a:t>
            </a:r>
            <a:r>
              <a:rPr lang="en-US" altLang="en-US" baseline="-25000" dirty="0"/>
              <a:t>B </a:t>
            </a:r>
            <a:r>
              <a:rPr lang="en-US" altLang="en-US" i="0" dirty="0"/>
              <a:t>&gt;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dirty="0"/>
              <a:t> 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153000452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682262" y="4293096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 dirty="0"/>
              <a:t>B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3995936" y="2879725"/>
            <a:ext cx="1888337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=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endParaRPr lang="en-US" altLang="en-US" i="0" dirty="0"/>
          </a:p>
          <a:p>
            <a:endParaRPr lang="en-US" altLang="en-US" i="0" dirty="0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H="1">
            <a:off x="1733128" y="3429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411760" y="3641725"/>
            <a:ext cx="450123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Replay 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A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 err="1">
                <a:solidFill>
                  <a:srgbClr val="FF0000"/>
                </a:solidFill>
              </a:rPr>
              <a:t>Sig</a:t>
            </a:r>
            <a:r>
              <a:rPr lang="en-US" altLang="en-US" baseline="-25000" dirty="0" err="1">
                <a:solidFill>
                  <a:srgbClr val="FF0000"/>
                </a:solidFill>
              </a:rPr>
              <a:t>B</a:t>
            </a:r>
            <a:r>
              <a:rPr lang="en-US" altLang="en-US" i="0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A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B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i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059174" y="4479925"/>
            <a:ext cx="293670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3</a:t>
            </a:r>
            <a:r>
              <a:rPr lang="en-US" altLang="en-US" i="0" dirty="0"/>
              <a:t> = 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A</a:t>
            </a:r>
            <a:r>
              <a:rPr lang="en-US" altLang="en-US" i="0" dirty="0"/>
              <a:t>(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i="0" dirty="0"/>
              <a:t>||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||</a:t>
            </a:r>
            <a:r>
              <a:rPr lang="en-US" altLang="en-US" dirty="0"/>
              <a:t>B</a:t>
            </a:r>
            <a:r>
              <a:rPr lang="en-US" altLang="en-US" i="0" dirty="0"/>
              <a:t>)</a:t>
            </a:r>
          </a:p>
        </p:txBody>
      </p:sp>
      <p:sp useBgFill="1"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/>
          <a:lstStyle/>
          <a:p>
            <a:pPr>
              <a:defRPr/>
            </a:pPr>
            <a:r>
              <a:rPr lang="en-GB" sz="2800" dirty="0"/>
              <a:t>Example 5 (nonce &amp; signature)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691680" y="1700808"/>
            <a:ext cx="515121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Assume</a:t>
            </a:r>
            <a:r>
              <a:rPr lang="en-US" altLang="en-US" i="0" dirty="0"/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,</a:t>
            </a:r>
            <a:r>
              <a:rPr lang="en-US" altLang="en-US" dirty="0"/>
              <a:t>R</a:t>
            </a:r>
            <a:r>
              <a:rPr lang="en-US" altLang="en-US" baseline="-25000" dirty="0"/>
              <a:t>A </a:t>
            </a:r>
            <a:r>
              <a:rPr lang="en-US" altLang="en-US" dirty="0"/>
              <a:t>are counters R</a:t>
            </a:r>
            <a:r>
              <a:rPr lang="en-US" altLang="en-US" baseline="-25000" dirty="0"/>
              <a:t>B </a:t>
            </a:r>
            <a:r>
              <a:rPr lang="en-US" altLang="en-US" i="0" dirty="0"/>
              <a:t>&gt;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dirty="0"/>
              <a:t> </a:t>
            </a:r>
            <a:endParaRPr lang="en-US" altLang="en-US" i="0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1691680" y="52292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411760" y="3645024"/>
            <a:ext cx="450123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Replay 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A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 err="1">
                <a:solidFill>
                  <a:srgbClr val="FF0000"/>
                </a:solidFill>
              </a:rPr>
              <a:t>Sig</a:t>
            </a:r>
            <a:r>
              <a:rPr lang="en-US" altLang="en-US" baseline="-25000" dirty="0" err="1">
                <a:solidFill>
                  <a:srgbClr val="FF0000"/>
                </a:solidFill>
              </a:rPr>
              <a:t>B</a:t>
            </a:r>
            <a:r>
              <a:rPr lang="en-US" altLang="en-US" i="0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B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A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i="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3859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676400" y="3352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3995936" y="2879725"/>
            <a:ext cx="187230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dirty="0"/>
              <a:t>= 10</a:t>
            </a:r>
            <a:endParaRPr lang="en-US" altLang="en-US" i="0" dirty="0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H="1">
            <a:off x="1676400" y="4114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843808" y="3641725"/>
            <a:ext cx="37141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dirty="0"/>
              <a:t>(5) </a:t>
            </a:r>
            <a:r>
              <a:rPr lang="en-US" altLang="en-US" i="0" dirty="0"/>
              <a:t>||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A</a:t>
            </a:r>
            <a:r>
              <a:rPr lang="en-US" altLang="en-US" i="0" dirty="0"/>
              <a:t>(</a:t>
            </a:r>
            <a:r>
              <a:rPr lang="en-US" altLang="en-US" dirty="0"/>
              <a:t>5</a:t>
            </a:r>
            <a:r>
              <a:rPr lang="en-US" altLang="en-US" i="0" dirty="0"/>
              <a:t>||</a:t>
            </a:r>
            <a:r>
              <a:rPr lang="en-US" altLang="en-US" dirty="0"/>
              <a:t>10</a:t>
            </a:r>
            <a:r>
              <a:rPr lang="en-US" altLang="en-US" i="0" dirty="0"/>
              <a:t>||</a:t>
            </a:r>
            <a:r>
              <a:rPr lang="en-US" altLang="en-US" dirty="0"/>
              <a:t>B</a:t>
            </a:r>
            <a:r>
              <a:rPr lang="en-US" altLang="en-US" i="0" dirty="0"/>
              <a:t>)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676400" y="4953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059174" y="4479925"/>
            <a:ext cx="27331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3</a:t>
            </a:r>
            <a:r>
              <a:rPr lang="en-US" altLang="en-US" i="0" dirty="0"/>
              <a:t> = </a:t>
            </a:r>
            <a:r>
              <a:rPr lang="en-US" altLang="en-US" dirty="0" err="1">
                <a:solidFill>
                  <a:srgbClr val="00B050"/>
                </a:solidFill>
              </a:rPr>
              <a:t>Sig</a:t>
            </a:r>
            <a:r>
              <a:rPr lang="en-US" altLang="en-US" baseline="-25000" dirty="0" err="1">
                <a:solidFill>
                  <a:srgbClr val="00B050"/>
                </a:solidFill>
              </a:rPr>
              <a:t>B</a:t>
            </a:r>
            <a:r>
              <a:rPr lang="en-US" altLang="en-US" i="0" dirty="0">
                <a:solidFill>
                  <a:srgbClr val="00B050"/>
                </a:solidFill>
              </a:rPr>
              <a:t>(</a:t>
            </a:r>
            <a:r>
              <a:rPr lang="en-US" altLang="en-US" dirty="0">
                <a:solidFill>
                  <a:srgbClr val="00B050"/>
                </a:solidFill>
              </a:rPr>
              <a:t>10</a:t>
            </a:r>
            <a:r>
              <a:rPr lang="en-US" altLang="en-US" i="0" dirty="0">
                <a:solidFill>
                  <a:srgbClr val="00B050"/>
                </a:solidFill>
              </a:rPr>
              <a:t>||</a:t>
            </a:r>
            <a:r>
              <a:rPr lang="en-US" altLang="en-US" dirty="0">
                <a:solidFill>
                  <a:srgbClr val="00B050"/>
                </a:solidFill>
              </a:rPr>
              <a:t>5</a:t>
            </a:r>
            <a:r>
              <a:rPr lang="en-US" altLang="en-US" i="0" dirty="0">
                <a:solidFill>
                  <a:srgbClr val="00B050"/>
                </a:solidFill>
              </a:rPr>
              <a:t>||</a:t>
            </a:r>
            <a:r>
              <a:rPr lang="en-US" altLang="en-US" dirty="0">
                <a:solidFill>
                  <a:srgbClr val="00B050"/>
                </a:solidFill>
              </a:rPr>
              <a:t>A</a:t>
            </a:r>
            <a:r>
              <a:rPr lang="en-US" altLang="en-US" i="0" dirty="0">
                <a:solidFill>
                  <a:srgbClr val="00B050"/>
                </a:solidFill>
              </a:rPr>
              <a:t>)</a:t>
            </a:r>
          </a:p>
        </p:txBody>
      </p:sp>
      <p:sp useBgFill="1"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800" dirty="0"/>
              <a:t>Example 5 (nonce &amp; signature)</a:t>
            </a:r>
            <a:br>
              <a:rPr lang="en-GB" sz="2800" dirty="0"/>
            </a:br>
            <a:r>
              <a:rPr lang="en-GB" sz="2800" dirty="0"/>
              <a:t>with swopped </a:t>
            </a:r>
            <a:r>
              <a:rPr lang="en-GB" sz="2800" dirty="0" err="1"/>
              <a:t>nonces</a:t>
            </a:r>
            <a:endParaRPr lang="en-GB" sz="28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44062" y="1844823"/>
            <a:ext cx="625248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Assume</a:t>
            </a:r>
            <a:r>
              <a:rPr lang="en-US" altLang="en-US" i="0" dirty="0"/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=10,</a:t>
            </a:r>
            <a:r>
              <a:rPr lang="en-US" altLang="en-US" dirty="0"/>
              <a:t>R</a:t>
            </a:r>
            <a:r>
              <a:rPr lang="en-US" altLang="en-US" baseline="-25000" dirty="0"/>
              <a:t>A </a:t>
            </a:r>
            <a:r>
              <a:rPr lang="en-US" altLang="en-US" dirty="0"/>
              <a:t>= 5 are counters R</a:t>
            </a:r>
            <a:r>
              <a:rPr lang="en-US" altLang="en-US" baseline="-25000" dirty="0"/>
              <a:t>B  </a:t>
            </a:r>
            <a:r>
              <a:rPr lang="en-US" altLang="en-US" i="0" dirty="0"/>
              <a:t>&gt;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dirty="0"/>
              <a:t> 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250856794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676400" y="3352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6800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B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3995936" y="2879725"/>
            <a:ext cx="187230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dirty="0"/>
              <a:t>= 10</a:t>
            </a:r>
            <a:endParaRPr lang="en-US" altLang="en-US" i="0" dirty="0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H="1">
            <a:off x="1676400" y="4114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843808" y="3641725"/>
            <a:ext cx="371415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dirty="0"/>
              <a:t>(5) </a:t>
            </a:r>
            <a:r>
              <a:rPr lang="en-US" altLang="en-US" i="0" dirty="0"/>
              <a:t>||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A</a:t>
            </a:r>
            <a:r>
              <a:rPr lang="en-US" altLang="en-US" i="0" dirty="0"/>
              <a:t>(</a:t>
            </a:r>
            <a:r>
              <a:rPr lang="en-US" altLang="en-US" dirty="0"/>
              <a:t>5</a:t>
            </a:r>
            <a:r>
              <a:rPr lang="en-US" altLang="en-US" i="0" dirty="0"/>
              <a:t>||</a:t>
            </a:r>
            <a:r>
              <a:rPr lang="en-US" altLang="en-US" dirty="0"/>
              <a:t>10</a:t>
            </a:r>
            <a:r>
              <a:rPr lang="en-US" altLang="en-US" i="0" dirty="0"/>
              <a:t>||</a:t>
            </a:r>
            <a:r>
              <a:rPr lang="en-US" altLang="en-US" dirty="0"/>
              <a:t>B</a:t>
            </a:r>
            <a:r>
              <a:rPr lang="en-US" altLang="en-US" i="0" dirty="0"/>
              <a:t>)</a:t>
            </a:r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676400" y="4953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059174" y="4479925"/>
            <a:ext cx="27331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3</a:t>
            </a:r>
            <a:r>
              <a:rPr lang="en-US" altLang="en-US" i="0" dirty="0"/>
              <a:t> = </a:t>
            </a:r>
            <a:r>
              <a:rPr lang="en-US" altLang="en-US" dirty="0" err="1">
                <a:solidFill>
                  <a:srgbClr val="FF0000"/>
                </a:solidFill>
              </a:rPr>
              <a:t>Sig</a:t>
            </a:r>
            <a:r>
              <a:rPr lang="en-US" altLang="en-US" baseline="-25000" dirty="0" err="1">
                <a:solidFill>
                  <a:srgbClr val="FF0000"/>
                </a:solidFill>
              </a:rPr>
              <a:t>B</a:t>
            </a:r>
            <a:r>
              <a:rPr lang="en-US" altLang="en-US" i="0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5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>
                <a:solidFill>
                  <a:srgbClr val="FF0000"/>
                </a:solidFill>
              </a:rPr>
              <a:t>10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i="0" dirty="0">
                <a:solidFill>
                  <a:srgbClr val="FF0000"/>
                </a:solidFill>
              </a:rPr>
              <a:t>)</a:t>
            </a:r>
          </a:p>
        </p:txBody>
      </p:sp>
      <p:sp useBgFill="1"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3258" y="1035050"/>
            <a:ext cx="6838950" cy="520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800" dirty="0"/>
              <a:t>Example 5 (nonce &amp; signature)</a:t>
            </a:r>
            <a:br>
              <a:rPr lang="en-GB" sz="2800" dirty="0"/>
            </a:br>
            <a:r>
              <a:rPr lang="en-GB" sz="2800" dirty="0"/>
              <a:t>without swopped </a:t>
            </a:r>
            <a:r>
              <a:rPr lang="en-GB" sz="2800" dirty="0" err="1"/>
              <a:t>nonces</a:t>
            </a:r>
            <a:endParaRPr lang="en-GB" sz="28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44062" y="1844823"/>
            <a:ext cx="625248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Assume</a:t>
            </a:r>
            <a:r>
              <a:rPr lang="en-US" altLang="en-US" i="0" dirty="0"/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B</a:t>
            </a:r>
            <a:r>
              <a:rPr lang="en-US" altLang="en-US" i="0" dirty="0"/>
              <a:t>=10,</a:t>
            </a:r>
            <a:r>
              <a:rPr lang="en-US" altLang="en-US" dirty="0"/>
              <a:t>R</a:t>
            </a:r>
            <a:r>
              <a:rPr lang="en-US" altLang="en-US" baseline="-25000" dirty="0"/>
              <a:t>A </a:t>
            </a:r>
            <a:r>
              <a:rPr lang="en-US" altLang="en-US" dirty="0"/>
              <a:t>= 5 are counters R</a:t>
            </a:r>
            <a:r>
              <a:rPr lang="en-US" altLang="en-US" baseline="-25000" dirty="0"/>
              <a:t>B  </a:t>
            </a:r>
            <a:r>
              <a:rPr lang="en-US" altLang="en-US" i="0" dirty="0"/>
              <a:t>&gt;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dirty="0"/>
              <a:t> </a:t>
            </a:r>
            <a:endParaRPr lang="en-US" altLang="en-US" i="0" dirty="0"/>
          </a:p>
        </p:txBody>
      </p:sp>
    </p:spTree>
    <p:extLst>
      <p:ext uri="{BB962C8B-B14F-4D97-AF65-F5344CB8AC3E}">
        <p14:creationId xmlns:p14="http://schemas.microsoft.com/office/powerpoint/2010/main" val="40392582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8440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473462" y="2444750"/>
            <a:ext cx="826477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1682262" y="4293096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7680081" y="3856038"/>
            <a:ext cx="527388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 dirty="0"/>
              <a:t>M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050681" y="3856038"/>
            <a:ext cx="46006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3200" i="0"/>
              <a:t>A</a:t>
            </a: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3995936" y="2879725"/>
            <a:ext cx="1872307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1</a:t>
            </a:r>
            <a:r>
              <a:rPr lang="en-US" altLang="en-US" i="0" dirty="0"/>
              <a:t> = </a:t>
            </a:r>
            <a:r>
              <a:rPr lang="en-US" altLang="en-US" dirty="0"/>
              <a:t>R</a:t>
            </a:r>
            <a:r>
              <a:rPr lang="en-US" altLang="en-US" baseline="-25000" dirty="0"/>
              <a:t>A</a:t>
            </a:r>
            <a:r>
              <a:rPr lang="en-US" altLang="en-US" dirty="0"/>
              <a:t>= 10</a:t>
            </a:r>
            <a:endParaRPr lang="en-US" altLang="en-US" i="0" dirty="0"/>
          </a:p>
          <a:p>
            <a:endParaRPr lang="en-US" altLang="en-US" i="0" dirty="0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 flipH="1">
            <a:off x="1733128" y="3429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2411760" y="3641725"/>
            <a:ext cx="41101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Replay M</a:t>
            </a:r>
            <a:r>
              <a:rPr lang="en-US" altLang="en-US" i="0" baseline="-25000" dirty="0"/>
              <a:t>2</a:t>
            </a:r>
            <a:r>
              <a:rPr lang="en-US" altLang="en-US" i="0" dirty="0"/>
              <a:t> = </a:t>
            </a:r>
            <a:r>
              <a:rPr lang="en-US" altLang="en-US" dirty="0"/>
              <a:t>5</a:t>
            </a:r>
            <a:r>
              <a:rPr lang="en-US" altLang="en-US" i="0" dirty="0"/>
              <a:t>||</a:t>
            </a:r>
            <a:r>
              <a:rPr lang="en-US" altLang="en-US" dirty="0" err="1">
                <a:solidFill>
                  <a:srgbClr val="FF0000"/>
                </a:solidFill>
              </a:rPr>
              <a:t>Sig</a:t>
            </a:r>
            <a:r>
              <a:rPr lang="en-US" altLang="en-US" baseline="-25000" dirty="0" err="1">
                <a:solidFill>
                  <a:srgbClr val="FF0000"/>
                </a:solidFill>
              </a:rPr>
              <a:t>B</a:t>
            </a:r>
            <a:r>
              <a:rPr lang="en-US" altLang="en-US" i="0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5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>
                <a:solidFill>
                  <a:srgbClr val="FF0000"/>
                </a:solidFill>
              </a:rPr>
              <a:t>10</a:t>
            </a:r>
            <a:r>
              <a:rPr lang="en-US" altLang="en-US" i="0" dirty="0">
                <a:solidFill>
                  <a:srgbClr val="FF0000"/>
                </a:solidFill>
              </a:rPr>
              <a:t>||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i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059174" y="4479925"/>
            <a:ext cx="273312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M</a:t>
            </a:r>
            <a:r>
              <a:rPr lang="en-US" altLang="en-US" i="0" baseline="-25000" dirty="0"/>
              <a:t>3</a:t>
            </a:r>
            <a:r>
              <a:rPr lang="en-US" altLang="en-US" i="0" dirty="0"/>
              <a:t> = </a:t>
            </a:r>
            <a:r>
              <a:rPr lang="en-US" altLang="en-US" dirty="0" err="1"/>
              <a:t>Sig</a:t>
            </a:r>
            <a:r>
              <a:rPr lang="en-US" altLang="en-US" baseline="-25000" dirty="0" err="1"/>
              <a:t>A</a:t>
            </a:r>
            <a:r>
              <a:rPr lang="en-US" altLang="en-US" i="0"/>
              <a:t>(5||10||</a:t>
            </a:r>
            <a:r>
              <a:rPr lang="en-US" altLang="en-US" dirty="0"/>
              <a:t>B</a:t>
            </a:r>
            <a:r>
              <a:rPr lang="en-US" altLang="en-US" i="0" dirty="0"/>
              <a:t>)</a:t>
            </a:r>
          </a:p>
        </p:txBody>
      </p:sp>
      <p:sp useBgFill="1"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825" y="332656"/>
            <a:ext cx="6838950" cy="520700"/>
          </a:xfrm>
        </p:spPr>
        <p:txBody>
          <a:bodyPr/>
          <a:lstStyle/>
          <a:p>
            <a:pPr>
              <a:defRPr/>
            </a:pPr>
            <a:endParaRPr lang="en-GB" sz="28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79513" y="1052736"/>
            <a:ext cx="8784976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Later A so happens to use M1 that is equal to message M1 that B used before. This allows M to pretend to be B.</a:t>
            </a:r>
            <a:endParaRPr lang="en-US" altLang="en-US" i="0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1691680" y="52292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06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for fun…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28799"/>
            <a:ext cx="8450784" cy="443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02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end!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itchFamily="34" charset="0"/>
              <a:buNone/>
            </a:pPr>
            <a:endParaRPr lang="en-US" altLang="en-US" b="1"/>
          </a:p>
          <a:p>
            <a:pPr algn="ctr">
              <a:buFont typeface="Arial" pitchFamily="34" charset="0"/>
              <a:buNone/>
            </a:pPr>
            <a:r>
              <a:rPr lang="en-US" altLang="en-US" sz="13800"/>
              <a:t>?</a:t>
            </a:r>
          </a:p>
          <a:p>
            <a:pPr algn="ctr">
              <a:buFont typeface="Arial" pitchFamily="34" charset="0"/>
              <a:buNone/>
            </a:pPr>
            <a:endParaRPr lang="en-US" altLang="en-US" b="1"/>
          </a:p>
          <a:p>
            <a:pPr algn="ctr">
              <a:buFont typeface="Arial" pitchFamily="34" charset="0"/>
              <a:buNone/>
            </a:pPr>
            <a:r>
              <a:rPr lang="en-US" altLang="en-US"/>
              <a:t>Any questions…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1C2777-03D5-4E44-B3E8-03195DFF6F34}" type="slidenum">
              <a:rPr lang="en-US" altLang="en-US" sz="1200">
                <a:solidFill>
                  <a:srgbClr val="898989"/>
                </a:solidFill>
                <a:latin typeface="Comic Sans MS" pitchFamily="66" charset="0"/>
                <a:ea typeface="MS PGothic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  <a:latin typeface="Comic Sans MS" pitchFamily="66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389458"/>
      </p:ext>
    </p:extLst>
  </p:cSld>
  <p:clrMapOvr>
    <a:masterClrMapping/>
  </p:clrMapOvr>
  <p:transition spd="slow" advTm="6702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Authentication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724400"/>
          </a:xfrm>
        </p:spPr>
        <p:txBody>
          <a:bodyPr/>
          <a:lstStyle/>
          <a:p>
            <a:pPr eaLnBrk="1" hangingPunct="1"/>
            <a:r>
              <a:rPr lang="en-US" altLang="en-US" sz="2800"/>
              <a:t>Alice proves her identity to Bob</a:t>
            </a:r>
          </a:p>
          <a:p>
            <a:pPr lvl="1" eaLnBrk="1" hangingPunct="1"/>
            <a:r>
              <a:rPr lang="en-US" altLang="en-US" sz="2400"/>
              <a:t>Alice and Bob can be humans or computers</a:t>
            </a:r>
          </a:p>
          <a:p>
            <a:pPr eaLnBrk="1" hangingPunct="1"/>
            <a:r>
              <a:rPr lang="en-US" altLang="en-US" sz="2800"/>
              <a:t>May also require Bob to prove that he is Bob (mutual authentication)</a:t>
            </a:r>
          </a:p>
          <a:p>
            <a:pPr eaLnBrk="1" hangingPunct="1"/>
            <a:r>
              <a:rPr lang="en-US" altLang="en-US" sz="2800"/>
              <a:t>E.g. Octopus cards, ATM machines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83C059D0-DB7E-4BCA-85D2-0D99D26B20D5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8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Authentication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800"/>
              <a:t>Authentication on a stand-alone computer with physically secure connection is relatively simple</a:t>
            </a:r>
          </a:p>
          <a:p>
            <a:pPr eaLnBrk="1" hangingPunct="1"/>
            <a:r>
              <a:rPr lang="en-US" altLang="en-US" sz="2800"/>
              <a:t>Authentication over a network is much more complex</a:t>
            </a:r>
          </a:p>
          <a:p>
            <a:pPr lvl="1" eaLnBrk="1" hangingPunct="1"/>
            <a:r>
              <a:rPr lang="en-US" altLang="en-US" sz="2400"/>
              <a:t>Attacker can passively observe messages</a:t>
            </a:r>
          </a:p>
          <a:p>
            <a:pPr lvl="1" eaLnBrk="1" hangingPunct="1"/>
            <a:r>
              <a:rPr lang="en-US" altLang="en-US" sz="2400"/>
              <a:t>Attacker can replay messages</a:t>
            </a:r>
          </a:p>
          <a:p>
            <a:pPr lvl="1" eaLnBrk="1" hangingPunct="1"/>
            <a:r>
              <a:rPr lang="en-US" altLang="en-US" sz="2400"/>
              <a:t>Usually need an encrypted channel to do so securely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91702273-AA3B-459C-901B-AA8CD553C164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6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Authentication Example:  Entry to Building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" pitchFamily="1" charset="0"/>
              <a:buAutoNum type="arabicPeriod"/>
            </a:pPr>
            <a:r>
              <a:rPr lang="en-US" altLang="en-US" dirty="0"/>
              <a:t>Insert badge into reader</a:t>
            </a:r>
          </a:p>
          <a:p>
            <a:pPr marL="609600" indent="-609600" eaLnBrk="1" hangingPunct="1">
              <a:buFont typeface="Times" pitchFamily="1" charset="0"/>
              <a:buAutoNum type="arabicPeriod"/>
            </a:pPr>
            <a:r>
              <a:rPr lang="en-US" altLang="en-US" dirty="0"/>
              <a:t>Enter PIN</a:t>
            </a:r>
          </a:p>
          <a:p>
            <a:pPr marL="609600" indent="-609600" eaLnBrk="1" hangingPunct="1">
              <a:buFont typeface="Times" pitchFamily="1" charset="0"/>
              <a:buAutoNum type="arabicPeriod"/>
            </a:pPr>
            <a:r>
              <a:rPr lang="en-US" altLang="en-US" dirty="0"/>
              <a:t>Correct PIN?</a:t>
            </a:r>
          </a:p>
          <a:p>
            <a:pPr marL="990600" lvl="1" indent="-533400" eaLnBrk="1" hangingPunct="1">
              <a:buFont typeface="Times" pitchFamily="1" charset="0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chemeClr val="accent2"/>
                </a:solidFill>
              </a:rPr>
              <a:t>Yes?</a:t>
            </a:r>
            <a:r>
              <a:rPr lang="en-US" altLang="en-US" dirty="0"/>
              <a:t> Enter</a:t>
            </a:r>
          </a:p>
          <a:p>
            <a:pPr marL="990600" lvl="1" indent="-533400" eaLnBrk="1" hangingPunct="1">
              <a:buFont typeface="Times" pitchFamily="1" charset="0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No?</a:t>
            </a:r>
            <a:r>
              <a:rPr lang="en-US" altLang="en-US" dirty="0"/>
              <a:t> Get challenged by security guard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9DDAE972-2904-46E9-BD97-51D29E00D7F1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7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2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2800"/>
              <a:t>Authentication Example: ATM Machine Protocol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Times" pitchFamily="1" charset="0"/>
              <a:buAutoNum type="arabicPeriod"/>
            </a:pPr>
            <a:r>
              <a:rPr lang="en-US" altLang="en-US"/>
              <a:t>Insert ATM card</a:t>
            </a:r>
          </a:p>
          <a:p>
            <a:pPr marL="609600" indent="-609600" eaLnBrk="1" hangingPunct="1">
              <a:buFont typeface="Times" pitchFamily="1" charset="0"/>
              <a:buAutoNum type="arabicPeriod"/>
            </a:pPr>
            <a:r>
              <a:rPr lang="en-US" altLang="en-US"/>
              <a:t>Enter PIN</a:t>
            </a:r>
          </a:p>
          <a:p>
            <a:pPr marL="609600" indent="-609600" eaLnBrk="1" hangingPunct="1">
              <a:buFont typeface="Times" pitchFamily="1" charset="0"/>
              <a:buAutoNum type="arabicPeriod"/>
            </a:pPr>
            <a:r>
              <a:rPr lang="en-US" altLang="en-US"/>
              <a:t>Correct PIN?</a:t>
            </a:r>
          </a:p>
          <a:p>
            <a:pPr marL="990600" lvl="1" indent="-533400" eaLnBrk="1" hangingPunct="1">
              <a:buFont typeface="Times" pitchFamily="1" charset="0"/>
              <a:buNone/>
            </a:pPr>
            <a:r>
              <a:rPr lang="en-US" altLang="en-US"/>
              <a:t>	</a:t>
            </a:r>
            <a:r>
              <a:rPr lang="en-US" altLang="en-US" b="1">
                <a:solidFill>
                  <a:schemeClr val="accent2"/>
                </a:solidFill>
              </a:rPr>
              <a:t>Yes?</a:t>
            </a:r>
            <a:r>
              <a:rPr lang="en-US" altLang="en-US"/>
              <a:t> Conduct your transaction(s)</a:t>
            </a:r>
          </a:p>
          <a:p>
            <a:pPr marL="990600" lvl="1" indent="-533400" eaLnBrk="1" hangingPunct="1">
              <a:buFont typeface="Times" pitchFamily="1" charset="0"/>
              <a:buNone/>
            </a:pPr>
            <a:r>
              <a:rPr lang="en-US" altLang="en-US"/>
              <a:t>	</a:t>
            </a:r>
            <a:r>
              <a:rPr lang="en-US" altLang="en-US" b="1">
                <a:solidFill>
                  <a:srgbClr val="FF0000"/>
                </a:solidFill>
              </a:rPr>
              <a:t>No?</a:t>
            </a:r>
            <a:r>
              <a:rPr lang="en-US" altLang="en-US"/>
              <a:t> Machine eats card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62000" y="4953000"/>
            <a:ext cx="7772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en-US" sz="2000" b="0">
                <a:latin typeface="Calibri" pitchFamily="34" charset="0"/>
              </a:rPr>
              <a:t>Authentication between a prover and a verifier with physically secure connection is relatively simple.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2000" b="0">
                <a:latin typeface="Calibri" pitchFamily="34" charset="0"/>
              </a:rPr>
              <a:t>Authentication over an open network is more complex.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D5B0F087-9AFD-465E-9FB1-4198B61CE9EC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8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8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One-way authentication over an open network</a:t>
            </a:r>
          </a:p>
        </p:txBody>
      </p:sp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762000" y="914400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Calibri" pitchFamily="34" charset="0"/>
              </a:rPr>
              <a:t>There may be eavesdroppers on an open network.</a:t>
            </a:r>
          </a:p>
        </p:txBody>
      </p:sp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1600200" y="2819400"/>
            <a:ext cx="911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Alice</a:t>
            </a:r>
          </a:p>
        </p:txBody>
      </p:sp>
      <p:sp>
        <p:nvSpPr>
          <p:cNvPr id="9220" name="TextBox 6"/>
          <p:cNvSpPr txBox="1">
            <a:spLocks noChangeArrowheads="1"/>
          </p:cNvSpPr>
          <p:nvPr/>
        </p:nvSpPr>
        <p:spPr bwMode="auto">
          <a:xfrm>
            <a:off x="5257800" y="2819400"/>
            <a:ext cx="209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Email Server</a:t>
            </a:r>
          </a:p>
        </p:txBody>
      </p:sp>
      <p:cxnSp>
        <p:nvCxnSpPr>
          <p:cNvPr id="9221" name="Straight Arrow Connector 8"/>
          <p:cNvCxnSpPr>
            <a:cxnSpLocks noChangeShapeType="1"/>
            <a:stCxn id="9219" idx="3"/>
            <a:endCxn id="9220" idx="1"/>
          </p:cNvCxnSpPr>
          <p:nvPr/>
        </p:nvCxnSpPr>
        <p:spPr bwMode="auto">
          <a:xfrm>
            <a:off x="2511425" y="3049588"/>
            <a:ext cx="274637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2971800" y="2743200"/>
            <a:ext cx="1935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alibri" pitchFamily="34" charset="0"/>
              </a:rPr>
              <a:t>Username, password</a:t>
            </a:r>
          </a:p>
        </p:txBody>
      </p:sp>
      <p:sp>
        <p:nvSpPr>
          <p:cNvPr id="8200" name="TextBox 12"/>
          <p:cNvSpPr txBox="1">
            <a:spLocks noChangeArrowheads="1"/>
          </p:cNvSpPr>
          <p:nvPr/>
        </p:nvSpPr>
        <p:spPr bwMode="auto">
          <a:xfrm>
            <a:off x="838200" y="4648200"/>
            <a:ext cx="769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rgbClr val="C00000"/>
                </a:solidFill>
                <a:latin typeface="Calibri" pitchFamily="34" charset="0"/>
              </a:rPr>
              <a:t>An eavesdropper can steal Alice’s login information and then logon to the Email Server as Alice by using Alice’s login information </a:t>
            </a:r>
            <a:r>
              <a:rPr lang="en-US" altLang="en-US" sz="1800" b="0">
                <a:solidFill>
                  <a:srgbClr val="C00000"/>
                </a:solidFill>
                <a:latin typeface="Calibri" pitchFamily="34" charset="0"/>
              </a:rPr>
              <a:t>(</a:t>
            </a:r>
            <a:r>
              <a:rPr lang="en-US" altLang="en-US" sz="1800">
                <a:solidFill>
                  <a:srgbClr val="C00000"/>
                </a:solidFill>
                <a:latin typeface="Calibri" pitchFamily="34" charset="0"/>
              </a:rPr>
              <a:t>masquerade </a:t>
            </a:r>
            <a:r>
              <a:rPr lang="en-US" altLang="en-US" sz="1800" dirty="0">
                <a:solidFill>
                  <a:srgbClr val="C00000"/>
                </a:solidFill>
                <a:latin typeface="Calibri" pitchFamily="34" charset="0"/>
              </a:rPr>
              <a:t>attack</a:t>
            </a:r>
            <a:r>
              <a:rPr lang="en-US" altLang="en-US" sz="1800" b="0" dirty="0">
                <a:solidFill>
                  <a:srgbClr val="C00000"/>
                </a:solidFill>
                <a:latin typeface="Calibri" pitchFamily="34" charset="0"/>
              </a:rPr>
              <a:t>).</a:t>
            </a:r>
          </a:p>
        </p:txBody>
      </p:sp>
      <p:sp>
        <p:nvSpPr>
          <p:cNvPr id="9224" name="Slide Number Placeholder 9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fld id="{6BD3FD6B-2D6D-41B3-B963-47614F8861E3}" type="slidenum">
              <a:rPr lang="en-US" altLang="en-US" sz="1100" b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9</a:t>
            </a:fld>
            <a:endParaRPr lang="en-US" altLang="en-US" sz="1100" b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2413</Words>
  <Application>Microsoft Office PowerPoint</Application>
  <PresentationFormat>On-screen Show (4:3)</PresentationFormat>
  <Paragraphs>352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MS PGothic</vt:lpstr>
      <vt:lpstr>Arial</vt:lpstr>
      <vt:lpstr>Calibri</vt:lpstr>
      <vt:lpstr>Comic Sans MS</vt:lpstr>
      <vt:lpstr>Times</vt:lpstr>
      <vt:lpstr>Times-Roman</vt:lpstr>
      <vt:lpstr>Wingdings</vt:lpstr>
      <vt:lpstr>Office Theme</vt:lpstr>
      <vt:lpstr>CS5285 Information Security for eCommerce</vt:lpstr>
      <vt:lpstr>Reminder of previous lecture</vt:lpstr>
      <vt:lpstr>Today’s Lecture</vt:lpstr>
      <vt:lpstr>Entity Authentication</vt:lpstr>
      <vt:lpstr>Authentication</vt:lpstr>
      <vt:lpstr>Authentication</vt:lpstr>
      <vt:lpstr>Authentication Example:  Entry to Building</vt:lpstr>
      <vt:lpstr>Authentication Example: ATM Machine Protocol</vt:lpstr>
      <vt:lpstr>One-way authentication over an open network</vt:lpstr>
      <vt:lpstr>One-way authentication over an open network</vt:lpstr>
      <vt:lpstr>Challenge-Response One-Way Authentication</vt:lpstr>
      <vt:lpstr>Challenge-Response One-Way Authentication</vt:lpstr>
      <vt:lpstr>Other Challenge-Response Techniques (symmetric key based)</vt:lpstr>
      <vt:lpstr>Public Key Notations and Assumption</vt:lpstr>
      <vt:lpstr>Public Key Based One-Way Authentication</vt:lpstr>
      <vt:lpstr>Entity authentication</vt:lpstr>
      <vt:lpstr>Entity authentication</vt:lpstr>
      <vt:lpstr>Entity authentication</vt:lpstr>
      <vt:lpstr>Origin authentication</vt:lpstr>
      <vt:lpstr>Origin authentication</vt:lpstr>
      <vt:lpstr>Freshness</vt:lpstr>
      <vt:lpstr>Freshness</vt:lpstr>
      <vt:lpstr>Freshness</vt:lpstr>
      <vt:lpstr>Freshness</vt:lpstr>
      <vt:lpstr>Freshness</vt:lpstr>
      <vt:lpstr>Freshness</vt:lpstr>
      <vt:lpstr>Freshness</vt:lpstr>
      <vt:lpstr>Authentication attacks</vt:lpstr>
      <vt:lpstr>Authentication attacks</vt:lpstr>
      <vt:lpstr>How do we design/analyse protocols</vt:lpstr>
      <vt:lpstr>Stages of protocol design/analysis </vt:lpstr>
      <vt:lpstr>Very simple example</vt:lpstr>
      <vt:lpstr> Specifying the protocol </vt:lpstr>
      <vt:lpstr>Notation</vt:lpstr>
      <vt:lpstr>Notation</vt:lpstr>
      <vt:lpstr>Example 1 (timestamp &amp; encryption)</vt:lpstr>
      <vt:lpstr>Example 2 (nonce &amp; MAC)</vt:lpstr>
      <vt:lpstr>Example 2 (nonce &amp; MAC v2) </vt:lpstr>
      <vt:lpstr>Example 2 (Reflection attack) </vt:lpstr>
      <vt:lpstr>Example 2 v2 (nonce &amp; sign) </vt:lpstr>
      <vt:lpstr>Example 3 (timestamp &amp; signatures)</vt:lpstr>
      <vt:lpstr>Example 4 (nonce &amp; signature)</vt:lpstr>
      <vt:lpstr>Example 5 (nonce &amp; signature)</vt:lpstr>
      <vt:lpstr>Example 5 (nonce &amp; signature)</vt:lpstr>
      <vt:lpstr>Example 5 (nonce &amp; signature) with swopped nonces</vt:lpstr>
      <vt:lpstr>Example 5 (nonce &amp; signature) without swopped nonces</vt:lpstr>
      <vt:lpstr>PowerPoint Presentation</vt:lpstr>
      <vt:lpstr>Just for fun…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2024-10-28T05:45:34Z</dcterms:created>
  <dcterms:modified xsi:type="dcterms:W3CDTF">2024-10-28T05:46:06Z</dcterms:modified>
</cp:coreProperties>
</file>