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60"/>
  </p:notesMasterIdLst>
  <p:sldIdLst>
    <p:sldId id="758" r:id="rId2"/>
    <p:sldId id="759" r:id="rId3"/>
    <p:sldId id="760" r:id="rId4"/>
    <p:sldId id="714" r:id="rId5"/>
    <p:sldId id="733" r:id="rId6"/>
    <p:sldId id="757" r:id="rId7"/>
    <p:sldId id="732" r:id="rId8"/>
    <p:sldId id="727" r:id="rId9"/>
    <p:sldId id="728" r:id="rId10"/>
    <p:sldId id="729" r:id="rId11"/>
    <p:sldId id="730" r:id="rId12"/>
    <p:sldId id="731" r:id="rId13"/>
    <p:sldId id="734" r:id="rId14"/>
    <p:sldId id="651" r:id="rId15"/>
    <p:sldId id="653" r:id="rId16"/>
    <p:sldId id="654" r:id="rId17"/>
    <p:sldId id="735" r:id="rId18"/>
    <p:sldId id="736" r:id="rId19"/>
    <p:sldId id="655" r:id="rId20"/>
    <p:sldId id="656" r:id="rId21"/>
    <p:sldId id="657" r:id="rId22"/>
    <p:sldId id="658" r:id="rId23"/>
    <p:sldId id="738" r:id="rId24"/>
    <p:sldId id="737" r:id="rId25"/>
    <p:sldId id="739" r:id="rId26"/>
    <p:sldId id="670" r:id="rId27"/>
    <p:sldId id="697" r:id="rId28"/>
    <p:sldId id="698" r:id="rId29"/>
    <p:sldId id="715" r:id="rId30"/>
    <p:sldId id="699" r:id="rId31"/>
    <p:sldId id="671" r:id="rId32"/>
    <p:sldId id="673" r:id="rId33"/>
    <p:sldId id="703" r:id="rId34"/>
    <p:sldId id="723" r:id="rId35"/>
    <p:sldId id="701" r:id="rId36"/>
    <p:sldId id="720" r:id="rId37"/>
    <p:sldId id="721" r:id="rId38"/>
    <p:sldId id="722" r:id="rId39"/>
    <p:sldId id="705" r:id="rId40"/>
    <p:sldId id="706" r:id="rId41"/>
    <p:sldId id="707" r:id="rId42"/>
    <p:sldId id="708" r:id="rId43"/>
    <p:sldId id="709" r:id="rId44"/>
    <p:sldId id="717" r:id="rId45"/>
    <p:sldId id="718" r:id="rId46"/>
    <p:sldId id="719" r:id="rId47"/>
    <p:sldId id="756" r:id="rId48"/>
    <p:sldId id="752" r:id="rId49"/>
    <p:sldId id="710" r:id="rId50"/>
    <p:sldId id="725" r:id="rId51"/>
    <p:sldId id="711" r:id="rId52"/>
    <p:sldId id="741" r:id="rId53"/>
    <p:sldId id="746" r:id="rId54"/>
    <p:sldId id="742" r:id="rId55"/>
    <p:sldId id="743" r:id="rId56"/>
    <p:sldId id="744" r:id="rId57"/>
    <p:sldId id="745" r:id="rId58"/>
    <p:sldId id="696" r:id="rId5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6FF0E"/>
    <a:srgbClr val="CC14BE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99" autoAdjust="0"/>
    <p:restoredTop sz="61545" autoAdjust="0"/>
  </p:normalViewPr>
  <p:slideViewPr>
    <p:cSldViewPr>
      <p:cViewPr varScale="1">
        <p:scale>
          <a:sx n="78" d="100"/>
          <a:sy n="78" d="100"/>
        </p:scale>
        <p:origin x="225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8AEA754-F70D-4A35-920B-9E0593119F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543131AD-70C2-4642-969B-AB44A613E8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3420962-6CD8-4B89-A2BC-01F7DA108B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6B8EBFA3-731C-4B3A-982A-2E59C74913A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>
            <a:extLst>
              <a:ext uri="{FF2B5EF4-FFF2-40B4-BE49-F238E27FC236}">
                <a16:creationId xmlns:a16="http://schemas.microsoft.com/office/drawing/2014/main" id="{AA437003-F2FF-471F-B9BD-123D5339EB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7" name="Rectangle 7">
            <a:extLst>
              <a:ext uri="{FF2B5EF4-FFF2-40B4-BE49-F238E27FC236}">
                <a16:creationId xmlns:a16="http://schemas.microsoft.com/office/drawing/2014/main" id="{5007754C-E8DC-4609-9FE2-00694E3D67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331275B5-0B31-41B2-BCEC-6E91F6887B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DAF41183-8D2D-499F-8BCE-CEA2754EFE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52A4FB48-6103-4E4E-B231-7157CFAC1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6701F918-BA89-42BF-80BF-AD485DC90F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49325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4932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6EBD055-9A97-416C-BCDA-CB18495D37B1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B4D2049-64FF-4D20-BC8B-D369A2328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27BF3970-83D7-4FA0-927E-61791E101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>
            <a:extLst>
              <a:ext uri="{FF2B5EF4-FFF2-40B4-BE49-F238E27FC236}">
                <a16:creationId xmlns:a16="http://schemas.microsoft.com/office/drawing/2014/main" id="{4D396309-797C-4930-9567-E7F7276E7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E5DF7D03-C9D2-4563-8330-3989D2A5FF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>
            <a:extLst>
              <a:ext uri="{FF2B5EF4-FFF2-40B4-BE49-F238E27FC236}">
                <a16:creationId xmlns:a16="http://schemas.microsoft.com/office/drawing/2014/main" id="{5610F3CE-2520-4484-939E-8040443C35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5">
            <a:extLst>
              <a:ext uri="{FF2B5EF4-FFF2-40B4-BE49-F238E27FC236}">
                <a16:creationId xmlns:a16="http://schemas.microsoft.com/office/drawing/2014/main" id="{54CC8D29-2784-41C9-ACCC-BD9F6CF3AE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85BE9DE-2B41-45F5-91F8-69C333DDC9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96946751-579E-422C-8860-29F0A86C2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54F67CAC-3EB0-4B45-A1CD-4AC4344ADE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55FB57C-CCB8-4715-9D4D-E669185F2A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60221130-A59E-4408-80A4-EFF9BCB39B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94D77DD-BEAE-4F54-A062-2A30DF6262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FC6F99-4F25-45C7-A2EF-57592A653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186238"/>
            <a:ext cx="5027613" cy="385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C3FAF1A5-FD13-41B9-B555-7289058E26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CAFF0C3-E744-4697-9B6C-0ED35118F1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5175" y="4143375"/>
            <a:ext cx="5249863" cy="44180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688" tIns="49843" rIns="99688" bIns="49843"/>
          <a:lstStyle/>
          <a:p>
            <a:endParaRPr lang="en-GB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5E2EF47-3137-4C1C-A0F8-FD560F967EF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3E19428C-1DE5-4AA7-9BD6-089922A443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>
            <a:extLst>
              <a:ext uri="{FF2B5EF4-FFF2-40B4-BE49-F238E27FC236}">
                <a16:creationId xmlns:a16="http://schemas.microsoft.com/office/drawing/2014/main" id="{CE1E0EF6-7104-46D0-A92A-A58E92391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1C4BBA71-96F4-4DF3-BD60-D68D349118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F19EB96D-6C4A-4050-9F85-70898DD29D31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A01C5965-04A4-47D7-9F40-05ECB2DA040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AECB2134-76FA-4157-9ECA-D66F7697E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1D2B109F-9A95-4935-B9D5-C3F137D2C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6F0D3D0-CE4E-48D2-8590-8D9E289E1BEE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3F9CAF3E-3D4B-4188-A713-A29BEA44FA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9FB98845-CF63-4740-A055-827305D34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52903DE-745D-4677-8817-FC634D1EF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8EE5A14-2E1C-4E5E-9AC8-773EF6ECAE7D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8EE8B86-7BC4-466B-86FC-24B18EFCB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074B994-3039-4B37-A9C7-A57ABA588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8539E9CF-23E1-4244-8E17-E2B2376E48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0B165A4-D9D5-4FBD-B1DD-5C119ACD2B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9AF2403E-5B86-4271-A4BF-373B31243D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186238"/>
            <a:ext cx="5027613" cy="38512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/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64DB5353-2DA6-4D32-9BDE-15310287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A98377B-4EEC-4390-BB93-2F4C0D4CA3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endParaRPr lang="en-GB" altLang="en-US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88EA6834-A91D-499A-907C-9491612573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1B707504-0486-4E85-B459-801AE18437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132A0257-518F-43F8-A9A1-E0BD52BE3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1D3E5288-907D-4364-A27C-E6B1897F26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EC1B580-CE81-4768-9F9A-22A4D4542DED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C0B76641-2273-4C84-9CA4-FA71EFEE28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38D3C07A-5EA3-4610-A25A-DEDA390E2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F0DB50B7-5BE3-4545-9273-55980C6E6E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C67D458-A1DF-43C0-B4AC-502DCB0AB154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B11EFA0F-0A6C-4042-BC43-47C21F83C5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D94B04B5-DEE4-427C-BB4F-4BA32161FD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E855CF6-1B57-4E9D-9106-EA2DF1B068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18782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 sz="900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BA9504D4-179E-4233-8538-97E0FE89B8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5F79FB09-3A35-49F2-9571-B3EBD0B31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187825"/>
            <a:ext cx="5029200" cy="38496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179" tIns="48089" rIns="96179" bIns="48089"/>
          <a:lstStyle/>
          <a:p>
            <a:endParaRPr lang="en-US" altLang="en-US"/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6CFEB1A6-7B36-44E5-ACFD-FA7AE67152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638175"/>
            <a:ext cx="4271962" cy="3203575"/>
          </a:xfrm>
          <a:ln cap="flat"/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36504B7-2027-492F-8146-FE88AAC445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5DAE4B84-38A7-4773-9506-A53F88218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FA36F176-EDCE-473E-891F-BFA25D179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E9C5BD1-FB33-45C5-9762-620DD5A12E87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9E9BB186-8EA8-4560-B139-E42244939E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1B836288-CB6E-4F18-B2CF-C6E28D0A2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02D6DB4D-AEBC-4F5B-8C11-F6C129F57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0C02BBD-14FF-4441-A15F-F978AA5883C4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A2EE56CC-3B5A-4CA9-8E1A-E78928C638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7E168545-7806-4FC7-BDAE-BCC6828B5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756FCD7-48AD-4B00-B556-B5720DE06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07C1ACD-8FB1-4CD8-BE28-245FF67AFB14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7ED57423-7FB0-4C0F-8ACE-D300D8D116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endParaRPr lang="en-GB" altLang="en-US"/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8559435-E405-4D46-8AC9-36B788309E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2D575304-8654-4C2E-A048-82A1E42460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endParaRPr lang="en-GB" altLang="en-US"/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6CC8D72-6F1F-4719-B1B7-BFE5AB2E00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10B84E2A-A739-4951-83D3-57A6B6CAF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C1D2A0E4-96D9-48FA-BB2F-398E3D4C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027CB71E-AAC4-4D86-A6F3-84D5817D4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4A6FBEB-0E22-4DBE-9FD2-9C1E294CF378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E2F8D23-3348-427D-9116-E258676730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D4495F2-75DB-457B-87B5-AB4F36BD26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F9C99E75-BE6B-4F42-8D03-8D74CC19F2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CA8E1913-6758-46AB-A910-8B2AE26E5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BD9F1E29-EA93-48DA-81BF-9D1821120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179920D1-9ED4-4527-986F-0714CE8C81BE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8F7A66AC-05FC-443D-8BC3-DD61CC69F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pPr>
              <a:spcBef>
                <a:spcPct val="20000"/>
              </a:spcBef>
            </a:pPr>
            <a:endParaRPr lang="en-GB" altLang="en-US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C0B4996-B171-4D0F-B63A-FE0E7E0597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AE66C84-5287-410A-B5FB-E8A0D549C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1F76EFD3-B1E2-41B4-BEE3-459C7AA2E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275"/>
              </a:spcBef>
              <a:spcAft>
                <a:spcPts val="275"/>
              </a:spcAft>
            </a:pPr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FDB3636D-A89B-446D-82E2-D7A271ABCD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82BD168F-B778-40D3-AC7A-5CAA112E23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4F61E010-289B-4A67-B7A9-3A883F8AFF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523435AD-C611-4CF7-911A-74BFBB563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6EE75A36-8BC9-4A60-B8DC-1D5A208B1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0EC0D20-4B1F-47E7-8BEC-90220734BC97}" type="slidenum">
              <a:rPr lang="en-US" altLang="en-US"/>
              <a:pPr>
                <a:spcBef>
                  <a:spcPct val="0"/>
                </a:spcBef>
              </a:pPr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BD0FBA6-0C8F-45B4-B9A9-2DDE67826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BCE5123F-74F5-411D-8109-FA12235C07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F0849278-C610-4753-8114-581FEDB97B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B797DD1A-517E-4C5F-AE7F-E11F87C19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2CB662B9-22CD-4852-89D9-23ADA82DC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B5601B3F-2D40-48AB-9196-197F0583AB23}" type="slidenum">
              <a:rPr lang="en-US" altLang="en-US"/>
              <a:pPr>
                <a:spcBef>
                  <a:spcPct val="0"/>
                </a:spcBef>
              </a:pPr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1BB664BA-FC67-4D18-AE4C-4E3A2132A1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84393352-0202-4414-B77D-7C5935FB0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6807CE1F-5721-4270-84AB-8D7CE61A3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08946B0-1AC8-4DDD-898D-DDF3FB4C1C6F}" type="slidenum">
              <a:rPr lang="en-US" altLang="en-US"/>
              <a:pPr>
                <a:spcBef>
                  <a:spcPct val="0"/>
                </a:spcBef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C0EE0E17-3543-47AD-84F4-F3B0B2015A8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Digital Signture and PKI</a:t>
            </a:r>
            <a:endParaRPr lang="en-US" altLang="zh-TW"/>
          </a:p>
        </p:txBody>
      </p:sp>
      <p:sp>
        <p:nvSpPr>
          <p:cNvPr id="88067" name="Rectangle 6">
            <a:extLst>
              <a:ext uri="{FF2B5EF4-FFF2-40B4-BE49-F238E27FC236}">
                <a16:creationId xmlns:a16="http://schemas.microsoft.com/office/drawing/2014/main" id="{678EBA27-DFF4-4B46-81C9-911062A7843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CS5285 Sem B 2006/07 ©2007 C H Lee</a:t>
            </a:r>
            <a:endParaRPr lang="en-US" altLang="zh-TW"/>
          </a:p>
        </p:txBody>
      </p:sp>
      <p:sp>
        <p:nvSpPr>
          <p:cNvPr id="88068" name="Rectangle 7">
            <a:extLst>
              <a:ext uri="{FF2B5EF4-FFF2-40B4-BE49-F238E27FC236}">
                <a16:creationId xmlns:a16="http://schemas.microsoft.com/office/drawing/2014/main" id="{98D27BAE-F266-4492-8430-FDC29ACD99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4E9A4B-E55B-42C9-BBBA-6EC2C1D5DDC4}" type="slidenum">
              <a:rPr lang="zh-TW" altLang="en-US"/>
              <a:pPr>
                <a:spcBef>
                  <a:spcPct val="0"/>
                </a:spcBef>
              </a:pPr>
              <a:t>42</a:t>
            </a:fld>
            <a:endParaRPr lang="en-US" altLang="zh-TW"/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8ECFCD47-61EF-4A49-83E0-72A171AB284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70" name="Rectangle 3">
            <a:extLst>
              <a:ext uri="{FF2B5EF4-FFF2-40B4-BE49-F238E27FC236}">
                <a16:creationId xmlns:a16="http://schemas.microsoft.com/office/drawing/2014/main" id="{278A20AC-7DAA-4535-90DD-A17B27336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>
            <a:extLst>
              <a:ext uri="{FF2B5EF4-FFF2-40B4-BE49-F238E27FC236}">
                <a16:creationId xmlns:a16="http://schemas.microsoft.com/office/drawing/2014/main" id="{4150CB96-8BA2-4188-BE66-C95E4D1591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>
            <a:extLst>
              <a:ext uri="{FF2B5EF4-FFF2-40B4-BE49-F238E27FC236}">
                <a16:creationId xmlns:a16="http://schemas.microsoft.com/office/drawing/2014/main" id="{D27BEF2A-A26A-4ACC-BECB-65249F68E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0116" name="Slide Number Placeholder 3">
            <a:extLst>
              <a:ext uri="{FF2B5EF4-FFF2-40B4-BE49-F238E27FC236}">
                <a16:creationId xmlns:a16="http://schemas.microsoft.com/office/drawing/2014/main" id="{6E914427-1903-44D6-B545-DB9E51439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F3F7610-2A90-46ED-8BA5-522B694603D6}" type="slidenum">
              <a:rPr lang="en-US" altLang="en-US"/>
              <a:pPr>
                <a:spcBef>
                  <a:spcPct val="0"/>
                </a:spcBef>
              </a:pPr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4D29883B-3B22-467D-8EFC-8217F59916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D34B6DD7-3AB0-40DD-BE95-3A5EB53AB2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>
            <a:extLst>
              <a:ext uri="{FF2B5EF4-FFF2-40B4-BE49-F238E27FC236}">
                <a16:creationId xmlns:a16="http://schemas.microsoft.com/office/drawing/2014/main" id="{A63EC1EA-23C9-4C39-8D29-3FF4211E9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Notes Placeholder 2">
            <a:extLst>
              <a:ext uri="{FF2B5EF4-FFF2-40B4-BE49-F238E27FC236}">
                <a16:creationId xmlns:a16="http://schemas.microsoft.com/office/drawing/2014/main" id="{4CF8DE45-EC6F-4577-A3C5-7E1F9EA8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4212" name="Slide Number Placeholder 3">
            <a:extLst>
              <a:ext uri="{FF2B5EF4-FFF2-40B4-BE49-F238E27FC236}">
                <a16:creationId xmlns:a16="http://schemas.microsoft.com/office/drawing/2014/main" id="{D4857908-F032-44F0-9B85-63BA43B56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CEC52AF7-F0D7-4343-923C-B8D3A68DAAC3}" type="slidenum">
              <a:rPr lang="en-US" altLang="en-US"/>
              <a:pPr>
                <a:spcBef>
                  <a:spcPct val="0"/>
                </a:spcBef>
              </a:pPr>
              <a:t>45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>
            <a:extLst>
              <a:ext uri="{FF2B5EF4-FFF2-40B4-BE49-F238E27FC236}">
                <a16:creationId xmlns:a16="http://schemas.microsoft.com/office/drawing/2014/main" id="{44F152B2-63AF-4F03-B020-7004FF2530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Notes Placeholder 2">
            <a:extLst>
              <a:ext uri="{FF2B5EF4-FFF2-40B4-BE49-F238E27FC236}">
                <a16:creationId xmlns:a16="http://schemas.microsoft.com/office/drawing/2014/main" id="{6914BA8C-1589-4BAF-9EBD-3DB73458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6260" name="Slide Number Placeholder 3">
            <a:extLst>
              <a:ext uri="{FF2B5EF4-FFF2-40B4-BE49-F238E27FC236}">
                <a16:creationId xmlns:a16="http://schemas.microsoft.com/office/drawing/2014/main" id="{55F2FE1C-CF88-4070-BCA4-5DA14FFFC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BBE2B9A-9A11-4349-BC39-8AD495302F04}" type="slidenum">
              <a:rPr lang="en-US" altLang="en-US"/>
              <a:pPr>
                <a:spcBef>
                  <a:spcPct val="0"/>
                </a:spcBef>
              </a:pPr>
              <a:t>46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Image Placeholder 1">
            <a:extLst>
              <a:ext uri="{FF2B5EF4-FFF2-40B4-BE49-F238E27FC236}">
                <a16:creationId xmlns:a16="http://schemas.microsoft.com/office/drawing/2014/main" id="{4FD1932B-4208-466B-B998-CA84DC7944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Notes Placeholder 2">
            <a:extLst>
              <a:ext uri="{FF2B5EF4-FFF2-40B4-BE49-F238E27FC236}">
                <a16:creationId xmlns:a16="http://schemas.microsoft.com/office/drawing/2014/main" id="{96F4412D-A1F9-4867-A4AB-2326579D2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98308" name="Slide Number Placeholder 3">
            <a:extLst>
              <a:ext uri="{FF2B5EF4-FFF2-40B4-BE49-F238E27FC236}">
                <a16:creationId xmlns:a16="http://schemas.microsoft.com/office/drawing/2014/main" id="{4EB6E208-BE72-4EF1-9ACD-34DA345F9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0E61BBDF-BAF2-4A27-B7DA-5DDBF5E09465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Image Placeholder 1">
            <a:extLst>
              <a:ext uri="{FF2B5EF4-FFF2-40B4-BE49-F238E27FC236}">
                <a16:creationId xmlns:a16="http://schemas.microsoft.com/office/drawing/2014/main" id="{9414C7C4-4A2A-4A61-9D03-76594FFBDC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Notes Placeholder 2">
            <a:extLst>
              <a:ext uri="{FF2B5EF4-FFF2-40B4-BE49-F238E27FC236}">
                <a16:creationId xmlns:a16="http://schemas.microsoft.com/office/drawing/2014/main" id="{1818B968-6576-42FD-B7F8-23F7D7312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0356" name="Slide Number Placeholder 3">
            <a:extLst>
              <a:ext uri="{FF2B5EF4-FFF2-40B4-BE49-F238E27FC236}">
                <a16:creationId xmlns:a16="http://schemas.microsoft.com/office/drawing/2014/main" id="{927C365D-FCDF-40E0-AD53-39FF60D6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9F170DE-F7A8-4086-9B2A-9E5667EEB378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8F7FABC4-B050-4057-8BDD-36616C2AA07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Digital Signture and PKI</a:t>
            </a:r>
            <a:endParaRPr lang="en-US" altLang="zh-TW"/>
          </a:p>
        </p:txBody>
      </p:sp>
      <p:sp>
        <p:nvSpPr>
          <p:cNvPr id="102403" name="Rectangle 6">
            <a:extLst>
              <a:ext uri="{FF2B5EF4-FFF2-40B4-BE49-F238E27FC236}">
                <a16:creationId xmlns:a16="http://schemas.microsoft.com/office/drawing/2014/main" id="{F47EB9D6-ADE2-4E27-9217-5D2DF7DA94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CS5285 Sem B 2006/07 ©2007 C H Lee</a:t>
            </a:r>
            <a:endParaRPr lang="en-US" altLang="zh-TW"/>
          </a:p>
        </p:txBody>
      </p:sp>
      <p:sp>
        <p:nvSpPr>
          <p:cNvPr id="102404" name="Rectangle 7">
            <a:extLst>
              <a:ext uri="{FF2B5EF4-FFF2-40B4-BE49-F238E27FC236}">
                <a16:creationId xmlns:a16="http://schemas.microsoft.com/office/drawing/2014/main" id="{AE4ACB94-B270-4E67-8CA3-6585D33C10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2E52EAA4-A70A-49EA-8B15-191D395583E9}" type="slidenum">
              <a:rPr lang="zh-TW" altLang="en-US"/>
              <a:pPr>
                <a:spcBef>
                  <a:spcPct val="0"/>
                </a:spcBef>
              </a:pPr>
              <a:t>49</a:t>
            </a:fld>
            <a:endParaRPr lang="en-US" altLang="zh-TW"/>
          </a:p>
        </p:txBody>
      </p:sp>
      <p:sp>
        <p:nvSpPr>
          <p:cNvPr id="102405" name="Rectangle 2">
            <a:extLst>
              <a:ext uri="{FF2B5EF4-FFF2-40B4-BE49-F238E27FC236}">
                <a16:creationId xmlns:a16="http://schemas.microsoft.com/office/drawing/2014/main" id="{8F67310D-8477-4F19-B24F-CCABCE8FB75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6" name="Rectangle 3">
            <a:extLst>
              <a:ext uri="{FF2B5EF4-FFF2-40B4-BE49-F238E27FC236}">
                <a16:creationId xmlns:a16="http://schemas.microsoft.com/office/drawing/2014/main" id="{1DA2902D-C9AB-42D8-BE50-E57FD10271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471BC21D-C40A-46AA-A9F5-BC678AA20F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E87E81E-B183-4441-9788-033FF9443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3345C8E0-EA52-45FC-A85A-78CFF042B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A0E57E81-45D6-433F-9E93-7A0EB31E2E15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>
            <a:extLst>
              <a:ext uri="{FF2B5EF4-FFF2-40B4-BE49-F238E27FC236}">
                <a16:creationId xmlns:a16="http://schemas.microsoft.com/office/drawing/2014/main" id="{430F5A84-D4B4-4175-8D26-16F2ACC6E1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Notes Placeholder 2">
            <a:extLst>
              <a:ext uri="{FF2B5EF4-FFF2-40B4-BE49-F238E27FC236}">
                <a16:creationId xmlns:a16="http://schemas.microsoft.com/office/drawing/2014/main" id="{DFE80E28-BC30-41DB-9FF4-B89D3A0AB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04452" name="Slide Number Placeholder 3">
            <a:extLst>
              <a:ext uri="{FF2B5EF4-FFF2-40B4-BE49-F238E27FC236}">
                <a16:creationId xmlns:a16="http://schemas.microsoft.com/office/drawing/2014/main" id="{33497150-CDEE-40DE-8E70-0D0B70052C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1724A47-6FCC-413E-BB9E-BAC4968B51DA}" type="slidenum">
              <a:rPr lang="en-US" altLang="en-US"/>
              <a:pPr>
                <a:spcBef>
                  <a:spcPct val="0"/>
                </a:spcBef>
              </a:pPr>
              <a:t>50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0FE91709-7911-4D96-99D6-7878BD7C51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Digital Signture and PKI</a:t>
            </a:r>
            <a:endParaRPr lang="en-US" altLang="zh-TW"/>
          </a:p>
        </p:txBody>
      </p:sp>
      <p:sp>
        <p:nvSpPr>
          <p:cNvPr id="106499" name="Rectangle 6">
            <a:extLst>
              <a:ext uri="{FF2B5EF4-FFF2-40B4-BE49-F238E27FC236}">
                <a16:creationId xmlns:a16="http://schemas.microsoft.com/office/drawing/2014/main" id="{07FA1651-453F-4471-AABD-93DBB07A90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zh-TW" altLang="en-US"/>
              <a:t>CS5285 Sem B 2006/07 ©2007 C H Lee</a:t>
            </a:r>
            <a:endParaRPr lang="en-US" altLang="zh-TW"/>
          </a:p>
        </p:txBody>
      </p:sp>
      <p:sp>
        <p:nvSpPr>
          <p:cNvPr id="106500" name="Rectangle 7">
            <a:extLst>
              <a:ext uri="{FF2B5EF4-FFF2-40B4-BE49-F238E27FC236}">
                <a16:creationId xmlns:a16="http://schemas.microsoft.com/office/drawing/2014/main" id="{6ED8653A-4C93-47F4-9841-B5B50FE6F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2C21727-460F-4D09-BD23-4F80620F4824}" type="slidenum">
              <a:rPr lang="zh-TW" altLang="en-US"/>
              <a:pPr>
                <a:spcBef>
                  <a:spcPct val="0"/>
                </a:spcBef>
              </a:pPr>
              <a:t>51</a:t>
            </a:fld>
            <a:endParaRPr lang="en-US" altLang="zh-TW"/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647B1FBC-EED4-4940-B2AF-D39004D40C8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2" name="Rectangle 3">
            <a:extLst>
              <a:ext uri="{FF2B5EF4-FFF2-40B4-BE49-F238E27FC236}">
                <a16:creationId xmlns:a16="http://schemas.microsoft.com/office/drawing/2014/main" id="{D4205166-0377-420A-8656-FEE6F17B9B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>
            <a:extLst>
              <a:ext uri="{FF2B5EF4-FFF2-40B4-BE49-F238E27FC236}">
                <a16:creationId xmlns:a16="http://schemas.microsoft.com/office/drawing/2014/main" id="{F217BA85-40DA-4888-BB54-B173CAB336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Notes Placeholder 2">
            <a:extLst>
              <a:ext uri="{FF2B5EF4-FFF2-40B4-BE49-F238E27FC236}">
                <a16:creationId xmlns:a16="http://schemas.microsoft.com/office/drawing/2014/main" id="{1FBCD3D3-1080-4313-A28C-9B2678031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08548" name="Slide Number Placeholder 3">
            <a:extLst>
              <a:ext uri="{FF2B5EF4-FFF2-40B4-BE49-F238E27FC236}">
                <a16:creationId xmlns:a16="http://schemas.microsoft.com/office/drawing/2014/main" id="{81850A32-AE4A-4222-AF77-8548B5491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B6B49F8-5659-434D-8218-72CD0FB25E37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>
            <a:extLst>
              <a:ext uri="{FF2B5EF4-FFF2-40B4-BE49-F238E27FC236}">
                <a16:creationId xmlns:a16="http://schemas.microsoft.com/office/drawing/2014/main" id="{1717AB58-84DF-42AD-AF05-AC550A090A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>
            <a:extLst>
              <a:ext uri="{FF2B5EF4-FFF2-40B4-BE49-F238E27FC236}">
                <a16:creationId xmlns:a16="http://schemas.microsoft.com/office/drawing/2014/main" id="{8419FD28-7849-4BBF-9005-BEB1EC74D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10596" name="Slide Number Placeholder 3">
            <a:extLst>
              <a:ext uri="{FF2B5EF4-FFF2-40B4-BE49-F238E27FC236}">
                <a16:creationId xmlns:a16="http://schemas.microsoft.com/office/drawing/2014/main" id="{C2376ACA-F071-4CFD-B910-2A8FC9715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834AC255-764B-4815-A98E-FB6B25660B9E}" type="slidenum">
              <a:rPr lang="en-US" altLang="en-US"/>
              <a:pPr>
                <a:spcBef>
                  <a:spcPct val="0"/>
                </a:spcBef>
              </a:pPr>
              <a:t>53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>
            <a:extLst>
              <a:ext uri="{FF2B5EF4-FFF2-40B4-BE49-F238E27FC236}">
                <a16:creationId xmlns:a16="http://schemas.microsoft.com/office/drawing/2014/main" id="{45542715-4972-455F-8BC4-A30BD843A4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Notes Placeholder 2">
            <a:extLst>
              <a:ext uri="{FF2B5EF4-FFF2-40B4-BE49-F238E27FC236}">
                <a16:creationId xmlns:a16="http://schemas.microsoft.com/office/drawing/2014/main" id="{5AB1DEF5-6063-438A-B026-A28261312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12644" name="Slide Number Placeholder 3">
            <a:extLst>
              <a:ext uri="{FF2B5EF4-FFF2-40B4-BE49-F238E27FC236}">
                <a16:creationId xmlns:a16="http://schemas.microsoft.com/office/drawing/2014/main" id="{622AC4A2-C328-4D4A-96F8-E3B4F6B1C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66FB9105-BD0D-4FD4-B5F0-165978848900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EF5E1DC-C4AC-48C2-B13C-A36AE362A6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2BD0AE42-5AAD-4991-B0D6-6CE003D9A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B400A1B4-8C06-4418-A60A-98A8B6CF9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4848B195-94A5-4521-AEEA-44BA39EA17A3}" type="slidenum">
              <a:rPr lang="en-US" altLang="en-US"/>
              <a:pPr>
                <a:spcBef>
                  <a:spcPct val="0"/>
                </a:spcBef>
              </a:pPr>
              <a:t>55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Image Placeholder 1">
            <a:extLst>
              <a:ext uri="{FF2B5EF4-FFF2-40B4-BE49-F238E27FC236}">
                <a16:creationId xmlns:a16="http://schemas.microsoft.com/office/drawing/2014/main" id="{1032A88B-27DA-4BD3-B932-F5E387CD91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Notes Placeholder 2">
            <a:extLst>
              <a:ext uri="{FF2B5EF4-FFF2-40B4-BE49-F238E27FC236}">
                <a16:creationId xmlns:a16="http://schemas.microsoft.com/office/drawing/2014/main" id="{8A5B7E66-8AC2-4252-AF70-570FC1ED7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6740" name="Slide Number Placeholder 3">
            <a:extLst>
              <a:ext uri="{FF2B5EF4-FFF2-40B4-BE49-F238E27FC236}">
                <a16:creationId xmlns:a16="http://schemas.microsoft.com/office/drawing/2014/main" id="{5D9B5623-AD1B-465B-B4F7-6DDC0174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E391D0AA-1C6D-4BA3-842B-C8C2FABE58AE}" type="slidenum">
              <a:rPr lang="en-US" altLang="en-US"/>
              <a:pPr>
                <a:spcBef>
                  <a:spcPct val="0"/>
                </a:spcBef>
              </a:pPr>
              <a:t>56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>
            <a:extLst>
              <a:ext uri="{FF2B5EF4-FFF2-40B4-BE49-F238E27FC236}">
                <a16:creationId xmlns:a16="http://schemas.microsoft.com/office/drawing/2014/main" id="{F90EDE28-8AAD-47E2-9730-8CB960CA0B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Notes Placeholder 2">
            <a:extLst>
              <a:ext uri="{FF2B5EF4-FFF2-40B4-BE49-F238E27FC236}">
                <a16:creationId xmlns:a16="http://schemas.microsoft.com/office/drawing/2014/main" id="{528414FA-23CF-4E19-ABD6-C42C42FF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altLang="en-US"/>
          </a:p>
        </p:txBody>
      </p:sp>
      <p:sp>
        <p:nvSpPr>
          <p:cNvPr id="118788" name="Slide Number Placeholder 3">
            <a:extLst>
              <a:ext uri="{FF2B5EF4-FFF2-40B4-BE49-F238E27FC236}">
                <a16:creationId xmlns:a16="http://schemas.microsoft.com/office/drawing/2014/main" id="{C5F387D0-FF19-4146-BBE7-652BBC69B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979AEC9D-1126-4978-819F-024184B9B868}" type="slidenum">
              <a:rPr lang="en-US" altLang="en-US"/>
              <a:pPr>
                <a:spcBef>
                  <a:spcPct val="0"/>
                </a:spcBef>
              </a:pPr>
              <a:t>57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Image Placeholder 1">
            <a:extLst>
              <a:ext uri="{FF2B5EF4-FFF2-40B4-BE49-F238E27FC236}">
                <a16:creationId xmlns:a16="http://schemas.microsoft.com/office/drawing/2014/main" id="{C4E54C22-F26E-4644-B6CC-7BF8D81C2B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Notes Placeholder 2">
            <a:extLst>
              <a:ext uri="{FF2B5EF4-FFF2-40B4-BE49-F238E27FC236}">
                <a16:creationId xmlns:a16="http://schemas.microsoft.com/office/drawing/2014/main" id="{7046D3CB-6DBD-4588-957B-127244A90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0836" name="Slide Number Placeholder 3">
            <a:extLst>
              <a:ext uri="{FF2B5EF4-FFF2-40B4-BE49-F238E27FC236}">
                <a16:creationId xmlns:a16="http://schemas.microsoft.com/office/drawing/2014/main" id="{85B75FF2-B7E3-444D-9001-8DA856B99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D59D0FE1-6107-4619-AF26-82AE06E33F66}" type="slidenum">
              <a:rPr lang="en-US" altLang="en-US"/>
              <a:pPr>
                <a:spcBef>
                  <a:spcPct val="0"/>
                </a:spcBef>
              </a:pPr>
              <a:t>58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D72806B4-7446-44A3-810E-FB2D4BA60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663A3C11-C4EC-4220-9F20-443DC7D71A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HK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48AD9AB0-4EAD-4E83-B2BD-305F01FAA8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fld id="{91E27C05-13AB-4843-A434-2E837F506599}" type="slidenum">
              <a:rPr lang="en-US" altLang="en-US" sz="1200"/>
              <a:pPr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A2C0784A-228A-4079-AE88-5C510BB482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9F4B362D-C7B6-4E89-9F4D-3D7F45900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E52E2DF1-0499-4EFB-BF5E-718080B1EE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fld id="{77E5A151-369E-44B4-826E-A3F42E741377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22C34DE-9A87-4A9C-A0C3-1A99F8B355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endParaRPr lang="en-GB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ABCB15F-FCB2-416E-A7E3-AF911E6F27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C33533F-71E8-4B0F-89F6-8A69A311E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196" tIns="42834" rIns="87196" bIns="42834"/>
          <a:lstStyle/>
          <a:p>
            <a:endParaRPr lang="en-GB" altLang="en-US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5699CC7-8099-46F7-8ACD-7B407596CE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3813" y="796925"/>
            <a:ext cx="4273550" cy="3205163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E020B7F-36E4-47FA-A903-15CBED69D5E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6BC001CF-7DC7-49B2-97A4-CE88E611BAC3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364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EA50461-0ABE-4CAB-A699-585967D978E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ADBA18EE-707B-4806-901B-C435FF653AF9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8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9D0B5F-7A17-4578-BC21-4A08FF772C2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18E72FBB-A3D1-4E8A-B0BD-FB2B912EFA5E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56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7F3BB16-BED4-4DC8-AAFE-AC9C92CBA89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79B5427B-80C1-44A9-AD9F-56523BEB4A80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26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1E0AB-5B29-40CF-941C-A6FE12A7ACA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5ED6E4C5-8901-4DCD-87EB-AC0BA7F7ECD0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22FE39F-D96C-4352-B601-AA794B0F06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0C3AF513-73BA-420B-A334-B2DB84149CA1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11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8BD3817-8C3B-4D23-A3DB-2F25E448ECC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8A9F3165-5333-47C2-B130-0713462C0B15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90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DDE57ED-6507-4E41-8841-9C3FE1B1B70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E581E270-0804-4423-B157-EE22F0A791FC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4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115CAE5-1493-46F0-AFA6-1AF8A09BC3E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63FF0A85-126C-42E2-B85B-21966610CBA9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41B0250-A725-4585-9EA2-4D46D140B1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C5274DF9-6E10-4743-AD3C-0B644CE6ED89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9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108F31-B444-4BB5-8B01-3E1C9F1DE6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8E65E988-71F7-4A59-A26D-155BACBCB178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26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C523A16-4522-4E2F-9120-C105EB53E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56ABF9C-A017-4020-AE0D-003656343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E3C3045-9E7A-4E5F-8D3A-2A8E5FA7319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r>
              <a:rPr lang="en-US" altLang="en-US"/>
              <a:t>Cryptography – Part III                                                                                                     </a:t>
            </a:r>
            <a:fld id="{DEE69497-0420-4A38-914F-F0B6644845D3}" type="slidenum">
              <a:rPr lang="en-US" altLang="en-US">
                <a:latin typeface="Times New Roman" panose="02020603050405020304" pitchFamily="18" charset="0"/>
              </a:rPr>
              <a:pPr/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q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panose="02020603050405020304" pitchFamily="18" charset="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pitchFamily="18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hyperlink" Target="http://www.hsbc.com.hk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gpi.org/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gcio.gov.hk/eng/eto/eeto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95D298A-924F-422E-BCAD-0546ACD5FCC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349375"/>
            <a:ext cx="7772400" cy="1470025"/>
          </a:xfrm>
        </p:spPr>
        <p:txBody>
          <a:bodyPr/>
          <a:lstStyle/>
          <a:p>
            <a:r>
              <a:rPr lang="en-US" altLang="en-US" sz="3600"/>
              <a:t>CS5285</a:t>
            </a:r>
            <a:br>
              <a:rPr lang="en-US" altLang="en-US" sz="3600"/>
            </a:br>
            <a:r>
              <a:rPr lang="en-US" altLang="en-US" sz="3200" b="1"/>
              <a:t>Information Security for eCommerce</a:t>
            </a:r>
            <a:br>
              <a:rPr lang="en-US" altLang="en-US" sz="3200" b="1"/>
            </a:br>
            <a:br>
              <a:rPr lang="en-US" altLang="en-US" sz="3200" b="1"/>
            </a:br>
            <a:r>
              <a:rPr lang="en-US" altLang="en-US" sz="3200"/>
              <a:t>Lecture 7</a:t>
            </a:r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B6789E72-ADDD-4B7D-BB88-63EE6A6ADBE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/>
          <a:lstStyle/>
          <a:p>
            <a:r>
              <a:rPr lang="en-US" altLang="en-US"/>
              <a:t>Dr. Gerhard Hancke</a:t>
            </a:r>
          </a:p>
          <a:p>
            <a:r>
              <a:rPr lang="en-US" altLang="en-US"/>
              <a:t>CS Department </a:t>
            </a:r>
            <a:br>
              <a:rPr lang="en-US" altLang="en-US"/>
            </a:br>
            <a:r>
              <a:rPr lang="en-US" altLang="en-US"/>
              <a:t>City University of Hong Kong</a:t>
            </a:r>
          </a:p>
        </p:txBody>
      </p:sp>
      <p:sp>
        <p:nvSpPr>
          <p:cNvPr id="3076" name="Footer Placeholder 3">
            <a:extLst>
              <a:ext uri="{FF2B5EF4-FFF2-40B4-BE49-F238E27FC236}">
                <a16:creationId xmlns:a16="http://schemas.microsoft.com/office/drawing/2014/main" id="{8633A91C-90E7-4A90-A5BD-9EA9809CDE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ea typeface="MS PGothic" panose="020B0600070205080204" pitchFamily="34" charset="-128"/>
            </a:endParaRPr>
          </a:p>
        </p:txBody>
      </p:sp>
      <p:sp>
        <p:nvSpPr>
          <p:cNvPr id="3077" name="Slide Number Placeholder 4">
            <a:extLst>
              <a:ext uri="{FF2B5EF4-FFF2-40B4-BE49-F238E27FC236}">
                <a16:creationId xmlns:a16="http://schemas.microsoft.com/office/drawing/2014/main" id="{326F8C2D-E9E5-4CC3-9030-8B39B0A909A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142F1F8F-2420-411B-BD56-BBDCF57ACBCC}" type="slidenum">
              <a:rPr lang="en-US" altLang="en-US" sz="240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2400"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 advTm="13143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506" name="Rectangle 2">
            <a:extLst>
              <a:ext uri="{FF2B5EF4-FFF2-40B4-BE49-F238E27FC236}">
                <a16:creationId xmlns:a16="http://schemas.microsoft.com/office/drawing/2014/main" id="{6F448D92-8E5E-4968-839A-BFB7413A2C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GB" altLang="en-US"/>
              <a:t>Distribution within a domain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DB642CD-BA3A-407E-9760-7381469DB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i="1"/>
              <a:t>Key Translation Centre</a:t>
            </a:r>
            <a:r>
              <a:rPr lang="en-GB" altLang="en-US"/>
              <a:t> (KTC): An entity trusted to transport keys between entities that share keys with the KTC.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Example of a key transport service.</a:t>
            </a:r>
          </a:p>
          <a:p>
            <a:pPr>
              <a:lnSpc>
                <a:spcPct val="90000"/>
              </a:lnSpc>
            </a:pPr>
            <a:r>
              <a:rPr lang="en-GB" altLang="en-US" i="1"/>
              <a:t>Key Distribution Centre</a:t>
            </a:r>
            <a:r>
              <a:rPr lang="en-GB" altLang="en-US"/>
              <a:t> (KDC): An entity trusted to generate and distribute keys to entities that share keys with the KDC.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Arguably example of a key agreement service.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554" name="Rectangle 2">
            <a:extLst>
              <a:ext uri="{FF2B5EF4-FFF2-40B4-BE49-F238E27FC236}">
                <a16:creationId xmlns:a16="http://schemas.microsoft.com/office/drawing/2014/main" id="{C228CC89-3A8B-4B7A-AF05-5AE516550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575" y="909638"/>
            <a:ext cx="7054850" cy="771525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Translation Centre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7FA443C-D9D1-44A3-A2EC-7677CC63C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4654550"/>
            <a:ext cx="17399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29B30A2B-2CE1-4520-BDB3-474F11F26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654550"/>
            <a:ext cx="17399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92DB44EF-09C9-43B9-9135-9982EF48E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292350"/>
            <a:ext cx="16637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3558" name="Line 6">
            <a:extLst>
              <a:ext uri="{FF2B5EF4-FFF2-40B4-BE49-F238E27FC236}">
                <a16:creationId xmlns:a16="http://schemas.microsoft.com/office/drawing/2014/main" id="{0564EA1A-CB88-41E5-9E1B-BBBFEBD7E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0350" y="2508250"/>
            <a:ext cx="219710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4791" name="Line 7">
            <a:extLst>
              <a:ext uri="{FF2B5EF4-FFF2-40B4-BE49-F238E27FC236}">
                <a16:creationId xmlns:a16="http://schemas.microsoft.com/office/drawing/2014/main" id="{1E3A6A60-8198-4681-A4B5-AAA116636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3282950"/>
            <a:ext cx="13843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4792" name="Line 8">
            <a:extLst>
              <a:ext uri="{FF2B5EF4-FFF2-40B4-BE49-F238E27FC236}">
                <a16:creationId xmlns:a16="http://schemas.microsoft.com/office/drawing/2014/main" id="{E914E5D3-F6D6-4493-AB0B-1324EB1911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901950"/>
            <a:ext cx="1663700" cy="173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4793" name="Line 9">
            <a:extLst>
              <a:ext uri="{FF2B5EF4-FFF2-40B4-BE49-F238E27FC236}">
                <a16:creationId xmlns:a16="http://schemas.microsoft.com/office/drawing/2014/main" id="{BD57AED1-52F1-485F-9C0F-E365CEF5B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50" y="5257800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3562" name="Rectangle 10">
            <a:extLst>
              <a:ext uri="{FF2B5EF4-FFF2-40B4-BE49-F238E27FC236}">
                <a16:creationId xmlns:a16="http://schemas.microsoft.com/office/drawing/2014/main" id="{AA2F5AC8-9E08-4CD2-971B-6A702183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31400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1</a:t>
            </a:r>
          </a:p>
        </p:txBody>
      </p:sp>
      <p:sp>
        <p:nvSpPr>
          <p:cNvPr id="374795" name="Rectangle 11">
            <a:extLst>
              <a:ext uri="{FF2B5EF4-FFF2-40B4-BE49-F238E27FC236}">
                <a16:creationId xmlns:a16="http://schemas.microsoft.com/office/drawing/2014/main" id="{C237F463-DC25-4F73-8162-E133FE64A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5688" y="32924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2</a:t>
            </a:r>
          </a:p>
        </p:txBody>
      </p:sp>
      <p:sp>
        <p:nvSpPr>
          <p:cNvPr id="374796" name="Rectangle 12">
            <a:extLst>
              <a:ext uri="{FF2B5EF4-FFF2-40B4-BE49-F238E27FC236}">
                <a16:creationId xmlns:a16="http://schemas.microsoft.com/office/drawing/2014/main" id="{9E1127CB-B417-4586-82FF-46E80A4FB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38258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3</a:t>
            </a:r>
          </a:p>
        </p:txBody>
      </p:sp>
      <p:sp>
        <p:nvSpPr>
          <p:cNvPr id="374797" name="Rectangle 13">
            <a:extLst>
              <a:ext uri="{FF2B5EF4-FFF2-40B4-BE49-F238E27FC236}">
                <a16:creationId xmlns:a16="http://schemas.microsoft.com/office/drawing/2014/main" id="{7D7BAED6-7741-482D-97CE-79C9FCC02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8164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3</a:t>
            </a:r>
          </a:p>
        </p:txBody>
      </p:sp>
      <p:sp>
        <p:nvSpPr>
          <p:cNvPr id="23566" name="Rectangle 14">
            <a:extLst>
              <a:ext uri="{FF2B5EF4-FFF2-40B4-BE49-F238E27FC236}">
                <a16:creationId xmlns:a16="http://schemas.microsoft.com/office/drawing/2014/main" id="{6A90C71C-A7DF-4DCF-BD5E-515140164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5014913"/>
            <a:ext cx="123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Entity A</a:t>
            </a:r>
          </a:p>
        </p:txBody>
      </p:sp>
      <p:sp>
        <p:nvSpPr>
          <p:cNvPr id="23567" name="Rectangle 15">
            <a:extLst>
              <a:ext uri="{FF2B5EF4-FFF2-40B4-BE49-F238E27FC236}">
                <a16:creationId xmlns:a16="http://schemas.microsoft.com/office/drawing/2014/main" id="{7526CB87-8165-48F8-9477-A8B1FB67E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5014913"/>
            <a:ext cx="123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Entity B</a:t>
            </a:r>
          </a:p>
        </p:txBody>
      </p:sp>
      <p:sp>
        <p:nvSpPr>
          <p:cNvPr id="23568" name="Rectangle 16">
            <a:extLst>
              <a:ext uri="{FF2B5EF4-FFF2-40B4-BE49-F238E27FC236}">
                <a16:creationId xmlns:a16="http://schemas.microsoft.com/office/drawing/2014/main" id="{EA6F593F-B703-4BCF-84DC-252D219FA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347913"/>
            <a:ext cx="1535113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Translation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Centre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95" grpId="0"/>
      <p:bldP spid="374795" grpId="1"/>
      <p:bldP spid="374796" grpId="0"/>
      <p:bldP spid="37479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602" name="Rectangle 2">
            <a:extLst>
              <a:ext uri="{FF2B5EF4-FFF2-40B4-BE49-F238E27FC236}">
                <a16:creationId xmlns:a16="http://schemas.microsoft.com/office/drawing/2014/main" id="{682C8807-7E92-4FF0-8AFD-ADC5DE663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4575" y="909638"/>
            <a:ext cx="7054850" cy="771525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Distribution Centre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9CF66622-46A3-44F7-8BF2-489E03ADD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4654550"/>
            <a:ext cx="17399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60735E7E-D05D-4789-B20F-B8CA7B6D0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654550"/>
            <a:ext cx="17399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471B669C-2216-434D-8950-D6E300AB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2292350"/>
            <a:ext cx="1663700" cy="1206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25606" name="Line 6">
            <a:extLst>
              <a:ext uri="{FF2B5EF4-FFF2-40B4-BE49-F238E27FC236}">
                <a16:creationId xmlns:a16="http://schemas.microsoft.com/office/drawing/2014/main" id="{7D290534-0C7B-4845-85C6-486F669577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30350" y="2508250"/>
            <a:ext cx="2197100" cy="214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5607" name="Line 7">
            <a:extLst>
              <a:ext uri="{FF2B5EF4-FFF2-40B4-BE49-F238E27FC236}">
                <a16:creationId xmlns:a16="http://schemas.microsoft.com/office/drawing/2014/main" id="{8D2F2A59-B33A-4284-B1E8-D3CEFECC13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55850" y="3282950"/>
            <a:ext cx="1384300" cy="135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6840" name="Line 8">
            <a:extLst>
              <a:ext uri="{FF2B5EF4-FFF2-40B4-BE49-F238E27FC236}">
                <a16:creationId xmlns:a16="http://schemas.microsoft.com/office/drawing/2014/main" id="{FEC374DD-CEAB-4444-9FDB-7226032FAE18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6550" y="2901950"/>
            <a:ext cx="1663700" cy="173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25609" name="Rectangle 9">
            <a:extLst>
              <a:ext uri="{FF2B5EF4-FFF2-40B4-BE49-F238E27FC236}">
                <a16:creationId xmlns:a16="http://schemas.microsoft.com/office/drawing/2014/main" id="{AFFD84B3-9F9A-4B18-9EDD-B8532343A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888" y="31400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1</a:t>
            </a:r>
          </a:p>
        </p:txBody>
      </p:sp>
      <p:sp>
        <p:nvSpPr>
          <p:cNvPr id="376842" name="Rectangle 10">
            <a:extLst>
              <a:ext uri="{FF2B5EF4-FFF2-40B4-BE49-F238E27FC236}">
                <a16:creationId xmlns:a16="http://schemas.microsoft.com/office/drawing/2014/main" id="{AE3186FA-9E2E-4461-9506-EFF27366E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3292475"/>
            <a:ext cx="3794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2</a:t>
            </a:r>
          </a:p>
        </p:txBody>
      </p:sp>
      <p:sp>
        <p:nvSpPr>
          <p:cNvPr id="25611" name="Rectangle 11">
            <a:extLst>
              <a:ext uri="{FF2B5EF4-FFF2-40B4-BE49-F238E27FC236}">
                <a16:creationId xmlns:a16="http://schemas.microsoft.com/office/drawing/2014/main" id="{15546590-48A8-4292-8D9B-253AF60DF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00" y="3825875"/>
            <a:ext cx="379413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2</a:t>
            </a:r>
          </a:p>
        </p:txBody>
      </p:sp>
      <p:sp>
        <p:nvSpPr>
          <p:cNvPr id="25612" name="Rectangle 12">
            <a:extLst>
              <a:ext uri="{FF2B5EF4-FFF2-40B4-BE49-F238E27FC236}">
                <a16:creationId xmlns:a16="http://schemas.microsoft.com/office/drawing/2014/main" id="{2C27C44C-8E51-43E8-A445-9D0CB5F77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3038" y="5014913"/>
            <a:ext cx="123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Entity A</a:t>
            </a:r>
          </a:p>
        </p:txBody>
      </p:sp>
      <p:sp>
        <p:nvSpPr>
          <p:cNvPr id="25613" name="Rectangle 13">
            <a:extLst>
              <a:ext uri="{FF2B5EF4-FFF2-40B4-BE49-F238E27FC236}">
                <a16:creationId xmlns:a16="http://schemas.microsoft.com/office/drawing/2014/main" id="{2198F58B-B534-47C6-A487-BDAC4CBCC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2238" y="5014913"/>
            <a:ext cx="1230312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Entity B</a:t>
            </a:r>
          </a:p>
        </p:txBody>
      </p:sp>
      <p:sp>
        <p:nvSpPr>
          <p:cNvPr id="25614" name="Rectangle 14">
            <a:extLst>
              <a:ext uri="{FF2B5EF4-FFF2-40B4-BE49-F238E27FC236}">
                <a16:creationId xmlns:a16="http://schemas.microsoft.com/office/drawing/2014/main" id="{342A445F-0D0C-405A-8A8F-853F868F2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925" y="2347913"/>
            <a:ext cx="16271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Distribution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000" i="1"/>
              <a:t>Centre</a:t>
            </a:r>
          </a:p>
        </p:txBody>
      </p:sp>
      <p:sp>
        <p:nvSpPr>
          <p:cNvPr id="376847" name="Line 15">
            <a:extLst>
              <a:ext uri="{FF2B5EF4-FFF2-40B4-BE49-F238E27FC236}">
                <a16:creationId xmlns:a16="http://schemas.microsoft.com/office/drawing/2014/main" id="{876D8A66-74BA-4E27-AE01-3C7DDEF2E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8150" y="5257800"/>
            <a:ext cx="3187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76848" name="Rectangle 16">
            <a:extLst>
              <a:ext uri="{FF2B5EF4-FFF2-40B4-BE49-F238E27FC236}">
                <a16:creationId xmlns:a16="http://schemas.microsoft.com/office/drawing/2014/main" id="{9904CEB9-FA90-4C33-AD8C-53BCE7A0F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4816475"/>
            <a:ext cx="379412" cy="51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800" b="1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42" grpId="0"/>
      <p:bldP spid="3768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0" name="Rectangle 2">
            <a:extLst>
              <a:ext uri="{FF2B5EF4-FFF2-40B4-BE49-F238E27FC236}">
                <a16:creationId xmlns:a16="http://schemas.microsoft.com/office/drawing/2014/main" id="{58E69B10-57CC-4D1D-9926-EEE57A895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Terms for key management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D3E4ED8-D3FD-42F6-974E-0334DFCC51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343400"/>
          </a:xfrm>
        </p:spPr>
        <p:txBody>
          <a:bodyPr/>
          <a:lstStyle/>
          <a:p>
            <a:r>
              <a:rPr lang="en-GB" altLang="en-US" sz="2400" i="1"/>
              <a:t>Key establishment</a:t>
            </a:r>
            <a:r>
              <a:rPr lang="en-GB" altLang="en-US" sz="2400"/>
              <a:t>: Process of making a secret key available to multiple entities.</a:t>
            </a:r>
          </a:p>
          <a:p>
            <a:r>
              <a:rPr lang="en-GB" altLang="en-US" sz="2400" i="1"/>
              <a:t>Key control</a:t>
            </a:r>
            <a:r>
              <a:rPr lang="en-GB" altLang="en-US" sz="2400"/>
              <a:t>: Ability to a choose a key’s value.</a:t>
            </a:r>
          </a:p>
          <a:p>
            <a:r>
              <a:rPr lang="en-GB" altLang="en-US" sz="2400" i="1"/>
              <a:t>Key agreement</a:t>
            </a:r>
            <a:r>
              <a:rPr lang="en-GB" altLang="en-US" sz="2400"/>
              <a:t>: Process of establishing a key in such a way that neither entity has key control.</a:t>
            </a:r>
          </a:p>
          <a:p>
            <a:r>
              <a:rPr lang="en-GB" altLang="en-US" sz="2400" i="1"/>
              <a:t>Key transport</a:t>
            </a:r>
            <a:r>
              <a:rPr lang="en-GB" altLang="en-US" sz="2400"/>
              <a:t>: Process of securely transferring a key from one entity to another.</a:t>
            </a:r>
          </a:p>
          <a:p>
            <a:r>
              <a:rPr lang="en-GB" altLang="en-US" sz="2400" i="1"/>
              <a:t>Key confirmation</a:t>
            </a:r>
            <a:r>
              <a:rPr lang="en-GB" altLang="en-US" sz="2400"/>
              <a:t>: Assurance that another entity has a particular key.</a:t>
            </a:r>
            <a:endParaRPr lang="en-GB" altLang="en-US" sz="2400"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698" name="Rectangle 2">
            <a:extLst>
              <a:ext uri="{FF2B5EF4-FFF2-40B4-BE49-F238E27FC236}">
                <a16:creationId xmlns:a16="http://schemas.microsoft.com/office/drawing/2014/main" id="{CD1E6BB1-F892-4B1D-ABE7-2A1BF15E10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41388"/>
            <a:ext cx="7848600" cy="708025"/>
          </a:xfrm>
        </p:spPr>
        <p:txBody>
          <a:bodyPr/>
          <a:lstStyle/>
          <a:p>
            <a:r>
              <a:rPr lang="en-GB" altLang="en-US"/>
              <a:t>Who has the key at the end?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54D6FA7E-2A08-4398-84C9-1DBD611D27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91000"/>
          </a:xfrm>
        </p:spPr>
        <p:txBody>
          <a:bodyPr/>
          <a:lstStyle/>
          <a:p>
            <a:r>
              <a:rPr lang="en-GB" altLang="en-US" sz="2400"/>
              <a:t>We can set two requirements of key establishment</a:t>
            </a:r>
          </a:p>
          <a:p>
            <a:pPr lvl="1"/>
            <a:r>
              <a:rPr lang="en-GB" altLang="en-US" sz="2000" i="1"/>
              <a:t>Implicit key authentication to A</a:t>
            </a:r>
            <a:r>
              <a:rPr lang="en-GB" altLang="en-US" sz="2000"/>
              <a:t>: The assurance for </a:t>
            </a:r>
            <a:r>
              <a:rPr lang="en-GB" altLang="en-US" sz="2000" i="1"/>
              <a:t>A</a:t>
            </a:r>
            <a:r>
              <a:rPr lang="en-GB" altLang="en-US" sz="2000"/>
              <a:t> that only another identified entity can possess a key. This is the basic security requirement.</a:t>
            </a:r>
          </a:p>
          <a:p>
            <a:pPr lvl="1"/>
            <a:r>
              <a:rPr lang="en-GB" altLang="en-US" sz="2000" i="1"/>
              <a:t>Explicit key authentication to A</a:t>
            </a:r>
            <a:r>
              <a:rPr lang="en-GB" altLang="en-US" sz="2000"/>
              <a:t>: The assurance for </a:t>
            </a:r>
            <a:r>
              <a:rPr lang="en-GB" altLang="en-US" sz="2000" i="1"/>
              <a:t>A</a:t>
            </a:r>
            <a:r>
              <a:rPr lang="en-GB" altLang="en-US" sz="2000"/>
              <a:t> that only another identified entity possesses a key. This is a more stringent security requirement.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746" name="Rectangle 2">
            <a:extLst>
              <a:ext uri="{FF2B5EF4-FFF2-40B4-BE49-F238E27FC236}">
                <a16:creationId xmlns:a16="http://schemas.microsoft.com/office/drawing/2014/main" id="{772A4885-35B2-41FE-BF89-8555681288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939800"/>
            <a:ext cx="7610475" cy="711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establishment mech. 6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E41D36D-8578-4C8B-B617-69941436FE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Directly communicating entities.</a:t>
            </a:r>
          </a:p>
          <a:p>
            <a:r>
              <a:rPr lang="en-GB" altLang="en-US" i="1"/>
              <a:t>A</a:t>
            </a:r>
            <a:r>
              <a:rPr lang="en-GB" altLang="en-US"/>
              <a:t>, </a:t>
            </a:r>
            <a:r>
              <a:rPr lang="en-GB" altLang="en-US" i="1"/>
              <a:t>B</a:t>
            </a:r>
            <a:r>
              <a:rPr lang="en-GB" altLang="en-US"/>
              <a:t> must share a secret key </a:t>
            </a:r>
            <a:r>
              <a:rPr lang="en-GB" altLang="en-US" i="1"/>
              <a:t>KAB</a:t>
            </a:r>
            <a:r>
              <a:rPr lang="en-GB" altLang="en-US"/>
              <a:t>.</a:t>
            </a:r>
          </a:p>
          <a:p>
            <a:r>
              <a:rPr lang="en-GB" altLang="en-US" i="1"/>
              <a:t>R</a:t>
            </a:r>
            <a:r>
              <a:rPr lang="en-GB" altLang="en-US" i="1" baseline="-25000"/>
              <a:t>A</a:t>
            </a:r>
            <a:r>
              <a:rPr lang="en-GB" altLang="en-US"/>
              <a:t> and </a:t>
            </a:r>
            <a:r>
              <a:rPr lang="en-GB" altLang="en-US" i="1"/>
              <a:t>R</a:t>
            </a:r>
            <a:r>
              <a:rPr lang="en-GB" altLang="en-US" i="1" baseline="-25000"/>
              <a:t>B</a:t>
            </a:r>
            <a:r>
              <a:rPr lang="en-GB" altLang="en-US"/>
              <a:t> are nonces.</a:t>
            </a:r>
          </a:p>
          <a:p>
            <a:r>
              <a:rPr lang="en-GB" altLang="en-US" i="1"/>
              <a:t>F</a:t>
            </a:r>
            <a:r>
              <a:rPr lang="en-GB" altLang="en-US" i="1" baseline="-25000"/>
              <a:t>A</a:t>
            </a:r>
            <a:r>
              <a:rPr lang="en-GB" altLang="en-US"/>
              <a:t> and </a:t>
            </a:r>
            <a:r>
              <a:rPr lang="en-GB" altLang="en-US" i="1"/>
              <a:t>F</a:t>
            </a:r>
            <a:r>
              <a:rPr lang="en-GB" altLang="en-US" i="1" baseline="-25000"/>
              <a:t>B</a:t>
            </a:r>
            <a:r>
              <a:rPr lang="en-GB" altLang="en-US"/>
              <a:t> contain keying material.</a:t>
            </a:r>
            <a:endParaRPr lang="en-GB" altLang="en-US" i="1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36ACBC41-B11E-41A2-AB60-494178EC7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07010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A4A6FA3F-B16C-4216-8FFD-3356425BB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07010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33796" name="Line 5">
            <a:extLst>
              <a:ext uri="{FF2B5EF4-FFF2-40B4-BE49-F238E27FC236}">
                <a16:creationId xmlns:a16="http://schemas.microsoft.com/office/drawing/2014/main" id="{F8B96649-13B3-45F5-9AC6-24304BE70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7815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3797" name="Rectangle 6">
            <a:extLst>
              <a:ext uri="{FF2B5EF4-FFF2-40B4-BE49-F238E27FC236}">
                <a16:creationId xmlns:a16="http://schemas.microsoft.com/office/drawing/2014/main" id="{13650F96-4932-438D-BB2B-63C6D2F24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481388"/>
            <a:ext cx="444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</a:t>
            </a:r>
          </a:p>
        </p:txBody>
      </p:sp>
      <p:sp>
        <p:nvSpPr>
          <p:cNvPr id="33798" name="Rectangle 7">
            <a:extLst>
              <a:ext uri="{FF2B5EF4-FFF2-40B4-BE49-F238E27FC236}">
                <a16:creationId xmlns:a16="http://schemas.microsoft.com/office/drawing/2014/main" id="{7F35B84D-0BC9-4E74-9296-00EF78B9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481388"/>
            <a:ext cx="485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</a:t>
            </a:r>
          </a:p>
        </p:txBody>
      </p:sp>
      <p:sp>
        <p:nvSpPr>
          <p:cNvPr id="33799" name="Rectangle 8">
            <a:extLst>
              <a:ext uri="{FF2B5EF4-FFF2-40B4-BE49-F238E27FC236}">
                <a16:creationId xmlns:a16="http://schemas.microsoft.com/office/drawing/2014/main" id="{6411EAA1-5C88-4860-B8FF-EB13BD31D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25" y="250507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= R</a:t>
            </a:r>
            <a:r>
              <a:rPr lang="en-US" altLang="en-US" sz="2400" baseline="-25000"/>
              <a:t>B</a:t>
            </a:r>
            <a:endParaRPr lang="en-US" altLang="en-US" sz="2400"/>
          </a:p>
        </p:txBody>
      </p:sp>
      <p:sp>
        <p:nvSpPr>
          <p:cNvPr id="33800" name="Line 9">
            <a:extLst>
              <a:ext uri="{FF2B5EF4-FFF2-40B4-BE49-F238E27FC236}">
                <a16:creationId xmlns:a16="http://schemas.microsoft.com/office/drawing/2014/main" id="{50CB9EE5-DDC3-4C95-BDBE-6BA98C179E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374015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3801" name="Rectangle 10">
            <a:extLst>
              <a:ext uri="{FF2B5EF4-FFF2-40B4-BE49-F238E27FC236}">
                <a16:creationId xmlns:a16="http://schemas.microsoft.com/office/drawing/2014/main" id="{8EF5450E-11E6-4960-B0AE-07E6DA4FA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267075"/>
            <a:ext cx="5146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2</a:t>
            </a:r>
            <a:r>
              <a:rPr lang="en-US" altLang="en-US" sz="2400"/>
              <a:t> = Enc</a:t>
            </a:r>
            <a:r>
              <a:rPr lang="en-US" altLang="en-US" sz="2400" baseline="-25000"/>
              <a:t>KAB</a:t>
            </a:r>
            <a:r>
              <a:rPr lang="en-US" altLang="en-US" sz="2400"/>
              <a:t>(R</a:t>
            </a:r>
            <a:r>
              <a:rPr lang="en-US" altLang="en-US" sz="2400" baseline="-25000"/>
              <a:t>A</a:t>
            </a:r>
            <a:r>
              <a:rPr lang="en-US" altLang="en-US" sz="2400"/>
              <a:t>||R</a:t>
            </a:r>
            <a:r>
              <a:rPr lang="en-US" altLang="en-US" sz="2400" baseline="-25000"/>
              <a:t>B</a:t>
            </a:r>
            <a:r>
              <a:rPr lang="en-US" altLang="en-US" sz="2400"/>
              <a:t>||B||F</a:t>
            </a:r>
            <a:r>
              <a:rPr lang="en-US" altLang="en-US" sz="2400" baseline="-25000"/>
              <a:t>A</a:t>
            </a:r>
            <a:r>
              <a:rPr lang="en-US" altLang="en-US" sz="2400"/>
              <a:t>||Text1)</a:t>
            </a:r>
          </a:p>
        </p:txBody>
      </p:sp>
      <p:sp>
        <p:nvSpPr>
          <p:cNvPr id="33802" name="Line 11">
            <a:extLst>
              <a:ext uri="{FF2B5EF4-FFF2-40B4-BE49-F238E27FC236}">
                <a16:creationId xmlns:a16="http://schemas.microsoft.com/office/drawing/2014/main" id="{B5AF04C9-4095-4234-A8C9-8CD2926B4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835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3803" name="Rectangle 12">
            <a:extLst>
              <a:ext uri="{FF2B5EF4-FFF2-40B4-BE49-F238E27FC236}">
                <a16:creationId xmlns:a16="http://schemas.microsoft.com/office/drawing/2014/main" id="{456FCB4A-80D6-499A-BD1B-46D3AC897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2525" y="4105275"/>
            <a:ext cx="47228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3</a:t>
            </a:r>
            <a:r>
              <a:rPr lang="en-US" altLang="en-US" sz="2400"/>
              <a:t> = Enc</a:t>
            </a:r>
            <a:r>
              <a:rPr lang="en-US" altLang="en-US" sz="2400" baseline="-25000"/>
              <a:t>KAB</a:t>
            </a:r>
            <a:r>
              <a:rPr lang="en-US" altLang="en-US" sz="2400"/>
              <a:t>(R</a:t>
            </a:r>
            <a:r>
              <a:rPr lang="en-US" altLang="en-US" sz="2400" baseline="-25000"/>
              <a:t>B</a:t>
            </a:r>
            <a:r>
              <a:rPr lang="en-US" altLang="en-US" sz="2400"/>
              <a:t>||R</a:t>
            </a:r>
            <a:r>
              <a:rPr lang="en-US" altLang="en-US" sz="2400" baseline="-25000"/>
              <a:t>A</a:t>
            </a:r>
            <a:r>
              <a:rPr lang="en-US" altLang="en-US" sz="2400"/>
              <a:t>||F</a:t>
            </a:r>
            <a:r>
              <a:rPr lang="en-US" altLang="en-US" sz="2400" baseline="-25000"/>
              <a:t>B</a:t>
            </a:r>
            <a:r>
              <a:rPr lang="en-US" altLang="en-US" sz="2400"/>
              <a:t>||Text4)</a:t>
            </a:r>
          </a:p>
        </p:txBody>
      </p:sp>
      <p:sp useBgFill="1">
        <p:nvSpPr>
          <p:cNvPr id="33804" name="Rectangle 14">
            <a:extLst>
              <a:ext uri="{FF2B5EF4-FFF2-40B4-BE49-F238E27FC236}">
                <a16:creationId xmlns:a16="http://schemas.microsoft.com/office/drawing/2014/main" id="{4B09FB8B-784D-473D-9A97-997C267AD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939800"/>
            <a:ext cx="7610475" cy="711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establishment mech. 6</a:t>
            </a:r>
          </a:p>
        </p:txBody>
      </p:sp>
      <p:sp>
        <p:nvSpPr>
          <p:cNvPr id="33805" name="Rectangle 15">
            <a:extLst>
              <a:ext uri="{FF2B5EF4-FFF2-40B4-BE49-F238E27FC236}">
                <a16:creationId xmlns:a16="http://schemas.microsoft.com/office/drawing/2014/main" id="{D2BB571B-A9BA-41AE-85F6-FF9258ED8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715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buClr>
                <a:schemeClr val="tx1"/>
              </a:buClr>
            </a:pPr>
            <a:r>
              <a:rPr lang="en-GB" altLang="en-US" sz="2800">
                <a:latin typeface="Verdana" panose="020B0604030504040204" pitchFamily="34" charset="0"/>
              </a:rPr>
              <a:t>Key K typically a hash of F</a:t>
            </a:r>
            <a:r>
              <a:rPr lang="en-GB" altLang="en-US" sz="2800" baseline="-25000">
                <a:latin typeface="Verdana" panose="020B0604030504040204" pitchFamily="34" charset="0"/>
              </a:rPr>
              <a:t>A</a:t>
            </a:r>
            <a:r>
              <a:rPr lang="en-GB" altLang="en-US" sz="2800">
                <a:latin typeface="Verdana" panose="020B0604030504040204" pitchFamily="34" charset="0"/>
              </a:rPr>
              <a:t> and F</a:t>
            </a:r>
            <a:r>
              <a:rPr lang="en-GB" altLang="en-US" sz="2800" baseline="-25000">
                <a:latin typeface="Verdana" panose="020B0604030504040204" pitchFamily="34" charset="0"/>
              </a:rPr>
              <a:t>B</a:t>
            </a:r>
            <a:r>
              <a:rPr lang="en-GB" altLang="en-US" sz="2800"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E26596F5-B587-4983-9972-BF4FDD3FB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4273550"/>
            <a:ext cx="825500" cy="1816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3900A443-E046-4F9C-9CB2-407DE5EFF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4273550"/>
            <a:ext cx="825500" cy="18161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E30B7108-3DF0-45C1-8B97-95F3F1707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" y="1949450"/>
            <a:ext cx="18161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5" name="Rectangle 6">
            <a:extLst>
              <a:ext uri="{FF2B5EF4-FFF2-40B4-BE49-F238E27FC236}">
                <a16:creationId xmlns:a16="http://schemas.microsoft.com/office/drawing/2014/main" id="{CC138BC1-DD0C-495C-A84D-FCCB5CF68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4846638"/>
            <a:ext cx="460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5846" name="Rectangle 7">
            <a:extLst>
              <a:ext uri="{FF2B5EF4-FFF2-40B4-BE49-F238E27FC236}">
                <a16:creationId xmlns:a16="http://schemas.microsoft.com/office/drawing/2014/main" id="{3BB0B9DE-1F08-429F-A831-9FE06CDCC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4846638"/>
            <a:ext cx="460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35847" name="Rectangle 8">
            <a:extLst>
              <a:ext uri="{FF2B5EF4-FFF2-40B4-BE49-F238E27FC236}">
                <a16:creationId xmlns:a16="http://schemas.microsoft.com/office/drawing/2014/main" id="{7F077FDF-FFC4-4F8D-8F42-F12D6B625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525" y="2103438"/>
            <a:ext cx="96043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TTP</a:t>
            </a:r>
          </a:p>
        </p:txBody>
      </p:sp>
      <p:sp>
        <p:nvSpPr>
          <p:cNvPr id="35848" name="Line 9">
            <a:extLst>
              <a:ext uri="{FF2B5EF4-FFF2-40B4-BE49-F238E27FC236}">
                <a16:creationId xmlns:a16="http://schemas.microsoft.com/office/drawing/2014/main" id="{E1FA4229-2423-43AF-A474-74217CC0DD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5257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849" name="Line 10">
            <a:extLst>
              <a:ext uri="{FF2B5EF4-FFF2-40B4-BE49-F238E27FC236}">
                <a16:creationId xmlns:a16="http://schemas.microsoft.com/office/drawing/2014/main" id="{343A99B6-26DC-4FCD-8E76-CFAA36CFB4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6019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850" name="Rectangle 11">
            <a:extLst>
              <a:ext uri="{FF2B5EF4-FFF2-40B4-BE49-F238E27FC236}">
                <a16:creationId xmlns:a16="http://schemas.microsoft.com/office/drawing/2014/main" id="{99914803-8371-40B5-8CDD-38B5D7D9D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25" y="4852988"/>
            <a:ext cx="5353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KBT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||Text2)||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KAB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||Text3)</a:t>
            </a:r>
          </a:p>
        </p:txBody>
      </p:sp>
      <p:sp>
        <p:nvSpPr>
          <p:cNvPr id="35851" name="Rectangle 12">
            <a:extLst>
              <a:ext uri="{FF2B5EF4-FFF2-40B4-BE49-F238E27FC236}">
                <a16:creationId xmlns:a16="http://schemas.microsoft.com/office/drawing/2014/main" id="{54124450-1E69-4329-A524-7911D9B82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4488" y="5653088"/>
            <a:ext cx="29114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KAB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||Text4)</a:t>
            </a:r>
          </a:p>
        </p:txBody>
      </p:sp>
      <p:sp>
        <p:nvSpPr>
          <p:cNvPr id="35852" name="Line 13">
            <a:extLst>
              <a:ext uri="{FF2B5EF4-FFF2-40B4-BE49-F238E27FC236}">
                <a16:creationId xmlns:a16="http://schemas.microsoft.com/office/drawing/2014/main" id="{9677C317-C330-4DBB-B5B3-D183CCC15B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4572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853" name="Rectangle 14">
            <a:extLst>
              <a:ext uri="{FF2B5EF4-FFF2-40B4-BE49-F238E27FC236}">
                <a16:creationId xmlns:a16="http://schemas.microsoft.com/office/drawing/2014/main" id="{A6791FE5-D25A-4B68-A90E-637578B42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1075" y="4205288"/>
            <a:ext cx="995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4" name="Line 15">
            <a:extLst>
              <a:ext uri="{FF2B5EF4-FFF2-40B4-BE49-F238E27FC236}">
                <a16:creationId xmlns:a16="http://schemas.microsoft.com/office/drawing/2014/main" id="{8B7444D2-B872-47E0-AE8B-B64FAE911C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2743200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855" name="Line 16">
            <a:extLst>
              <a:ext uri="{FF2B5EF4-FFF2-40B4-BE49-F238E27FC236}">
                <a16:creationId xmlns:a16="http://schemas.microsoft.com/office/drawing/2014/main" id="{133C554D-4EAE-4E2F-907C-AFE00EA09B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2819400"/>
            <a:ext cx="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35856" name="Rectangle 17">
            <a:extLst>
              <a:ext uri="{FF2B5EF4-FFF2-40B4-BE49-F238E27FC236}">
                <a16:creationId xmlns:a16="http://schemas.microsoft.com/office/drawing/2014/main" id="{8E7E27D6-BA31-4F0D-9EB3-02F891B01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879725"/>
            <a:ext cx="169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18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R′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18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18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57" name="Rectangle 18">
            <a:extLst>
              <a:ext uri="{FF2B5EF4-FFF2-40B4-BE49-F238E27FC236}">
                <a16:creationId xmlns:a16="http://schemas.microsoft.com/office/drawing/2014/main" id="{47FB8652-0D45-42E2-AA0F-36EEFC383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459163"/>
            <a:ext cx="6142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KAT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′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||Text1)||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KBT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000" i="1" baseline="-2500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000" i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||Text2)</a:t>
            </a:r>
          </a:p>
        </p:txBody>
      </p:sp>
      <p:sp useBgFill="1">
        <p:nvSpPr>
          <p:cNvPr id="35858" name="Rectangle 20">
            <a:extLst>
              <a:ext uri="{FF2B5EF4-FFF2-40B4-BE49-F238E27FC236}">
                <a16:creationId xmlns:a16="http://schemas.microsoft.com/office/drawing/2014/main" id="{44770C86-BB83-4B0A-8A71-859091BF5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939800"/>
            <a:ext cx="7534275" cy="711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establishment mech. 9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9A008FA-F6F4-4AFE-B3B2-776C44F64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229600" cy="1143000"/>
          </a:xfrm>
        </p:spPr>
        <p:txBody>
          <a:bodyPr/>
          <a:lstStyle/>
          <a:p>
            <a:r>
              <a:rPr lang="en-US" altLang="en-US"/>
              <a:t>Remember from last lecture….</a:t>
            </a:r>
          </a:p>
        </p:txBody>
      </p:sp>
      <p:pic>
        <p:nvPicPr>
          <p:cNvPr id="37891" name="Picture 2">
            <a:extLst>
              <a:ext uri="{FF2B5EF4-FFF2-40B4-BE49-F238E27FC236}">
                <a16:creationId xmlns:a16="http://schemas.microsoft.com/office/drawing/2014/main" id="{05A5C2DF-423F-484B-9B09-4CF751D6F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1628775"/>
            <a:ext cx="8450262" cy="443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938" name="Rectangle 2">
            <a:extLst>
              <a:ext uri="{FF2B5EF4-FFF2-40B4-BE49-F238E27FC236}">
                <a16:creationId xmlns:a16="http://schemas.microsoft.com/office/drawing/2014/main" id="{A5A8E3D8-83D8-48B9-A277-10D21F8B3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41388"/>
            <a:ext cx="6838950" cy="708025"/>
          </a:xfrm>
        </p:spPr>
        <p:txBody>
          <a:bodyPr/>
          <a:lstStyle/>
          <a:p>
            <a:r>
              <a:rPr lang="en-GB" altLang="en-US"/>
              <a:t>Public-key protocols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568D88F-1F32-46F3-9D8A-790709FAA4EE}"/>
              </a:ext>
            </a:extLst>
          </p:cNvPr>
          <p:cNvSpPr txBox="1">
            <a:spLocks/>
          </p:cNvSpPr>
          <p:nvPr/>
        </p:nvSpPr>
        <p:spPr>
          <a:xfrm>
            <a:off x="685800" y="2209800"/>
            <a:ext cx="7772400" cy="4114800"/>
          </a:xfrm>
          <a:prstGeom prst="rect">
            <a:avLst/>
          </a:prstGeom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GB" sz="2800" kern="0" dirty="0">
                <a:latin typeface="+mn-lt"/>
              </a:rPr>
              <a:t>The use of public-key cryptography to produce a shared symmetric secret key.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q"/>
              <a:defRPr/>
            </a:pPr>
            <a:r>
              <a:rPr lang="en-GB" sz="2800" kern="0" dirty="0">
                <a:latin typeface="+mn-lt"/>
              </a:rPr>
              <a:t>The protocols can be classified as: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en-GB" kern="0" dirty="0">
                <a:latin typeface="+mn-lt"/>
              </a:rPr>
              <a:t>Key transport protocols (typically involving public-key encryption and digital signatures)</a:t>
            </a:r>
          </a:p>
          <a:p>
            <a:pPr marL="742950" lvl="1" indent="-285750">
              <a:spcBef>
                <a:spcPct val="20000"/>
              </a:spcBef>
              <a:buClr>
                <a:schemeClr val="tx1"/>
              </a:buClr>
              <a:buSzPct val="100000"/>
              <a:buFontTx/>
              <a:buChar char="–"/>
              <a:defRPr/>
            </a:pPr>
            <a:r>
              <a:rPr lang="en-GB" kern="0" dirty="0">
                <a:latin typeface="+mn-lt"/>
              </a:rPr>
              <a:t>Key agreement protocols (indirectly specified and mostly based on the </a:t>
            </a:r>
            <a:r>
              <a:rPr lang="en-GB" kern="0" dirty="0" err="1">
                <a:latin typeface="+mn-lt"/>
              </a:rPr>
              <a:t>Diffie</a:t>
            </a:r>
            <a:r>
              <a:rPr lang="en-GB" kern="0" dirty="0">
                <a:latin typeface="+mn-lt"/>
              </a:rPr>
              <a:t>-Hellman protocol)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24A24DF-B5AF-4FAF-AD5D-E338D2AD9D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Reminder of previous lecture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3479CD1D-00D6-4EFB-83C8-254AA9024D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28775"/>
            <a:ext cx="8153400" cy="46085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700"/>
              <a:t>Authentication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What is needed for entity authentication?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Data origin authentication (sure who generated)</a:t>
            </a:r>
          </a:p>
          <a:p>
            <a:pPr lvl="2">
              <a:lnSpc>
                <a:spcPct val="80000"/>
              </a:lnSpc>
            </a:pPr>
            <a:r>
              <a:rPr lang="en-GB" altLang="en-US" sz="2000"/>
              <a:t>MAC/Encryption/Signature</a:t>
            </a:r>
          </a:p>
          <a:p>
            <a:pPr lvl="2">
              <a:lnSpc>
                <a:spcPct val="80000"/>
              </a:lnSpc>
            </a:pPr>
            <a:r>
              <a:rPr lang="en-GB" altLang="en-US" sz="2000"/>
              <a:t>Stops masquerade attacks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Freshness (is the message generated now?)</a:t>
            </a:r>
          </a:p>
          <a:p>
            <a:pPr lvl="2">
              <a:lnSpc>
                <a:spcPct val="80000"/>
              </a:lnSpc>
            </a:pPr>
            <a:r>
              <a:rPr lang="en-GB" altLang="en-US" sz="2000"/>
              <a:t>Nonce (Random or counter/sequence)/Timestamp</a:t>
            </a:r>
          </a:p>
          <a:p>
            <a:pPr lvl="2">
              <a:lnSpc>
                <a:spcPct val="80000"/>
              </a:lnSpc>
            </a:pPr>
            <a:r>
              <a:rPr lang="en-GB" altLang="en-US" sz="2000"/>
              <a:t>Stops replay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We looked at protocol examples…</a:t>
            </a:r>
          </a:p>
          <a:p>
            <a:pPr lvl="2">
              <a:lnSpc>
                <a:spcPct val="80000"/>
              </a:lnSpc>
            </a:pPr>
            <a:r>
              <a:rPr lang="en-GB" altLang="en-US" sz="2000"/>
              <a:t>Also remember the reflection attack</a:t>
            </a:r>
          </a:p>
        </p:txBody>
      </p:sp>
      <p:sp>
        <p:nvSpPr>
          <p:cNvPr id="5124" name="Footer Placeholder 3">
            <a:extLst>
              <a:ext uri="{FF2B5EF4-FFF2-40B4-BE49-F238E27FC236}">
                <a16:creationId xmlns:a16="http://schemas.microsoft.com/office/drawing/2014/main" id="{44E4E7EF-5AD1-423C-BC94-A5C065B000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ea typeface="MS PGothic" panose="020B0600070205080204" pitchFamily="34" charset="-128"/>
            </a:endParaRPr>
          </a:p>
        </p:txBody>
      </p:sp>
      <p:sp>
        <p:nvSpPr>
          <p:cNvPr id="5125" name="Slide Number Placeholder 4">
            <a:extLst>
              <a:ext uri="{FF2B5EF4-FFF2-40B4-BE49-F238E27FC236}">
                <a16:creationId xmlns:a16="http://schemas.microsoft.com/office/drawing/2014/main" id="{F4BE4ECD-E5B0-4AF3-88C8-3BCEBDE47CE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A56BDD7-ECCC-4A80-B1C6-3F3F6ED6D3F7}" type="slidenum">
              <a:rPr lang="en-US" altLang="en-US" sz="240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24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986" name="Rectangle 2">
            <a:extLst>
              <a:ext uri="{FF2B5EF4-FFF2-40B4-BE49-F238E27FC236}">
                <a16:creationId xmlns:a16="http://schemas.microsoft.com/office/drawing/2014/main" id="{7F8C1AFC-747A-4AA2-90FB-D5EF78A81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41388"/>
            <a:ext cx="6838950" cy="708025"/>
          </a:xfrm>
        </p:spPr>
        <p:txBody>
          <a:bodyPr/>
          <a:lstStyle/>
          <a:p>
            <a:r>
              <a:rPr lang="en-GB" altLang="en-US"/>
              <a:t>Notation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4BA69FF-DBE4-4BDF-A292-08502274E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 i="1"/>
              <a:t>A</a:t>
            </a:r>
            <a:r>
              <a:rPr lang="en-GB" altLang="en-US" sz="2800"/>
              <a:t> and </a:t>
            </a:r>
            <a:r>
              <a:rPr lang="en-GB" altLang="en-US" sz="2800" i="1"/>
              <a:t>B</a:t>
            </a:r>
            <a:r>
              <a:rPr lang="en-GB" altLang="en-US" sz="2800"/>
              <a:t> are (identifiers for) two entities who wish to engage in an authentication protocol.</a:t>
            </a:r>
          </a:p>
          <a:p>
            <a:r>
              <a:rPr lang="en-GB" altLang="en-US" sz="2800" i="1"/>
              <a:t>R</a:t>
            </a:r>
            <a:r>
              <a:rPr lang="en-GB" altLang="en-US" sz="2800" i="1" baseline="-25000"/>
              <a:t>A</a:t>
            </a:r>
            <a:r>
              <a:rPr lang="en-GB" altLang="en-US" sz="2800"/>
              <a:t> is a random nonce generated by </a:t>
            </a:r>
            <a:r>
              <a:rPr lang="en-GB" altLang="en-US" sz="2800" i="1"/>
              <a:t>A</a:t>
            </a:r>
            <a:r>
              <a:rPr lang="en-GB" altLang="en-US" sz="2800"/>
              <a:t>.</a:t>
            </a:r>
          </a:p>
          <a:p>
            <a:r>
              <a:rPr lang="en-GB" altLang="en-US" sz="2800" i="1"/>
              <a:t>Enc</a:t>
            </a:r>
            <a:r>
              <a:rPr lang="en-GB" altLang="en-US" sz="2800" i="1" baseline="-25000"/>
              <a:t>A</a:t>
            </a:r>
            <a:r>
              <a:rPr lang="en-GB" altLang="en-US" sz="2800"/>
              <a:t>(</a:t>
            </a:r>
            <a:r>
              <a:rPr lang="en-GB" altLang="en-US" sz="2800" i="1"/>
              <a:t>X</a:t>
            </a:r>
            <a:r>
              <a:rPr lang="en-GB" altLang="en-US" sz="2800"/>
              <a:t>) denotes the encryption computed with A’s public key on the data </a:t>
            </a:r>
            <a:r>
              <a:rPr lang="en-GB" altLang="en-US" sz="2800" i="1"/>
              <a:t>X</a:t>
            </a:r>
            <a:r>
              <a:rPr lang="en-GB" altLang="en-US" sz="2800"/>
              <a:t>.</a:t>
            </a:r>
          </a:p>
          <a:p>
            <a:r>
              <a:rPr lang="en-GB" altLang="en-US" sz="2800" i="1"/>
              <a:t>Sig</a:t>
            </a:r>
            <a:r>
              <a:rPr lang="en-GB" altLang="en-US" sz="2800" i="1" baseline="-25000"/>
              <a:t>A</a:t>
            </a:r>
            <a:r>
              <a:rPr lang="en-GB" altLang="en-US" sz="2800"/>
              <a:t>(</a:t>
            </a:r>
            <a:r>
              <a:rPr lang="en-GB" altLang="en-US" sz="2800" i="1"/>
              <a:t>X</a:t>
            </a:r>
            <a:r>
              <a:rPr lang="en-GB" altLang="en-US" sz="2800"/>
              <a:t>) denotes the signature (with appendix) computed by </a:t>
            </a:r>
            <a:r>
              <a:rPr lang="en-GB" altLang="en-US" sz="2800" i="1"/>
              <a:t>A</a:t>
            </a:r>
            <a:r>
              <a:rPr lang="en-GB" altLang="en-US" sz="2800"/>
              <a:t> on the data </a:t>
            </a:r>
            <a:r>
              <a:rPr lang="en-GB" altLang="en-US" sz="2800" i="1"/>
              <a:t>X</a:t>
            </a:r>
            <a:r>
              <a:rPr lang="en-GB" altLang="en-US" sz="2800"/>
              <a:t>.</a:t>
            </a:r>
            <a:endParaRPr lang="en-GB" altLang="en-US" sz="2800" i="1" baseline="-25000"/>
          </a:p>
          <a:p>
            <a:pPr>
              <a:buFont typeface="Wingdings" panose="05000000000000000000" pitchFamily="2" charset="2"/>
              <a:buNone/>
            </a:pPr>
            <a:endParaRPr lang="en-GB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034" name="Rectangle 2">
            <a:extLst>
              <a:ext uri="{FF2B5EF4-FFF2-40B4-BE49-F238E27FC236}">
                <a16:creationId xmlns:a16="http://schemas.microsoft.com/office/drawing/2014/main" id="{E2D9A50F-4E9F-4086-AF9C-D323BDB92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939800"/>
            <a:ext cx="7610475" cy="711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transport mech. 4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9948D2E1-EB71-4E70-B29A-AFF3F5C263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Key transport protocol.</a:t>
            </a:r>
          </a:p>
          <a:p>
            <a:r>
              <a:rPr lang="en-GB" altLang="en-US" i="1"/>
              <a:t>A</a:t>
            </a:r>
            <a:r>
              <a:rPr lang="en-GB" altLang="en-US"/>
              <a:t>, </a:t>
            </a:r>
            <a:r>
              <a:rPr lang="en-GB" altLang="en-US" i="1"/>
              <a:t>B</a:t>
            </a:r>
            <a:r>
              <a:rPr lang="en-GB" altLang="en-US"/>
              <a:t> must have authenticated copies of each others public keys.</a:t>
            </a:r>
          </a:p>
          <a:p>
            <a:r>
              <a:rPr lang="en-GB" altLang="en-US" i="1"/>
              <a:t>R</a:t>
            </a:r>
            <a:r>
              <a:rPr lang="en-GB" altLang="en-US" i="1" baseline="-25000"/>
              <a:t>A</a:t>
            </a:r>
            <a:r>
              <a:rPr lang="en-GB" altLang="en-US"/>
              <a:t> and </a:t>
            </a:r>
            <a:r>
              <a:rPr lang="en-GB" altLang="en-US" i="1"/>
              <a:t>R</a:t>
            </a:r>
            <a:r>
              <a:rPr lang="en-GB" altLang="en-US" i="1" baseline="-25000"/>
              <a:t>B</a:t>
            </a:r>
            <a:r>
              <a:rPr lang="en-GB" altLang="en-US"/>
              <a:t> are nonces.</a:t>
            </a:r>
          </a:p>
          <a:p>
            <a:r>
              <a:rPr lang="en-GB" altLang="en-US"/>
              <a:t>The notion of keying material has been replaced with simply a key </a:t>
            </a:r>
            <a:r>
              <a:rPr lang="en-GB" altLang="en-US" i="1"/>
              <a:t>K.</a:t>
            </a:r>
            <a:endParaRPr lang="en-GB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FD1BF44F-45A8-4E47-9F8F-604DCA44B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15655A6A-7110-4046-A918-ACF3259FF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46084" name="Line 5">
            <a:extLst>
              <a:ext uri="{FF2B5EF4-FFF2-40B4-BE49-F238E27FC236}">
                <a16:creationId xmlns:a16="http://schemas.microsoft.com/office/drawing/2014/main" id="{0CEF650B-1E69-4479-A93B-763E2AF8C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352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46085" name="Rectangle 6">
            <a:extLst>
              <a:ext uri="{FF2B5EF4-FFF2-40B4-BE49-F238E27FC236}">
                <a16:creationId xmlns:a16="http://schemas.microsoft.com/office/drawing/2014/main" id="{20686032-66B6-4F2C-8597-7D0199720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856038"/>
            <a:ext cx="4445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B</a:t>
            </a:r>
          </a:p>
        </p:txBody>
      </p:sp>
      <p:sp>
        <p:nvSpPr>
          <p:cNvPr id="46086" name="Rectangle 7">
            <a:extLst>
              <a:ext uri="{FF2B5EF4-FFF2-40B4-BE49-F238E27FC236}">
                <a16:creationId xmlns:a16="http://schemas.microsoft.com/office/drawing/2014/main" id="{CA1120DC-0BE3-4445-8EA4-5B4953D66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856038"/>
            <a:ext cx="4857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A</a:t>
            </a:r>
          </a:p>
        </p:txBody>
      </p:sp>
      <p:sp>
        <p:nvSpPr>
          <p:cNvPr id="46087" name="Rectangle 8">
            <a:extLst>
              <a:ext uri="{FF2B5EF4-FFF2-40B4-BE49-F238E27FC236}">
                <a16:creationId xmlns:a16="http://schemas.microsoft.com/office/drawing/2014/main" id="{D18A96C2-ECB0-4740-8483-EB675FB08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7163" y="2879725"/>
            <a:ext cx="12144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1</a:t>
            </a:r>
            <a:r>
              <a:rPr lang="en-US" altLang="en-US" sz="2400"/>
              <a:t> = R</a:t>
            </a:r>
            <a:r>
              <a:rPr lang="en-US" altLang="en-US" sz="2400" baseline="-25000"/>
              <a:t>B</a:t>
            </a:r>
            <a:endParaRPr lang="en-US" altLang="en-US" sz="2400"/>
          </a:p>
        </p:txBody>
      </p:sp>
      <p:sp>
        <p:nvSpPr>
          <p:cNvPr id="46088" name="Line 9">
            <a:extLst>
              <a:ext uri="{FF2B5EF4-FFF2-40B4-BE49-F238E27FC236}">
                <a16:creationId xmlns:a16="http://schemas.microsoft.com/office/drawing/2014/main" id="{0DA23945-0061-49F6-8DA2-6DD4A11DA8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5720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46089" name="Rectangle 10">
            <a:extLst>
              <a:ext uri="{FF2B5EF4-FFF2-40B4-BE49-F238E27FC236}">
                <a16:creationId xmlns:a16="http://schemas.microsoft.com/office/drawing/2014/main" id="{DEDD51E3-B7CA-47D2-BC52-3124174A7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4098925"/>
            <a:ext cx="4454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M</a:t>
            </a:r>
            <a:r>
              <a:rPr lang="en-US" altLang="en-US" sz="2400" baseline="-25000"/>
              <a:t>2</a:t>
            </a:r>
            <a:r>
              <a:rPr lang="en-US" altLang="en-US" sz="2400"/>
              <a:t> = B||R</a:t>
            </a:r>
            <a:r>
              <a:rPr lang="en-US" altLang="en-US" sz="2400" baseline="-25000"/>
              <a:t>A</a:t>
            </a:r>
            <a:r>
              <a:rPr lang="en-US" altLang="en-US" sz="2400"/>
              <a:t>|| R</a:t>
            </a:r>
            <a:r>
              <a:rPr lang="en-US" altLang="en-US" sz="2400" baseline="-25000"/>
              <a:t>B</a:t>
            </a:r>
            <a:r>
              <a:rPr lang="en-US" altLang="en-US" sz="2400"/>
              <a:t>||Enc</a:t>
            </a:r>
            <a:r>
              <a:rPr lang="en-US" altLang="en-US" sz="2400" baseline="-25000"/>
              <a:t>B</a:t>
            </a:r>
            <a:r>
              <a:rPr lang="en-US" altLang="en-US" sz="2400"/>
              <a:t>(A||K)||</a:t>
            </a:r>
          </a:p>
        </p:txBody>
      </p:sp>
      <p:sp useBgFill="1">
        <p:nvSpPr>
          <p:cNvPr id="46090" name="Rectangle 2">
            <a:extLst>
              <a:ext uri="{FF2B5EF4-FFF2-40B4-BE49-F238E27FC236}">
                <a16:creationId xmlns:a16="http://schemas.microsoft.com/office/drawing/2014/main" id="{73926BE4-8BAB-49A0-8923-3E9466DF8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763" y="939800"/>
            <a:ext cx="7610475" cy="71120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Key transport mech. 4</a:t>
            </a:r>
          </a:p>
        </p:txBody>
      </p:sp>
      <p:sp>
        <p:nvSpPr>
          <p:cNvPr id="46091" name="Rectangle 10">
            <a:extLst>
              <a:ext uri="{FF2B5EF4-FFF2-40B4-BE49-F238E27FC236}">
                <a16:creationId xmlns:a16="http://schemas.microsoft.com/office/drawing/2014/main" id="{997F1760-2F0A-4D56-B87A-BB994BB0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6463" y="4643438"/>
            <a:ext cx="3938587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Sig</a:t>
            </a:r>
            <a:r>
              <a:rPr lang="en-US" altLang="en-US" sz="2400" baseline="-25000"/>
              <a:t>A</a:t>
            </a:r>
            <a:r>
              <a:rPr lang="en-US" altLang="en-US" sz="2400"/>
              <a:t>(B||R</a:t>
            </a:r>
            <a:r>
              <a:rPr lang="en-US" altLang="en-US" sz="2400" baseline="-25000"/>
              <a:t>A</a:t>
            </a:r>
            <a:r>
              <a:rPr lang="en-US" altLang="en-US" sz="2400"/>
              <a:t>|| R</a:t>
            </a:r>
            <a:r>
              <a:rPr lang="en-US" altLang="en-US" sz="2400" baseline="-25000"/>
              <a:t>B</a:t>
            </a:r>
            <a:r>
              <a:rPr lang="en-US" altLang="en-US" sz="2400"/>
              <a:t>||Enc</a:t>
            </a:r>
            <a:r>
              <a:rPr lang="en-US" altLang="en-US" sz="2400" baseline="-25000"/>
              <a:t>B</a:t>
            </a:r>
            <a:r>
              <a:rPr lang="en-US" altLang="en-US" sz="2400"/>
              <a:t>(A||K))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130" name="Rectangle 2">
            <a:extLst>
              <a:ext uri="{FF2B5EF4-FFF2-40B4-BE49-F238E27FC236}">
                <a16:creationId xmlns:a16="http://schemas.microsoft.com/office/drawing/2014/main" id="{FC7CFACD-C02D-4254-8448-02F829EE7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909638"/>
            <a:ext cx="8458200" cy="771525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Last comment: Key hierarchies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255DF84E-CD0E-4E7D-AD42-6E68EEC4C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Key are often organised in a hierarchy.  Keys in one level used to protect or generate keys in next layer down.</a:t>
            </a:r>
          </a:p>
          <a:p>
            <a:r>
              <a:rPr lang="en-GB" altLang="en-US" sz="2800"/>
              <a:t>Only lowest layer keys (</a:t>
            </a:r>
            <a:r>
              <a:rPr lang="en-GB" altLang="en-US" sz="2800" i="1"/>
              <a:t>session keys</a:t>
            </a:r>
            <a:r>
              <a:rPr lang="en-GB" altLang="en-US" sz="2800"/>
              <a:t>) used for data security. </a:t>
            </a:r>
          </a:p>
          <a:p>
            <a:r>
              <a:rPr lang="en-GB" altLang="en-US" sz="2800"/>
              <a:t>Top layer key is </a:t>
            </a:r>
            <a:r>
              <a:rPr lang="en-GB" altLang="en-US" sz="2800" i="1"/>
              <a:t>master key</a:t>
            </a:r>
            <a:r>
              <a:rPr lang="en-GB" altLang="en-US" sz="2800"/>
              <a:t>.  Must be protected with care.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51AC6EC4-4035-4C5B-8283-6FA7C1AB44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use a key hierarchy</a:t>
            </a:r>
          </a:p>
        </p:txBody>
      </p:sp>
      <p:sp>
        <p:nvSpPr>
          <p:cNvPr id="50179" name="Footer Placeholder 2">
            <a:extLst>
              <a:ext uri="{FF2B5EF4-FFF2-40B4-BE49-F238E27FC236}">
                <a16:creationId xmlns:a16="http://schemas.microsoft.com/office/drawing/2014/main" id="{821A0700-A5D2-4511-A4F0-87F9A60F3A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0BD866-4576-42E6-9A9C-C9153E678DC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E39F759D-BC55-44A1-B5A2-1AF0049B0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8288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800"/>
              <a:t>The more we use a key the more likely it is to be compromised….</a:t>
            </a:r>
          </a:p>
          <a:p>
            <a:r>
              <a:rPr lang="en-GB" altLang="en-US" sz="2800"/>
              <a:t>Key establishment from nothing is hard…</a:t>
            </a:r>
          </a:p>
          <a:p>
            <a:r>
              <a:rPr lang="en-GB" altLang="en-US" sz="2800"/>
              <a:t>Use top layer keys sparingly (long lifetime)</a:t>
            </a:r>
          </a:p>
          <a:p>
            <a:pPr lvl="1"/>
            <a:r>
              <a:rPr lang="en-GB" altLang="en-US" sz="2400"/>
              <a:t>These keys used for only for key establishment</a:t>
            </a:r>
          </a:p>
          <a:p>
            <a:r>
              <a:rPr lang="en-GB" altLang="en-US" sz="2800"/>
              <a:t>Low level keys used often (short lifetime)</a:t>
            </a:r>
          </a:p>
          <a:p>
            <a:pPr lvl="1"/>
            <a:r>
              <a:rPr lang="en-GB" altLang="en-US" sz="2400"/>
              <a:t>Compromise of a session key of limited significance.</a:t>
            </a:r>
          </a:p>
          <a:p>
            <a:pPr lvl="1"/>
            <a:endParaRPr lang="en-GB" altLang="en-US" sz="2400"/>
          </a:p>
          <a:p>
            <a:endParaRPr lang="en-GB" altLang="en-US" sz="2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3355C473-D41E-442B-886A-F61A137DBE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/>
              <a:t>Example: Simple payment card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2227" name="Footer Placeholder 2">
            <a:extLst>
              <a:ext uri="{FF2B5EF4-FFF2-40B4-BE49-F238E27FC236}">
                <a16:creationId xmlns:a16="http://schemas.microsoft.com/office/drawing/2014/main" id="{9D8CD86D-B1CD-4DB7-A4E5-71427E60D2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Times New Roman" panose="02020603050405020304" pitchFamily="18" charset="0"/>
              </a:rPr>
              <a:t>								</a:t>
            </a:r>
            <a:fld id="{8C393238-012A-4B96-92F8-2E4C4B0A3AE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C2E7FDB-F805-46DD-9F25-F586F283B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143000"/>
            <a:ext cx="8458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400"/>
              <a:t>Closed system </a:t>
            </a:r>
          </a:p>
          <a:p>
            <a:pPr lvl="1"/>
            <a:r>
              <a:rPr lang="en-GB" altLang="en-US" sz="2000"/>
              <a:t>Cards/readers all controlled by same entity</a:t>
            </a:r>
          </a:p>
          <a:p>
            <a:r>
              <a:rPr lang="en-GB" altLang="en-US" sz="2400"/>
              <a:t>What keys do we need?</a:t>
            </a:r>
          </a:p>
          <a:p>
            <a:pPr lvl="1"/>
            <a:r>
              <a:rPr lang="en-GB" altLang="en-US" sz="2000"/>
              <a:t>Card and reader need to share a key</a:t>
            </a:r>
          </a:p>
          <a:p>
            <a:r>
              <a:rPr lang="en-GB" altLang="en-US" sz="2400"/>
              <a:t>Problem?</a:t>
            </a:r>
          </a:p>
          <a:p>
            <a:pPr lvl="1"/>
            <a:r>
              <a:rPr lang="en-GB" altLang="en-US" sz="2000"/>
              <a:t>Reader cannot store each possible card key!</a:t>
            </a:r>
          </a:p>
          <a:p>
            <a:pPr lvl="1"/>
            <a:r>
              <a:rPr lang="en-GB" altLang="en-US" sz="2000"/>
              <a:t>So give all cards the same key?</a:t>
            </a:r>
          </a:p>
          <a:p>
            <a:pPr lvl="1"/>
            <a:r>
              <a:rPr lang="en-GB" altLang="en-US" sz="2000"/>
              <a:t>One compromised card = completely broken system!</a:t>
            </a:r>
          </a:p>
          <a:p>
            <a:r>
              <a:rPr lang="en-GB" altLang="en-US" sz="2400"/>
              <a:t>The reader contains system master key</a:t>
            </a:r>
          </a:p>
          <a:p>
            <a:pPr lvl="1"/>
            <a:r>
              <a:rPr lang="en-GB" altLang="en-US" sz="2000"/>
              <a:t>Card contains card key</a:t>
            </a:r>
          </a:p>
          <a:p>
            <a:pPr lvl="1"/>
            <a:r>
              <a:rPr lang="en-GB" altLang="en-US" sz="2000"/>
              <a:t>Reader use master key and UID to derive card key</a:t>
            </a:r>
          </a:p>
          <a:p>
            <a:pPr lvl="1"/>
            <a:r>
              <a:rPr lang="en-GB" altLang="en-US" sz="2000"/>
              <a:t>Reader and card communicate….</a:t>
            </a:r>
          </a:p>
          <a:p>
            <a:r>
              <a:rPr lang="en-GB" altLang="en-US" sz="2400"/>
              <a:t>If card compromised then only limited damage.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274" name="Rectangle 4">
            <a:extLst>
              <a:ext uri="{FF2B5EF4-FFF2-40B4-BE49-F238E27FC236}">
                <a16:creationId xmlns:a16="http://schemas.microsoft.com/office/drawing/2014/main" id="{B32EF2D6-DD22-4D3F-BFAA-F9CD8C94451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44713"/>
            <a:ext cx="7772400" cy="1441450"/>
          </a:xfrm>
        </p:spPr>
        <p:txBody>
          <a:bodyPr/>
          <a:lstStyle/>
          <a:p>
            <a:r>
              <a:rPr lang="en-GB" altLang="en-US"/>
              <a:t>Public Key (Certificate) Management</a:t>
            </a:r>
          </a:p>
        </p:txBody>
      </p:sp>
      <p:sp>
        <p:nvSpPr>
          <p:cNvPr id="54275" name="Rectangle 5">
            <a:extLst>
              <a:ext uri="{FF2B5EF4-FFF2-40B4-BE49-F238E27FC236}">
                <a16:creationId xmlns:a16="http://schemas.microsoft.com/office/drawing/2014/main" id="{8CEDE663-4AC7-486F-89AF-64EB2EB81C6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A24F483B-F825-4EC9-8E1A-BC4A9DB9B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3" name="Rectangle 4">
            <a:extLst>
              <a:ext uri="{FF2B5EF4-FFF2-40B4-BE49-F238E27FC236}">
                <a16:creationId xmlns:a16="http://schemas.microsoft.com/office/drawing/2014/main" id="{0AEABF6E-BCCF-4D4C-9860-1631F15E2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324" name="Line 5">
            <a:extLst>
              <a:ext uri="{FF2B5EF4-FFF2-40B4-BE49-F238E27FC236}">
                <a16:creationId xmlns:a16="http://schemas.microsoft.com/office/drawing/2014/main" id="{B2FF15B7-8AE8-4843-BBAE-C7BBB14077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7338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6325" name="Rectangle 6">
            <a:extLst>
              <a:ext uri="{FF2B5EF4-FFF2-40B4-BE49-F238E27FC236}">
                <a16:creationId xmlns:a16="http://schemas.microsoft.com/office/drawing/2014/main" id="{2FB10725-B063-4B58-9CA3-F62F83889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856038"/>
            <a:ext cx="460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6326" name="Rectangle 7">
            <a:extLst>
              <a:ext uri="{FF2B5EF4-FFF2-40B4-BE49-F238E27FC236}">
                <a16:creationId xmlns:a16="http://schemas.microsoft.com/office/drawing/2014/main" id="{83ED4477-A031-4FD8-9602-212C410D6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856038"/>
            <a:ext cx="460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56327" name="Rectangle 8">
            <a:extLst>
              <a:ext uri="{FF2B5EF4-FFF2-40B4-BE49-F238E27FC236}">
                <a16:creationId xmlns:a16="http://schemas.microsoft.com/office/drawing/2014/main" id="{8C6AD7BA-A132-4468-80F7-6F77E8361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0875" y="3260725"/>
            <a:ext cx="2820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Sig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6328" name="Line 9">
            <a:extLst>
              <a:ext uri="{FF2B5EF4-FFF2-40B4-BE49-F238E27FC236}">
                <a16:creationId xmlns:a16="http://schemas.microsoft.com/office/drawing/2014/main" id="{1E26506E-CADF-40DE-B515-37A4F633BD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648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6329" name="Rectangle 10">
            <a:extLst>
              <a:ext uri="{FF2B5EF4-FFF2-40B4-BE49-F238E27FC236}">
                <a16:creationId xmlns:a16="http://schemas.microsoft.com/office/drawing/2014/main" id="{9B7142C5-EEBC-4836-9C2B-0162BB408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4175125"/>
            <a:ext cx="24288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 useBgFill="1">
        <p:nvSpPr>
          <p:cNvPr id="56330" name="Rectangle 2">
            <a:extLst>
              <a:ext uri="{FF2B5EF4-FFF2-40B4-BE49-F238E27FC236}">
                <a16:creationId xmlns:a16="http://schemas.microsoft.com/office/drawing/2014/main" id="{EAEDB821-594E-4F79-9C51-EB3081DB4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1035050"/>
            <a:ext cx="6838950" cy="520700"/>
          </a:xfrm>
        </p:spPr>
        <p:txBody>
          <a:bodyPr/>
          <a:lstStyle/>
          <a:p>
            <a:r>
              <a:rPr lang="en-GB" altLang="en-US" sz="2800"/>
              <a:t>Remember….we would like to use signatures (and PKE)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>
            <a:extLst>
              <a:ext uri="{FF2B5EF4-FFF2-40B4-BE49-F238E27FC236}">
                <a16:creationId xmlns:a16="http://schemas.microsoft.com/office/drawing/2014/main" id="{2F79DE17-75C6-4FD6-9F4C-D758DFA9A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5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F09A6339-42C3-419B-AE74-3E9E3D3AD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2444750"/>
            <a:ext cx="825500" cy="3492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72" name="Line 5">
            <a:extLst>
              <a:ext uri="{FF2B5EF4-FFF2-40B4-BE49-F238E27FC236}">
                <a16:creationId xmlns:a16="http://schemas.microsoft.com/office/drawing/2014/main" id="{568603A8-52B7-4FF2-80A8-FEFF6CBC4EE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2911475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8373" name="Rectangle 6">
            <a:extLst>
              <a:ext uri="{FF2B5EF4-FFF2-40B4-BE49-F238E27FC236}">
                <a16:creationId xmlns:a16="http://schemas.microsoft.com/office/drawing/2014/main" id="{92CA2269-405E-414E-9F3C-2A5834758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856038"/>
            <a:ext cx="4603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58374" name="Rectangle 7">
            <a:extLst>
              <a:ext uri="{FF2B5EF4-FFF2-40B4-BE49-F238E27FC236}">
                <a16:creationId xmlns:a16="http://schemas.microsoft.com/office/drawing/2014/main" id="{0B4C2A39-6B3C-4B58-88B8-57A75D3FB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856038"/>
            <a:ext cx="5270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</a:p>
        </p:txBody>
      </p:sp>
      <p:sp>
        <p:nvSpPr>
          <p:cNvPr id="58375" name="Rectangle 8">
            <a:extLst>
              <a:ext uri="{FF2B5EF4-FFF2-40B4-BE49-F238E27FC236}">
                <a16:creationId xmlns:a16="http://schemas.microsoft.com/office/drawing/2014/main" id="{00CEE6B4-8209-4587-BBB7-9A198D853A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4384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= ‘I am A’,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Sig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58376" name="Line 9">
            <a:extLst>
              <a:ext uri="{FF2B5EF4-FFF2-40B4-BE49-F238E27FC236}">
                <a16:creationId xmlns:a16="http://schemas.microsoft.com/office/drawing/2014/main" id="{536BCB0B-CFB2-402B-B467-4F4A9ABDC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648200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8377" name="Rectangle 10">
            <a:extLst>
              <a:ext uri="{FF2B5EF4-FFF2-40B4-BE49-F238E27FC236}">
                <a16:creationId xmlns:a16="http://schemas.microsoft.com/office/drawing/2014/main" id="{C17A27EB-D63E-4A2E-AE94-92A8B3318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75125"/>
            <a:ext cx="3440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= ‘Hi A’,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Enc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PM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 useBgFill="1">
        <p:nvSpPr>
          <p:cNvPr id="58378" name="Rectangle 2">
            <a:extLst>
              <a:ext uri="{FF2B5EF4-FFF2-40B4-BE49-F238E27FC236}">
                <a16:creationId xmlns:a16="http://schemas.microsoft.com/office/drawing/2014/main" id="{3F5009AC-4D8C-4914-A267-B7BA3C296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1035050"/>
            <a:ext cx="6838950" cy="520700"/>
          </a:xfrm>
        </p:spPr>
        <p:txBody>
          <a:bodyPr/>
          <a:lstStyle/>
          <a:p>
            <a:r>
              <a:rPr lang="en-GB" altLang="en-US" sz="2800"/>
              <a:t>How do we verify a public key?</a:t>
            </a:r>
          </a:p>
        </p:txBody>
      </p:sp>
      <p:sp>
        <p:nvSpPr>
          <p:cNvPr id="58379" name="Line 5">
            <a:extLst>
              <a:ext uri="{FF2B5EF4-FFF2-40B4-BE49-F238E27FC236}">
                <a16:creationId xmlns:a16="http://schemas.microsoft.com/office/drawing/2014/main" id="{75E5A20A-BAC5-4970-A6CD-3E8C7A58CA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521075"/>
            <a:ext cx="579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58380" name="Rectangle 8">
            <a:extLst>
              <a:ext uri="{FF2B5EF4-FFF2-40B4-BE49-F238E27FC236}">
                <a16:creationId xmlns:a16="http://schemas.microsoft.com/office/drawing/2014/main" id="{C74F7DDE-CD93-4FA1-BC2B-BEFF326E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048000"/>
            <a:ext cx="5105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400" baseline="-250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 = Here is my (A) public key </a:t>
            </a:r>
            <a:r>
              <a:rPr lang="en-US" altLang="en-US" sz="2400" i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altLang="en-US" sz="2400" i="1" baseline="-2500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381" name="Rectangle 3">
            <a:extLst>
              <a:ext uri="{FF2B5EF4-FFF2-40B4-BE49-F238E27FC236}">
                <a16:creationId xmlns:a16="http://schemas.microsoft.com/office/drawing/2014/main" id="{9967F1BE-4BA2-48CF-B7C1-B655F2E3FA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0050" y="5715000"/>
            <a:ext cx="5803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GB" altLang="en-US" sz="2400"/>
              <a:t>How to verify A’s public key?</a:t>
            </a:r>
          </a:p>
          <a:p>
            <a:pPr lvl="1">
              <a:buFontTx/>
              <a:buNone/>
            </a:pPr>
            <a:endParaRPr lang="en-GB" altLang="en-US" sz="2000"/>
          </a:p>
          <a:p>
            <a:pPr lvl="1"/>
            <a:endParaRPr lang="en-GB" altLang="en-US" sz="20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F020C255-C56A-48A5-A24F-3F19625B72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altLang="en-US" sz="3200"/>
              <a:t>Digital Certificates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9C951E8-0F09-4125-BDCC-870ED674CE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534400" cy="2362200"/>
          </a:xfrm>
        </p:spPr>
        <p:txBody>
          <a:bodyPr/>
          <a:lstStyle/>
          <a:p>
            <a:r>
              <a:rPr lang="en-US" altLang="en-US" sz="2000">
                <a:latin typeface="Calibri" panose="020F0502020204030204" pitchFamily="34" charset="0"/>
              </a:rPr>
              <a:t>Public key encryption: encrypt using receiver’s public key</a:t>
            </a:r>
          </a:p>
          <a:p>
            <a:pPr lvl="1"/>
            <a:r>
              <a:rPr lang="en-US" altLang="en-US" sz="1600">
                <a:latin typeface="Calibri" panose="020F0502020204030204" pitchFamily="34" charset="0"/>
              </a:rPr>
              <a:t>sender </a:t>
            </a:r>
            <a:r>
              <a:rPr lang="en-US" altLang="en-US" sz="1600" b="1">
                <a:solidFill>
                  <a:srgbClr val="0070C0"/>
                </a:solidFill>
                <a:latin typeface="Calibri" panose="020F0502020204030204" pitchFamily="34" charset="0"/>
              </a:rPr>
              <a:t>has to be sure</a:t>
            </a:r>
            <a:r>
              <a:rPr lang="en-US" altLang="en-US" sz="1600">
                <a:latin typeface="Calibri" panose="020F0502020204030204" pitchFamily="34" charset="0"/>
              </a:rPr>
              <a:t> that the public key used for encryption is indeed the receiver’s public key</a:t>
            </a:r>
          </a:p>
          <a:p>
            <a:r>
              <a:rPr lang="en-US" altLang="en-US" sz="2000">
                <a:latin typeface="Calibri" panose="020F0502020204030204" pitchFamily="34" charset="0"/>
              </a:rPr>
              <a:t>Digital signature: verify a signature</a:t>
            </a:r>
          </a:p>
          <a:p>
            <a:pPr lvl="1"/>
            <a:r>
              <a:rPr lang="en-US" altLang="en-US" sz="1600">
                <a:latin typeface="Calibri" panose="020F0502020204030204" pitchFamily="34" charset="0"/>
              </a:rPr>
              <a:t>Verifier </a:t>
            </a:r>
            <a:r>
              <a:rPr lang="en-US" altLang="en-US" sz="1600" b="1">
                <a:solidFill>
                  <a:srgbClr val="0070C0"/>
                </a:solidFill>
                <a:latin typeface="Calibri" panose="020F0502020204030204" pitchFamily="34" charset="0"/>
              </a:rPr>
              <a:t>has to be sure</a:t>
            </a:r>
            <a:r>
              <a:rPr lang="en-US" altLang="en-US" sz="1600">
                <a:latin typeface="Calibri" panose="020F0502020204030204" pitchFamily="34" charset="0"/>
              </a:rPr>
              <a:t> that the public key used for signature verification is indeed the signer’s public key</a:t>
            </a:r>
          </a:p>
          <a:p>
            <a:r>
              <a:rPr lang="en-US" altLang="en-US" sz="2000" b="1">
                <a:solidFill>
                  <a:srgbClr val="0070C0"/>
                </a:solidFill>
                <a:latin typeface="Calibri" panose="020F0502020204030204" pitchFamily="34" charset="0"/>
              </a:rPr>
              <a:t>How can the encryptor / verifier be sure that the public key is authentic?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CA13BEC0-8185-40A1-A852-AE8B1BD5D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962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0C2A662C-A1D6-472B-853A-264A23490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22" name="Line 6">
            <a:extLst>
              <a:ext uri="{FF2B5EF4-FFF2-40B4-BE49-F238E27FC236}">
                <a16:creationId xmlns:a16="http://schemas.microsoft.com/office/drawing/2014/main" id="{90E190BF-20F1-412C-9BBD-AB6D59B29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267200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23" name="Line 7">
            <a:extLst>
              <a:ext uri="{FF2B5EF4-FFF2-40B4-BE49-F238E27FC236}">
                <a16:creationId xmlns:a16="http://schemas.microsoft.com/office/drawing/2014/main" id="{4E679946-0D9B-4B8A-B579-4505DBCA58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325" y="4537075"/>
            <a:ext cx="0" cy="609600"/>
          </a:xfrm>
          <a:prstGeom prst="line">
            <a:avLst/>
          </a:prstGeom>
          <a:noFill/>
          <a:ln w="6350">
            <a:solidFill>
              <a:schemeClr val="tx1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24" name="Oval 8">
            <a:extLst>
              <a:ext uri="{FF2B5EF4-FFF2-40B4-BE49-F238E27FC236}">
                <a16:creationId xmlns:a16="http://schemas.microsoft.com/office/drawing/2014/main" id="{209F1B86-A97C-4BBB-96EB-C77A8B3E6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4918075"/>
            <a:ext cx="3733800" cy="4572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Alice’s Personal Homepage</a:t>
            </a:r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C8D97F7D-885B-43A9-8409-1804E64A59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94525" y="4537075"/>
            <a:ext cx="0" cy="3810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07F87933-551F-4B86-B719-23AD6DC14A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3733800"/>
            <a:ext cx="0" cy="533400"/>
          </a:xfrm>
          <a:prstGeom prst="line">
            <a:avLst/>
          </a:prstGeom>
          <a:noFill/>
          <a:ln w="9525">
            <a:solidFill>
              <a:srgbClr val="9933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27" name="Text Box 11">
            <a:extLst>
              <a:ext uri="{FF2B5EF4-FFF2-40B4-BE49-F238E27FC236}">
                <a16:creationId xmlns:a16="http://schemas.microsoft.com/office/drawing/2014/main" id="{BAB87051-9FED-4BEA-8DB2-1E9F3B52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4079875"/>
            <a:ext cx="13081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encryption</a:t>
            </a:r>
          </a:p>
        </p:txBody>
      </p:sp>
      <p:sp>
        <p:nvSpPr>
          <p:cNvPr id="60428" name="Text Box 12">
            <a:extLst>
              <a:ext uri="{FF2B5EF4-FFF2-40B4-BE49-F238E27FC236}">
                <a16:creationId xmlns:a16="http://schemas.microsoft.com/office/drawing/2014/main" id="{85B27AF8-0943-4899-BF3B-334866F17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3925" y="4079875"/>
            <a:ext cx="1323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decryption</a:t>
            </a:r>
          </a:p>
        </p:txBody>
      </p:sp>
      <p:sp>
        <p:nvSpPr>
          <p:cNvPr id="60429" name="Text Box 13">
            <a:extLst>
              <a:ext uri="{FF2B5EF4-FFF2-40B4-BE49-F238E27FC236}">
                <a16:creationId xmlns:a16="http://schemas.microsoft.com/office/drawing/2014/main" id="{53B2FA77-F7B7-41BB-A279-77B14F767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962400"/>
            <a:ext cx="38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</a:p>
        </p:txBody>
      </p:sp>
      <p:sp>
        <p:nvSpPr>
          <p:cNvPr id="60430" name="Line 14">
            <a:extLst>
              <a:ext uri="{FF2B5EF4-FFF2-40B4-BE49-F238E27FC236}">
                <a16:creationId xmlns:a16="http://schemas.microsoft.com/office/drawing/2014/main" id="{6445F126-28C5-444F-9646-76EBB284B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4343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31" name="Line 15">
            <a:extLst>
              <a:ext uri="{FF2B5EF4-FFF2-40B4-BE49-F238E27FC236}">
                <a16:creationId xmlns:a16="http://schemas.microsoft.com/office/drawing/2014/main" id="{DA3C67E7-A159-48A2-AAA6-A92433333A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267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32" name="Text Box 16">
            <a:extLst>
              <a:ext uri="{FF2B5EF4-FFF2-40B4-BE49-F238E27FC236}">
                <a16:creationId xmlns:a16="http://schemas.microsoft.com/office/drawing/2014/main" id="{A11C030F-21FF-4E2B-A185-52B01D620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5" y="4613275"/>
            <a:ext cx="1797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/>
              <a:t>Alice’s public key</a:t>
            </a:r>
          </a:p>
        </p:txBody>
      </p:sp>
      <p:sp>
        <p:nvSpPr>
          <p:cNvPr id="60433" name="Text Box 17">
            <a:extLst>
              <a:ext uri="{FF2B5EF4-FFF2-40B4-BE49-F238E27FC236}">
                <a16:creationId xmlns:a16="http://schemas.microsoft.com/office/drawing/2014/main" id="{88B26FC4-8A8A-40C7-BF36-B90B30FB4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158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3300"/>
                </a:solidFill>
              </a:rPr>
              <a:t>cryptanalysis</a:t>
            </a:r>
          </a:p>
        </p:txBody>
      </p:sp>
      <p:sp>
        <p:nvSpPr>
          <p:cNvPr id="60434" name="Rectangle 18">
            <a:extLst>
              <a:ext uri="{FF2B5EF4-FFF2-40B4-BE49-F238E27FC236}">
                <a16:creationId xmlns:a16="http://schemas.microsoft.com/office/drawing/2014/main" id="{AD1700F5-BD5A-4FC7-A571-7B31E22A9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352800"/>
            <a:ext cx="1752600" cy="38100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0435" name="Text Box 19">
            <a:extLst>
              <a:ext uri="{FF2B5EF4-FFF2-40B4-BE49-F238E27FC236}">
                <a16:creationId xmlns:a16="http://schemas.microsoft.com/office/drawing/2014/main" id="{103FAD0A-9310-4DD9-83E7-155594128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303588"/>
            <a:ext cx="1244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</a:rPr>
              <a:t>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993300"/>
                </a:solidFill>
              </a:rPr>
              <a:t>private key</a:t>
            </a:r>
          </a:p>
        </p:txBody>
      </p:sp>
      <p:sp>
        <p:nvSpPr>
          <p:cNvPr id="60436" name="Line 20">
            <a:extLst>
              <a:ext uri="{FF2B5EF4-FFF2-40B4-BE49-F238E27FC236}">
                <a16:creationId xmlns:a16="http://schemas.microsoft.com/office/drawing/2014/main" id="{94FD5DEE-911C-4E37-A8E4-62B3586B9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505200"/>
            <a:ext cx="381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37" name="Line 21">
            <a:extLst>
              <a:ext uri="{FF2B5EF4-FFF2-40B4-BE49-F238E27FC236}">
                <a16:creationId xmlns:a16="http://schemas.microsoft.com/office/drawing/2014/main" id="{0B05A291-E2D7-4C7E-990E-7AD2382F9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381000" cy="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38" name="Text Box 22">
            <a:extLst>
              <a:ext uri="{FF2B5EF4-FFF2-40B4-BE49-F238E27FC236}">
                <a16:creationId xmlns:a16="http://schemas.microsoft.com/office/drawing/2014/main" id="{B3D03259-8166-4DE6-B14D-F2E2497EE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3927475"/>
            <a:ext cx="3222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C</a:t>
            </a:r>
          </a:p>
        </p:txBody>
      </p:sp>
      <p:sp>
        <p:nvSpPr>
          <p:cNvPr id="60439" name="Text Box 23">
            <a:extLst>
              <a:ext uri="{FF2B5EF4-FFF2-40B4-BE49-F238E27FC236}">
                <a16:creationId xmlns:a16="http://schemas.microsoft.com/office/drawing/2014/main" id="{881FC950-DE26-4FF6-8F74-760B183CA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3851275"/>
            <a:ext cx="3857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M</a:t>
            </a:r>
          </a:p>
        </p:txBody>
      </p:sp>
      <p:sp>
        <p:nvSpPr>
          <p:cNvPr id="60440" name="Text Box 24">
            <a:extLst>
              <a:ext uri="{FF2B5EF4-FFF2-40B4-BE49-F238E27FC236}">
                <a16:creationId xmlns:a16="http://schemas.microsoft.com/office/drawing/2014/main" id="{FF423384-DEF3-4B84-A1B4-A746E7CBD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4156075"/>
            <a:ext cx="719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Alice</a:t>
            </a:r>
          </a:p>
        </p:txBody>
      </p:sp>
      <p:sp>
        <p:nvSpPr>
          <p:cNvPr id="60441" name="Text Box 25">
            <a:extLst>
              <a:ext uri="{FF2B5EF4-FFF2-40B4-BE49-F238E27FC236}">
                <a16:creationId xmlns:a16="http://schemas.microsoft.com/office/drawing/2014/main" id="{41063757-5A8E-4D52-82D2-42AF30EBA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33800"/>
            <a:ext cx="563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993300"/>
                </a:solidFill>
              </a:rPr>
              <a:t>Eve</a:t>
            </a:r>
          </a:p>
        </p:txBody>
      </p:sp>
      <p:sp>
        <p:nvSpPr>
          <p:cNvPr id="60442" name="Text Box 26">
            <a:extLst>
              <a:ext uri="{FF2B5EF4-FFF2-40B4-BE49-F238E27FC236}">
                <a16:creationId xmlns:a16="http://schemas.microsoft.com/office/drawing/2014/main" id="{E5103DAF-AE82-4F57-A42D-1F55DD81C3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4689475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private key</a:t>
            </a:r>
          </a:p>
        </p:txBody>
      </p:sp>
      <p:sp>
        <p:nvSpPr>
          <p:cNvPr id="60443" name="Line 27">
            <a:extLst>
              <a:ext uri="{FF2B5EF4-FFF2-40B4-BE49-F238E27FC236}">
                <a16:creationId xmlns:a16="http://schemas.microsoft.com/office/drawing/2014/main" id="{371D5489-947E-4630-B937-1FB4790D51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46325" y="5146675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44" name="Line 28">
            <a:extLst>
              <a:ext uri="{FF2B5EF4-FFF2-40B4-BE49-F238E27FC236}">
                <a16:creationId xmlns:a16="http://schemas.microsoft.com/office/drawing/2014/main" id="{116225A0-CFAA-4E38-A4C2-B62E1E7E421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8525" y="3775075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HK"/>
          </a:p>
        </p:txBody>
      </p:sp>
      <p:sp>
        <p:nvSpPr>
          <p:cNvPr id="60445" name="Text Box 29">
            <a:extLst>
              <a:ext uri="{FF2B5EF4-FFF2-40B4-BE49-F238E27FC236}">
                <a16:creationId xmlns:a16="http://schemas.microsoft.com/office/drawing/2014/main" id="{7781B72C-B0AE-4D5D-8C4D-CC9200408F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638800"/>
            <a:ext cx="807720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4950" indent="-2349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>
                <a:latin typeface="Calibri" panose="020F0502020204030204" pitchFamily="34" charset="0"/>
              </a:rPr>
              <a:t>How about posting the public key at a personal homepage?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1600">
                <a:latin typeface="Calibri" panose="020F0502020204030204" pitchFamily="34" charset="0"/>
              </a:rPr>
              <a:t>How about sending the public key to the encryptor / verifier using email?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88E4D37-098C-4F9C-B9CB-A3F3A379D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Today’s Lecture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3064AE43-A863-41BA-8792-DB9B7FCE19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1600200"/>
            <a:ext cx="8642350" cy="4525963"/>
          </a:xfrm>
        </p:spPr>
        <p:txBody>
          <a:bodyPr/>
          <a:lstStyle/>
          <a:p>
            <a:r>
              <a:rPr lang="en-GB" altLang="en-US"/>
              <a:t>Key Management</a:t>
            </a:r>
          </a:p>
          <a:p>
            <a:pPr lvl="1"/>
            <a:r>
              <a:rPr lang="en-GB" altLang="en-US"/>
              <a:t>For all crypto we need keys (most important)</a:t>
            </a:r>
          </a:p>
          <a:p>
            <a:pPr lvl="1"/>
            <a:r>
              <a:rPr lang="en-GB" altLang="en-US"/>
              <a:t>Symmetric key management</a:t>
            </a:r>
          </a:p>
          <a:p>
            <a:pPr lvl="1"/>
            <a:r>
              <a:rPr lang="en-GB" altLang="en-US"/>
              <a:t>Asymmetric key management (Certificates)</a:t>
            </a:r>
          </a:p>
          <a:p>
            <a:r>
              <a:rPr lang="en-GB" altLang="en-US"/>
              <a:t>CILO1,CILO2, CILO3 CILO4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GB" altLang="en-US"/>
              <a:t>	</a:t>
            </a:r>
            <a:r>
              <a:rPr lang="en-GB" altLang="en-US" sz="2800"/>
              <a:t>(identify requirements, core threat, design and evaluation)</a:t>
            </a:r>
          </a:p>
          <a:p>
            <a:pPr>
              <a:buFont typeface="Wingdings" panose="05000000000000000000" pitchFamily="2" charset="2"/>
              <a:buNone/>
            </a:pPr>
            <a:endParaRPr lang="en-GB" altLang="en-US" sz="2800"/>
          </a:p>
          <a:p>
            <a:pPr>
              <a:buFont typeface="Wingdings" panose="05000000000000000000" pitchFamily="2" charset="2"/>
              <a:buNone/>
            </a:pPr>
            <a:r>
              <a:rPr lang="en-GB" altLang="en-US" sz="1600"/>
              <a:t>	</a:t>
            </a:r>
            <a:r>
              <a:rPr lang="en-GB" altLang="en-US" sz="1200"/>
              <a:t>Credit to Keith Martin RHUL (borrowing few slides from his lecture notes – 6, 45-47)</a:t>
            </a:r>
          </a:p>
        </p:txBody>
      </p:sp>
      <p:sp>
        <p:nvSpPr>
          <p:cNvPr id="7172" name="Footer Placeholder 3">
            <a:extLst>
              <a:ext uri="{FF2B5EF4-FFF2-40B4-BE49-F238E27FC236}">
                <a16:creationId xmlns:a16="http://schemas.microsoft.com/office/drawing/2014/main" id="{5BD92EE5-2007-476E-8F9B-CB39414FDE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ea typeface="MS PGothic" panose="020B0600070205080204" pitchFamily="34" charset="-128"/>
            </a:endParaRPr>
          </a:p>
        </p:txBody>
      </p:sp>
      <p:sp>
        <p:nvSpPr>
          <p:cNvPr id="7173" name="Slide Number Placeholder 4">
            <a:extLst>
              <a:ext uri="{FF2B5EF4-FFF2-40B4-BE49-F238E27FC236}">
                <a16:creationId xmlns:a16="http://schemas.microsoft.com/office/drawing/2014/main" id="{D853D041-C67D-425F-AF83-D08BA72E7EB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24367AC-CCC4-480A-A669-D705C005D9DF}" type="slidenum">
              <a:rPr lang="en-US" altLang="en-US" sz="2400"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240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6A9C892C-61EE-4002-A0CF-2EEBFB7DED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609600"/>
          </a:xfrm>
        </p:spPr>
        <p:txBody>
          <a:bodyPr/>
          <a:lstStyle/>
          <a:p>
            <a:r>
              <a:rPr lang="en-US" altLang="en-US" sz="3200"/>
              <a:t>Digital Certificates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A6F4C526-0857-4776-A770-D50D7E248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8077200" cy="5257800"/>
          </a:xfrm>
        </p:spPr>
        <p:txBody>
          <a:bodyPr/>
          <a:lstStyle/>
          <a:p>
            <a:r>
              <a:rPr lang="en-US" altLang="en-US" sz="2000">
                <a:latin typeface="Calibri" panose="020F0502020204030204" pitchFamily="34" charset="0"/>
              </a:rPr>
              <a:t>How it works: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latin typeface="Calibri" panose="020F0502020204030204" pitchFamily="34" charset="0"/>
              </a:rPr>
              <a:t>There is an entity called 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Certification Authority (CA) </a:t>
            </a:r>
            <a:r>
              <a:rPr lang="en-US" altLang="en-US" sz="1800">
                <a:latin typeface="Calibri" panose="020F0502020204030204" pitchFamily="34" charset="0"/>
              </a:rPr>
              <a:t>in the system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latin typeface="Calibri" panose="020F0502020204030204" pitchFamily="34" charset="0"/>
              </a:rPr>
              <a:t>CA has a public key which is ASSUMED to be well known</a:t>
            </a:r>
          </a:p>
          <a:p>
            <a:pPr lvl="2">
              <a:spcBef>
                <a:spcPct val="0"/>
              </a:spcBef>
            </a:pPr>
            <a:r>
              <a:rPr lang="en-US" altLang="en-US" sz="1600">
                <a:latin typeface="Calibri" panose="020F0502020204030204" pitchFamily="34" charset="0"/>
              </a:rPr>
              <a:t>e.g. built-in, preinstalled into all the web browsers/operating systems</a:t>
            </a:r>
          </a:p>
          <a:p>
            <a:pPr lvl="1">
              <a:spcBef>
                <a:spcPct val="40000"/>
              </a:spcBef>
            </a:pPr>
            <a:r>
              <a:rPr lang="en-US" altLang="en-US" sz="1800">
                <a:latin typeface="Calibri" panose="020F0502020204030204" pitchFamily="34" charset="0"/>
              </a:rPr>
              <a:t>CA issues a certificate to each public key owner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latin typeface="Calibri" panose="020F0502020204030204" pitchFamily="34" charset="0"/>
              </a:rPr>
              <a:t>The certificate bears (1) the public key owner’s identity, (2) the public key, (3) a validity period of the certificate and (4) the CA’s signature</a:t>
            </a:r>
          </a:p>
          <a:p>
            <a:pPr lvl="1">
              <a:spcBef>
                <a:spcPct val="0"/>
              </a:spcBef>
            </a:pPr>
            <a:r>
              <a:rPr lang="en-US" altLang="en-US" sz="1800">
                <a:latin typeface="Calibri" panose="020F0502020204030204" pitchFamily="34" charset="0"/>
              </a:rPr>
              <a:t>By using the certificate, the CA vouches that the public key in the certificate is owned by the public key owner.</a:t>
            </a:r>
          </a:p>
          <a:p>
            <a:pPr lvl="1">
              <a:spcBef>
                <a:spcPct val="0"/>
              </a:spcBef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The CA publishes a Certification Practice Statement (CPS) that specifies the policies (including liabilities) governing the use of the certificates issued.</a:t>
            </a:r>
            <a:endParaRPr lang="en-US" altLang="en-US" sz="1800">
              <a:latin typeface="Calibri" panose="020F0502020204030204" pitchFamily="34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2000">
                <a:latin typeface="Calibri" panose="020F0502020204030204" pitchFamily="34" charset="0"/>
              </a:rPr>
              <a:t>Only the CA can create a legitimate certificate</a:t>
            </a:r>
          </a:p>
          <a:p>
            <a:pPr lvl="1">
              <a:spcBef>
                <a:spcPct val="0"/>
              </a:spcBef>
            </a:pPr>
            <a:r>
              <a:rPr lang="en-US" altLang="en-US" sz="1600">
                <a:latin typeface="Calibri" panose="020F0502020204030204" pitchFamily="34" charset="0"/>
              </a:rPr>
              <a:t>Only the CA can generate the signature in the certificate which requires the knowledge of CA’s private key</a:t>
            </a:r>
          </a:p>
          <a:p>
            <a:pPr>
              <a:spcBef>
                <a:spcPct val="40000"/>
              </a:spcBef>
            </a:pPr>
            <a:r>
              <a:rPr lang="en-US" altLang="en-US" sz="2000">
                <a:latin typeface="Calibri" panose="020F0502020204030204" pitchFamily="34" charset="0"/>
              </a:rPr>
              <a:t>Anyone can verify the authenticity of the certificate using CA’s public key</a:t>
            </a:r>
            <a:endParaRPr lang="en-US" altLang="en-US" sz="1800">
              <a:latin typeface="Calibri" panose="020F0502020204030204" pitchFamily="34" charset="0"/>
            </a:endParaRPr>
          </a:p>
          <a:p>
            <a:pPr>
              <a:buFontTx/>
              <a:buNone/>
            </a:pP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	Cert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 = (ID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, PK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, expiry-date, Sign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CA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(ID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, PK</a:t>
            </a:r>
            <a:r>
              <a:rPr lang="en-US" altLang="en-US" sz="1800" baseline="-25000">
                <a:solidFill>
                  <a:srgbClr val="0070C0"/>
                </a:solidFill>
                <a:latin typeface="Calibri" panose="020F0502020204030204" pitchFamily="34" charset="0"/>
              </a:rPr>
              <a:t>A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, expiry-date))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514" name="Rectangle 2">
            <a:extLst>
              <a:ext uri="{FF2B5EF4-FFF2-40B4-BE49-F238E27FC236}">
                <a16:creationId xmlns:a16="http://schemas.microsoft.com/office/drawing/2014/main" id="{9636F0C0-E09B-49BE-970C-56B37168CC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175" y="574675"/>
            <a:ext cx="6851650" cy="144145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The Certification Authority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D365AA3E-882B-45DA-B619-FED5B1CA80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800"/>
              <a:t>The “CA” is responsible for:</a:t>
            </a:r>
          </a:p>
          <a:p>
            <a:pPr lvl="1"/>
            <a:r>
              <a:rPr lang="en-GB" altLang="en-US" sz="2400"/>
              <a:t>identifying entities before certificate generation</a:t>
            </a:r>
          </a:p>
          <a:p>
            <a:pPr lvl="1"/>
            <a:r>
              <a:rPr lang="en-GB" altLang="en-US" sz="2400"/>
              <a:t>Generating user key or verifying user key</a:t>
            </a:r>
          </a:p>
          <a:p>
            <a:pPr lvl="1"/>
            <a:r>
              <a:rPr lang="en-GB" altLang="en-US" sz="2400"/>
              <a:t>ensuring the quality of its own key pair,</a:t>
            </a:r>
          </a:p>
          <a:p>
            <a:pPr lvl="1"/>
            <a:r>
              <a:rPr lang="en-GB" altLang="en-US" sz="2400"/>
              <a:t>keeping its private key secret.</a:t>
            </a:r>
          </a:p>
          <a:p>
            <a:r>
              <a:rPr lang="en-GB" altLang="en-US" sz="2800"/>
              <a:t>The CA, before generating a certificate, ought to check that a user knows the private key corresponding to its claimed public key.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562" name="Rectangle 2">
            <a:extLst>
              <a:ext uri="{FF2B5EF4-FFF2-40B4-BE49-F238E27FC236}">
                <a16:creationId xmlns:a16="http://schemas.microsoft.com/office/drawing/2014/main" id="{0AAE350E-C0DD-4B88-A62D-7570D8D6D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175" y="574675"/>
            <a:ext cx="6851650" cy="144145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Who is involved?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EF5AC39-6208-4E2A-A133-46077FB33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309813"/>
            <a:ext cx="18161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869B0484-7B62-44FF-972C-E0E06D697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681413"/>
            <a:ext cx="18161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0E43B045-DEC3-4D4B-ACAE-95020F06E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5416550"/>
            <a:ext cx="18161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6" name="Rectangle 6">
            <a:extLst>
              <a:ext uri="{FF2B5EF4-FFF2-40B4-BE49-F238E27FC236}">
                <a16:creationId xmlns:a16="http://schemas.microsoft.com/office/drawing/2014/main" id="{F4359421-43BA-461B-93BE-846540B444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0" y="4595813"/>
            <a:ext cx="205105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7" name="Rectangle 7">
            <a:extLst>
              <a:ext uri="{FF2B5EF4-FFF2-40B4-BE49-F238E27FC236}">
                <a16:creationId xmlns:a16="http://schemas.microsoft.com/office/drawing/2014/main" id="{46951703-50DB-44DD-82BA-A3E7C493E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9350" y="4595813"/>
            <a:ext cx="1816100" cy="8255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/>
          </a:p>
        </p:txBody>
      </p:sp>
      <p:sp>
        <p:nvSpPr>
          <p:cNvPr id="66568" name="Rectangle 15">
            <a:extLst>
              <a:ext uri="{FF2B5EF4-FFF2-40B4-BE49-F238E27FC236}">
                <a16:creationId xmlns:a16="http://schemas.microsoft.com/office/drawing/2014/main" id="{648D6FFB-1CA8-4207-91E7-BEDF54C2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289175"/>
            <a:ext cx="1690688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Key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Generation</a:t>
            </a:r>
          </a:p>
        </p:txBody>
      </p:sp>
      <p:sp>
        <p:nvSpPr>
          <p:cNvPr id="66569" name="Rectangle 16">
            <a:extLst>
              <a:ext uri="{FF2B5EF4-FFF2-40B4-BE49-F238E27FC236}">
                <a16:creationId xmlns:a16="http://schemas.microsoft.com/office/drawing/2014/main" id="{E9C89F54-B18C-4D74-9D2F-7EF7EB56D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803775"/>
            <a:ext cx="8255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User</a:t>
            </a:r>
          </a:p>
        </p:txBody>
      </p:sp>
      <p:sp>
        <p:nvSpPr>
          <p:cNvPr id="66570" name="Rectangle 17">
            <a:extLst>
              <a:ext uri="{FF2B5EF4-FFF2-40B4-BE49-F238E27FC236}">
                <a16:creationId xmlns:a16="http://schemas.microsoft.com/office/drawing/2014/main" id="{5440A944-B861-48FA-9C99-F1363C5BA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125" y="3676650"/>
            <a:ext cx="1809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Registration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Authority</a:t>
            </a:r>
          </a:p>
        </p:txBody>
      </p:sp>
      <p:sp>
        <p:nvSpPr>
          <p:cNvPr id="66571" name="Rectangle 18">
            <a:extLst>
              <a:ext uri="{FF2B5EF4-FFF2-40B4-BE49-F238E27FC236}">
                <a16:creationId xmlns:a16="http://schemas.microsoft.com/office/drawing/2014/main" id="{1B16FF73-13FC-4B81-BEA6-556B658E7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565775"/>
            <a:ext cx="1401763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Directory</a:t>
            </a:r>
          </a:p>
        </p:txBody>
      </p:sp>
      <p:sp>
        <p:nvSpPr>
          <p:cNvPr id="66572" name="Rectangle 19">
            <a:extLst>
              <a:ext uri="{FF2B5EF4-FFF2-40B4-BE49-F238E27FC236}">
                <a16:creationId xmlns:a16="http://schemas.microsoft.com/office/drawing/2014/main" id="{1F4D004C-98E1-4698-A5FE-6D8D00C10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6963" y="4595813"/>
            <a:ext cx="2051050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Certification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2400" i="1"/>
              <a:t>Authority</a:t>
            </a:r>
          </a:p>
        </p:txBody>
      </p:sp>
      <p:cxnSp>
        <p:nvCxnSpPr>
          <p:cNvPr id="66573" name="Straight Arrow Connector 20">
            <a:extLst>
              <a:ext uri="{FF2B5EF4-FFF2-40B4-BE49-F238E27FC236}">
                <a16:creationId xmlns:a16="http://schemas.microsoft.com/office/drawing/2014/main" id="{38FA06D1-7809-478C-AC15-3043D024ED1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2019300" y="2933700"/>
            <a:ext cx="1676400" cy="1447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4" name="Straight Arrow Connector 22">
            <a:extLst>
              <a:ext uri="{FF2B5EF4-FFF2-40B4-BE49-F238E27FC236}">
                <a16:creationId xmlns:a16="http://schemas.microsoft.com/office/drawing/2014/main" id="{76CE5DE5-C3E3-4666-9EEC-ED79818389BC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372100" y="2933700"/>
            <a:ext cx="1752600" cy="13716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5" name="Straight Arrow Connector 24">
            <a:extLst>
              <a:ext uri="{FF2B5EF4-FFF2-40B4-BE49-F238E27FC236}">
                <a16:creationId xmlns:a16="http://schemas.microsoft.com/office/drawing/2014/main" id="{C7886F36-D3BF-4E84-BA7F-CE05E7F968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286000" y="4114800"/>
            <a:ext cx="1219200" cy="3810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6" name="Straight Arrow Connector 26">
            <a:extLst>
              <a:ext uri="{FF2B5EF4-FFF2-40B4-BE49-F238E27FC236}">
                <a16:creationId xmlns:a16="http://schemas.microsoft.com/office/drawing/2014/main" id="{46E48A72-0BD9-48A8-98FA-10034A5FE5B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62600" y="4114800"/>
            <a:ext cx="1371600" cy="4572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7" name="Straight Arrow Connector 37">
            <a:extLst>
              <a:ext uri="{FF2B5EF4-FFF2-40B4-BE49-F238E27FC236}">
                <a16:creationId xmlns:a16="http://schemas.microsoft.com/office/drawing/2014/main" id="{B23A6C0B-5BEB-4EE8-A4C9-5D43E3FA8C3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48000" y="5029200"/>
            <a:ext cx="3048000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8" name="Straight Arrow Connector 39">
            <a:extLst>
              <a:ext uri="{FF2B5EF4-FFF2-40B4-BE49-F238E27FC236}">
                <a16:creationId xmlns:a16="http://schemas.microsoft.com/office/drawing/2014/main" id="{9D746D35-DE83-451F-8C20-0AC11F8860A4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5562600" y="5562600"/>
            <a:ext cx="14478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579" name="Straight Arrow Connector 41">
            <a:extLst>
              <a:ext uri="{FF2B5EF4-FFF2-40B4-BE49-F238E27FC236}">
                <a16:creationId xmlns:a16="http://schemas.microsoft.com/office/drawing/2014/main" id="{2102F1F8-D4A1-4B29-B968-FC96BFE4ABC5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2209800" y="5562600"/>
            <a:ext cx="1295400" cy="3048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A0F3CA0A-0CA1-494B-9029-93CEF27F4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534400" cy="685800"/>
          </a:xfrm>
        </p:spPr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tx1"/>
                </a:solidFill>
                <a:latin typeface="Calibri" panose="020F0502020204030204" pitchFamily="34" charset="0"/>
              </a:rPr>
              <a:t>Some Remarks on Digital Certificates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D6329E1-BE69-40E6-8C78-CF7B871DFD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95400"/>
            <a:ext cx="7772400" cy="41910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Calibri" panose="020F0502020204030204" pitchFamily="34" charset="0"/>
              </a:rPr>
              <a:t>Certificate authority (CA) is </a:t>
            </a:r>
            <a:r>
              <a:rPr lang="en-US" altLang="en-US" sz="2400" i="1">
                <a:latin typeface="Calibri" panose="020F0502020204030204" pitchFamily="34" charset="0"/>
              </a:rPr>
              <a:t>considered as </a:t>
            </a:r>
            <a:r>
              <a:rPr lang="en-US" altLang="en-US" sz="2400">
                <a:latin typeface="Calibri" panose="020F0502020204030204" pitchFamily="34" charset="0"/>
              </a:rPr>
              <a:t>a Trusted Third Party (TTP) that issues and signs certificates</a:t>
            </a:r>
          </a:p>
          <a:p>
            <a:pPr lvl="1" eaLnBrk="1" hangingPunct="1"/>
            <a:r>
              <a:rPr lang="en-US" altLang="en-US" sz="2000">
                <a:latin typeface="Calibri" panose="020F0502020204030204" pitchFamily="34" charset="0"/>
              </a:rPr>
              <a:t>Verifying CA’s signature in a certificate only verifies the </a:t>
            </a:r>
            <a:r>
              <a:rPr lang="en-US" altLang="en-US" sz="2000" b="1">
                <a:solidFill>
                  <a:srgbClr val="0070C0"/>
                </a:solidFill>
                <a:latin typeface="Calibri" panose="020F0502020204030204" pitchFamily="34" charset="0"/>
              </a:rPr>
              <a:t>binding validity</a:t>
            </a:r>
            <a:r>
              <a:rPr lang="en-US" altLang="en-US" sz="2000">
                <a:latin typeface="Calibri" panose="020F0502020204030204" pitchFamily="34" charset="0"/>
              </a:rPr>
              <a:t> between the public key and the identity in the certificate vouched by the CA</a:t>
            </a:r>
          </a:p>
          <a:p>
            <a:pPr lvl="1" eaLnBrk="1" hangingPunct="1"/>
            <a:r>
              <a:rPr lang="en-US" altLang="en-US" sz="2000">
                <a:latin typeface="Calibri" panose="020F0502020204030204" pitchFamily="34" charset="0"/>
              </a:rPr>
              <a:t>Verifying CA’s signature does </a:t>
            </a:r>
            <a:r>
              <a:rPr lang="en-US" altLang="en-US" sz="2000" b="1">
                <a:solidFill>
                  <a:srgbClr val="FF0000"/>
                </a:solidFill>
                <a:latin typeface="Calibri" panose="020F0502020204030204" pitchFamily="34" charset="0"/>
              </a:rPr>
              <a:t>not</a:t>
            </a:r>
            <a:r>
              <a:rPr lang="en-US" altLang="en-US" sz="2000">
                <a:latin typeface="Calibri" panose="020F0502020204030204" pitchFamily="34" charset="0"/>
              </a:rPr>
              <a:t> verify the identity of the source that the certificate comes from!</a:t>
            </a:r>
          </a:p>
          <a:p>
            <a:pPr lvl="2" eaLnBrk="1" hangingPunct="1"/>
            <a:r>
              <a:rPr lang="en-US" altLang="en-US" sz="1600">
                <a:latin typeface="Calibri" panose="020F0502020204030204" pitchFamily="34" charset="0"/>
              </a:rPr>
              <a:t>E.g. Alice may receive Carol’s certificate from Bob</a:t>
            </a:r>
          </a:p>
          <a:p>
            <a:pPr lvl="1" eaLnBrk="1" hangingPunct="1"/>
            <a:r>
              <a:rPr lang="en-US" altLang="en-US" sz="2000">
                <a:latin typeface="Calibri" panose="020F0502020204030204" pitchFamily="34" charset="0"/>
              </a:rPr>
              <a:t>Certificates are public!</a:t>
            </a:r>
          </a:p>
          <a:p>
            <a:pPr lvl="1" eaLnBrk="1" hangingPunct="1"/>
            <a:r>
              <a:rPr lang="en-US" altLang="en-US" sz="2000">
                <a:latin typeface="Calibri" panose="020F0502020204030204" pitchFamily="34" charset="0"/>
              </a:rPr>
              <a:t>Common format for certificates is ITU-T X.509.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658" name="Rectangle 2">
            <a:extLst>
              <a:ext uri="{FF2B5EF4-FFF2-40B4-BE49-F238E27FC236}">
                <a16:creationId xmlns:a16="http://schemas.microsoft.com/office/drawing/2014/main" id="{7A88B391-7C54-4740-9F8B-1C8C6D7BA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09638"/>
            <a:ext cx="6838950" cy="771525"/>
          </a:xfrm>
        </p:spPr>
        <p:txBody>
          <a:bodyPr/>
          <a:lstStyle/>
          <a:p>
            <a:r>
              <a:rPr lang="en-GB" altLang="en-US"/>
              <a:t>X.509 certificates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1A108DD2-EE86-41A2-A313-DE9A4D8939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X.509 is a standard format for public key certificates (and CRLs).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Standard first published in 1988.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Latest was published in 2021.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X.509 is part of the ITU-T Directory series of recommendations (ISO/IEC 9594).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Certificate format specified in ASN.1.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Note that the latest edition of X.509 covers ‘attribute certificates’ as well as public key certificates.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95D530E-F809-4B22-B7D8-455CFF4CA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7772400" cy="685800"/>
          </a:xfrm>
        </p:spPr>
        <p:txBody>
          <a:bodyPr/>
          <a:lstStyle/>
          <a:p>
            <a:r>
              <a:rPr lang="en-US" altLang="en-US" sz="3200"/>
              <a:t>What’s Inside a Certificate (X.509)</a:t>
            </a:r>
          </a:p>
        </p:txBody>
      </p:sp>
      <p:graphicFrame>
        <p:nvGraphicFramePr>
          <p:cNvPr id="72707" name="Object 2">
            <a:extLst>
              <a:ext uri="{FF2B5EF4-FFF2-40B4-BE49-F238E27FC236}">
                <a16:creationId xmlns:a16="http://schemas.microsoft.com/office/drawing/2014/main" id="{36F968BC-EBE4-4F09-8A33-BAE0CCC7DC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2808288" cy="442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11" name="Worksheet" r:id="rId4" imgW="3139377" imgH="4960656" progId="Excel.Sheet.8">
                  <p:embed/>
                </p:oleObj>
              </mc:Choice>
              <mc:Fallback>
                <p:oleObj name="Worksheet" r:id="rId4" imgW="3139377" imgH="4960656" progId="Excel.Shee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2808288" cy="442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Text Box 4">
            <a:extLst>
              <a:ext uri="{FF2B5EF4-FFF2-40B4-BE49-F238E27FC236}">
                <a16:creationId xmlns:a16="http://schemas.microsoft.com/office/drawing/2014/main" id="{D525B1E6-41A8-4C09-B602-B9D49ED96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066800"/>
            <a:ext cx="5867400" cy="321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tabLst>
                <a:tab pos="234950" algn="l"/>
              </a:tabLst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tabLst>
                <a:tab pos="234950" algn="l"/>
              </a:tabLst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tabLst>
                <a:tab pos="234950" algn="l"/>
              </a:tabLst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tabLst>
                <a:tab pos="234950" algn="l"/>
              </a:tabLst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e.g.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User Name (Common Name): 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  <a:hlinkClick r:id="rId6"/>
              </a:rPr>
              <a:t>www.hsbc.com.hk</a:t>
            </a:r>
            <a:endParaRPr lang="en-US" altLang="en-US" sz="180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Validity Period: 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Apr 16, 2010 – Apr 17, 2011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User’s Public Key: </a:t>
            </a:r>
            <a:r>
              <a:rPr lang="en-US" altLang="en-US" sz="1800">
                <a:solidFill>
                  <a:srgbClr val="0070C0"/>
                </a:solidFill>
                <a:latin typeface="Calibri" panose="020F0502020204030204" pitchFamily="34" charset="0"/>
              </a:rPr>
              <a:t>RSA (2048 bits)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70C0"/>
                </a:solidFill>
                <a:latin typeface="Times" panose="02020603050405020304" pitchFamily="18" charset="0"/>
                <a:ea typeface="BatangChe" panose="02030609000101010101" pitchFamily="49" charset="-127"/>
              </a:rPr>
              <a:t>Modulus (2048 bits): 30 82 01 0a 02 82 01…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endParaRPr lang="en-US" altLang="en-US" sz="900" b="1">
              <a:solidFill>
                <a:srgbClr val="0070C0"/>
              </a:solidFill>
              <a:latin typeface="Times" panose="02020603050405020304" pitchFamily="18" charset="0"/>
              <a:ea typeface="BatangChe" panose="02030609000101010101" pitchFamily="49" charset="-127"/>
            </a:endParaRP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900" b="1">
                <a:solidFill>
                  <a:srgbClr val="0070C0"/>
                </a:solidFill>
                <a:latin typeface="Times" panose="02020603050405020304" pitchFamily="18" charset="0"/>
                <a:ea typeface="BatangChe" panose="02030609000101010101" pitchFamily="49" charset="-127"/>
              </a:rPr>
              <a:t>Exponent (24 bits): 01 00 01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CA’s name (Issuer): </a:t>
            </a:r>
            <a:r>
              <a:rPr lang="en-US" altLang="en-US" sz="1600">
                <a:solidFill>
                  <a:srgbClr val="0070C0"/>
                </a:solidFill>
                <a:latin typeface="Calibri" panose="020F0502020204030204" pitchFamily="34" charset="0"/>
              </a:rPr>
              <a:t>VeriSign Class 3 Extended Validation SSL SGC CA</a:t>
            </a:r>
            <a:endParaRPr lang="en-US" altLang="en-US" sz="140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CA’s signature (Certificate Signature Value): </a:t>
            </a:r>
            <a:r>
              <a:rPr lang="en-US" altLang="en-US" sz="900" b="1">
                <a:solidFill>
                  <a:srgbClr val="0070C0"/>
                </a:solidFill>
                <a:latin typeface="Times" panose="02020603050405020304" pitchFamily="18" charset="0"/>
                <a:ea typeface="BatangChe" panose="02030609000101010101" pitchFamily="49" charset="-127"/>
              </a:rPr>
              <a:t>Size: 256 Bytes / 2048 Bits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There are many other attributes: Certificate serial no., certificate version number, HSBC public key algorithm, CA’s signing algorithm, etc.</a:t>
            </a:r>
          </a:p>
        </p:txBody>
      </p:sp>
      <p:sp>
        <p:nvSpPr>
          <p:cNvPr id="191493" name="Rectangle 5">
            <a:extLst>
              <a:ext uri="{FF2B5EF4-FFF2-40B4-BE49-F238E27FC236}">
                <a16:creationId xmlns:a16="http://schemas.microsoft.com/office/drawing/2014/main" id="{3368309E-6DB0-429E-A5EF-542A238DE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943600"/>
            <a:ext cx="6099175" cy="227013"/>
          </a:xfrm>
          <a:prstGeom prst="rect">
            <a:avLst/>
          </a:prstGeom>
          <a:noFill/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/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1800" dirty="0" err="1">
                <a:latin typeface="Calibri" pitchFamily="34" charset="0"/>
              </a:rPr>
              <a:t>Cert</a:t>
            </a:r>
            <a:r>
              <a:rPr lang="en-US" sz="1800" baseline="-25000" dirty="0" err="1">
                <a:latin typeface="Calibri" pitchFamily="34" charset="0"/>
              </a:rPr>
              <a:t>A</a:t>
            </a:r>
            <a:r>
              <a:rPr lang="en-US" sz="1800" dirty="0">
                <a:latin typeface="Calibri" pitchFamily="34" charset="0"/>
              </a:rPr>
              <a:t> = (ID</a:t>
            </a:r>
            <a:r>
              <a:rPr lang="en-US" sz="1800" baseline="-25000" dirty="0">
                <a:latin typeface="Calibri" pitchFamily="34" charset="0"/>
              </a:rPr>
              <a:t>A</a:t>
            </a:r>
            <a:r>
              <a:rPr lang="en-US" sz="1800" dirty="0">
                <a:latin typeface="Calibri" pitchFamily="34" charset="0"/>
              </a:rPr>
              <a:t>, PK</a:t>
            </a:r>
            <a:r>
              <a:rPr lang="en-US" sz="1800" baseline="-25000" dirty="0">
                <a:latin typeface="Calibri" pitchFamily="34" charset="0"/>
              </a:rPr>
              <a:t>A</a:t>
            </a:r>
            <a:r>
              <a:rPr lang="en-US" sz="1800" dirty="0">
                <a:latin typeface="Calibri" pitchFamily="34" charset="0"/>
              </a:rPr>
              <a:t>, expiry-date,… , </a:t>
            </a:r>
            <a:r>
              <a:rPr lang="en-US" sz="1800" dirty="0" err="1">
                <a:latin typeface="Calibri" pitchFamily="34" charset="0"/>
              </a:rPr>
              <a:t>Sign</a:t>
            </a:r>
            <a:r>
              <a:rPr lang="en-US" sz="1800" baseline="-25000" dirty="0" err="1">
                <a:latin typeface="Calibri" pitchFamily="34" charset="0"/>
              </a:rPr>
              <a:t>CA</a:t>
            </a:r>
            <a:r>
              <a:rPr lang="en-US" sz="1800" dirty="0">
                <a:latin typeface="Calibri" pitchFamily="34" charset="0"/>
              </a:rPr>
              <a:t>(ID</a:t>
            </a:r>
            <a:r>
              <a:rPr lang="en-US" sz="1800" baseline="-25000" dirty="0">
                <a:latin typeface="Calibri" pitchFamily="34" charset="0"/>
              </a:rPr>
              <a:t>A</a:t>
            </a:r>
            <a:r>
              <a:rPr lang="en-US" sz="1800" dirty="0">
                <a:latin typeface="Calibri" pitchFamily="34" charset="0"/>
              </a:rPr>
              <a:t>, PK</a:t>
            </a:r>
            <a:r>
              <a:rPr lang="en-US" sz="1800" baseline="-25000" dirty="0">
                <a:latin typeface="Calibri" pitchFamily="34" charset="0"/>
              </a:rPr>
              <a:t>A</a:t>
            </a:r>
            <a:r>
              <a:rPr lang="en-US" sz="1800" dirty="0">
                <a:latin typeface="Calibri" pitchFamily="34" charset="0"/>
              </a:rPr>
              <a:t>, expiry-date, …))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754" name="Rectangle 2">
            <a:extLst>
              <a:ext uri="{FF2B5EF4-FFF2-40B4-BE49-F238E27FC236}">
                <a16:creationId xmlns:a16="http://schemas.microsoft.com/office/drawing/2014/main" id="{0EF04627-DC66-44F7-A0AF-C93419994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909638"/>
            <a:ext cx="7696200" cy="771525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Certificate Revocation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8D1C13F-62FD-4C8A-BA8E-7E66A78BE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229600" cy="4114800"/>
          </a:xfrm>
        </p:spPr>
        <p:txBody>
          <a:bodyPr/>
          <a:lstStyle/>
          <a:p>
            <a:r>
              <a:rPr lang="en-GB" altLang="en-US"/>
              <a:t>A CA is responsible for the lifetime management of certificates, including renewal, update and revocation.</a:t>
            </a:r>
          </a:p>
          <a:p>
            <a:r>
              <a:rPr lang="en-GB" altLang="en-US"/>
              <a:t>Two methods for managing revocation:</a:t>
            </a:r>
          </a:p>
          <a:p>
            <a:pPr lvl="1"/>
            <a:r>
              <a:rPr lang="en-GB" altLang="en-US"/>
              <a:t>use of Certification Revocation Lists, i.e. lists of revoked certificates, signed by CA</a:t>
            </a:r>
          </a:p>
          <a:p>
            <a:pPr lvl="1"/>
            <a:r>
              <a:rPr lang="en-GB" altLang="en-US"/>
              <a:t>providing an on-line validation service.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802" name="Rectangle 2">
            <a:extLst>
              <a:ext uri="{FF2B5EF4-FFF2-40B4-BE49-F238E27FC236}">
                <a16:creationId xmlns:a16="http://schemas.microsoft.com/office/drawing/2014/main" id="{AD32E87E-B1A2-4350-9FDA-A40905AFFA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09638"/>
            <a:ext cx="6838950" cy="771525"/>
          </a:xfrm>
        </p:spPr>
        <p:txBody>
          <a:bodyPr/>
          <a:lstStyle/>
          <a:p>
            <a:r>
              <a:rPr lang="en-US" altLang="en-US"/>
              <a:t>CRLs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131D18CF-7DC2-47D4-8DDA-FE1158FC3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Each CRL entry contains the serial number of the X.509 certificate being revoked.</a:t>
            </a:r>
          </a:p>
          <a:p>
            <a:r>
              <a:rPr lang="en-GB" altLang="en-US"/>
              <a:t>CRLs must be updated at regular defined intervals, enabling CRL user to verify that they are in possession of the ‘latest’ version.</a:t>
            </a:r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850" name="Rectangle 2">
            <a:extLst>
              <a:ext uri="{FF2B5EF4-FFF2-40B4-BE49-F238E27FC236}">
                <a16:creationId xmlns:a16="http://schemas.microsoft.com/office/drawing/2014/main" id="{52054A71-1D95-427A-B8A8-E9A8CEADC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7229475" cy="1320800"/>
          </a:xfrm>
        </p:spPr>
        <p:txBody>
          <a:bodyPr/>
          <a:lstStyle/>
          <a:p>
            <a:r>
              <a:rPr lang="en-GB" altLang="en-US" sz="4000"/>
              <a:t>Online certificate status protocol</a:t>
            </a:r>
            <a:endParaRPr lang="en-GB" altLang="en-US"/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E9F327D-9F90-4808-B20D-6C107A20A7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Online Certificate Status Protocol (OCSP) enables certificate status to be queried.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OCSP may provide more timely revocation information than is possible with CRLs.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Entity issues status request to TTP and suspends acceptance of certificate until TTP gives response.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The protocol specifies data exchanged between entity checking certificate status and the TTP providing that status.</a:t>
            </a:r>
            <a:endParaRPr lang="en-GB" altLang="en-US"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779E51A-69AB-4ADD-9BB3-41C12AAD1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PKI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B4F7FF0-7AF3-49AD-B053-12AA024773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en-US" sz="2800"/>
              <a:t>Public Key Infrastructure (PKI) consists of all pieces needed to securely use public key cryptography</a:t>
            </a:r>
          </a:p>
          <a:p>
            <a:pPr lvl="1" eaLnBrk="1" hangingPunct="1"/>
            <a:r>
              <a:rPr lang="en-US" altLang="en-US" sz="2400"/>
              <a:t>Key generation and management</a:t>
            </a:r>
          </a:p>
          <a:p>
            <a:pPr lvl="1" eaLnBrk="1" hangingPunct="1"/>
            <a:r>
              <a:rPr lang="en-US" altLang="en-US" sz="2400"/>
              <a:t>Certification authorities, digital certificates</a:t>
            </a:r>
          </a:p>
          <a:p>
            <a:pPr lvl="1" eaLnBrk="1" hangingPunct="1"/>
            <a:r>
              <a:rPr lang="en-US" altLang="en-US" sz="2400"/>
              <a:t>Certificate revocation lists (CRLs)</a:t>
            </a:r>
          </a:p>
          <a:p>
            <a:pPr eaLnBrk="1" hangingPunct="1"/>
            <a:r>
              <a:rPr lang="en-US" altLang="en-US" sz="2800"/>
              <a:t>No general standard for PKI</a:t>
            </a:r>
          </a:p>
          <a:p>
            <a:pPr eaLnBrk="1" hangingPunct="1"/>
            <a:r>
              <a:rPr lang="en-US" altLang="en-US" sz="2800"/>
              <a:t>We consider a few models of PKI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18" name="Rectangle 4">
            <a:extLst>
              <a:ext uri="{FF2B5EF4-FFF2-40B4-BE49-F238E27FC236}">
                <a16:creationId xmlns:a16="http://schemas.microsoft.com/office/drawing/2014/main" id="{F08A4619-BC06-4EBD-8961-98A49FFD9A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44713"/>
            <a:ext cx="7772400" cy="1441450"/>
          </a:xfrm>
        </p:spPr>
        <p:txBody>
          <a:bodyPr/>
          <a:lstStyle/>
          <a:p>
            <a:r>
              <a:rPr lang="en-GB" altLang="en-US"/>
              <a:t>Key Management</a:t>
            </a:r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CCCDC2C1-827B-40EB-AF12-D9766DEDA2C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C98B0441-51BD-42F0-94EB-EAB071127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PKI Trust Models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5A684AF-B3ED-4C0B-8AFE-E64177C596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229600" cy="3657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>
                <a:latin typeface="Calibri" panose="020F0502020204030204" pitchFamily="34" charset="0"/>
              </a:rPr>
              <a:t>Monopoly model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One universally trusted organization is the CA for the known universe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Big problems if CA is ever compromised</a:t>
            </a:r>
          </a:p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Big problem if you don’t trust the CA!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Should country X trust CA in country Y?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Where and who would this CA be?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175C897C-4D79-4B91-BADF-41BC12CEC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PKI Trust Models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74CC64E-A3F2-4D9E-81D9-124626BB7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848600" cy="45720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Anarchy model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Everyone is a CA!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Users must decide which “CAs” to trust</a:t>
            </a: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Used in PGP (Pretty Good Privacy)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www.pgpi.org</a:t>
            </a:r>
            <a:endParaRPr lang="en-US" alt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Why do they call it “anarchy”?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Suppose cert. is signed by Frank and I don’t know Frank, but I do trust Bob and Bob vouches for Frank. Should I trust Frank?</a:t>
            </a:r>
          </a:p>
          <a:p>
            <a:pPr lvl="2" eaLnBrk="1" hangingPunct="1"/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Suppose cert. is signed by Frank and I don’t know Frank, but I do trust Bob and Bob says Alice is trustworthy and Alice vouches for Frank. Should I trust Frank?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EB3FA722-1720-4FD7-8285-03AFE69430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PGP – Anarchy Model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8DFCC30F-FD4E-4B11-ACFA-D646F3FD08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83058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TW" sz="2400" b="1">
                <a:latin typeface="Calibri" panose="020F0502020204030204" pitchFamily="34" charset="0"/>
                <a:ea typeface="PMingLiU" panose="02020500000000000000" pitchFamily="18" charset="-120"/>
              </a:rPr>
              <a:t>Unstructured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Suppose a public key is received and claimed to be Alice’s.</a:t>
            </a:r>
          </a:p>
          <a:p>
            <a:pPr lvl="1">
              <a:lnSpc>
                <a:spcPct val="80000"/>
              </a:lnSpc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The public key and Alice’s identity are signed by some others (CAs). Each signature is considered as a certificate: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	Example: if my trust in certificates issued by Bob, Carol, and Dave (whose public keys I already have valid copies) are 1/2, 1/3, 1/3, respectively (and I don’t have Eve’s public key), then the above public key for Alice is considered as trust-worthy as 1/2 + 1/3 + 1/3 </a:t>
            </a: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  <a:sym typeface="Symbol" panose="05050102010706020507" pitchFamily="18" charset="2"/>
              </a:rPr>
              <a:t> 1</a:t>
            </a:r>
            <a:endParaRPr lang="en-US" altLang="zh-TW" sz="1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TW" sz="1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 lvl="1">
              <a:lnSpc>
                <a:spcPct val="80000"/>
              </a:lnSpc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Scalability weakness</a:t>
            </a:r>
          </a:p>
          <a:p>
            <a:pPr lvl="2">
              <a:lnSpc>
                <a:spcPct val="80000"/>
              </a:lnSpc>
            </a:pPr>
            <a:r>
              <a:rPr lang="en-US" altLang="zh-TW" sz="1600">
                <a:latin typeface="Calibri" panose="020F0502020204030204" pitchFamily="34" charset="0"/>
                <a:ea typeface="PMingLiU" panose="02020500000000000000" pitchFamily="18" charset="-120"/>
              </a:rPr>
              <a:t>Trust is not transferrable. Alice trusts Bob, Bob trusts Carol, does not necessarily mean that Alice trusts Carol.</a:t>
            </a:r>
          </a:p>
          <a:p>
            <a:pPr lvl="2">
              <a:lnSpc>
                <a:spcPct val="80000"/>
              </a:lnSpc>
            </a:pPr>
            <a:r>
              <a:rPr lang="en-US" altLang="zh-TW" sz="1600">
                <a:latin typeface="Calibri" panose="020F0502020204030204" pitchFamily="34" charset="0"/>
                <a:ea typeface="PMingLiU" panose="02020500000000000000" pitchFamily="18" charset="-120"/>
              </a:rPr>
              <a:t>It may be cumbersome for one to get adequate certificates so that one’s public key can be trusted.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343D5A9E-66D9-42C5-830C-C06FD1E14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62200"/>
            <a:ext cx="63246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Cert</a:t>
            </a:r>
            <a:r>
              <a:rPr lang="en-US" altLang="zh-TW" sz="2000" baseline="-25000">
                <a:latin typeface="Calibri" panose="020F0502020204030204" pitchFamily="34" charset="0"/>
                <a:ea typeface="PMingLiU" panose="02020500000000000000" pitchFamily="18" charset="-120"/>
              </a:rPr>
              <a:t>Bob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(Alice), Cert</a:t>
            </a:r>
            <a:r>
              <a:rPr lang="en-US" altLang="zh-TW" sz="2000" baseline="-25000">
                <a:latin typeface="Calibri" panose="020F0502020204030204" pitchFamily="34" charset="0"/>
                <a:ea typeface="PMingLiU" panose="02020500000000000000" pitchFamily="18" charset="-120"/>
              </a:rPr>
              <a:t>Carol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(Alice), Cert</a:t>
            </a:r>
            <a:r>
              <a:rPr lang="en-US" altLang="zh-TW" sz="2000" baseline="-25000">
                <a:latin typeface="Calibri" panose="020F0502020204030204" pitchFamily="34" charset="0"/>
                <a:ea typeface="PMingLiU" panose="02020500000000000000" pitchFamily="18" charset="-120"/>
              </a:rPr>
              <a:t>Dave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(Alice), Cert</a:t>
            </a:r>
            <a:r>
              <a:rPr lang="en-US" altLang="zh-TW" sz="2000" baseline="-25000">
                <a:latin typeface="Calibri" panose="020F0502020204030204" pitchFamily="34" charset="0"/>
                <a:ea typeface="PMingLiU" panose="02020500000000000000" pitchFamily="18" charset="-120"/>
              </a:rPr>
              <a:t>Eve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(Alice)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81ABD58F-D653-41C9-B45F-6AB7D0CE8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PKI Trust Models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8D5E17A-1AE9-4D2F-B353-3360B93F88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267200"/>
          </a:xfrm>
        </p:spPr>
        <p:txBody>
          <a:bodyPr/>
          <a:lstStyle/>
          <a:p>
            <a:pPr eaLnBrk="1" hangingPunct="1"/>
            <a:r>
              <a:rPr lang="en-US" altLang="en-US" sz="2800">
                <a:latin typeface="Calibri" panose="020F0502020204030204" pitchFamily="34" charset="0"/>
              </a:rPr>
              <a:t>Structured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Multiple trusted CAs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Used today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Browser may have tens of root CAs’ public keys build-in</a:t>
            </a:r>
          </a:p>
          <a:p>
            <a:pPr lvl="1" eaLnBrk="1" hangingPunct="1"/>
            <a:r>
              <a:rPr lang="en-US" altLang="en-US" sz="2400">
                <a:latin typeface="Calibri" panose="020F0502020204030204" pitchFamily="34" charset="0"/>
              </a:rPr>
              <a:t>User can decide which CAs to trust (by default, you trust what the browser said to trust)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138" name="Rectangle 2">
            <a:extLst>
              <a:ext uri="{FF2B5EF4-FFF2-40B4-BE49-F238E27FC236}">
                <a16:creationId xmlns:a16="http://schemas.microsoft.com/office/drawing/2014/main" id="{23B7C961-C41C-4D7A-8993-5A62770981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09638"/>
            <a:ext cx="6838950" cy="771525"/>
          </a:xfrm>
        </p:spPr>
        <p:txBody>
          <a:bodyPr/>
          <a:lstStyle/>
          <a:p>
            <a:r>
              <a:rPr lang="en-GB" altLang="en-US"/>
              <a:t>Cross certification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41482E82-1FD9-4379-9521-13D4781EDA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  <p:pic>
        <p:nvPicPr>
          <p:cNvPr id="91140" name="Picture 4">
            <a:extLst>
              <a:ext uri="{FF2B5EF4-FFF2-40B4-BE49-F238E27FC236}">
                <a16:creationId xmlns:a16="http://schemas.microsoft.com/office/drawing/2014/main" id="{E0A0F3AB-32A6-42E5-82CC-B2791EE35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704138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7BD10311-B855-49F7-8030-9D7C38A10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Certificate Hierarchy</a:t>
            </a:r>
          </a:p>
        </p:txBody>
      </p:sp>
      <p:sp>
        <p:nvSpPr>
          <p:cNvPr id="93187" name="Footer Placeholder 3">
            <a:extLst>
              <a:ext uri="{FF2B5EF4-FFF2-40B4-BE49-F238E27FC236}">
                <a16:creationId xmlns:a16="http://schemas.microsoft.com/office/drawing/2014/main" id="{6D394FF9-5BF3-488F-B695-D2850A06AC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 		                                                                                                    </a:t>
            </a:r>
            <a:fld id="{8E515E27-60FB-4A4E-8740-2AA84AF6543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93188" name="Picture 2">
            <a:extLst>
              <a:ext uri="{FF2B5EF4-FFF2-40B4-BE49-F238E27FC236}">
                <a16:creationId xmlns:a16="http://schemas.microsoft.com/office/drawing/2014/main" id="{FED675C7-888F-4D24-BAFC-54AA80767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24025" y="1828800"/>
            <a:ext cx="569595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1556200A-F8D7-44B1-9EFA-6A0002E7B2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Certificate Chains</a:t>
            </a:r>
          </a:p>
        </p:txBody>
      </p:sp>
      <p:sp>
        <p:nvSpPr>
          <p:cNvPr id="95235" name="Footer Placeholder 3">
            <a:extLst>
              <a:ext uri="{FF2B5EF4-FFF2-40B4-BE49-F238E27FC236}">
                <a16:creationId xmlns:a16="http://schemas.microsoft.com/office/drawing/2014/main" id="{0915E18A-3BAF-4DFF-A0CC-0B7659102A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Cryptography – Part III                                                                                                     </a:t>
            </a:r>
            <a:fld id="{83455EF3-3C11-404C-9319-53EE99F9B324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95236" name="Picture 2">
            <a:extLst>
              <a:ext uri="{FF2B5EF4-FFF2-40B4-BE49-F238E27FC236}">
                <a16:creationId xmlns:a16="http://schemas.microsoft.com/office/drawing/2014/main" id="{841ED809-71FD-4DA3-A28F-80B0F07841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5375" y="1828800"/>
            <a:ext cx="695325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CC839AB-64E8-4922-A968-7A6CF933B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/>
          <a:lstStyle/>
          <a:p>
            <a:r>
              <a:rPr lang="en-US" altLang="en-US" sz="2800" b="1">
                <a:latin typeface="Calibri" panose="020F0502020204030204" pitchFamily="34" charset="0"/>
              </a:rPr>
              <a:t>How to Use PKI – Secure Web Browsing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C921D2C-8B18-4271-8EB1-A05669FAA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895600"/>
            <a:ext cx="8077200" cy="2514600"/>
          </a:xfrm>
        </p:spPr>
        <p:txBody>
          <a:bodyPr/>
          <a:lstStyle/>
          <a:p>
            <a:r>
              <a:rPr lang="en-US" altLang="en-US" sz="2000">
                <a:solidFill>
                  <a:schemeClr val="accent2"/>
                </a:solidFill>
                <a:latin typeface="Calibri" panose="020F0502020204030204" pitchFamily="34" charset="0"/>
              </a:rPr>
              <a:t>The web browser has the CA’s public key built in.</a:t>
            </a:r>
          </a:p>
          <a:p>
            <a:pPr lvl="1"/>
            <a:r>
              <a:rPr lang="en-US" altLang="en-US" sz="1800" b="1">
                <a:solidFill>
                  <a:srgbClr val="CC3300"/>
                </a:solidFill>
                <a:latin typeface="Calibri" panose="020F0502020204030204" pitchFamily="34" charset="0"/>
              </a:rPr>
              <a:t>The legitimacy of the web browser software</a:t>
            </a:r>
            <a:r>
              <a:rPr lang="en-US" altLang="en-US" sz="1800" b="1">
                <a:latin typeface="Calibri" panose="020F0502020204030204" pitchFamily="34" charset="0"/>
              </a:rPr>
              <a:t> </a:t>
            </a:r>
            <a:r>
              <a:rPr lang="en-US" altLang="en-US" sz="1800" b="1">
                <a:solidFill>
                  <a:srgbClr val="CC3300"/>
                </a:solidFill>
                <a:latin typeface="Calibri" panose="020F0502020204030204" pitchFamily="34" charset="0"/>
              </a:rPr>
              <a:t>becomes crucial for ensuring the security of digital certificates</a:t>
            </a:r>
          </a:p>
          <a:p>
            <a:pPr lvl="1"/>
            <a:r>
              <a:rPr lang="en-US" altLang="en-US" sz="1800">
                <a:solidFill>
                  <a:schemeClr val="hlink"/>
                </a:solidFill>
                <a:latin typeface="Calibri" panose="020F0502020204030204" pitchFamily="34" charset="0"/>
              </a:rPr>
              <a:t>A certificate is </a:t>
            </a:r>
            <a:r>
              <a:rPr lang="en-US" altLang="en-US" sz="1800" b="1">
                <a:solidFill>
                  <a:schemeClr val="hlink"/>
                </a:solidFill>
                <a:latin typeface="Calibri" panose="020F0502020204030204" pitchFamily="34" charset="0"/>
              </a:rPr>
              <a:t>NO</a:t>
            </a:r>
            <a:r>
              <a:rPr lang="en-US" altLang="en-US" sz="1800">
                <a:solidFill>
                  <a:schemeClr val="hlink"/>
                </a:solidFill>
                <a:latin typeface="Calibri" panose="020F0502020204030204" pitchFamily="34" charset="0"/>
              </a:rPr>
              <a:t> more secure than the security of the web browser</a:t>
            </a:r>
            <a:endParaRPr lang="en-US" altLang="en-US" sz="1800">
              <a:latin typeface="Calibri" panose="020F0502020204030204" pitchFamily="34" charset="0"/>
            </a:endParaRPr>
          </a:p>
          <a:p>
            <a:r>
              <a:rPr lang="en-US" altLang="en-US" sz="2000">
                <a:latin typeface="Calibri" panose="020F0502020204030204" pitchFamily="34" charset="0"/>
              </a:rPr>
              <a:t>In practice, each browser trusts multiple CAs rather than just one</a:t>
            </a:r>
          </a:p>
          <a:p>
            <a:pPr>
              <a:lnSpc>
                <a:spcPct val="80000"/>
              </a:lnSpc>
            </a:pPr>
            <a:endParaRPr lang="en-US" altLang="en-US" sz="1400">
              <a:solidFill>
                <a:srgbClr val="CC3300"/>
              </a:solidFill>
              <a:latin typeface="Calibri" panose="020F0502020204030204" pitchFamily="34" charset="0"/>
            </a:endParaRPr>
          </a:p>
          <a:p>
            <a:r>
              <a:rPr lang="en-US" altLang="en-US" sz="2000">
                <a:latin typeface="Calibri" panose="020F0502020204030204" pitchFamily="34" charset="0"/>
              </a:rPr>
              <a:t>Exercise: find out the number of CAs that your browser trusts</a:t>
            </a:r>
          </a:p>
        </p:txBody>
      </p:sp>
      <p:sp>
        <p:nvSpPr>
          <p:cNvPr id="97284" name="Text Box 6">
            <a:extLst>
              <a:ext uri="{FF2B5EF4-FFF2-40B4-BE49-F238E27FC236}">
                <a16:creationId xmlns:a16="http://schemas.microsoft.com/office/drawing/2014/main" id="{C145E193-7B0F-4A8B-A4DB-0F76397F1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700213"/>
            <a:ext cx="1638300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Web Browser</a:t>
            </a:r>
          </a:p>
        </p:txBody>
      </p:sp>
      <p:sp>
        <p:nvSpPr>
          <p:cNvPr id="97285" name="Oval 7">
            <a:extLst>
              <a:ext uri="{FF2B5EF4-FFF2-40B4-BE49-F238E27FC236}">
                <a16:creationId xmlns:a16="http://schemas.microsoft.com/office/drawing/2014/main" id="{3D8E23E4-8454-4545-82AB-0B969227E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143000"/>
            <a:ext cx="2362200" cy="1295400"/>
          </a:xfrm>
          <a:prstGeom prst="ellipse">
            <a:avLst/>
          </a:prstGeom>
          <a:solidFill>
            <a:srgbClr val="33CC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Internet</a:t>
            </a:r>
          </a:p>
        </p:txBody>
      </p:sp>
      <p:sp>
        <p:nvSpPr>
          <p:cNvPr id="97286" name="Text Box 8">
            <a:extLst>
              <a:ext uri="{FF2B5EF4-FFF2-40B4-BE49-F238E27FC236}">
                <a16:creationId xmlns:a16="http://schemas.microsoft.com/office/drawing/2014/main" id="{3B63792B-604C-4BEF-B71F-495357435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166813"/>
            <a:ext cx="1500188" cy="4683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91440" bIns="9144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Web Server</a:t>
            </a:r>
          </a:p>
        </p:txBody>
      </p:sp>
      <p:sp>
        <p:nvSpPr>
          <p:cNvPr id="97287" name="Line 10">
            <a:extLst>
              <a:ext uri="{FF2B5EF4-FFF2-40B4-BE49-F238E27FC236}">
                <a16:creationId xmlns:a16="http://schemas.microsoft.com/office/drawing/2014/main" id="{6EED9502-0CFA-4BB1-BD1F-9C0134A44C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752600"/>
            <a:ext cx="1143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HK"/>
          </a:p>
        </p:txBody>
      </p:sp>
      <p:sp>
        <p:nvSpPr>
          <p:cNvPr id="97288" name="Line 11">
            <a:extLst>
              <a:ext uri="{FF2B5EF4-FFF2-40B4-BE49-F238E27FC236}">
                <a16:creationId xmlns:a16="http://schemas.microsoft.com/office/drawing/2014/main" id="{FAD972CB-39CB-465A-81E7-6D52EDF3AD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1371600"/>
            <a:ext cx="685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/>
          <a:lstStyle/>
          <a:p>
            <a:endParaRPr lang="en-HK"/>
          </a:p>
        </p:txBody>
      </p:sp>
      <p:sp>
        <p:nvSpPr>
          <p:cNvPr id="97289" name="Text Box 12">
            <a:extLst>
              <a:ext uri="{FF2B5EF4-FFF2-40B4-BE49-F238E27FC236}">
                <a16:creationId xmlns:a16="http://schemas.microsoft.com/office/drawing/2014/main" id="{9409232D-FE11-493E-8A57-87165900F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1676400"/>
            <a:ext cx="952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(PK, SK)</a:t>
            </a:r>
          </a:p>
        </p:txBody>
      </p:sp>
      <p:sp>
        <p:nvSpPr>
          <p:cNvPr id="97290" name="Freeform 13">
            <a:extLst>
              <a:ext uri="{FF2B5EF4-FFF2-40B4-BE49-F238E27FC236}">
                <a16:creationId xmlns:a16="http://schemas.microsoft.com/office/drawing/2014/main" id="{AE4B110D-7E6E-4AFC-8D73-4D691B0335A6}"/>
              </a:ext>
            </a:extLst>
          </p:cNvPr>
          <p:cNvSpPr>
            <a:spLocks/>
          </p:cNvSpPr>
          <p:nvPr/>
        </p:nvSpPr>
        <p:spPr bwMode="auto">
          <a:xfrm>
            <a:off x="2362200" y="1752600"/>
            <a:ext cx="4114800" cy="508000"/>
          </a:xfrm>
          <a:custGeom>
            <a:avLst/>
            <a:gdLst>
              <a:gd name="T0" fmla="*/ 2147483646 w 2592"/>
              <a:gd name="T1" fmla="*/ 0 h 320"/>
              <a:gd name="T2" fmla="*/ 2147483646 w 2592"/>
              <a:gd name="T3" fmla="*/ 2147483646 h 320"/>
              <a:gd name="T4" fmla="*/ 0 w 2592"/>
              <a:gd name="T5" fmla="*/ 2147483646 h 320"/>
              <a:gd name="T6" fmla="*/ 0 60000 65536"/>
              <a:gd name="T7" fmla="*/ 0 60000 65536"/>
              <a:gd name="T8" fmla="*/ 0 60000 65536"/>
              <a:gd name="T9" fmla="*/ 0 w 2592"/>
              <a:gd name="T10" fmla="*/ 0 h 320"/>
              <a:gd name="T11" fmla="*/ 2592 w 2592"/>
              <a:gd name="T12" fmla="*/ 320 h 3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592" h="320">
                <a:moveTo>
                  <a:pt x="2592" y="0"/>
                </a:moveTo>
                <a:cubicBezTo>
                  <a:pt x="2232" y="128"/>
                  <a:pt x="1872" y="256"/>
                  <a:pt x="1440" y="288"/>
                </a:cubicBezTo>
                <a:cubicBezTo>
                  <a:pt x="1008" y="320"/>
                  <a:pt x="504" y="256"/>
                  <a:pt x="0" y="192"/>
                </a:cubicBezTo>
              </a:path>
            </a:pathLst>
          </a:custGeom>
          <a:noFill/>
          <a:ln w="50800">
            <a:solidFill>
              <a:srgbClr val="FF66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/>
          <a:lstStyle/>
          <a:p>
            <a:endParaRPr lang="en-HK"/>
          </a:p>
        </p:txBody>
      </p:sp>
      <p:sp>
        <p:nvSpPr>
          <p:cNvPr id="97291" name="Text Box 14">
            <a:extLst>
              <a:ext uri="{FF2B5EF4-FFF2-40B4-BE49-F238E27FC236}">
                <a16:creationId xmlns:a16="http://schemas.microsoft.com/office/drawing/2014/main" id="{83701ABC-1292-437F-B095-40D70F5EB1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286000"/>
            <a:ext cx="402431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Cert = &lt; ID</a:t>
            </a:r>
            <a:r>
              <a:rPr lang="en-US" altLang="en-US" sz="1800" baseline="-25000">
                <a:latin typeface="Calibri" panose="020F0502020204030204" pitchFamily="34" charset="0"/>
              </a:rPr>
              <a:t>server</a:t>
            </a:r>
            <a:r>
              <a:rPr lang="en-US" altLang="en-US" sz="1800">
                <a:latin typeface="Calibri" panose="020F0502020204030204" pitchFamily="34" charset="0"/>
              </a:rPr>
              <a:t>, PK, expiry-date, Sign</a:t>
            </a:r>
            <a:r>
              <a:rPr lang="en-US" altLang="en-US" sz="1800" baseline="-25000">
                <a:latin typeface="Calibri" panose="020F0502020204030204" pitchFamily="34" charset="0"/>
              </a:rPr>
              <a:t>CA</a:t>
            </a:r>
            <a:r>
              <a:rPr lang="en-US" altLang="en-US" sz="1800">
                <a:latin typeface="Calibri" panose="020F0502020204030204" pitchFamily="34" charset="0"/>
              </a:rPr>
              <a:t>(…) &gt;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F684F3D0-E1D1-42B3-9DD0-6AA0CD0796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Payment Card Example</a:t>
            </a:r>
          </a:p>
        </p:txBody>
      </p:sp>
      <p:sp>
        <p:nvSpPr>
          <p:cNvPr id="99331" name="Content Placeholder 2">
            <a:extLst>
              <a:ext uri="{FF2B5EF4-FFF2-40B4-BE49-F238E27FC236}">
                <a16:creationId xmlns:a16="http://schemas.microsoft.com/office/drawing/2014/main" id="{252A4B6D-CCF3-4107-BB02-CBA01B5E18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219200"/>
            <a:ext cx="8382000" cy="4495800"/>
          </a:xfrm>
        </p:spPr>
        <p:txBody>
          <a:bodyPr/>
          <a:lstStyle/>
          <a:p>
            <a:r>
              <a:rPr lang="en-US" altLang="en-US" sz="2400"/>
              <a:t>EMV credit cards</a:t>
            </a:r>
          </a:p>
          <a:p>
            <a:pPr lvl="1"/>
            <a:r>
              <a:rPr lang="en-US" altLang="en-US" sz="2000"/>
              <a:t>Open payment (different card vendors and payment terminals different systems)</a:t>
            </a:r>
          </a:p>
          <a:p>
            <a:pPr lvl="1"/>
            <a:r>
              <a:rPr lang="en-US" altLang="en-US" sz="2000"/>
              <a:t>Authentication of card/transaction data</a:t>
            </a:r>
          </a:p>
          <a:p>
            <a:pPr lvl="1"/>
            <a:r>
              <a:rPr lang="en-US" altLang="en-US" sz="2000"/>
              <a:t>Card vendors not giving terminal vendor their master symmetric key!!! So what now?</a:t>
            </a:r>
          </a:p>
          <a:p>
            <a:r>
              <a:rPr lang="en-US" altLang="en-US" sz="2400"/>
              <a:t>How can we authenticate if we do not trust others with our secret keys?</a:t>
            </a:r>
          </a:p>
          <a:p>
            <a:r>
              <a:rPr lang="en-US" altLang="en-US" sz="2400"/>
              <a:t>Use public key crypto – use certificates!</a:t>
            </a:r>
          </a:p>
          <a:p>
            <a:pPr lvl="1"/>
            <a:r>
              <a:rPr lang="en-US" altLang="en-US" sz="2000"/>
              <a:t>Step 1: Card signs transaction data and also sends the card’s certificate</a:t>
            </a:r>
          </a:p>
          <a:p>
            <a:pPr lvl="2"/>
            <a:r>
              <a:rPr lang="en-US" altLang="en-US" sz="1600"/>
              <a:t>Card certificate signed by card vendor</a:t>
            </a:r>
          </a:p>
          <a:p>
            <a:pPr lvl="1"/>
            <a:r>
              <a:rPr lang="en-US" altLang="en-US" sz="2000"/>
              <a:t>Step 2: Terminal has card company certificate, so verifies card certificate, then verifies card signature</a:t>
            </a:r>
          </a:p>
          <a:p>
            <a:endParaRPr lang="en-US" altLang="en-US" sz="2800"/>
          </a:p>
          <a:p>
            <a:endParaRPr lang="en-US" altLang="en-US" sz="2800"/>
          </a:p>
          <a:p>
            <a:endParaRPr lang="en-US" altLang="en-US" sz="2800"/>
          </a:p>
        </p:txBody>
      </p:sp>
      <p:sp>
        <p:nvSpPr>
          <p:cNvPr id="99332" name="Footer Placeholder 3">
            <a:extLst>
              <a:ext uri="{FF2B5EF4-FFF2-40B4-BE49-F238E27FC236}">
                <a16:creationId xmlns:a16="http://schemas.microsoft.com/office/drawing/2014/main" id="{6D1F2B2F-7DA9-458B-8561-59F9DE816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72DDD2-2ACE-4059-9F50-B39501AC4720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9C81BF44-62F1-4460-8931-DAC1384B57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zh-TW">
                <a:latin typeface="Arial" panose="020B06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PKI and e-Commerce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56FF6A1A-D1F2-4A37-BF56-B2FEC8007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458200" cy="39624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ct val="10000"/>
              </a:spcAft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A PKI can be used to ensure secure transactions on the Internet. This is especially important to foster e-commerce development.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ct val="10000"/>
              </a:spcAft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PKI implementation provides a solution for the business/legal aspects of electronic transactions. 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ct val="10000"/>
              </a:spcAft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To bring such transactions to equivalent footing as traditional transactions some countries have established legislation governing electronic transactions.</a:t>
            </a:r>
          </a:p>
          <a:p>
            <a:pPr>
              <a:lnSpc>
                <a:spcPct val="80000"/>
              </a:lnSpc>
              <a:spcBef>
                <a:spcPts val="1200"/>
              </a:spcBef>
              <a:spcAft>
                <a:spcPct val="10000"/>
              </a:spcAft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For example, in Hong Kong, the ‘Electronic Transactions Ordinance’ (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  <a:hlinkClick r:id="rId3"/>
              </a:rPr>
              <a:t>http://www.ogcio.gov.hk/eng/eto/eeto.htm</a:t>
            </a: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) was established in January 2000.</a:t>
            </a:r>
          </a:p>
          <a:p>
            <a:pPr lvl="1">
              <a:lnSpc>
                <a:spcPct val="80000"/>
              </a:lnSpc>
              <a:spcAft>
                <a:spcPct val="10000"/>
              </a:spcAft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Give legal status to electronic records and transactions, digital signatures.</a:t>
            </a:r>
          </a:p>
          <a:p>
            <a:pPr lvl="1">
              <a:lnSpc>
                <a:spcPct val="80000"/>
              </a:lnSpc>
              <a:spcAft>
                <a:spcPct val="10000"/>
              </a:spcAft>
            </a:pPr>
            <a:r>
              <a:rPr lang="en-US" altLang="zh-TW" sz="1800">
                <a:latin typeface="Calibri" panose="020F0502020204030204" pitchFamily="34" charset="0"/>
                <a:ea typeface="PMingLiU" panose="02020500000000000000" pitchFamily="18" charset="-120"/>
              </a:rPr>
              <a:t>Give recognition to the first public CA, which went into operation in February 2000: Hong Kong Post e-Cert.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8B2A340D-CC05-403E-94E0-3B59419F8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Key Management?</a:t>
            </a:r>
          </a:p>
        </p:txBody>
      </p:sp>
      <p:sp>
        <p:nvSpPr>
          <p:cNvPr id="11267" name="Footer Placeholder 3">
            <a:extLst>
              <a:ext uri="{FF2B5EF4-FFF2-40B4-BE49-F238E27FC236}">
                <a16:creationId xmlns:a16="http://schemas.microsoft.com/office/drawing/2014/main" id="{B090E047-F47D-485C-A9C7-7589FE04E5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                                                                                             		     </a:t>
            </a:r>
            <a:fld id="{6A3BBD6A-D615-4E6E-9B4D-1F96CAB5BBF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1268" name="Picture 2">
            <a:extLst>
              <a:ext uri="{FF2B5EF4-FFF2-40B4-BE49-F238E27FC236}">
                <a16:creationId xmlns:a16="http://schemas.microsoft.com/office/drawing/2014/main" id="{BDE8E4C8-8E50-444D-BD23-78C49CE83D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55688" y="1828800"/>
            <a:ext cx="7032625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>
            <a:extLst>
              <a:ext uri="{FF2B5EF4-FFF2-40B4-BE49-F238E27FC236}">
                <a16:creationId xmlns:a16="http://schemas.microsoft.com/office/drawing/2014/main" id="{5A9DD2E3-3CA6-4216-AFBC-0AF624BBF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2288" y="914400"/>
          <a:ext cx="4800600" cy="5284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30" name="Photo Editor Photo" r:id="rId4" imgW="5334745" imgH="5210902" progId="">
                  <p:embed/>
                </p:oleObj>
              </mc:Choice>
              <mc:Fallback>
                <p:oleObj name="Photo Editor Photo" r:id="rId4" imgW="5334745" imgH="5210902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288" y="914400"/>
                        <a:ext cx="4800600" cy="5284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427" name="Rectangle 2">
            <a:extLst>
              <a:ext uri="{FF2B5EF4-FFF2-40B4-BE49-F238E27FC236}">
                <a16:creationId xmlns:a16="http://schemas.microsoft.com/office/drawing/2014/main" id="{EAF9E6F9-1D86-4C5C-9E00-A445C37F8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09600"/>
          </a:xfrm>
        </p:spPr>
        <p:txBody>
          <a:bodyPr/>
          <a:lstStyle/>
          <a:p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Personal Certificates</a:t>
            </a:r>
          </a:p>
        </p:txBody>
      </p:sp>
      <p:sp>
        <p:nvSpPr>
          <p:cNvPr id="103428" name="Text Box 8">
            <a:extLst>
              <a:ext uri="{FF2B5EF4-FFF2-40B4-BE49-F238E27FC236}">
                <a16:creationId xmlns:a16="http://schemas.microsoft.com/office/drawing/2014/main" id="{22E399D4-1FAF-4BAE-8275-8173EA5A7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4103688" cy="216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33363" indent="-233363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indent="-223838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en-US" sz="1800">
                <a:latin typeface="Calibri" panose="020F0502020204030204" pitchFamily="34" charset="0"/>
              </a:rPr>
              <a:t>Why want personal certificates?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en-US" sz="1400">
                <a:latin typeface="Calibri" panose="020F0502020204030204" pitchFamily="34" charset="0"/>
              </a:rPr>
              <a:t>send signed email messages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US" altLang="en-US" sz="1400">
                <a:latin typeface="Calibri" panose="020F0502020204030204" pitchFamily="34" charset="0"/>
              </a:rPr>
              <a:t>allow your peers to send encrypted emails to you</a:t>
            </a:r>
          </a:p>
          <a:p>
            <a:pPr eaLnBrk="1" hangingPunct="1">
              <a:buClrTx/>
              <a:buSzTx/>
              <a:buFontTx/>
              <a:buChar char="•"/>
            </a:pPr>
            <a:r>
              <a:rPr lang="en-US" altLang="en-US" sz="1800">
                <a:latin typeface="Calibri" panose="020F0502020204030204" pitchFamily="34" charset="0"/>
              </a:rPr>
              <a:t>Hongkong Post e-cert (Hong Kong’s CA)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HK" altLang="en-US" sz="1400">
                <a:latin typeface="Calibri" panose="020F0502020204030204" pitchFamily="34" charset="0"/>
              </a:rPr>
              <a:t>HK$ 50 for a year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HK" altLang="en-US" sz="1400">
                <a:latin typeface="Calibri" panose="020F0502020204030204" pitchFamily="34" charset="0"/>
              </a:rPr>
              <a:t>E-cheque</a:t>
            </a:r>
          </a:p>
          <a:p>
            <a:pPr lvl="1" eaLnBrk="1" hangingPunct="1">
              <a:spcBef>
                <a:spcPct val="15000"/>
              </a:spcBef>
              <a:buClrTx/>
              <a:buSzTx/>
              <a:buFontTx/>
              <a:buChar char="•"/>
            </a:pPr>
            <a:r>
              <a:rPr lang="en-HK" altLang="en-US" sz="1400">
                <a:latin typeface="Calibri" panose="020F0502020204030204" pitchFamily="34" charset="0"/>
              </a:rPr>
              <a:t>Online (some banks login, tax returns, etc).</a:t>
            </a:r>
          </a:p>
          <a:p>
            <a:pPr eaLnBrk="1" hangingPunct="1">
              <a:spcBef>
                <a:spcPct val="15000"/>
              </a:spcBef>
              <a:buClrTx/>
              <a:buSzTx/>
              <a:buFontTx/>
              <a:buChar char="•"/>
            </a:pPr>
            <a:endParaRPr lang="en-US" altLang="en-US" sz="180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DCC7E3AD-067F-4391-B20B-FD95B06DBE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914400"/>
          </a:xfrm>
        </p:spPr>
        <p:txBody>
          <a:bodyPr/>
          <a:lstStyle/>
          <a:p>
            <a:r>
              <a:rPr lang="en-US" altLang="zh-TW" sz="4000" b="1">
                <a:latin typeface="Calibri" panose="020F0502020204030204" pitchFamily="34" charset="0"/>
                <a:ea typeface="PMingLiU" panose="02020500000000000000" pitchFamily="18" charset="-120"/>
              </a:rPr>
              <a:t>PKI Implementation Hurdles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54115DC3-400A-4C41-92BD-24090349C4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54102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HK" altLang="zh-TW" sz="2800">
                <a:latin typeface="Calibri" panose="020F0502020204030204" pitchFamily="34" charset="0"/>
                <a:ea typeface="PMingLiU" panose="02020500000000000000" pitchFamily="18" charset="-120"/>
              </a:rPr>
              <a:t>PKI does have great success, e.g. web security/TLS</a:t>
            </a:r>
            <a:endParaRPr lang="en-US" altLang="zh-TW" sz="28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>
                <a:latin typeface="Calibri" panose="020F0502020204030204" pitchFamily="34" charset="0"/>
                <a:ea typeface="PMingLiU" panose="02020500000000000000" pitchFamily="18" charset="-120"/>
              </a:rPr>
              <a:t>PKI is still not widely used for personal/business transactions. Good security and structural aspects but: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latin typeface="Calibri" panose="020F0502020204030204" pitchFamily="34" charset="0"/>
                <a:ea typeface="PMingLiU" panose="02020500000000000000" pitchFamily="18" charset="-120"/>
              </a:rPr>
              <a:t>Not easy to understand by laymen.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latin typeface="Calibri" panose="020F0502020204030204" pitchFamily="34" charset="0"/>
                <a:ea typeface="PMingLiU" panose="02020500000000000000" pitchFamily="18" charset="-120"/>
              </a:rPr>
              <a:t>Users have little incentive to get certificates as most applications are not PKI-enabled</a:t>
            </a:r>
          </a:p>
          <a:p>
            <a:pPr lvl="1">
              <a:lnSpc>
                <a:spcPct val="80000"/>
              </a:lnSpc>
            </a:pPr>
            <a:r>
              <a:rPr lang="en-US" altLang="zh-TW" sz="2400">
                <a:latin typeface="Calibri" panose="020F0502020204030204" pitchFamily="34" charset="0"/>
                <a:ea typeface="PMingLiU" panose="02020500000000000000" pitchFamily="18" charset="-120"/>
              </a:rPr>
              <a:t>Legal recognition largely untested</a:t>
            </a:r>
          </a:p>
          <a:p>
            <a:pPr lvl="2">
              <a:lnSpc>
                <a:spcPct val="80000"/>
              </a:lnSpc>
            </a:pPr>
            <a:r>
              <a:rPr lang="en-US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Very few real court cases (world-wide).</a:t>
            </a:r>
          </a:p>
          <a:p>
            <a:pPr lvl="2">
              <a:lnSpc>
                <a:spcPct val="80000"/>
              </a:lnSpc>
            </a:pPr>
            <a:r>
              <a:rPr lang="en-HK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Must have certificate from recognised trust service provider</a:t>
            </a:r>
          </a:p>
          <a:p>
            <a:pPr lvl="2">
              <a:lnSpc>
                <a:spcPct val="80000"/>
              </a:lnSpc>
            </a:pPr>
            <a:r>
              <a:rPr lang="en-HK" altLang="zh-TW" sz="2000">
                <a:latin typeface="Calibri" panose="020F0502020204030204" pitchFamily="34" charset="0"/>
                <a:ea typeface="PMingLiU" panose="02020500000000000000" pitchFamily="18" charset="-120"/>
              </a:rPr>
              <a:t>Very small number of these</a:t>
            </a:r>
            <a:endParaRPr lang="en-US" altLang="zh-TW" sz="2000">
              <a:latin typeface="Calibri" panose="020F0502020204030204" pitchFamily="34" charset="0"/>
              <a:ea typeface="PMingLiU" panose="02020500000000000000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sz="2800">
                <a:latin typeface="Calibri" panose="020F0502020204030204" pitchFamily="34" charset="0"/>
                <a:ea typeface="PMingLiU" panose="02020500000000000000" pitchFamily="18" charset="-120"/>
              </a:rPr>
              <a:t>In Hong Kong, most of the applications support both personal certificate and password-based authentication methods.</a:t>
            </a:r>
          </a:p>
          <a:p>
            <a:pPr lvl="1">
              <a:lnSpc>
                <a:spcPct val="80000"/>
              </a:lnSpc>
            </a:pPr>
            <a:r>
              <a:rPr lang="en-HK" altLang="zh-TW" sz="2400">
                <a:latin typeface="Calibri" panose="020F0502020204030204" pitchFamily="34" charset="0"/>
                <a:ea typeface="PMingLiU" panose="02020500000000000000" pitchFamily="18" charset="-120"/>
              </a:rPr>
              <a:t>Only two accepted CAs</a:t>
            </a:r>
            <a:endParaRPr lang="en-US" altLang="zh-TW" sz="2400">
              <a:latin typeface="Calibri" panose="020F0502020204030204" pitchFamily="34" charset="0"/>
              <a:ea typeface="PMingLiU" panose="02020500000000000000" pitchFamily="18" charset="-12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>
            <a:extLst>
              <a:ext uri="{FF2B5EF4-FFF2-40B4-BE49-F238E27FC236}">
                <a16:creationId xmlns:a16="http://schemas.microsoft.com/office/drawing/2014/main" id="{574938F8-AF55-46F0-B130-DA41C4C85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/>
              <a:t>Key management is boring!</a:t>
            </a:r>
          </a:p>
        </p:txBody>
      </p:sp>
      <p:sp>
        <p:nvSpPr>
          <p:cNvPr id="107523" name="Footer Placeholder 3">
            <a:extLst>
              <a:ext uri="{FF2B5EF4-FFF2-40B4-BE49-F238E27FC236}">
                <a16:creationId xmlns:a16="http://schemas.microsoft.com/office/drawing/2014/main" id="{CC890E44-CACC-4D50-84BB-2088F9B77C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07524" name="Slide Number Placeholder 4">
            <a:extLst>
              <a:ext uri="{FF2B5EF4-FFF2-40B4-BE49-F238E27FC236}">
                <a16:creationId xmlns:a16="http://schemas.microsoft.com/office/drawing/2014/main" id="{2E44696E-A366-4453-9217-2AD64EC923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4AE8488D-F235-49F7-BDA9-07D625D478AA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2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74F993-57CB-4884-BE89-E3590770C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800600"/>
            <a:ext cx="8839200" cy="11430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dirty="0"/>
              <a:t>Maybe, but it is very important!</a:t>
            </a:r>
          </a:p>
          <a:p>
            <a:pPr>
              <a:defRPr/>
            </a:pPr>
            <a:r>
              <a:rPr lang="en-US" dirty="0"/>
              <a:t>Without keys we have no security services</a:t>
            </a:r>
          </a:p>
        </p:txBody>
      </p:sp>
      <p:pic>
        <p:nvPicPr>
          <p:cNvPr id="107526" name="Picture 2">
            <a:extLst>
              <a:ext uri="{FF2B5EF4-FFF2-40B4-BE49-F238E27FC236}">
                <a16:creationId xmlns:a16="http://schemas.microsoft.com/office/drawing/2014/main" id="{3D58AC7A-A9CF-4FF0-8D77-3ED6B558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98780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54E7E3BC-1E11-4395-B269-3B469C29BF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/>
              <a:t>E-passport</a:t>
            </a:r>
          </a:p>
        </p:txBody>
      </p:sp>
      <p:sp>
        <p:nvSpPr>
          <p:cNvPr id="109571" name="Content Placeholder 2">
            <a:extLst>
              <a:ext uri="{FF2B5EF4-FFF2-40B4-BE49-F238E27FC236}">
                <a16:creationId xmlns:a16="http://schemas.microsoft.com/office/drawing/2014/main" id="{81475C3C-E510-4EE4-91E9-BC88965C6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GB" altLang="en-US"/>
              <a:t>Sometimes need to design for interesting case</a:t>
            </a:r>
          </a:p>
          <a:p>
            <a:r>
              <a:rPr lang="en-GB" altLang="en-US"/>
              <a:t>E-Passports (governed by ICAO)</a:t>
            </a:r>
          </a:p>
          <a:p>
            <a:r>
              <a:rPr lang="en-GB" altLang="en-US"/>
              <a:t>Passive Authentication</a:t>
            </a:r>
          </a:p>
          <a:p>
            <a:pPr lvl="1"/>
            <a:r>
              <a:rPr lang="en-GB" altLang="en-US"/>
              <a:t>Data signed</a:t>
            </a:r>
          </a:p>
          <a:p>
            <a:pPr lvl="1"/>
            <a:r>
              <a:rPr lang="en-GB" altLang="en-US"/>
              <a:t>Who needs to verify?</a:t>
            </a:r>
          </a:p>
          <a:p>
            <a:r>
              <a:rPr lang="en-GB" altLang="en-US"/>
              <a:t>Basic access control</a:t>
            </a:r>
          </a:p>
          <a:p>
            <a:pPr lvl="1"/>
            <a:r>
              <a:rPr lang="en-GB" altLang="en-US"/>
              <a:t>Verify symmetric key</a:t>
            </a:r>
          </a:p>
          <a:p>
            <a:pPr lvl="1"/>
            <a:r>
              <a:rPr lang="en-GB" altLang="en-US"/>
              <a:t>Who needs this key?</a:t>
            </a:r>
          </a:p>
        </p:txBody>
      </p:sp>
      <p:sp>
        <p:nvSpPr>
          <p:cNvPr id="109572" name="Slide Number Placeholder 4">
            <a:extLst>
              <a:ext uri="{FF2B5EF4-FFF2-40B4-BE49-F238E27FC236}">
                <a16:creationId xmlns:a16="http://schemas.microsoft.com/office/drawing/2014/main" id="{A4D46FD6-DEFF-4D92-9FDC-0D979927B5B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D5259E0-2F0A-433F-9554-A7653B4BD315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2400"/>
          </a:p>
        </p:txBody>
      </p:sp>
      <p:pic>
        <p:nvPicPr>
          <p:cNvPr id="109573" name="Picture 5">
            <a:extLst>
              <a:ext uri="{FF2B5EF4-FFF2-40B4-BE49-F238E27FC236}">
                <a16:creationId xmlns:a16="http://schemas.microsoft.com/office/drawing/2014/main" id="{19D12CFB-4D07-4A68-90CF-D4EAC45005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3962400"/>
            <a:ext cx="3757612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>
            <a:extLst>
              <a:ext uri="{FF2B5EF4-FFF2-40B4-BE49-F238E27FC236}">
                <a16:creationId xmlns:a16="http://schemas.microsoft.com/office/drawing/2014/main" id="{C336DD03-7BBB-4F6C-95A6-FA7C5FD51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E-passport c’ntd</a:t>
            </a:r>
          </a:p>
        </p:txBody>
      </p:sp>
      <p:sp>
        <p:nvSpPr>
          <p:cNvPr id="111619" name="Content Placeholder 2">
            <a:extLst>
              <a:ext uri="{FF2B5EF4-FFF2-40B4-BE49-F238E27FC236}">
                <a16:creationId xmlns:a16="http://schemas.microsoft.com/office/drawing/2014/main" id="{76FBDBD5-B300-4840-B033-A88F25DEE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GB" altLang="en-US" sz="2700"/>
              <a:t>Example of key management things going wrong!</a:t>
            </a:r>
          </a:p>
          <a:p>
            <a:pPr>
              <a:lnSpc>
                <a:spcPct val="80000"/>
              </a:lnSpc>
            </a:pPr>
            <a:r>
              <a:rPr lang="en-GB" altLang="en-US" sz="2700"/>
              <a:t> Basic access control key size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Theory: Serial no, birthday, expiry date = 50 bits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Reality: Predictable values, so closer to 25 bits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Had to fix: Alphanumeric random serial no</a:t>
            </a:r>
          </a:p>
          <a:p>
            <a:pPr>
              <a:lnSpc>
                <a:spcPct val="80000"/>
              </a:lnSpc>
            </a:pPr>
            <a:r>
              <a:rPr lang="en-GB" altLang="en-US" sz="2700"/>
              <a:t>Passive authentication verification</a:t>
            </a:r>
          </a:p>
          <a:p>
            <a:pPr lvl="1">
              <a:lnSpc>
                <a:spcPct val="80000"/>
              </a:lnSpc>
            </a:pPr>
            <a:r>
              <a:rPr lang="en-GB" altLang="en-US" sz="2400"/>
              <a:t> A few years after adoption not a lot of people were actually verifying the signature using country certificate</a:t>
            </a:r>
          </a:p>
          <a:p>
            <a:pPr>
              <a:lnSpc>
                <a:spcPct val="80000"/>
              </a:lnSpc>
            </a:pPr>
            <a:endParaRPr lang="en-GB" altLang="en-US" sz="2700"/>
          </a:p>
        </p:txBody>
      </p:sp>
      <p:sp>
        <p:nvSpPr>
          <p:cNvPr id="111620" name="Slide Number Placeholder 4">
            <a:extLst>
              <a:ext uri="{FF2B5EF4-FFF2-40B4-BE49-F238E27FC236}">
                <a16:creationId xmlns:a16="http://schemas.microsoft.com/office/drawing/2014/main" id="{AB866E7E-1A0E-4206-B0D0-7D2BB5B6D7A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DBEE661-A625-474F-925D-F027A243DAEE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itle 1">
            <a:extLst>
              <a:ext uri="{FF2B5EF4-FFF2-40B4-BE49-F238E27FC236}">
                <a16:creationId xmlns:a16="http://schemas.microsoft.com/office/drawing/2014/main" id="{BD75CD01-FBF8-4EBB-A52D-F70176FB80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Advanced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94A13-A3EC-47F0-806B-EEB1D18D6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GB" dirty="0" err="1"/>
              <a:t>Stuxnet</a:t>
            </a:r>
            <a:r>
              <a:rPr lang="en-GB" dirty="0"/>
              <a:t> was a multi-stage malware targeting intermediate systems (MS </a:t>
            </a:r>
            <a:r>
              <a:rPr lang="en-GB" dirty="0" err="1"/>
              <a:t>Windows,Siemens</a:t>
            </a:r>
            <a:r>
              <a:rPr lang="en-GB" dirty="0"/>
              <a:t> PCS7, </a:t>
            </a:r>
            <a:r>
              <a:rPr lang="en-GB" dirty="0" err="1"/>
              <a:t>WinCC</a:t>
            </a:r>
            <a:r>
              <a:rPr lang="en-GB" dirty="0"/>
              <a:t>) to reach its main objective (Siemens S7 PLCs).</a:t>
            </a:r>
          </a:p>
          <a:p>
            <a:pPr>
              <a:defRPr/>
            </a:pPr>
            <a:r>
              <a:rPr lang="en-GB" dirty="0" err="1"/>
              <a:t>Stuxnet's</a:t>
            </a:r>
            <a:r>
              <a:rPr lang="en-GB" dirty="0"/>
              <a:t> delivery mechanism was based on the Microsoft Windows platform, but its primary objective was industrial control systems</a:t>
            </a:r>
          </a:p>
          <a:p>
            <a:pPr>
              <a:defRPr/>
            </a:pPr>
            <a:r>
              <a:rPr lang="en-GB" dirty="0"/>
              <a:t>The control systems targeted were highly specific</a:t>
            </a:r>
          </a:p>
          <a:p>
            <a:pPr>
              <a:defRPr/>
            </a:pPr>
            <a:r>
              <a:rPr lang="en-GB" dirty="0"/>
              <a:t>A number of zero-day exploits were deployed</a:t>
            </a:r>
          </a:p>
        </p:txBody>
      </p:sp>
      <p:sp>
        <p:nvSpPr>
          <p:cNvPr id="113668" name="Slide Number Placeholder 4">
            <a:extLst>
              <a:ext uri="{FF2B5EF4-FFF2-40B4-BE49-F238E27FC236}">
                <a16:creationId xmlns:a16="http://schemas.microsoft.com/office/drawing/2014/main" id="{418093B9-CF32-40A1-BA75-974908584B5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92F5012-FCDF-4C1F-A6F0-90CE1E60DA2C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>
            <a:extLst>
              <a:ext uri="{FF2B5EF4-FFF2-40B4-BE49-F238E27FC236}">
                <a16:creationId xmlns:a16="http://schemas.microsoft.com/office/drawing/2014/main" id="{1A6B466E-2F85-4E6B-A54A-06FFC9DE19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GB" altLang="en-US"/>
              <a:t>STUXNET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9916-D851-4F87-A74C-705A685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257800"/>
            <a:ext cx="8229600" cy="868363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GB" dirty="0"/>
              <a:t>Snapshot of STUXNET infection (Sept 2010)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GB" sz="2000" dirty="0"/>
              <a:t>	by University of Maryland.</a:t>
            </a:r>
          </a:p>
        </p:txBody>
      </p:sp>
      <p:sp>
        <p:nvSpPr>
          <p:cNvPr id="115716" name="Slide Number Placeholder 4">
            <a:extLst>
              <a:ext uri="{FF2B5EF4-FFF2-40B4-BE49-F238E27FC236}">
                <a16:creationId xmlns:a16="http://schemas.microsoft.com/office/drawing/2014/main" id="{08061C9D-EE6D-46E2-A500-A136DC78BF3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95C56C2-4647-49BD-8943-162E3BBE274D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2400"/>
          </a:p>
        </p:txBody>
      </p:sp>
      <p:pic>
        <p:nvPicPr>
          <p:cNvPr id="115717" name="Picture 3">
            <a:extLst>
              <a:ext uri="{FF2B5EF4-FFF2-40B4-BE49-F238E27FC236}">
                <a16:creationId xmlns:a16="http://schemas.microsoft.com/office/drawing/2014/main" id="{A9B3077F-CDEA-4A4A-BA4F-891A0C43E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143000"/>
            <a:ext cx="5146675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>
            <a:extLst>
              <a:ext uri="{FF2B5EF4-FFF2-40B4-BE49-F238E27FC236}">
                <a16:creationId xmlns:a16="http://schemas.microsoft.com/office/drawing/2014/main" id="{79BEC1BA-03E4-44DC-A2B7-FC01C6A89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GB" altLang="en-US"/>
              <a:t>Stuxnet (2)</a:t>
            </a:r>
          </a:p>
        </p:txBody>
      </p:sp>
      <p:sp>
        <p:nvSpPr>
          <p:cNvPr id="117763" name="Content Placeholder 2">
            <a:extLst>
              <a:ext uri="{FF2B5EF4-FFF2-40B4-BE49-F238E27FC236}">
                <a16:creationId xmlns:a16="http://schemas.microsoft.com/office/drawing/2014/main" id="{EF181514-1B34-43F9-BFB7-FE5A99F62D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700"/>
              <a:t>Stuxnet uses different mechanisms, including hiding itself on removable storage media (to get to air-gapped systems)</a:t>
            </a:r>
          </a:p>
          <a:p>
            <a:pPr>
              <a:lnSpc>
                <a:spcPct val="90000"/>
              </a:lnSpc>
            </a:pPr>
            <a:r>
              <a:rPr lang="en-GB" altLang="en-US" sz="2700"/>
              <a:t>A device driver is installed looking for files matching the characteristics of the Stuxnet payload. 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What do you need to install driver on Windows?</a:t>
            </a:r>
          </a:p>
          <a:p>
            <a:pPr lvl="1">
              <a:lnSpc>
                <a:spcPct val="90000"/>
              </a:lnSpc>
            </a:pPr>
            <a:r>
              <a:rPr lang="en-GB" altLang="en-US" sz="2400"/>
              <a:t>Private key of trusted vendor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Jan-June 2010(Realtek), Verisign revokes certificate</a:t>
            </a:r>
          </a:p>
          <a:p>
            <a:pPr lvl="2">
              <a:lnSpc>
                <a:spcPct val="90000"/>
              </a:lnSpc>
            </a:pPr>
            <a:r>
              <a:rPr lang="en-GB" altLang="en-US" sz="2000"/>
              <a:t>July…(JMicron Tech)</a:t>
            </a:r>
          </a:p>
          <a:p>
            <a:pPr>
              <a:lnSpc>
                <a:spcPct val="90000"/>
              </a:lnSpc>
            </a:pPr>
            <a:r>
              <a:rPr lang="en-GB" altLang="en-US" sz="2700"/>
              <a:t>Core part of this issue: two compromised keys</a:t>
            </a:r>
          </a:p>
          <a:p>
            <a:pPr>
              <a:lnSpc>
                <a:spcPct val="90000"/>
              </a:lnSpc>
            </a:pPr>
            <a:endParaRPr lang="en-GB" altLang="en-US" sz="2700"/>
          </a:p>
        </p:txBody>
      </p:sp>
      <p:sp>
        <p:nvSpPr>
          <p:cNvPr id="117764" name="Slide Number Placeholder 4">
            <a:extLst>
              <a:ext uri="{FF2B5EF4-FFF2-40B4-BE49-F238E27FC236}">
                <a16:creationId xmlns:a16="http://schemas.microsoft.com/office/drawing/2014/main" id="{18AB8B00-27FE-4896-9941-7E196D4AE6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70D5C575-C749-4745-A094-87690BDBDBDE}" type="slidenum">
              <a:rPr lang="en-US" altLang="en-US" sz="2400"/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>
            <a:extLst>
              <a:ext uri="{FF2B5EF4-FFF2-40B4-BE49-F238E27FC236}">
                <a16:creationId xmlns:a16="http://schemas.microsoft.com/office/drawing/2014/main" id="{0BC8A08A-9666-4B1D-B2DA-E0892DB4D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end!</a:t>
            </a:r>
          </a:p>
        </p:txBody>
      </p:sp>
      <p:sp>
        <p:nvSpPr>
          <p:cNvPr id="119811" name="Content Placeholder 2">
            <a:extLst>
              <a:ext uri="{FF2B5EF4-FFF2-40B4-BE49-F238E27FC236}">
                <a16:creationId xmlns:a16="http://schemas.microsoft.com/office/drawing/2014/main" id="{8CAD9747-259B-451C-875F-C408742178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>
              <a:buFont typeface="Arial" panose="020B0604020202020204" pitchFamily="34" charset="0"/>
              <a:buNone/>
            </a:pPr>
            <a:endParaRPr lang="en-US" altLang="en-US" b="1"/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13800"/>
              <a:t>?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b="1"/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/>
              <a:t>Any questions…</a:t>
            </a:r>
          </a:p>
        </p:txBody>
      </p:sp>
      <p:sp>
        <p:nvSpPr>
          <p:cNvPr id="119812" name="Slide Number Placeholder 3">
            <a:extLst>
              <a:ext uri="{FF2B5EF4-FFF2-40B4-BE49-F238E27FC236}">
                <a16:creationId xmlns:a16="http://schemas.microsoft.com/office/drawing/2014/main" id="{84BE3FA5-9C8C-402D-B5B2-C1AB1CC9145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83DCB5D-8DC6-4105-A5ED-0E9894007B8D}" type="slidenum">
              <a:rPr lang="en-US" altLang="en-US" sz="1200">
                <a:solidFill>
                  <a:srgbClr val="898989"/>
                </a:solidFill>
                <a:ea typeface="MS PGothic" panose="020B0600070205080204" pitchFamily="34" charset="-128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  <a:ea typeface="MS PGothic" panose="020B0600070205080204" pitchFamily="34" charset="-128"/>
            </a:endParaRPr>
          </a:p>
        </p:txBody>
      </p:sp>
    </p:spTree>
  </p:cSld>
  <p:clrMapOvr>
    <a:masterClrMapping/>
  </p:clrMapOvr>
  <p:transition spd="slow" advTm="6702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6D40BEA-0D18-455C-AB41-42E545000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/>
          <a:lstStyle/>
          <a:p>
            <a:r>
              <a:rPr lang="en-US" altLang="en-US" sz="3800"/>
              <a:t>Hardware Security Module (HSM)</a:t>
            </a:r>
            <a:endParaRPr lang="en-HK" altLang="en-US" sz="380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56F3CC7-2585-4A05-A3A4-644EDE19D9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3078163"/>
            <a:ext cx="7772400" cy="3048000"/>
          </a:xfrm>
        </p:spPr>
        <p:txBody>
          <a:bodyPr/>
          <a:lstStyle/>
          <a:p>
            <a:r>
              <a:rPr lang="en-US" altLang="en-US" sz="2400"/>
              <a:t>HSM is trusted part of system</a:t>
            </a:r>
          </a:p>
          <a:p>
            <a:r>
              <a:rPr lang="en-US" altLang="en-US" sz="2400"/>
              <a:t>Key generation and storage</a:t>
            </a:r>
          </a:p>
          <a:p>
            <a:r>
              <a:rPr lang="en-US" altLang="en-US" sz="2400"/>
              <a:t>Features:</a:t>
            </a:r>
          </a:p>
          <a:p>
            <a:pPr lvl="1"/>
            <a:r>
              <a:rPr lang="en-US" altLang="en-US" sz="2000"/>
              <a:t>Asymmetric Crypto (Signing/Encryption)</a:t>
            </a:r>
          </a:p>
          <a:p>
            <a:pPr lvl="1"/>
            <a:r>
              <a:rPr lang="en-US" altLang="en-US" sz="2000"/>
              <a:t>Symmetric Crypto (Encryption/MAC)</a:t>
            </a:r>
          </a:p>
          <a:p>
            <a:pPr lvl="1"/>
            <a:r>
              <a:rPr lang="en-US" altLang="en-US" sz="2000"/>
              <a:t>Hashes/KDF</a:t>
            </a:r>
          </a:p>
          <a:p>
            <a:pPr lvl="1"/>
            <a:r>
              <a:rPr lang="en-US" altLang="en-US" sz="2000"/>
              <a:t>Random numbers (True random, DRBG)</a:t>
            </a:r>
          </a:p>
          <a:p>
            <a:r>
              <a:rPr lang="en-US" altLang="en-US" sz="2400"/>
              <a:t>Secure networking (TLS), Tamper resistant</a:t>
            </a:r>
            <a:endParaRPr lang="en-HK" altLang="en-US" sz="2400"/>
          </a:p>
        </p:txBody>
      </p:sp>
      <p:sp>
        <p:nvSpPr>
          <p:cNvPr id="13316" name="Footer Placeholder 3">
            <a:extLst>
              <a:ext uri="{FF2B5EF4-FFF2-40B4-BE49-F238E27FC236}">
                <a16:creationId xmlns:a16="http://schemas.microsoft.com/office/drawing/2014/main" id="{4368E766-2643-45E2-8E6A-FD3A82CD5F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q"/>
              <a:defRPr sz="32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95000"/>
              <a:buChar char="o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Ø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" panose="02020603050405020304" pitchFamily="18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/>
              <a:t>Cryptography – Part III                                                                                                     </a:t>
            </a:r>
            <a:fld id="{A5CAEBB8-6172-49AA-9501-17090C64E9B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13317" name="Picture 4">
            <a:extLst>
              <a:ext uri="{FF2B5EF4-FFF2-40B4-BE49-F238E27FC236}">
                <a16:creationId xmlns:a16="http://schemas.microsoft.com/office/drawing/2014/main" id="{8E951923-9A47-468F-9732-209798017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5" y="1441450"/>
            <a:ext cx="30289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CF18B18C-41D6-4515-97EF-3251D1B35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The use of symmetric-key cryptography to produce a shared symmetric secret key.</a:t>
            </a:r>
          </a:p>
          <a:p>
            <a:r>
              <a:rPr lang="en-GB" altLang="en-US"/>
              <a:t>The protocols can be classified as:</a:t>
            </a:r>
          </a:p>
          <a:p>
            <a:pPr lvl="1"/>
            <a:r>
              <a:rPr lang="en-GB" altLang="en-US"/>
              <a:t>Directly communicating entities</a:t>
            </a:r>
          </a:p>
          <a:p>
            <a:pPr lvl="1"/>
            <a:r>
              <a:rPr lang="en-GB" altLang="en-US"/>
              <a:t>Use of a Key Distribution Centre (KDC)</a:t>
            </a:r>
          </a:p>
          <a:p>
            <a:pPr lvl="1"/>
            <a:r>
              <a:rPr lang="en-GB" altLang="en-US"/>
              <a:t>Use of a Key Translation Centre (KTC)</a:t>
            </a:r>
          </a:p>
        </p:txBody>
      </p:sp>
      <p:sp useBgFill="1">
        <p:nvSpPr>
          <p:cNvPr id="15363" name="Rectangle 2">
            <a:extLst>
              <a:ext uri="{FF2B5EF4-FFF2-40B4-BE49-F238E27FC236}">
                <a16:creationId xmlns:a16="http://schemas.microsoft.com/office/drawing/2014/main" id="{822FF704-42F0-46DD-8C14-51E3C8F4B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2525" y="941388"/>
            <a:ext cx="6838950" cy="708025"/>
          </a:xfrm>
        </p:spPr>
        <p:txBody>
          <a:bodyPr/>
          <a:lstStyle/>
          <a:p>
            <a:r>
              <a:rPr lang="en-GB" altLang="en-US"/>
              <a:t>Symmetric-key protocols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0" name="Rectangle 2">
            <a:extLst>
              <a:ext uri="{FF2B5EF4-FFF2-40B4-BE49-F238E27FC236}">
                <a16:creationId xmlns:a16="http://schemas.microsoft.com/office/drawing/2014/main" id="{2548C668-6864-46CC-B14E-687AFF9EA8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2963" y="574675"/>
            <a:ext cx="7458075" cy="144145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Directly communicating entities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4FFAA8A5-B82F-478B-A6CC-84E25C355B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The case where two entities directly communicate to establish keys.</a:t>
            </a:r>
          </a:p>
          <a:p>
            <a:r>
              <a:rPr lang="en-GB" altLang="en-US"/>
              <a:t>Must take place using a secure channel (e.g. using an existing shared secret key or mutually trusted copies of each others’ public keys).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58" name="Rectangle 2">
            <a:extLst>
              <a:ext uri="{FF2B5EF4-FFF2-40B4-BE49-F238E27FC236}">
                <a16:creationId xmlns:a16="http://schemas.microsoft.com/office/drawing/2014/main" id="{BB4AAA87-7150-428D-B076-B46890A6B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6175" y="574675"/>
            <a:ext cx="6851650" cy="1441450"/>
          </a:xfrm>
          <a:extLs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/>
              <a:t>Distribution within a domain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C628EECA-8AFF-4C82-B208-B2E4B95217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05800" cy="4114800"/>
          </a:xfrm>
        </p:spPr>
        <p:txBody>
          <a:bodyPr/>
          <a:lstStyle/>
          <a:p>
            <a:r>
              <a:rPr lang="en-GB" altLang="en-US"/>
              <a:t>Two possible cases:</a:t>
            </a:r>
          </a:p>
          <a:p>
            <a:pPr lvl="1"/>
            <a:r>
              <a:rPr lang="en-GB" altLang="en-US"/>
              <a:t>asymmetric techniques used, or</a:t>
            </a:r>
          </a:p>
          <a:p>
            <a:pPr lvl="1"/>
            <a:r>
              <a:rPr lang="en-GB" altLang="en-US"/>
              <a:t>symmetric techniques used.</a:t>
            </a:r>
          </a:p>
          <a:p>
            <a:r>
              <a:rPr lang="en-GB" altLang="en-US"/>
              <a:t>In first case certificates may need to be distributed.  Entities either contact their authority for certificates, or two entities may exchange them directly.</a:t>
            </a:r>
          </a:p>
          <a:p>
            <a:r>
              <a:rPr lang="en-GB" altLang="en-US"/>
              <a:t>In second case - use a KDC or a KTC.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3444</Words>
  <Application>Microsoft Office PowerPoint</Application>
  <PresentationFormat>On-screen Show (4:3)</PresentationFormat>
  <Paragraphs>445</Paragraphs>
  <Slides>58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73" baseType="lpstr">
      <vt:lpstr>Comic Sans MS</vt:lpstr>
      <vt:lpstr>Arial</vt:lpstr>
      <vt:lpstr>Wingdings</vt:lpstr>
      <vt:lpstr>Times</vt:lpstr>
      <vt:lpstr>Times New Roman</vt:lpstr>
      <vt:lpstr>MS PGothic</vt:lpstr>
      <vt:lpstr>Verdana</vt:lpstr>
      <vt:lpstr>Calibri</vt:lpstr>
      <vt:lpstr>PMingLiU</vt:lpstr>
      <vt:lpstr>BatangChe</vt:lpstr>
      <vt:lpstr>Symbol</vt:lpstr>
      <vt:lpstr>canada-type-gibson</vt:lpstr>
      <vt:lpstr>Default Design</vt:lpstr>
      <vt:lpstr>Microsoft Excel 97-2003 Worksheet</vt:lpstr>
      <vt:lpstr>Photo Editor Photo</vt:lpstr>
      <vt:lpstr>CS5285 Information Security for eCommerce  Lecture 7</vt:lpstr>
      <vt:lpstr>Reminder of previous lecture</vt:lpstr>
      <vt:lpstr>Today’s Lecture</vt:lpstr>
      <vt:lpstr>Key Management</vt:lpstr>
      <vt:lpstr>What is Key Management?</vt:lpstr>
      <vt:lpstr>Hardware Security Module (HSM)</vt:lpstr>
      <vt:lpstr>Symmetric-key protocols</vt:lpstr>
      <vt:lpstr>Directly communicating entities</vt:lpstr>
      <vt:lpstr>Distribution within a domain</vt:lpstr>
      <vt:lpstr>Distribution within a domain</vt:lpstr>
      <vt:lpstr>Key Translation Centre</vt:lpstr>
      <vt:lpstr>Key Distribution Centre</vt:lpstr>
      <vt:lpstr>Terms for key management</vt:lpstr>
      <vt:lpstr>Who has the key at the end?</vt:lpstr>
      <vt:lpstr>Key establishment mech. 6</vt:lpstr>
      <vt:lpstr>Key establishment mech. 6</vt:lpstr>
      <vt:lpstr>Key establishment mech. 9</vt:lpstr>
      <vt:lpstr>Remember from last lecture….</vt:lpstr>
      <vt:lpstr>Public-key protocols</vt:lpstr>
      <vt:lpstr>Notation</vt:lpstr>
      <vt:lpstr>Key transport mech. 4</vt:lpstr>
      <vt:lpstr>Key transport mech. 4</vt:lpstr>
      <vt:lpstr>Last comment: Key hierarchies</vt:lpstr>
      <vt:lpstr>Why use a key hierarchy</vt:lpstr>
      <vt:lpstr>Example: Simple payment card </vt:lpstr>
      <vt:lpstr>Public Key (Certificate) Management</vt:lpstr>
      <vt:lpstr>Remember….we would like to use signatures (and PKE)</vt:lpstr>
      <vt:lpstr>How do we verify a public key?</vt:lpstr>
      <vt:lpstr>Digital Certificates</vt:lpstr>
      <vt:lpstr>Digital Certificates</vt:lpstr>
      <vt:lpstr>The Certification Authority</vt:lpstr>
      <vt:lpstr>Who is involved?</vt:lpstr>
      <vt:lpstr>Some Remarks on Digital Certificates</vt:lpstr>
      <vt:lpstr>X.509 certificates</vt:lpstr>
      <vt:lpstr>What’s Inside a Certificate (X.509)</vt:lpstr>
      <vt:lpstr>Certificate Revocation</vt:lpstr>
      <vt:lpstr>CRLs</vt:lpstr>
      <vt:lpstr>Online certificate status protocol</vt:lpstr>
      <vt:lpstr>PKI</vt:lpstr>
      <vt:lpstr>PKI Trust Models</vt:lpstr>
      <vt:lpstr>PKI Trust Models</vt:lpstr>
      <vt:lpstr>PGP – Anarchy Model</vt:lpstr>
      <vt:lpstr>PKI Trust Models</vt:lpstr>
      <vt:lpstr>Cross certification</vt:lpstr>
      <vt:lpstr>Certificate Hierarchy</vt:lpstr>
      <vt:lpstr>Certificate Chains</vt:lpstr>
      <vt:lpstr>How to Use PKI – Secure Web Browsing</vt:lpstr>
      <vt:lpstr>Payment Card Example</vt:lpstr>
      <vt:lpstr>PKI and e-Commerce</vt:lpstr>
      <vt:lpstr>Personal Certificates</vt:lpstr>
      <vt:lpstr>PKI Implementation Hurdles</vt:lpstr>
      <vt:lpstr>Key management is boring!</vt:lpstr>
      <vt:lpstr>E-passport</vt:lpstr>
      <vt:lpstr>E-passport c’ntd</vt:lpstr>
      <vt:lpstr>Advanced Threats</vt:lpstr>
      <vt:lpstr>STUXNET (1)</vt:lpstr>
      <vt:lpstr>Stuxnet (2)</vt:lpstr>
      <vt:lpstr>The end!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2024-10-28T05:46:54Z</dcterms:created>
  <dcterms:modified xsi:type="dcterms:W3CDTF">2024-10-28T05:47:21Z</dcterms:modified>
</cp:coreProperties>
</file>