
<file path=[Content_Types].xml><?xml version="1.0" encoding="utf-8"?>
<Types xmlns="http://schemas.openxmlformats.org/package/2006/content-types">
  <Default Extension="bin" ContentType="audio/unknown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embeddings/oleObject1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716" r:id="rId3"/>
    <p:sldId id="257" r:id="rId4"/>
    <p:sldId id="390" r:id="rId5"/>
    <p:sldId id="389" r:id="rId6"/>
    <p:sldId id="391" r:id="rId7"/>
    <p:sldId id="392" r:id="rId8"/>
    <p:sldId id="394" r:id="rId9"/>
    <p:sldId id="396" r:id="rId10"/>
    <p:sldId id="397" r:id="rId11"/>
    <p:sldId id="417" r:id="rId12"/>
    <p:sldId id="258" r:id="rId13"/>
    <p:sldId id="375" r:id="rId14"/>
    <p:sldId id="703" r:id="rId15"/>
    <p:sldId id="376" r:id="rId16"/>
    <p:sldId id="377" r:id="rId17"/>
    <p:sldId id="264" r:id="rId18"/>
    <p:sldId id="272" r:id="rId19"/>
    <p:sldId id="714" r:id="rId20"/>
    <p:sldId id="289" r:id="rId21"/>
    <p:sldId id="717" r:id="rId22"/>
    <p:sldId id="718" r:id="rId23"/>
    <p:sldId id="719" r:id="rId24"/>
    <p:sldId id="720" r:id="rId25"/>
    <p:sldId id="721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E03"/>
    <a:srgbClr val="06FF0E"/>
    <a:srgbClr val="CC14BE"/>
    <a:srgbClr val="FF0000"/>
    <a:srgbClr val="B732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2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0" d="100"/>
        <a:sy n="1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15E63F-011A-3E43-A312-98E7CA0808B8}" type="datetimeFigureOut">
              <a:rPr lang="en-US" smtClean="0"/>
              <a:pPr/>
              <a:t>2/13/2017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F18CF-6D04-D149-A2BD-325B25DE72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99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8134AB6-D105-B94F-AF6A-AF4BFCAA1F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28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7AEB01AE-29C2-494A-9265-B28106D64B5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BEF3D06-DB2C-0F45-953A-3E58DC02B98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334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334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2F5E24AA-7384-BA40-8F30-9DC79283B14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AD201B23-E879-9846-A2A9-CED7FCA065EC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3704A275-DB3B-2346-8033-8BFE9A8F495E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2341617-4344-324E-9E15-ABC09817E91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83BECADF-31BF-9A45-B60A-2F834887DC4F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D7B3BD55-AF80-B342-AA19-1C66FBFEF432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B43B62A7-37BF-F14C-8188-B3945FC10AB8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F390FFE1-3D51-2540-8BDD-BEBEA3A79C21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E4287857-CFE6-A14F-A3B9-C455FDB91334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248400"/>
            <a:ext cx="7848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/>
              <a:t> Part 1 </a:t>
            </a:r>
            <a:r>
              <a:rPr lang="en-US">
                <a:sym typeface="Symbol" charset="2"/>
              </a:rPr>
              <a:t></a:t>
            </a:r>
            <a:r>
              <a:rPr lang="en-US"/>
              <a:t> Cryptography                                                                                                     </a:t>
            </a:r>
            <a:fld id="{55A73CB8-469A-9540-BADA-AFD55CD9168A}" type="slidenum">
              <a:rPr lang="en-US">
                <a:latin typeface="Times New Roman" charset="0"/>
              </a:rPr>
              <a:pPr>
                <a:defRPr/>
              </a:pPr>
              <a:t>‹#›</a:t>
            </a:fld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accent2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q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5000"/>
        <a:buChar char="o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charset="2"/>
        <a:buChar char="Ø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thinkquest.org/28005/flashed/timemachine/courseofhistory/zimmerman.shtml?tqskip1=1&amp;tqtime=1029" TargetMode="External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ucla.edu/~jkong/research/security/shannon1949.pdf" TargetMode="External"/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295400"/>
            <a:ext cx="7848600" cy="2209800"/>
          </a:xfrm>
        </p:spPr>
        <p:txBody>
          <a:bodyPr/>
          <a:lstStyle/>
          <a:p>
            <a:pPr eaLnBrk="1" hangingPunct="1"/>
            <a:r>
              <a:rPr lang="en-US" dirty="0" smtClean="0"/>
              <a:t>Crypto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685800" y="5334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accent2"/>
                </a:solidFill>
                <a:latin typeface="Comic Sans MS" charset="0"/>
              </a:defRPr>
            </a:lvl9pPr>
          </a:lstStyle>
          <a:p>
            <a:pPr marL="1998663" indent="-1998663" algn="just" eaLnBrk="1" hangingPunct="1"/>
            <a:r>
              <a:rPr lang="en-US" sz="1400" u="sng" kern="0" dirty="0">
                <a:solidFill>
                  <a:srgbClr val="FF0000"/>
                </a:solidFill>
              </a:rPr>
              <a:t>Slides Original Source</a:t>
            </a:r>
            <a:r>
              <a:rPr lang="en-US" sz="1400" u="sng" kern="0" dirty="0" smtClean="0">
                <a:solidFill>
                  <a:srgbClr val="FF0000"/>
                </a:solidFill>
              </a:rPr>
              <a:t>:</a:t>
            </a:r>
            <a:endParaRPr lang="en-US" sz="1400" kern="0" dirty="0" smtClean="0"/>
          </a:p>
          <a:p>
            <a:pPr marL="228600" indent="-228600" algn="just" eaLnBrk="1" hangingPunct="1">
              <a:buFont typeface="+mj-lt"/>
              <a:buAutoNum type="arabicPeriod"/>
            </a:pPr>
            <a:r>
              <a:rPr lang="en-US" sz="1400" kern="0" dirty="0" smtClean="0"/>
              <a:t>M. </a:t>
            </a:r>
            <a:r>
              <a:rPr lang="en-US" sz="1400" kern="0" dirty="0"/>
              <a:t>Stamp, </a:t>
            </a:r>
            <a:r>
              <a:rPr lang="en-US" sz="1400" kern="0" dirty="0" smtClean="0"/>
              <a:t>“Information </a:t>
            </a:r>
            <a:r>
              <a:rPr lang="en-US" sz="1400" kern="0" dirty="0"/>
              <a:t>Security: Principles and Practice</a:t>
            </a:r>
            <a:r>
              <a:rPr lang="en-US" sz="1400" kern="0" dirty="0" smtClean="0"/>
              <a:t>,” John Wiley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686CCCB3-9F2E-3348-A460-A75E7CF45CEF}" type="slidenum">
              <a:rPr lang="en-US" smtClean="0">
                <a:latin typeface="Times New Roman" charset="0"/>
              </a:rPr>
              <a:pPr/>
              <a:t>10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077200" cy="2971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Ciphertext: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40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600">
                <a:solidFill>
                  <a:srgbClr val="FF0000"/>
                </a:solidFill>
              </a:rPr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sz="1600"/>
          </a:p>
        </p:txBody>
      </p:sp>
      <p:graphicFrame>
        <p:nvGraphicFramePr>
          <p:cNvPr id="177265" name="Group 113"/>
          <p:cNvGraphicFramePr>
            <a:graphicFrameLocks noGrp="1"/>
          </p:cNvGraphicFramePr>
          <p:nvPr/>
        </p:nvGraphicFramePr>
        <p:xfrm>
          <a:off x="47625" y="5202238"/>
          <a:ext cx="8610600" cy="660400"/>
        </p:xfrm>
        <a:graphic>
          <a:graphicData uri="http://schemas.openxmlformats.org/drawingml/2006/table">
            <a:tbl>
              <a:tblPr/>
              <a:tblGrid>
                <a:gridCol w="328613"/>
                <a:gridCol w="344487"/>
                <a:gridCol w="344488"/>
                <a:gridCol w="344487"/>
                <a:gridCol w="347663"/>
                <a:gridCol w="341312"/>
                <a:gridCol w="349250"/>
                <a:gridCol w="344488"/>
                <a:gridCol w="341312"/>
                <a:gridCol w="349250"/>
                <a:gridCol w="346075"/>
                <a:gridCol w="342900"/>
                <a:gridCol w="346075"/>
                <a:gridCol w="342900"/>
                <a:gridCol w="346075"/>
                <a:gridCol w="347663"/>
                <a:gridCol w="341312"/>
                <a:gridCol w="346075"/>
                <a:gridCol w="344488"/>
                <a:gridCol w="346075"/>
                <a:gridCol w="347662"/>
                <a:gridCol w="342900"/>
                <a:gridCol w="344488"/>
                <a:gridCol w="346075"/>
                <a:gridCol w="344487"/>
              </a:tblGrid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51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9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3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15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24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22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28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6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7383" name="Group 231"/>
          <p:cNvGraphicFramePr>
            <a:graphicFrameLocks noGrp="1"/>
          </p:cNvGraphicFramePr>
          <p:nvPr/>
        </p:nvGraphicFramePr>
        <p:xfrm>
          <a:off x="8658225" y="5200650"/>
          <a:ext cx="409575" cy="666750"/>
        </p:xfrm>
        <a:graphic>
          <a:graphicData uri="http://schemas.openxmlformats.org/drawingml/2006/table">
            <a:tbl>
              <a:tblPr/>
              <a:tblGrid>
                <a:gridCol w="409575"/>
              </a:tblGrid>
              <a:tr h="3619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8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7741" name="Rectangle 232"/>
          <p:cNvSpPr>
            <a:spLocks noChangeArrowheads="1"/>
          </p:cNvSpPr>
          <p:nvPr/>
        </p:nvSpPr>
        <p:spPr bwMode="auto">
          <a:xfrm>
            <a:off x="609600" y="4684713"/>
            <a:ext cx="4367213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Ciphertext frequency counts:</a:t>
            </a:r>
          </a:p>
        </p:txBody>
      </p:sp>
      <p:sp>
        <p:nvSpPr>
          <p:cNvPr id="27742" name="Rectangle 233"/>
          <p:cNvSpPr>
            <a:spLocks noChangeArrowheads="1"/>
          </p:cNvSpPr>
          <p:nvPr/>
        </p:nvSpPr>
        <p:spPr bwMode="auto">
          <a:xfrm>
            <a:off x="685800" y="39624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Analyze this message using statistics below</a:t>
            </a:r>
            <a:endParaRPr lang="en-US" sz="2800">
              <a:solidFill>
                <a:srgbClr val="FF0000"/>
              </a:solidFill>
              <a:latin typeface="Times-Roman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C6463395-890B-434F-B07C-7E5E1D7364C4}" type="slidenum">
              <a:rPr lang="en-US" smtClean="0">
                <a:latin typeface="Times New Roman" charset="0"/>
              </a:rPr>
              <a:pPr/>
              <a:t>11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Cryptanalysis: Terminology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Cryptosystem/cipher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/>
                </a:solidFill>
              </a:rPr>
              <a:t>secure</a:t>
            </a:r>
            <a:r>
              <a:rPr lang="en-US" dirty="0"/>
              <a:t> if best </a:t>
            </a:r>
            <a:r>
              <a:rPr lang="en-US" dirty="0" smtClean="0"/>
              <a:t>known </a:t>
            </a:r>
            <a:r>
              <a:rPr lang="en-US" dirty="0"/>
              <a:t>attack is to try all </a:t>
            </a:r>
            <a:r>
              <a:rPr lang="en-US" dirty="0" smtClean="0"/>
              <a:t>keys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Exhaustive key search, that is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 smtClean="0"/>
              <a:t>Cryptosystem/cipher </a:t>
            </a:r>
            <a:r>
              <a:rPr lang="en-US" dirty="0"/>
              <a:t>is </a:t>
            </a:r>
            <a:r>
              <a:rPr lang="en-US" b="1" dirty="0">
                <a:solidFill>
                  <a:srgbClr val="FF0000"/>
                </a:solidFill>
              </a:rPr>
              <a:t>insecure</a:t>
            </a:r>
            <a:r>
              <a:rPr lang="en-US" dirty="0"/>
              <a:t> if </a:t>
            </a:r>
            <a:r>
              <a:rPr lang="en-US" b="1" i="1" dirty="0"/>
              <a:t>any</a:t>
            </a:r>
            <a:r>
              <a:rPr lang="en-US" dirty="0"/>
              <a:t> shortcut attack is known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But then insecure cipher might be harder to break than a secure cipher!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What the …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98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98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3496BD0A-57B9-164D-8918-6227D1AB8702}" type="slidenum">
              <a:rPr lang="en-US" smtClean="0">
                <a:latin typeface="Times New Roman" charset="0"/>
              </a:rPr>
              <a:pPr/>
              <a:t>12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2. Double </a:t>
            </a:r>
            <a:r>
              <a:rPr lang="en-US" dirty="0"/>
              <a:t>Transposition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685800"/>
          </a:xfrm>
        </p:spPr>
        <p:txBody>
          <a:bodyPr/>
          <a:lstStyle/>
          <a:p>
            <a:pPr eaLnBrk="1" hangingPunct="1"/>
            <a:r>
              <a:rPr lang="en-US"/>
              <a:t>Plaintext: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attackxatxdawn</a:t>
            </a:r>
          </a:p>
        </p:txBody>
      </p:sp>
      <p:pic>
        <p:nvPicPr>
          <p:cNvPr id="22532" name="Picture 4" descr="001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2362200"/>
            <a:ext cx="22098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533" name="Picture 5" descr="002.jpg                                                        0007DDCBMacintosh HD                   B7464D7A: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334000" y="2362200"/>
            <a:ext cx="2209800" cy="211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3463925" y="2590800"/>
            <a:ext cx="1795463" cy="80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Permute rows</a:t>
            </a:r>
          </a:p>
          <a:p>
            <a:r>
              <a:rPr lang="en-US" sz="2000"/>
              <a:t>and columns</a:t>
            </a:r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3733800" y="3108325"/>
            <a:ext cx="118745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8000">
                <a:sym typeface="Symbol" charset="2"/>
              </a:rPr>
              <a:t></a:t>
            </a: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85800" y="44958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err="1"/>
              <a:t>Ciphertext</a:t>
            </a:r>
            <a:r>
              <a:rPr lang="en-US" sz="3200" dirty="0"/>
              <a:t>: </a:t>
            </a:r>
            <a:r>
              <a:rPr lang="en-US" sz="3200" dirty="0" err="1">
                <a:solidFill>
                  <a:srgbClr val="FF0000"/>
                </a:solidFill>
                <a:latin typeface="Times-Roman" charset="0"/>
              </a:rPr>
              <a:t>xtawxnattxadakc</a:t>
            </a:r>
            <a:r>
              <a:rPr lang="en-US" sz="3200" dirty="0">
                <a:solidFill>
                  <a:srgbClr val="FF0000"/>
                </a:solidFill>
                <a:latin typeface="Times-Roman" charset="0"/>
              </a:rPr>
              <a:t>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smtClean="0"/>
              <a:t>Key is </a:t>
            </a:r>
            <a:r>
              <a:rPr lang="en-US" sz="3200" dirty="0"/>
              <a:t>matrix size and </a:t>
            </a:r>
            <a:r>
              <a:rPr lang="en-US" sz="3200" dirty="0" smtClean="0"/>
              <a:t>permutations: </a:t>
            </a:r>
            <a:r>
              <a:rPr lang="en-US" sz="3200" dirty="0"/>
              <a:t>(3,5,1,4,2) and (1,3,2)</a:t>
            </a:r>
            <a:endParaRPr lang="en-US" sz="3200" dirty="0">
              <a:solidFill>
                <a:srgbClr val="FF0000"/>
              </a:solidFill>
              <a:latin typeface="Times-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225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225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 autoUpdateAnimBg="0"/>
      <p:bldP spid="22534" grpId="0" autoUpdateAnimBg="0"/>
      <p:bldP spid="22535" grpId="0" autoUpdateAnimBg="0"/>
      <p:bldP spid="2253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B373C0A5-605A-BE43-A2D8-95C302EA7446}" type="slidenum">
              <a:rPr lang="en-US" smtClean="0">
                <a:latin typeface="Times New Roman" charset="0"/>
              </a:rPr>
              <a:pPr/>
              <a:t>13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One-Time </a:t>
            </a:r>
            <a:r>
              <a:rPr lang="en-US" dirty="0"/>
              <a:t>Pad: </a:t>
            </a:r>
            <a:r>
              <a:rPr lang="en-US" dirty="0">
                <a:solidFill>
                  <a:srgbClr val="FF0000"/>
                </a:solidFill>
              </a:rPr>
              <a:t>Encryption</a:t>
            </a:r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347663" y="1828800"/>
            <a:ext cx="841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280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4820" name="Group 196"/>
          <p:cNvGraphicFramePr>
            <a:graphicFrameLocks noGrp="1"/>
          </p:cNvGraphicFramePr>
          <p:nvPr/>
        </p:nvGraphicFramePr>
        <p:xfrm>
          <a:off x="2057400" y="320675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4937" name="Group 313"/>
          <p:cNvGraphicFramePr>
            <a:graphicFrameLocks noGrp="1"/>
          </p:cNvGraphicFramePr>
          <p:nvPr/>
        </p:nvGraphicFramePr>
        <p:xfrm>
          <a:off x="2057400" y="418147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778" name="Rectangle 314"/>
          <p:cNvSpPr>
            <a:spLocks noChangeArrowheads="1"/>
          </p:cNvSpPr>
          <p:nvPr/>
        </p:nvSpPr>
        <p:spPr bwMode="auto">
          <a:xfrm>
            <a:off x="2089150" y="2530475"/>
            <a:ext cx="60388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Encryption:</a:t>
            </a:r>
            <a:r>
              <a:rPr lang="en-US">
                <a:solidFill>
                  <a:srgbClr val="FF0000"/>
                </a:solidFill>
              </a:rPr>
              <a:t> Plaintext </a:t>
            </a:r>
            <a:r>
              <a:rPr lang="en-US">
                <a:solidFill>
                  <a:srgbClr val="FF0000"/>
                </a:solidFill>
                <a:sym typeface="Symbol" charset="2"/>
              </a:rPr>
              <a:t> Key = Ciphertext</a:t>
            </a:r>
            <a:endParaRPr lang="en-US">
              <a:sym typeface="Symbol" charset="2"/>
            </a:endParaRPr>
          </a:p>
        </p:txBody>
      </p:sp>
      <p:sp>
        <p:nvSpPr>
          <p:cNvPr id="30779" name="Line 317"/>
          <p:cNvSpPr>
            <a:spLocks noChangeShapeType="1"/>
          </p:cNvSpPr>
          <p:nvPr/>
        </p:nvSpPr>
        <p:spPr bwMode="auto">
          <a:xfrm>
            <a:off x="2057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80" name="Rectangle 319"/>
          <p:cNvSpPr>
            <a:spLocks noChangeArrowheads="1"/>
          </p:cNvSpPr>
          <p:nvPr/>
        </p:nvSpPr>
        <p:spPr bwMode="auto">
          <a:xfrm>
            <a:off x="504825" y="3740150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Plaintext:</a:t>
            </a:r>
          </a:p>
        </p:txBody>
      </p:sp>
      <p:sp>
        <p:nvSpPr>
          <p:cNvPr id="30781" name="Rectangle 320"/>
          <p:cNvSpPr>
            <a:spLocks noChangeArrowheads="1"/>
          </p:cNvSpPr>
          <p:nvPr/>
        </p:nvSpPr>
        <p:spPr bwMode="auto">
          <a:xfrm>
            <a:off x="1219200" y="4213225"/>
            <a:ext cx="787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Key:</a:t>
            </a:r>
          </a:p>
        </p:txBody>
      </p:sp>
      <p:sp>
        <p:nvSpPr>
          <p:cNvPr id="30782" name="Rectangle 321"/>
          <p:cNvSpPr>
            <a:spLocks noChangeArrowheads="1"/>
          </p:cNvSpPr>
          <p:nvPr/>
        </p:nvSpPr>
        <p:spPr bwMode="auto">
          <a:xfrm>
            <a:off x="228600" y="4730750"/>
            <a:ext cx="1830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Ciphertext: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F761833C-3C83-1047-A589-7D2AA2D8D7A4}" type="slidenum">
              <a:rPr lang="en-US" smtClean="0">
                <a:latin typeface="Times New Roman" charset="0"/>
              </a:rPr>
              <a:pPr/>
              <a:t>14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One-Time </a:t>
            </a:r>
            <a:r>
              <a:rPr lang="en-US" dirty="0"/>
              <a:t>Pad: </a:t>
            </a:r>
            <a:r>
              <a:rPr lang="en-US" dirty="0">
                <a:solidFill>
                  <a:srgbClr val="FF0000"/>
                </a:solidFill>
              </a:rPr>
              <a:t>Decryption</a:t>
            </a:r>
          </a:p>
        </p:txBody>
      </p:sp>
      <p:sp>
        <p:nvSpPr>
          <p:cNvPr id="31748" name="Rectangle 3"/>
          <p:cNvSpPr>
            <a:spLocks noChangeArrowheads="1"/>
          </p:cNvSpPr>
          <p:nvPr/>
        </p:nvSpPr>
        <p:spPr bwMode="auto">
          <a:xfrm>
            <a:off x="347663" y="1828800"/>
            <a:ext cx="841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1749" name="Rectangle 4"/>
          <p:cNvSpPr>
            <a:spLocks noChangeArrowheads="1"/>
          </p:cNvSpPr>
          <p:nvPr/>
        </p:nvSpPr>
        <p:spPr bwMode="auto">
          <a:xfrm>
            <a:off x="280988" y="1752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17125" name="Group 5"/>
          <p:cNvGraphicFramePr>
            <a:graphicFrameLocks noGrp="1"/>
          </p:cNvGraphicFramePr>
          <p:nvPr/>
        </p:nvGraphicFramePr>
        <p:xfrm>
          <a:off x="2057400" y="32004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7168" name="Group 48"/>
          <p:cNvGraphicFramePr>
            <a:graphicFrameLocks noGrp="1"/>
          </p:cNvGraphicFramePr>
          <p:nvPr/>
        </p:nvGraphicFramePr>
        <p:xfrm>
          <a:off x="2057400" y="418147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802" name="Rectangle 101"/>
          <p:cNvSpPr>
            <a:spLocks noChangeArrowheads="1"/>
          </p:cNvSpPr>
          <p:nvPr/>
        </p:nvSpPr>
        <p:spPr bwMode="auto">
          <a:xfrm>
            <a:off x="2089150" y="2530475"/>
            <a:ext cx="60785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2"/>
                </a:solidFill>
              </a:rPr>
              <a:t>Decryption:</a:t>
            </a:r>
            <a:r>
              <a:rPr lang="en-US">
                <a:solidFill>
                  <a:srgbClr val="FF0000"/>
                </a:solidFill>
              </a:rPr>
              <a:t> Ciphertext </a:t>
            </a:r>
            <a:r>
              <a:rPr lang="en-US">
                <a:solidFill>
                  <a:srgbClr val="FF0000"/>
                </a:solidFill>
                <a:sym typeface="Symbol" charset="2"/>
              </a:rPr>
              <a:t> Key = Plaintext</a:t>
            </a:r>
            <a:endParaRPr lang="en-US">
              <a:sym typeface="Symbol" charset="2"/>
            </a:endParaRPr>
          </a:p>
        </p:txBody>
      </p:sp>
      <p:sp>
        <p:nvSpPr>
          <p:cNvPr id="31803" name="Line 102"/>
          <p:cNvSpPr>
            <a:spLocks noChangeShapeType="1"/>
          </p:cNvSpPr>
          <p:nvPr/>
        </p:nvSpPr>
        <p:spPr bwMode="auto">
          <a:xfrm>
            <a:off x="2057400" y="47148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04" name="Rectangle 103"/>
          <p:cNvSpPr>
            <a:spLocks noChangeArrowheads="1"/>
          </p:cNvSpPr>
          <p:nvPr/>
        </p:nvSpPr>
        <p:spPr bwMode="auto">
          <a:xfrm>
            <a:off x="152400" y="3740150"/>
            <a:ext cx="183038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Ciphertext:</a:t>
            </a:r>
          </a:p>
        </p:txBody>
      </p:sp>
      <p:sp>
        <p:nvSpPr>
          <p:cNvPr id="31805" name="Rectangle 104"/>
          <p:cNvSpPr>
            <a:spLocks noChangeArrowheads="1"/>
          </p:cNvSpPr>
          <p:nvPr/>
        </p:nvSpPr>
        <p:spPr bwMode="auto">
          <a:xfrm>
            <a:off x="1219200" y="4213225"/>
            <a:ext cx="7874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Key:</a:t>
            </a:r>
          </a:p>
        </p:txBody>
      </p:sp>
      <p:sp>
        <p:nvSpPr>
          <p:cNvPr id="31806" name="Rectangle 105"/>
          <p:cNvSpPr>
            <a:spLocks noChangeArrowheads="1"/>
          </p:cNvSpPr>
          <p:nvPr/>
        </p:nvSpPr>
        <p:spPr bwMode="auto">
          <a:xfrm>
            <a:off x="428625" y="4730750"/>
            <a:ext cx="15525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Plaintext: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DD660417-D070-C24C-9CD1-4177797B9ED3}" type="slidenum">
              <a:rPr lang="en-US" smtClean="0">
                <a:latin typeface="Times New Roman" charset="0"/>
              </a:rPr>
              <a:pPr/>
              <a:t>15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One-Time </a:t>
            </a:r>
            <a:r>
              <a:rPr lang="en-US" dirty="0"/>
              <a:t>Pad</a:t>
            </a:r>
          </a:p>
        </p:txBody>
      </p:sp>
      <p:sp>
        <p:nvSpPr>
          <p:cNvPr id="32772" name="Rectangle 3"/>
          <p:cNvSpPr>
            <a:spLocks noChangeArrowheads="1"/>
          </p:cNvSpPr>
          <p:nvPr/>
        </p:nvSpPr>
        <p:spPr bwMode="auto">
          <a:xfrm>
            <a:off x="347663" y="5257800"/>
            <a:ext cx="841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2773" name="Rectangle 4"/>
          <p:cNvSpPr>
            <a:spLocks noChangeArrowheads="1"/>
          </p:cNvSpPr>
          <p:nvPr/>
        </p:nvSpPr>
        <p:spPr bwMode="auto">
          <a:xfrm>
            <a:off x="280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5653" name="Group 5"/>
          <p:cNvGraphicFramePr>
            <a:graphicFrameLocks noGrp="1"/>
          </p:cNvGraphicFramePr>
          <p:nvPr/>
        </p:nvGraphicFramePr>
        <p:xfrm>
          <a:off x="2057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5698" name="Group 50"/>
          <p:cNvGraphicFramePr>
            <a:graphicFrameLocks noGrp="1"/>
          </p:cNvGraphicFramePr>
          <p:nvPr/>
        </p:nvGraphicFramePr>
        <p:xfrm>
          <a:off x="2057400" y="333692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26" name="Line 104"/>
          <p:cNvSpPr>
            <a:spLocks noChangeShapeType="1"/>
          </p:cNvSpPr>
          <p:nvPr/>
        </p:nvSpPr>
        <p:spPr bwMode="auto">
          <a:xfrm>
            <a:off x="2057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27" name="Rectangle 105"/>
          <p:cNvSpPr>
            <a:spLocks noChangeArrowheads="1"/>
          </p:cNvSpPr>
          <p:nvPr/>
        </p:nvSpPr>
        <p:spPr bwMode="auto">
          <a:xfrm>
            <a:off x="227013" y="2895600"/>
            <a:ext cx="18303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Ciphertext:</a:t>
            </a:r>
          </a:p>
        </p:txBody>
      </p:sp>
      <p:sp>
        <p:nvSpPr>
          <p:cNvPr id="32828" name="Rectangle 106"/>
          <p:cNvSpPr>
            <a:spLocks noChangeArrowheads="1"/>
          </p:cNvSpPr>
          <p:nvPr/>
        </p:nvSpPr>
        <p:spPr bwMode="auto">
          <a:xfrm>
            <a:off x="990600" y="3368675"/>
            <a:ext cx="10191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</a:t>
            </a:r>
            <a:r>
              <a:rPr lang="en-US" b="1">
                <a:solidFill>
                  <a:schemeClr val="accent2"/>
                </a:solidFill>
              </a:rPr>
              <a:t>key</a:t>
            </a:r>
            <a:r>
              <a:rPr lang="en-US"/>
              <a:t>”:</a:t>
            </a:r>
          </a:p>
        </p:txBody>
      </p:sp>
      <p:sp>
        <p:nvSpPr>
          <p:cNvPr id="32829" name="Rectangle 107"/>
          <p:cNvSpPr>
            <a:spLocks noChangeArrowheads="1"/>
          </p:cNvSpPr>
          <p:nvPr/>
        </p:nvSpPr>
        <p:spPr bwMode="auto">
          <a:xfrm>
            <a:off x="187325" y="3886200"/>
            <a:ext cx="1793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“Plaintext”:</a:t>
            </a:r>
          </a:p>
        </p:txBody>
      </p:sp>
      <p:sp>
        <p:nvSpPr>
          <p:cNvPr id="32830" name="Rectangle 108"/>
          <p:cNvSpPr>
            <a:spLocks noChangeArrowheads="1"/>
          </p:cNvSpPr>
          <p:nvPr/>
        </p:nvSpPr>
        <p:spPr bwMode="auto">
          <a:xfrm>
            <a:off x="304800" y="1789113"/>
            <a:ext cx="829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Double agent claims sender used following “</a:t>
            </a:r>
            <a:r>
              <a:rPr lang="en-US" sz="2800" b="1">
                <a:solidFill>
                  <a:schemeClr val="accent2"/>
                </a:solidFill>
              </a:rPr>
              <a:t>key</a:t>
            </a:r>
            <a:r>
              <a:rPr lang="en-US" sz="2800"/>
              <a:t>”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6E3DA746-DEF9-CA45-9CE9-E81014D9E1F0}" type="slidenum">
              <a:rPr lang="en-US" smtClean="0">
                <a:latin typeface="Times New Roman" charset="0"/>
              </a:rPr>
              <a:pPr/>
              <a:t>16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One-Time </a:t>
            </a:r>
            <a:r>
              <a:rPr lang="en-US" dirty="0"/>
              <a:t>Pad</a:t>
            </a:r>
          </a:p>
        </p:txBody>
      </p:sp>
      <p:sp>
        <p:nvSpPr>
          <p:cNvPr id="33796" name="Rectangle 3"/>
          <p:cNvSpPr>
            <a:spLocks noChangeArrowheads="1"/>
          </p:cNvSpPr>
          <p:nvPr/>
        </p:nvSpPr>
        <p:spPr bwMode="auto">
          <a:xfrm>
            <a:off x="347663" y="5257800"/>
            <a:ext cx="84153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marL="457200" indent="-457200"/>
            <a:r>
              <a:rPr lang="en-US" sz="2000">
                <a:latin typeface="Andale Mono" charset="0"/>
              </a:rPr>
              <a:t>e=000  h=001  i=010  k=011  l=100  r=101  s=110  t=111</a:t>
            </a:r>
          </a:p>
        </p:txBody>
      </p:sp>
      <p:sp>
        <p:nvSpPr>
          <p:cNvPr id="33797" name="Rectangle 4"/>
          <p:cNvSpPr>
            <a:spLocks noChangeArrowheads="1"/>
          </p:cNvSpPr>
          <p:nvPr/>
        </p:nvSpPr>
        <p:spPr bwMode="auto">
          <a:xfrm>
            <a:off x="280988" y="5181600"/>
            <a:ext cx="8458200" cy="533400"/>
          </a:xfrm>
          <a:prstGeom prst="rect">
            <a:avLst/>
          </a:prstGeom>
          <a:solidFill>
            <a:schemeClr val="bg1">
              <a:alpha val="0"/>
            </a:schemeClr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56677" name="Group 5"/>
          <p:cNvGraphicFramePr>
            <a:graphicFrameLocks noGrp="1"/>
          </p:cNvGraphicFramePr>
          <p:nvPr/>
        </p:nvGraphicFramePr>
        <p:xfrm>
          <a:off x="2057400" y="2362200"/>
          <a:ext cx="6553200" cy="1117600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30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t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r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6722" name="Group 50"/>
          <p:cNvGraphicFramePr>
            <a:graphicFrameLocks noGrp="1"/>
          </p:cNvGraphicFramePr>
          <p:nvPr/>
        </p:nvGraphicFramePr>
        <p:xfrm>
          <a:off x="2057400" y="3336925"/>
          <a:ext cx="6553200" cy="1762125"/>
        </p:xfrm>
        <a:graphic>
          <a:graphicData uri="http://schemas.openxmlformats.org/drawingml/2006/table">
            <a:tbl>
              <a:tblPr/>
              <a:tblGrid>
                <a:gridCol w="655638"/>
                <a:gridCol w="655637"/>
                <a:gridCol w="654050"/>
                <a:gridCol w="655638"/>
                <a:gridCol w="655637"/>
                <a:gridCol w="655638"/>
                <a:gridCol w="655637"/>
                <a:gridCol w="654050"/>
                <a:gridCol w="655638"/>
                <a:gridCol w="655637"/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001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110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011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000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h</a:t>
                      </a:r>
                    </a:p>
                  </a:txBody>
                  <a:tcPr anchor="ctr" anchorCtr="1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l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s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i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k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ndale Mono" charset="0"/>
                        </a:rPr>
                        <a:t>e</a:t>
                      </a:r>
                    </a:p>
                  </a:txBody>
                  <a:tcPr anchor="ctr" anchorCtr="1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50" name="Line 103"/>
          <p:cNvSpPr>
            <a:spLocks noChangeShapeType="1"/>
          </p:cNvSpPr>
          <p:nvPr/>
        </p:nvSpPr>
        <p:spPr bwMode="auto">
          <a:xfrm>
            <a:off x="2057400" y="387032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51" name="Rectangle 104"/>
          <p:cNvSpPr>
            <a:spLocks noChangeArrowheads="1"/>
          </p:cNvSpPr>
          <p:nvPr/>
        </p:nvSpPr>
        <p:spPr bwMode="auto">
          <a:xfrm>
            <a:off x="227013" y="2895600"/>
            <a:ext cx="18303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Ciphertext:</a:t>
            </a:r>
          </a:p>
        </p:txBody>
      </p:sp>
      <p:sp>
        <p:nvSpPr>
          <p:cNvPr id="33852" name="Rectangle 105"/>
          <p:cNvSpPr>
            <a:spLocks noChangeArrowheads="1"/>
          </p:cNvSpPr>
          <p:nvPr/>
        </p:nvSpPr>
        <p:spPr bwMode="auto">
          <a:xfrm>
            <a:off x="990600" y="3368675"/>
            <a:ext cx="10139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“key</a:t>
            </a:r>
            <a:r>
              <a:rPr lang="en-US" dirty="0"/>
              <a:t>”:</a:t>
            </a:r>
          </a:p>
        </p:txBody>
      </p:sp>
      <p:sp>
        <p:nvSpPr>
          <p:cNvPr id="33853" name="Rectangle 106"/>
          <p:cNvSpPr>
            <a:spLocks noChangeArrowheads="1"/>
          </p:cNvSpPr>
          <p:nvPr/>
        </p:nvSpPr>
        <p:spPr bwMode="auto">
          <a:xfrm>
            <a:off x="187325" y="3886200"/>
            <a:ext cx="17938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“Plaintext”:</a:t>
            </a:r>
          </a:p>
        </p:txBody>
      </p:sp>
      <p:sp>
        <p:nvSpPr>
          <p:cNvPr id="33854" name="Rectangle 107"/>
          <p:cNvSpPr>
            <a:spLocks noChangeArrowheads="1"/>
          </p:cNvSpPr>
          <p:nvPr/>
        </p:nvSpPr>
        <p:spPr bwMode="auto">
          <a:xfrm>
            <a:off x="304800" y="1789113"/>
            <a:ext cx="77120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/>
              <a:t>Or sender is captured and claims the key is…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F068664B-7061-3C4D-87D7-31EA03D80DAA}" type="slidenum">
              <a:rPr lang="en-US" smtClean="0">
                <a:latin typeface="Times New Roman" charset="0"/>
              </a:rPr>
              <a:pPr/>
              <a:t>17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3. One-Time </a:t>
            </a:r>
            <a:r>
              <a:rPr lang="en-US" dirty="0"/>
              <a:t>Pad Summary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pPr eaLnBrk="1" hangingPunct="1">
              <a:spcAft>
                <a:spcPts val="0"/>
              </a:spcAft>
            </a:pPr>
            <a:r>
              <a:rPr lang="en-US" sz="2800" b="1" dirty="0">
                <a:solidFill>
                  <a:srgbClr val="FF0000"/>
                </a:solidFill>
              </a:rPr>
              <a:t>Provably</a:t>
            </a:r>
            <a:r>
              <a:rPr lang="en-US" sz="2800" dirty="0"/>
              <a:t> </a:t>
            </a:r>
            <a:r>
              <a:rPr lang="en-US" sz="2800" dirty="0" smtClean="0"/>
              <a:t>secure…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 err="1"/>
              <a:t>Ciphertext</a:t>
            </a:r>
            <a:r>
              <a:rPr lang="en-US" sz="2400" dirty="0"/>
              <a:t> provides </a:t>
            </a:r>
            <a:r>
              <a:rPr lang="en-US" sz="2400" b="1" dirty="0">
                <a:solidFill>
                  <a:schemeClr val="hlink"/>
                </a:solidFill>
              </a:rPr>
              <a:t>no</a:t>
            </a:r>
            <a:r>
              <a:rPr lang="en-US" sz="2400" dirty="0"/>
              <a:t> info about plaintext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All plaintexts are equally </a:t>
            </a:r>
            <a:r>
              <a:rPr lang="en-US" sz="2400" dirty="0" smtClean="0"/>
              <a:t>likely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…but, only when used correctly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Pad must be random, used only once</a:t>
            </a:r>
          </a:p>
          <a:p>
            <a:pPr lvl="1" eaLnBrk="1" hangingPunct="1">
              <a:spcAft>
                <a:spcPts val="0"/>
              </a:spcAft>
            </a:pPr>
            <a:r>
              <a:rPr lang="en-US" sz="2400" dirty="0"/>
              <a:t>Pad is known only to sender and receiver</a:t>
            </a:r>
            <a:endParaRPr lang="en-US" sz="2400" dirty="0" smtClean="0"/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Note: pad (key) </a:t>
            </a:r>
            <a:r>
              <a:rPr lang="en-US" sz="2800" dirty="0"/>
              <a:t>is same size as </a:t>
            </a:r>
            <a:r>
              <a:rPr lang="en-US" sz="2800" dirty="0" smtClean="0"/>
              <a:t>message</a:t>
            </a:r>
          </a:p>
          <a:p>
            <a:pPr eaLnBrk="1" hangingPunct="1">
              <a:spcAft>
                <a:spcPts val="0"/>
              </a:spcAft>
            </a:pPr>
            <a:r>
              <a:rPr lang="en-US" sz="2800" dirty="0" smtClean="0"/>
              <a:t>So, why </a:t>
            </a:r>
            <a:r>
              <a:rPr lang="en-US" sz="2800" dirty="0"/>
              <a:t>not distribute </a:t>
            </a:r>
            <a:r>
              <a:rPr lang="en-US" sz="2800" dirty="0" err="1"/>
              <a:t>msg</a:t>
            </a:r>
            <a:r>
              <a:rPr lang="en-US" sz="2800" dirty="0"/>
              <a:t> instead of pad?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7C7E4FC5-B460-1242-B768-2ECFEA7E5878}" type="slidenum">
              <a:rPr lang="en-US" smtClean="0">
                <a:latin typeface="Times New Roman" charset="0"/>
              </a:rPr>
              <a:pPr/>
              <a:t>18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4. Codebook Cipher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2296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Literally, a book filled with “</a:t>
            </a:r>
            <a:r>
              <a:rPr lang="en-US" sz="2800" dirty="0" err="1"/>
              <a:t>codewords</a:t>
            </a:r>
            <a:r>
              <a:rPr lang="en-US" sz="2800" dirty="0"/>
              <a:t>”</a:t>
            </a:r>
            <a:endParaRPr lang="en-US" sz="2800" dirty="0">
              <a:hlinkClick r:id="rId3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hlinkClick r:id="rId3"/>
              </a:rPr>
              <a:t>Zimmerman Telegram</a:t>
            </a:r>
            <a:r>
              <a:rPr lang="en-US" sz="2800" dirty="0"/>
              <a:t> encrypted via codebook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Februar</a:t>
            </a:r>
            <a:r>
              <a:rPr lang="en-US" sz="1800" dirty="0"/>
              <a:t>			13605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fest			13732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finanzielle</a:t>
            </a:r>
            <a:r>
              <a:rPr lang="en-US" sz="1800" dirty="0"/>
              <a:t>		13850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folgender</a:t>
            </a:r>
            <a:r>
              <a:rPr lang="en-US" sz="1800" dirty="0"/>
              <a:t>		13918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Frieden</a:t>
            </a:r>
            <a:r>
              <a:rPr lang="en-US" sz="1800" dirty="0"/>
              <a:t>			17142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</a:t>
            </a:r>
            <a:r>
              <a:rPr lang="en-US" sz="1800" dirty="0" err="1"/>
              <a:t>Friedenschluss</a:t>
            </a:r>
            <a:r>
              <a:rPr lang="en-US" sz="1800" dirty="0"/>
              <a:t>		17149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  <a:buFont typeface="Wingdings" charset="2"/>
              <a:buNone/>
            </a:pPr>
            <a:r>
              <a:rPr lang="en-US" sz="1800" dirty="0"/>
              <a:t>			:		    :</a:t>
            </a:r>
            <a:endParaRPr lang="en-US" sz="1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Modern </a:t>
            </a:r>
            <a:r>
              <a:rPr lang="en-US" sz="2800" dirty="0"/>
              <a:t>block ciphers are codebooks!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More about this later…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 smtClean="0"/>
              <a:t>4. Codebook Cipher: Additive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648200"/>
          </a:xfrm>
        </p:spPr>
        <p:txBody>
          <a:bodyPr/>
          <a:lstStyle/>
          <a:p>
            <a:r>
              <a:rPr lang="en-US" dirty="0" smtClean="0"/>
              <a:t>Codebooks also (usually) use </a:t>
            </a:r>
            <a:r>
              <a:rPr lang="en-US" b="1" dirty="0" smtClean="0">
                <a:solidFill>
                  <a:srgbClr val="3366FF"/>
                </a:solidFill>
              </a:rPr>
              <a:t>additive</a:t>
            </a:r>
            <a:endParaRPr lang="en-US" dirty="0" smtClean="0"/>
          </a:p>
          <a:p>
            <a:r>
              <a:rPr lang="en-US" dirty="0" smtClean="0"/>
              <a:t>Additive </a:t>
            </a:r>
            <a:r>
              <a:rPr lang="en-US" dirty="0" err="1" smtClean="0">
                <a:sym typeface="Symbol" charset="2"/>
              </a:rPr>
              <a:t></a:t>
            </a:r>
            <a:r>
              <a:rPr lang="en-US" dirty="0" smtClean="0"/>
              <a:t> book of “random” numbers</a:t>
            </a:r>
          </a:p>
          <a:p>
            <a:pPr lvl="1"/>
            <a:r>
              <a:rPr lang="en-US" dirty="0" smtClean="0"/>
              <a:t>Encrypt message with codebook</a:t>
            </a:r>
          </a:p>
          <a:p>
            <a:pPr lvl="1"/>
            <a:r>
              <a:rPr lang="en-US" dirty="0" smtClean="0"/>
              <a:t>Then choose position in additive book</a:t>
            </a:r>
          </a:p>
          <a:p>
            <a:pPr lvl="1"/>
            <a:r>
              <a:rPr lang="en-US" dirty="0" smtClean="0"/>
              <a:t>Add additives to get </a:t>
            </a:r>
            <a:r>
              <a:rPr lang="en-US" dirty="0" err="1" smtClean="0"/>
              <a:t>ciphertext</a:t>
            </a:r>
            <a:endParaRPr lang="en-US" dirty="0" smtClean="0"/>
          </a:p>
          <a:p>
            <a:pPr lvl="1"/>
            <a:r>
              <a:rPr lang="en-US" dirty="0" smtClean="0"/>
              <a:t>Send </a:t>
            </a:r>
            <a:r>
              <a:rPr lang="en-US" dirty="0" err="1" smtClean="0"/>
              <a:t>ciphertext</a:t>
            </a:r>
            <a:r>
              <a:rPr lang="en-US" dirty="0" smtClean="0"/>
              <a:t> and additive position (MI)</a:t>
            </a:r>
          </a:p>
          <a:p>
            <a:pPr lvl="1"/>
            <a:r>
              <a:rPr lang="en-US" dirty="0" smtClean="0"/>
              <a:t>Recipient subtracts additives before decrypting</a:t>
            </a:r>
          </a:p>
          <a:p>
            <a:r>
              <a:rPr lang="en-US" dirty="0" smtClean="0"/>
              <a:t>Why use an additive sequence? </a:t>
            </a:r>
          </a:p>
        </p:txBody>
      </p:sp>
      <p:sp>
        <p:nvSpPr>
          <p:cNvPr id="3891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FB776C74-A506-D44D-962D-9EBA034CCA4A}" type="slidenum">
              <a:rPr lang="en-US" smtClean="0">
                <a:latin typeface="Times New Roman" charset="0"/>
              </a:rPr>
              <a:pPr/>
              <a:t>19</a:t>
            </a:fld>
            <a:endParaRPr lang="en-US" dirty="0" smtClean="0">
              <a:latin typeface="Times New Roman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Classical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Crypto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Crypto Taxonomy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05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02DF6E89-CA89-1B43-857D-F81058D3C833}" type="slidenum">
              <a:rPr lang="en-US" smtClean="0">
                <a:latin typeface="Times New Roman" charset="0"/>
              </a:rPr>
              <a:pPr/>
              <a:t>20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/>
              <a:t>Claude Shannon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80010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The founder of Information Theory</a:t>
            </a:r>
            <a:endParaRPr lang="en-US" sz="2800" dirty="0">
              <a:latin typeface="Times-Italic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1949 paper:</a:t>
            </a:r>
            <a:r>
              <a:rPr lang="en-US" sz="2800" i="1" dirty="0">
                <a:latin typeface="Times-Italic" charset="0"/>
              </a:rPr>
              <a:t> </a:t>
            </a:r>
            <a:r>
              <a:rPr lang="en-US" sz="2800" i="1" dirty="0">
                <a:latin typeface="Times-Italic" charset="0"/>
                <a:hlinkClick r:id="rId3"/>
              </a:rPr>
              <a:t>Comm. Thy. of Secrecy Systems</a:t>
            </a:r>
            <a:endParaRPr lang="en-US" sz="2800" i="1" dirty="0" smtClean="0">
              <a:latin typeface="Times-Italic" charset="0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Fundamental concepts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Confusion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obscure relationship between plaintext and </a:t>
            </a:r>
            <a:r>
              <a:rPr lang="en-US" sz="2400" dirty="0" err="1"/>
              <a:t>ciphertext</a:t>
            </a:r>
            <a:endParaRPr lang="en-US" sz="2400" dirty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chemeClr val="accent2"/>
                </a:solidFill>
              </a:rPr>
              <a:t>Diffusion</a:t>
            </a:r>
            <a:r>
              <a:rPr lang="en-US" sz="2400" dirty="0"/>
              <a:t>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spread plaintext statistics through the </a:t>
            </a:r>
            <a:r>
              <a:rPr lang="en-US" sz="2400" dirty="0" err="1"/>
              <a:t>ciphertext</a:t>
            </a:r>
            <a:endParaRPr lang="en-US" sz="2400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Proved one-time pad is secure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One-time pad is confusion-only, while double transposition is diffusion-only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8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8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 bldLvl="2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Crypto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Classical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Crypto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Crypto </a:t>
            </a:r>
            <a:r>
              <a:rPr lang="en-US" sz="2400" dirty="0" smtClean="0"/>
              <a:t>Taxonomy</a:t>
            </a:r>
            <a:endParaRPr lang="en-US" sz="2400" dirty="0" smtClean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21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851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Crypto Requirements</a:t>
            </a:r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772400" cy="34290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r>
              <a:rPr lang="en-US" dirty="0" smtClean="0"/>
              <a:t>Most importantly:</a:t>
            </a:r>
          </a:p>
          <a:p>
            <a:pPr marL="0" indent="0" eaLnBrk="1" hangingPunct="1">
              <a:lnSpc>
                <a:spcPct val="90000"/>
              </a:lnSpc>
              <a:spcAft>
                <a:spcPts val="600"/>
              </a:spcAft>
              <a:buNone/>
            </a:pPr>
            <a:endParaRPr lang="en-US" sz="1000" dirty="0" smtClean="0"/>
          </a:p>
          <a:p>
            <a:pPr marL="514350" indent="-51435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dirty="0" smtClean="0"/>
              <a:t>Key should be </a:t>
            </a:r>
            <a:r>
              <a:rPr lang="en-US" b="1" i="1" dirty="0" smtClean="0">
                <a:solidFill>
                  <a:srgbClr val="FF0000"/>
                </a:solidFill>
              </a:rPr>
              <a:t>long enough</a:t>
            </a:r>
            <a:r>
              <a:rPr lang="en-US" dirty="0" smtClean="0"/>
              <a:t> to make exhaustive key search infeasible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sz="2000" dirty="0" smtClean="0"/>
          </a:p>
          <a:p>
            <a:pPr marL="514350" indent="-51435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shortcut attack</a:t>
            </a:r>
          </a:p>
          <a:p>
            <a:pPr marL="514350" indent="-51435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endParaRPr lang="en-US" dirty="0"/>
          </a:p>
          <a:p>
            <a:pPr marL="514350" indent="-514350" eaLnBrk="1" hangingPunct="1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n-US" b="1" i="1" dirty="0" smtClean="0">
                <a:solidFill>
                  <a:srgbClr val="FF0000"/>
                </a:solidFill>
              </a:rPr>
              <a:t>No</a:t>
            </a:r>
            <a:r>
              <a:rPr lang="en-US" dirty="0" smtClean="0"/>
              <a:t> reuse of the key</a:t>
            </a:r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22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477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8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8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8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98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59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pPr eaLnBrk="1" hangingPunct="1"/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Crypto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Classical Crypto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/>
              <a:t>Crypto Requirements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 dirty="0" smtClean="0">
                <a:solidFill>
                  <a:srgbClr val="FF0000"/>
                </a:solidFill>
              </a:rPr>
              <a:t>Crypto </a:t>
            </a:r>
            <a:r>
              <a:rPr lang="en-US" sz="2400" dirty="0" smtClean="0">
                <a:solidFill>
                  <a:srgbClr val="FF0000"/>
                </a:solidFill>
              </a:rPr>
              <a:t>Taxonomy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23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450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pPr eaLnBrk="1" hangingPunct="1"/>
            <a:r>
              <a:rPr lang="en-US" dirty="0" smtClean="0"/>
              <a:t>Crypto Taxonomy</a:t>
            </a:r>
            <a:endParaRPr lang="en-US" dirty="0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b="1" dirty="0">
                <a:solidFill>
                  <a:schemeClr val="accent2"/>
                </a:solidFill>
              </a:rPr>
              <a:t>Symmetric Key</a:t>
            </a:r>
            <a:endParaRPr lang="en-US" sz="2800" dirty="0"/>
          </a:p>
          <a:p>
            <a:pPr lvl="1" eaLnBrk="1" hangingPunct="1"/>
            <a:r>
              <a:rPr lang="en-US" sz="2400" dirty="0"/>
              <a:t>Same key for encryption and decryption</a:t>
            </a:r>
          </a:p>
          <a:p>
            <a:pPr lvl="1" eaLnBrk="1" hangingPunct="1"/>
            <a:r>
              <a:rPr lang="en-US" sz="2400" dirty="0"/>
              <a:t>Two </a:t>
            </a:r>
            <a:r>
              <a:rPr lang="en-US" sz="2400" dirty="0" smtClean="0"/>
              <a:t>types</a:t>
            </a:r>
          </a:p>
          <a:p>
            <a:pPr lvl="2" eaLnBrk="1" hangingPunct="1"/>
            <a:r>
              <a:rPr lang="en-US" sz="2000" dirty="0" smtClean="0"/>
              <a:t>Stream ciphers</a:t>
            </a:r>
          </a:p>
          <a:p>
            <a:pPr lvl="2" eaLnBrk="1" hangingPunct="1"/>
            <a:r>
              <a:rPr lang="en-US" sz="2000" dirty="0" smtClean="0"/>
              <a:t>Block </a:t>
            </a:r>
            <a:r>
              <a:rPr lang="en-US" sz="2000" dirty="0"/>
              <a:t>ciphers</a:t>
            </a:r>
          </a:p>
          <a:p>
            <a:pPr eaLnBrk="1" hangingPunct="1"/>
            <a:r>
              <a:rPr lang="en-US" sz="2800" b="1" dirty="0">
                <a:solidFill>
                  <a:schemeClr val="accent2"/>
                </a:solidFill>
              </a:rPr>
              <a:t>Public Key</a:t>
            </a:r>
            <a:r>
              <a:rPr lang="en-US" sz="2800" dirty="0"/>
              <a:t> (or asymmetric crypto)</a:t>
            </a:r>
          </a:p>
          <a:p>
            <a:pPr lvl="1" eaLnBrk="1" hangingPunct="1"/>
            <a:r>
              <a:rPr lang="en-US" sz="2400" dirty="0"/>
              <a:t>Two keys, one for encryption (public), and one for decryption (private)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And digital </a:t>
            </a:r>
            <a:r>
              <a:rPr lang="en-US" sz="2400" dirty="0"/>
              <a:t>signatures </a:t>
            </a:r>
            <a:r>
              <a:rPr lang="en-US" sz="2400" dirty="0" err="1">
                <a:sym typeface="Symbol" charset="2"/>
              </a:rPr>
              <a:t></a:t>
            </a:r>
            <a:r>
              <a:rPr lang="en-US" sz="2400" dirty="0"/>
              <a:t> nothing comparable in symmetric key crypto</a:t>
            </a:r>
          </a:p>
          <a:p>
            <a:pPr eaLnBrk="1" hangingPunct="1"/>
            <a:r>
              <a:rPr lang="en-US" sz="2800" b="1" dirty="0" smtClean="0">
                <a:solidFill>
                  <a:schemeClr val="accent2"/>
                </a:solidFill>
              </a:rPr>
              <a:t>Crypto Hash algorithms (not covered here!)</a:t>
            </a:r>
          </a:p>
          <a:p>
            <a:pPr lvl="1" eaLnBrk="1" hangingPunct="1"/>
            <a:r>
              <a:rPr lang="en-US" sz="2400" dirty="0" smtClean="0"/>
              <a:t>Can be </a:t>
            </a:r>
            <a:r>
              <a:rPr lang="en-US" sz="2400" dirty="0"/>
              <a:t>viewed as “one way”</a:t>
            </a:r>
            <a:r>
              <a:rPr lang="en-US" sz="2400" dirty="0" smtClean="0"/>
              <a:t> crypto</a:t>
            </a: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24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722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Cryptanalysis Taxonomy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229600" cy="4648200"/>
          </a:xfrm>
        </p:spPr>
        <p:txBody>
          <a:bodyPr/>
          <a:lstStyle/>
          <a:p>
            <a:pPr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800" dirty="0" smtClean="0"/>
              <a:t>From perspective of info available to Trudy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err="1" smtClean="0"/>
              <a:t>Ciphertext</a:t>
            </a:r>
            <a:r>
              <a:rPr lang="en-US" sz="2400" dirty="0" smtClean="0"/>
              <a:t> </a:t>
            </a:r>
            <a:r>
              <a:rPr lang="en-US" sz="2400" dirty="0"/>
              <a:t>only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Known plaintext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Chosen plaintext</a:t>
            </a:r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“Lunchtime attack”</a:t>
            </a:r>
          </a:p>
          <a:p>
            <a:pPr lvl="2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dirty="0"/>
              <a:t>Protocols might encrypt chosen data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Adaptively chosen plaintext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Related key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/>
              <a:t>Forward search (public key </a:t>
            </a:r>
            <a:r>
              <a:rPr lang="en-US" sz="2400" dirty="0" smtClean="0"/>
              <a:t>crypto)</a:t>
            </a:r>
          </a:p>
          <a:p>
            <a:pPr lvl="1" eaLnBrk="1" hangingPunct="1">
              <a:lnSpc>
                <a:spcPct val="85000"/>
              </a:lnSpc>
              <a:spcAft>
                <a:spcPts val="600"/>
              </a:spcAft>
            </a:pPr>
            <a:r>
              <a:rPr lang="en-US" sz="2400" dirty="0" smtClean="0"/>
              <a:t>And others…</a:t>
            </a:r>
            <a:endParaRPr lang="en-US" sz="2400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5800" y="6248400"/>
            <a:ext cx="7848600" cy="457200"/>
          </a:xfrm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E077FD78-4679-944C-AB2D-0BF5DEF3E59F}" type="slidenum">
              <a:rPr lang="en-US" smtClean="0">
                <a:latin typeface="Times New Roman" charset="0"/>
              </a:rPr>
              <a:pPr/>
              <a:t>25</a:t>
            </a:fld>
            <a:endParaRPr lang="en-US" dirty="0" smtClean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89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68368049-4EBF-8042-A111-17E777338B66}" type="slidenum">
              <a:rPr lang="en-US" smtClean="0">
                <a:latin typeface="Times New Roman" charset="0"/>
              </a:rPr>
              <a:pPr/>
              <a:t>3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 smtClean="0"/>
              <a:t>1. Simple </a:t>
            </a:r>
            <a:r>
              <a:rPr lang="en-US" dirty="0"/>
              <a:t>Substitution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129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Plaintext: 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fourscoreandsevenyearsago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Key:</a:t>
            </a:r>
            <a:r>
              <a:rPr lang="en-US">
                <a:solidFill>
                  <a:srgbClr val="FF0000"/>
                </a:solidFill>
                <a:latin typeface="Times-Roman" charset="0"/>
              </a:rPr>
              <a:t> </a:t>
            </a:r>
          </a:p>
        </p:txBody>
      </p:sp>
      <p:graphicFrame>
        <p:nvGraphicFramePr>
          <p:cNvPr id="21621" name="Group 117"/>
          <p:cNvGraphicFramePr>
            <a:graphicFrameLocks noGrp="1"/>
          </p:cNvGraphicFramePr>
          <p:nvPr/>
        </p:nvGraphicFramePr>
        <p:xfrm>
          <a:off x="1752600" y="3048000"/>
          <a:ext cx="6553195" cy="1219200"/>
        </p:xfrm>
        <a:graphic>
          <a:graphicData uri="http://schemas.openxmlformats.org/drawingml/2006/table">
            <a:tbl>
              <a:tblPr/>
              <a:tblGrid>
                <a:gridCol w="228579"/>
                <a:gridCol w="243988"/>
                <a:gridCol w="264305"/>
                <a:gridCol w="262725"/>
                <a:gridCol w="265889"/>
                <a:gridCol w="264306"/>
                <a:gridCol w="265889"/>
                <a:gridCol w="264305"/>
                <a:gridCol w="262725"/>
                <a:gridCol w="265889"/>
                <a:gridCol w="264306"/>
                <a:gridCol w="262725"/>
                <a:gridCol w="265889"/>
                <a:gridCol w="262725"/>
                <a:gridCol w="264305"/>
                <a:gridCol w="265889"/>
                <a:gridCol w="262725"/>
                <a:gridCol w="264306"/>
                <a:gridCol w="265889"/>
                <a:gridCol w="264305"/>
                <a:gridCol w="265889"/>
                <a:gridCol w="262725"/>
                <a:gridCol w="264306"/>
                <a:gridCol w="264305"/>
                <a:gridCol w="264306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619" name="Group 115"/>
          <p:cNvGraphicFramePr>
            <a:graphicFrameLocks noGrp="1"/>
          </p:cNvGraphicFramePr>
          <p:nvPr/>
        </p:nvGraphicFramePr>
        <p:xfrm>
          <a:off x="8305800" y="3048000"/>
          <a:ext cx="381000" cy="12192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73" name="Rectangle 116"/>
          <p:cNvSpPr>
            <a:spLocks noChangeArrowheads="1"/>
          </p:cNvSpPr>
          <p:nvPr/>
        </p:nvSpPr>
        <p:spPr bwMode="auto">
          <a:xfrm>
            <a:off x="685800" y="4419600"/>
            <a:ext cx="7772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Ciphertext: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None/>
            </a:pPr>
            <a:r>
              <a:rPr lang="en-US" sz="3200">
                <a:solidFill>
                  <a:srgbClr val="FF0000"/>
                </a:solidFill>
                <a:latin typeface="Times-Roman" charset="0"/>
              </a:rPr>
              <a:t>	IRXUVFRUHDQGVHYHQBHDUVDJR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/>
              <a:t>Shift by 3 is “Caesar’s cipher”</a:t>
            </a:r>
            <a:endParaRPr lang="en-US" sz="3200">
              <a:solidFill>
                <a:srgbClr val="FF0000"/>
              </a:solidFill>
              <a:latin typeface="Times-Roman" charset="0"/>
            </a:endParaRPr>
          </a:p>
        </p:txBody>
      </p:sp>
      <p:sp>
        <p:nvSpPr>
          <p:cNvPr id="20574" name="Rectangle 118"/>
          <p:cNvSpPr>
            <a:spLocks noChangeArrowheads="1"/>
          </p:cNvSpPr>
          <p:nvPr/>
        </p:nvSpPr>
        <p:spPr bwMode="auto">
          <a:xfrm>
            <a:off x="457200" y="3124200"/>
            <a:ext cx="12477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Plaintext</a:t>
            </a:r>
          </a:p>
        </p:txBody>
      </p:sp>
      <p:sp>
        <p:nvSpPr>
          <p:cNvPr id="20575" name="Rectangle 119"/>
          <p:cNvSpPr>
            <a:spLocks noChangeArrowheads="1"/>
          </p:cNvSpPr>
          <p:nvPr/>
        </p:nvSpPr>
        <p:spPr bwMode="auto">
          <a:xfrm>
            <a:off x="228600" y="3657600"/>
            <a:ext cx="14811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 err="1"/>
              <a:t>Ciphertext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A96FC27C-4AD1-7F42-ADBC-A095A1DB3AED}" type="slidenum">
              <a:rPr lang="en-US" smtClean="0">
                <a:latin typeface="Times New Roman" charset="0"/>
              </a:rPr>
              <a:pPr/>
              <a:t>4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990600"/>
          </a:xfrm>
        </p:spPr>
        <p:txBody>
          <a:bodyPr/>
          <a:lstStyle/>
          <a:p>
            <a:pPr eaLnBrk="1" hangingPunct="1"/>
            <a:r>
              <a:rPr lang="en-US" dirty="0" err="1"/>
              <a:t>Ceasar’s</a:t>
            </a:r>
            <a:r>
              <a:rPr lang="en-US" dirty="0"/>
              <a:t> Cipher Decryption</a:t>
            </a:r>
          </a:p>
        </p:txBody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5410200"/>
            <a:ext cx="8077200" cy="83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Plaintext: </a:t>
            </a:r>
            <a:r>
              <a:rPr lang="en-US" sz="3600" dirty="0" err="1">
                <a:solidFill>
                  <a:srgbClr val="FF0000"/>
                </a:solidFill>
                <a:latin typeface="Times-Roman" charset="0"/>
              </a:rPr>
              <a:t>spongebobsquarepants</a:t>
            </a:r>
            <a:endParaRPr lang="en-US" sz="3600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69988" name="Group 4"/>
          <p:cNvGraphicFramePr>
            <a:graphicFrameLocks noGrp="1"/>
          </p:cNvGraphicFramePr>
          <p:nvPr/>
        </p:nvGraphicFramePr>
        <p:xfrm>
          <a:off x="1752599" y="2819400"/>
          <a:ext cx="6615432" cy="1219200"/>
        </p:xfrm>
        <a:graphic>
          <a:graphicData uri="http://schemas.openxmlformats.org/drawingml/2006/table">
            <a:tbl>
              <a:tblPr/>
              <a:tblGrid>
                <a:gridCol w="209638"/>
                <a:gridCol w="266842"/>
                <a:gridCol w="266841"/>
                <a:gridCol w="265244"/>
                <a:gridCol w="268439"/>
                <a:gridCol w="266842"/>
                <a:gridCol w="268439"/>
                <a:gridCol w="266841"/>
                <a:gridCol w="265244"/>
                <a:gridCol w="268439"/>
                <a:gridCol w="266842"/>
                <a:gridCol w="265244"/>
                <a:gridCol w="268439"/>
                <a:gridCol w="265244"/>
                <a:gridCol w="266841"/>
                <a:gridCol w="268439"/>
                <a:gridCol w="265244"/>
                <a:gridCol w="266842"/>
                <a:gridCol w="268439"/>
                <a:gridCol w="266841"/>
                <a:gridCol w="268439"/>
                <a:gridCol w="265244"/>
                <a:gridCol w="266842"/>
                <a:gridCol w="266841"/>
                <a:gridCol w="26684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0068" name="Group 84"/>
          <p:cNvGraphicFramePr>
            <a:graphicFrameLocks noGrp="1"/>
          </p:cNvGraphicFramePr>
          <p:nvPr/>
        </p:nvGraphicFramePr>
        <p:xfrm>
          <a:off x="8382000" y="2819400"/>
          <a:ext cx="381000" cy="1219200"/>
        </p:xfrm>
        <a:graphic>
          <a:graphicData uri="http://schemas.openxmlformats.org/drawingml/2006/table">
            <a:tbl>
              <a:tblPr/>
              <a:tblGrid>
                <a:gridCol w="3810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97" name="Rectangle 93"/>
          <p:cNvSpPr>
            <a:spLocks noChangeArrowheads="1"/>
          </p:cNvSpPr>
          <p:nvPr/>
        </p:nvSpPr>
        <p:spPr bwMode="auto">
          <a:xfrm>
            <a:off x="457200" y="2971800"/>
            <a:ext cx="1247775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Plaintext</a:t>
            </a:r>
          </a:p>
        </p:txBody>
      </p:sp>
      <p:sp>
        <p:nvSpPr>
          <p:cNvPr id="21598" name="Rectangle 94"/>
          <p:cNvSpPr>
            <a:spLocks noChangeArrowheads="1"/>
          </p:cNvSpPr>
          <p:nvPr/>
        </p:nvSpPr>
        <p:spPr bwMode="auto">
          <a:xfrm>
            <a:off x="228600" y="3505200"/>
            <a:ext cx="14811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Ciphertext</a:t>
            </a:r>
            <a:endParaRPr lang="en-US"/>
          </a:p>
        </p:txBody>
      </p:sp>
      <p:sp>
        <p:nvSpPr>
          <p:cNvPr id="21599" name="Rectangle 97"/>
          <p:cNvSpPr>
            <a:spLocks noChangeArrowheads="1"/>
          </p:cNvSpPr>
          <p:nvPr/>
        </p:nvSpPr>
        <p:spPr bwMode="auto">
          <a:xfrm>
            <a:off x="685800" y="1600200"/>
            <a:ext cx="792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/>
              <a:t>Suppose we know a </a:t>
            </a:r>
            <a:r>
              <a:rPr lang="en-US" sz="3200" dirty="0" err="1"/>
              <a:t>Ceasar’s</a:t>
            </a:r>
            <a:r>
              <a:rPr lang="en-US" sz="3200" dirty="0"/>
              <a:t> cipher is being </a:t>
            </a:r>
            <a:r>
              <a:rPr lang="en-US" sz="3200" dirty="0" smtClean="0"/>
              <a:t>used: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endParaRPr lang="en-US" sz="3200" dirty="0" smtClean="0"/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3200" dirty="0" smtClean="0"/>
              <a:t>Given </a:t>
            </a:r>
            <a:r>
              <a:rPr lang="en-US" sz="3200" dirty="0" err="1" smtClean="0"/>
              <a:t>ciphertext</a:t>
            </a:r>
            <a:r>
              <a:rPr lang="en-US" sz="3200" dirty="0" smtClean="0"/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sz="3200" dirty="0" smtClean="0"/>
              <a:t>	</a:t>
            </a:r>
            <a:r>
              <a:rPr lang="en-US" sz="3200" dirty="0" smtClean="0">
                <a:solidFill>
                  <a:srgbClr val="FF0000"/>
                </a:solidFill>
                <a:latin typeface="Times-Roman" charset="0"/>
              </a:rPr>
              <a:t>VSRQJHEREVTXDUHSDQWV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" fill="hold"/>
                                        <p:tgtEl>
                                          <p:spTgt spid="169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Arrow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7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C51EACCD-09DD-AC49-8636-E3638C5FAC02}" type="slidenum">
              <a:rPr lang="en-US" smtClean="0">
                <a:latin typeface="Times New Roman" charset="0"/>
              </a:rPr>
              <a:pPr/>
              <a:t>5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8991600" cy="1143000"/>
          </a:xfrm>
        </p:spPr>
        <p:txBody>
          <a:bodyPr/>
          <a:lstStyle/>
          <a:p>
            <a:pPr eaLnBrk="1" hangingPunct="1"/>
            <a:r>
              <a:rPr lang="en-US" dirty="0"/>
              <a:t>1. Simple Substitution (modified)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924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Shift by </a:t>
            </a:r>
            <a:r>
              <a:rPr lang="en-US" dirty="0" err="1">
                <a:latin typeface="Times Roman"/>
                <a:cs typeface="Times Roman"/>
              </a:rPr>
              <a:t>n</a:t>
            </a:r>
            <a:r>
              <a:rPr lang="en-US" dirty="0"/>
              <a:t> for some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/>
              <a:t> </a:t>
            </a:r>
            <a:r>
              <a:rPr lang="en-US" dirty="0" err="1">
                <a:sym typeface="Symbol" charset="2"/>
              </a:rPr>
              <a:t></a:t>
            </a:r>
            <a:r>
              <a:rPr lang="en-US" dirty="0">
                <a:sym typeface="Symbol" charset="2"/>
              </a:rPr>
              <a:t> </a:t>
            </a:r>
            <a:r>
              <a:rPr lang="en-US" dirty="0">
                <a:latin typeface="Times-Roman" charset="0"/>
                <a:sym typeface="Symbol" charset="2"/>
              </a:rPr>
              <a:t>{0,1,2,…,25}</a:t>
            </a:r>
            <a:endParaRPr lang="en-US" dirty="0">
              <a:sym typeface="Symbol" charset="2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Then key is </a:t>
            </a:r>
            <a:r>
              <a:rPr lang="en-US" dirty="0" err="1">
                <a:latin typeface="Times-Roman" charset="0"/>
              </a:rPr>
              <a:t>n</a:t>
            </a:r>
            <a:endParaRPr lang="en-US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Example: </a:t>
            </a:r>
            <a:r>
              <a:rPr lang="en-US" dirty="0" smtClean="0"/>
              <a:t>key </a:t>
            </a:r>
            <a:r>
              <a:rPr lang="en-US" dirty="0" err="1">
                <a:latin typeface="Times-Roman" charset="0"/>
              </a:rPr>
              <a:t>n</a:t>
            </a:r>
            <a:r>
              <a:rPr lang="en-US" dirty="0">
                <a:latin typeface="Times-Roman" charset="0"/>
              </a:rPr>
              <a:t> = 7</a:t>
            </a:r>
            <a:endParaRPr lang="en-US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69056" name="Group 96"/>
          <p:cNvGraphicFramePr>
            <a:graphicFrameLocks noGrp="1"/>
          </p:cNvGraphicFramePr>
          <p:nvPr/>
        </p:nvGraphicFramePr>
        <p:xfrm>
          <a:off x="1600207" y="4114800"/>
          <a:ext cx="6781792" cy="1219200"/>
        </p:xfrm>
        <a:graphic>
          <a:graphicData uri="http://schemas.openxmlformats.org/drawingml/2006/table">
            <a:tbl>
              <a:tblPr/>
              <a:tblGrid>
                <a:gridCol w="214911"/>
                <a:gridCol w="273552"/>
                <a:gridCol w="273551"/>
                <a:gridCol w="271914"/>
                <a:gridCol w="275190"/>
                <a:gridCol w="273552"/>
                <a:gridCol w="275190"/>
                <a:gridCol w="273551"/>
                <a:gridCol w="271914"/>
                <a:gridCol w="275190"/>
                <a:gridCol w="273552"/>
                <a:gridCol w="271914"/>
                <a:gridCol w="275190"/>
                <a:gridCol w="271914"/>
                <a:gridCol w="273551"/>
                <a:gridCol w="275190"/>
                <a:gridCol w="271914"/>
                <a:gridCol w="273552"/>
                <a:gridCol w="275190"/>
                <a:gridCol w="273551"/>
                <a:gridCol w="275190"/>
                <a:gridCol w="271914"/>
                <a:gridCol w="273552"/>
                <a:gridCol w="273551"/>
                <a:gridCol w="273552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9044" name="Group 84"/>
          <p:cNvGraphicFramePr>
            <a:graphicFrameLocks noGrp="1"/>
          </p:cNvGraphicFramePr>
          <p:nvPr/>
        </p:nvGraphicFramePr>
        <p:xfrm>
          <a:off x="8382000" y="4114800"/>
          <a:ext cx="304800" cy="1219200"/>
        </p:xfrm>
        <a:graphic>
          <a:graphicData uri="http://schemas.openxmlformats.org/drawingml/2006/table">
            <a:tbl>
              <a:tblPr/>
              <a:tblGrid>
                <a:gridCol w="304800"/>
              </a:tblGrid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621" name="Rectangle 93"/>
          <p:cNvSpPr>
            <a:spLocks noChangeArrowheads="1"/>
          </p:cNvSpPr>
          <p:nvPr/>
        </p:nvSpPr>
        <p:spPr bwMode="auto">
          <a:xfrm>
            <a:off x="228600" y="4176713"/>
            <a:ext cx="12477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Plaintext</a:t>
            </a:r>
          </a:p>
        </p:txBody>
      </p:sp>
      <p:sp>
        <p:nvSpPr>
          <p:cNvPr id="22622" name="Rectangle 94"/>
          <p:cNvSpPr>
            <a:spLocks noChangeArrowheads="1"/>
          </p:cNvSpPr>
          <p:nvPr/>
        </p:nvSpPr>
        <p:spPr bwMode="auto">
          <a:xfrm>
            <a:off x="0" y="4811713"/>
            <a:ext cx="1481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Ciphertext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65E08E78-4D5A-E043-93F4-22D9E3809D32}" type="slidenum">
              <a:rPr lang="en-US" smtClean="0">
                <a:latin typeface="Times New Roman" charset="0"/>
              </a:rPr>
              <a:pPr/>
              <a:t>6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7924800" cy="1143000"/>
          </a:xfrm>
        </p:spPr>
        <p:txBody>
          <a:bodyPr/>
          <a:lstStyle/>
          <a:p>
            <a:pPr eaLnBrk="1" hangingPunct="1"/>
            <a:r>
              <a:rPr lang="en-US" dirty="0"/>
              <a:t>Cryptanalysis I: </a:t>
            </a:r>
            <a:r>
              <a:rPr lang="en-US" dirty="0">
                <a:solidFill>
                  <a:srgbClr val="FF0000"/>
                </a:solidFill>
              </a:rPr>
              <a:t>Try Them All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8077200" cy="4038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A simple substitution (shift by </a:t>
            </a:r>
            <a:r>
              <a:rPr lang="en-US" sz="2800">
                <a:latin typeface="Times-Roman" charset="0"/>
              </a:rPr>
              <a:t>n</a:t>
            </a:r>
            <a:r>
              <a:rPr lang="en-US" sz="2800"/>
              <a:t>) is used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400"/>
              <a:t>But the key is unknown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Given ciphertext: </a:t>
            </a:r>
            <a:r>
              <a:rPr lang="en-US" sz="2800">
                <a:solidFill>
                  <a:srgbClr val="FF0000"/>
                </a:solidFill>
                <a:latin typeface="Times-Roman" charset="0"/>
              </a:rPr>
              <a:t>CSYEVIXIVQMREXIH</a:t>
            </a:r>
            <a:endParaRPr lang="en-US" sz="280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How to find the key?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Only 26 possible keys </a:t>
            </a:r>
            <a:r>
              <a:rPr lang="en-US" sz="2800">
                <a:sym typeface="Symbol" charset="2"/>
              </a:rPr>
              <a:t></a:t>
            </a:r>
            <a:r>
              <a:rPr lang="en-US" sz="2800"/>
              <a:t> try them all!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b="1">
                <a:solidFill>
                  <a:schemeClr val="accent2"/>
                </a:solidFill>
              </a:rPr>
              <a:t>Exhaustive key search</a:t>
            </a:r>
            <a:endParaRPr lang="en-US" sz="2800">
              <a:solidFill>
                <a:schemeClr val="accent2"/>
              </a:solidFill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/>
              <a:t>Solution: key is </a:t>
            </a:r>
            <a:r>
              <a:rPr lang="en-US" sz="2800">
                <a:latin typeface="Times-Roman" charset="0"/>
              </a:rPr>
              <a:t>n = 4</a:t>
            </a:r>
            <a:endParaRPr 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1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171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171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171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71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71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71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46757604-38C5-8541-8B73-4AC99FAF2CB7}" type="slidenum">
              <a:rPr lang="en-US" smtClean="0">
                <a:latin typeface="Times New Roman" charset="0"/>
              </a:rPr>
              <a:pPr/>
              <a:t>7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 sz="4000" dirty="0"/>
              <a:t>Least-Simple Simple Substitution</a:t>
            </a:r>
            <a:endParaRPr lang="en-US" dirty="0"/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924800" cy="1981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In general, simple substitution key can be any </a:t>
            </a:r>
            <a:r>
              <a:rPr lang="en-US" sz="2800" b="1" dirty="0">
                <a:solidFill>
                  <a:schemeClr val="hlink"/>
                </a:solidFill>
              </a:rPr>
              <a:t>permutation</a:t>
            </a:r>
            <a:r>
              <a:rPr lang="en-US" sz="2800" dirty="0"/>
              <a:t> of letters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Not necessarily a shift of the alphabet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For example</a:t>
            </a:r>
            <a:endParaRPr lang="en-US" sz="2800" dirty="0">
              <a:solidFill>
                <a:srgbClr val="FF0000"/>
              </a:solidFill>
              <a:latin typeface="Times-Roman" charset="0"/>
            </a:endParaRPr>
          </a:p>
        </p:txBody>
      </p:sp>
      <p:graphicFrame>
        <p:nvGraphicFramePr>
          <p:cNvPr id="172127" name="Group 95"/>
          <p:cNvGraphicFramePr>
            <a:graphicFrameLocks noGrp="1"/>
          </p:cNvGraphicFramePr>
          <p:nvPr/>
        </p:nvGraphicFramePr>
        <p:xfrm>
          <a:off x="1719263" y="3759200"/>
          <a:ext cx="6510341" cy="1143000"/>
        </p:xfrm>
        <a:graphic>
          <a:graphicData uri="http://schemas.openxmlformats.org/drawingml/2006/table">
            <a:tbl>
              <a:tblPr/>
              <a:tblGrid>
                <a:gridCol w="206308"/>
                <a:gridCol w="262603"/>
                <a:gridCol w="262602"/>
                <a:gridCol w="261030"/>
                <a:gridCol w="264175"/>
                <a:gridCol w="262603"/>
                <a:gridCol w="264175"/>
                <a:gridCol w="262602"/>
                <a:gridCol w="261030"/>
                <a:gridCol w="264175"/>
                <a:gridCol w="262603"/>
                <a:gridCol w="261030"/>
                <a:gridCol w="264175"/>
                <a:gridCol w="261030"/>
                <a:gridCol w="262602"/>
                <a:gridCol w="264175"/>
                <a:gridCol w="261030"/>
                <a:gridCol w="262603"/>
                <a:gridCol w="264175"/>
                <a:gridCol w="262602"/>
                <a:gridCol w="264175"/>
                <a:gridCol w="261030"/>
                <a:gridCol w="262603"/>
                <a:gridCol w="262602"/>
                <a:gridCol w="262603"/>
              </a:tblGrid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15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J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I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C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A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Y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V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D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K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W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B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Q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T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R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H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F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P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U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L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G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2128" name="Group 96"/>
          <p:cNvGraphicFramePr>
            <a:graphicFrameLocks noGrp="1"/>
          </p:cNvGraphicFramePr>
          <p:nvPr/>
        </p:nvGraphicFramePr>
        <p:xfrm>
          <a:off x="8229600" y="3759200"/>
          <a:ext cx="261937" cy="1143000"/>
        </p:xfrm>
        <a:graphic>
          <a:graphicData uri="http://schemas.openxmlformats.org/drawingml/2006/table">
            <a:tbl>
              <a:tblPr/>
              <a:tblGrid>
                <a:gridCol w="261937"/>
              </a:tblGrid>
              <a:tr h="6279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z</a:t>
                      </a:r>
                      <a:endParaRPr kumimoji="0" lang="en-US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501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75000"/>
                        <a:buFont typeface="Wingdings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charset="0"/>
                        </a:rPr>
                        <a:t>O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4669" name="Rectangle 92"/>
          <p:cNvSpPr>
            <a:spLocks noChangeArrowheads="1"/>
          </p:cNvSpPr>
          <p:nvPr/>
        </p:nvSpPr>
        <p:spPr bwMode="auto">
          <a:xfrm>
            <a:off x="381000" y="3821113"/>
            <a:ext cx="1247775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Plaintext</a:t>
            </a:r>
          </a:p>
        </p:txBody>
      </p:sp>
      <p:sp>
        <p:nvSpPr>
          <p:cNvPr id="24670" name="Rectangle 93"/>
          <p:cNvSpPr>
            <a:spLocks noChangeArrowheads="1"/>
          </p:cNvSpPr>
          <p:nvPr/>
        </p:nvSpPr>
        <p:spPr bwMode="auto">
          <a:xfrm>
            <a:off x="152400" y="4506913"/>
            <a:ext cx="14811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Ciphertext</a:t>
            </a:r>
            <a:endParaRPr lang="en-US"/>
          </a:p>
        </p:txBody>
      </p:sp>
      <p:sp>
        <p:nvSpPr>
          <p:cNvPr id="24671" name="Rectangle 97"/>
          <p:cNvSpPr>
            <a:spLocks noChangeArrowheads="1"/>
          </p:cNvSpPr>
          <p:nvPr/>
        </p:nvSpPr>
        <p:spPr bwMode="auto">
          <a:xfrm>
            <a:off x="685800" y="5257800"/>
            <a:ext cx="8001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charset="2"/>
              <a:buChar char="q"/>
            </a:pPr>
            <a:r>
              <a:rPr lang="en-US" sz="2800"/>
              <a:t>Then 26! &gt; 2</a:t>
            </a:r>
            <a:r>
              <a:rPr lang="en-US" sz="2800" baseline="30000"/>
              <a:t>88</a:t>
            </a:r>
            <a:r>
              <a:rPr lang="en-US" sz="2800"/>
              <a:t> possible keys!</a:t>
            </a:r>
            <a:endParaRPr lang="en-US" sz="2800">
              <a:solidFill>
                <a:srgbClr val="FF0000"/>
              </a:solidFill>
              <a:latin typeface="Times-Roman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B6D6B409-6BF7-A84E-AD23-1AB661362563}" type="slidenum">
              <a:rPr lang="en-US" smtClean="0">
                <a:latin typeface="Times New Roman" charset="0"/>
              </a:rPr>
              <a:pPr/>
              <a:t>8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096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II: Be Clever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153400" cy="434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We know that a simple substitution is used</a:t>
            </a: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But not necessarily a shift by </a:t>
            </a:r>
            <a:r>
              <a:rPr lang="en-US" dirty="0" err="1">
                <a:latin typeface="Times-Roman" charset="0"/>
              </a:rPr>
              <a:t>n</a:t>
            </a:r>
            <a:endParaRPr lang="en-US" sz="2800" dirty="0" smtClean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sz="2800" dirty="0" smtClean="0"/>
              <a:t>Find </a:t>
            </a:r>
            <a:r>
              <a:rPr lang="en-US" sz="2800" dirty="0"/>
              <a:t>the key given</a:t>
            </a:r>
            <a:r>
              <a:rPr lang="en-US" sz="2800" dirty="0" smtClean="0"/>
              <a:t> the </a:t>
            </a:r>
            <a:r>
              <a:rPr lang="en-US" sz="2800" dirty="0" err="1" smtClean="0"/>
              <a:t>ciphertext</a:t>
            </a:r>
            <a:r>
              <a:rPr lang="en-US" sz="2800" dirty="0"/>
              <a:t>: </a:t>
            </a:r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endParaRPr lang="en-US" sz="1100" dirty="0"/>
          </a:p>
          <a:p>
            <a:pPr eaLnBrk="1" hangingPunct="1">
              <a:lnSpc>
                <a:spcPct val="90000"/>
              </a:lnSpc>
              <a:buFont typeface="Wingdings" charset="2"/>
              <a:buNone/>
            </a:pPr>
            <a:r>
              <a:rPr lang="en-US" sz="1800" dirty="0">
                <a:solidFill>
                  <a:srgbClr val="FF0000"/>
                </a:solidFill>
              </a:rPr>
              <a:t>PBFPVYFBQXZTYFPBFEQJHDXXQVAPTPQJKTOYQWIPBVWLXTOXBTFXQWAXBVCXQWAXFQJVWLEQNTOZQGGQLFXQWAKVWLXQWAEBIPBFXFQVXGTVJVWLBTPQWAEBFPBFHCVLXBQUFEVWLXGDPEQVPQGVPPBFTIXPFHXZHVFAGFOTHFEFBQUFTDHZBQPOTHXTYFTODXQHFTDPTOGHFQPBQWAQJJTODXQHFOQPWTBDHHIXQVAPBFZQHCFWPFHPBFIPBQWKFABVYYDZBOTHPBQPQJTQOTOGHFQAPBFEQJHDXXQVAVXEBQPEFZBVFOJIWFFACFCCFHQWAUVWFLQHGFXVAFXQHFUFHILTTAVWAFFAWTEVOITDHFHFQAITIXPFHXAFQHEFZQWGFLVWPTOFFA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 dirty="0" smtClean="0"/>
              <a:t> Cryptography                                                                                                                   </a:t>
            </a:r>
            <a:fld id="{DC2394F1-28B2-6C46-932B-5C9B3AD05F75}" type="slidenum">
              <a:rPr lang="en-US" smtClean="0">
                <a:latin typeface="Times New Roman" charset="0"/>
              </a:rPr>
              <a:pPr/>
              <a:t>9</a:t>
            </a:fld>
            <a:endParaRPr lang="en-US" dirty="0" smtClean="0">
              <a:latin typeface="Times New Roman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1143000"/>
          </a:xfrm>
        </p:spPr>
        <p:txBody>
          <a:bodyPr/>
          <a:lstStyle/>
          <a:p>
            <a:pPr eaLnBrk="1" hangingPunct="1"/>
            <a:r>
              <a:rPr lang="en-US"/>
              <a:t>Cryptanalysis II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01000" cy="1905000"/>
          </a:xfrm>
        </p:spPr>
        <p:txBody>
          <a:bodyPr/>
          <a:lstStyle/>
          <a:p>
            <a:pPr eaLnBrk="1" hangingPunct="1"/>
            <a:r>
              <a:rPr lang="en-US" sz="2800" smtClean="0"/>
              <a:t>Cannot try all 2</a:t>
            </a:r>
            <a:r>
              <a:rPr lang="en-US" sz="2800" baseline="30000" smtClean="0"/>
              <a:t>88</a:t>
            </a:r>
            <a:r>
              <a:rPr lang="en-US" sz="2800" smtClean="0"/>
              <a:t> simple substitution keys</a:t>
            </a:r>
          </a:p>
          <a:p>
            <a:pPr eaLnBrk="1" hangingPunct="1"/>
            <a:r>
              <a:rPr lang="en-US" sz="2800" smtClean="0"/>
              <a:t>Can we be more clever?</a:t>
            </a:r>
          </a:p>
          <a:p>
            <a:pPr eaLnBrk="1" hangingPunct="1"/>
            <a:r>
              <a:rPr lang="en-US" sz="2800" smtClean="0"/>
              <a:t>English letter frequency counts…</a:t>
            </a:r>
            <a:endParaRPr lang="en-US" sz="2800" baseline="30000" smtClean="0"/>
          </a:p>
        </p:txBody>
      </p:sp>
      <p:graphicFrame>
        <p:nvGraphicFramePr>
          <p:cNvPr id="176133" name="Object 2"/>
          <p:cNvGraphicFramePr>
            <a:graphicFrameLocks noChangeAspect="1"/>
          </p:cNvGraphicFramePr>
          <p:nvPr/>
        </p:nvGraphicFramePr>
        <p:xfrm>
          <a:off x="152400" y="3429000"/>
          <a:ext cx="8686800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9" name="Chart" r:id="rId4" imgW="16548100" imgH="5283200" progId="MSGraph.Chart.8">
                  <p:embed followColorScheme="full"/>
                </p:oleObj>
              </mc:Choice>
              <mc:Fallback>
                <p:oleObj name="Chart" r:id="rId4" imgW="16548100" imgH="5283200" progId="MSGraph.Chart.8">
                  <p:embed followColorScheme="full"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429000"/>
                        <a:ext cx="8686800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6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6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76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6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1" grpId="0" build="p" autoUpdateAnimBg="0"/>
      <p:bldOleChart spid="176133" grpId="0"/>
    </p:bld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5437FF"/>
      </a:hlink>
      <a:folHlink>
        <a:srgbClr val="B2B2B2"/>
      </a:folHlink>
    </a:clrScheme>
    <a:fontScheme name="Default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72219</TotalTime>
  <Words>1295</Words>
  <Application>Microsoft Office PowerPoint</Application>
  <PresentationFormat>On-screen Show (4:3)</PresentationFormat>
  <Paragraphs>664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Andale Mono</vt:lpstr>
      <vt:lpstr>Comic Sans MS</vt:lpstr>
      <vt:lpstr>Symbol</vt:lpstr>
      <vt:lpstr>Times</vt:lpstr>
      <vt:lpstr>Times New Roman</vt:lpstr>
      <vt:lpstr>Times Roman</vt:lpstr>
      <vt:lpstr>Times-Italic</vt:lpstr>
      <vt:lpstr>Times-Roman</vt:lpstr>
      <vt:lpstr>Wingdings</vt:lpstr>
      <vt:lpstr>Default Design</vt:lpstr>
      <vt:lpstr>Chart</vt:lpstr>
      <vt:lpstr>Crypto</vt:lpstr>
      <vt:lpstr>Outline</vt:lpstr>
      <vt:lpstr>1. Simple Substitution</vt:lpstr>
      <vt:lpstr>Ceasar’s Cipher Decryption</vt:lpstr>
      <vt:lpstr>1. Simple Substitution (modified)</vt:lpstr>
      <vt:lpstr>Cryptanalysis I: Try Them All</vt:lpstr>
      <vt:lpstr>Least-Simple Simple Substitution</vt:lpstr>
      <vt:lpstr>Cryptanalysis II: Be Clever</vt:lpstr>
      <vt:lpstr>Cryptanalysis II</vt:lpstr>
      <vt:lpstr>Cryptanalysis II</vt:lpstr>
      <vt:lpstr>Cryptanalysis: Terminology</vt:lpstr>
      <vt:lpstr>2. Double Transposition</vt:lpstr>
      <vt:lpstr>3. One-Time Pad: Encryption</vt:lpstr>
      <vt:lpstr>3. One-Time Pad: Decryption</vt:lpstr>
      <vt:lpstr>3. One-Time Pad</vt:lpstr>
      <vt:lpstr>3. One-Time Pad</vt:lpstr>
      <vt:lpstr>3. One-Time Pad Summary</vt:lpstr>
      <vt:lpstr>4. Codebook Cipher</vt:lpstr>
      <vt:lpstr>4. Codebook Cipher: Additive</vt:lpstr>
      <vt:lpstr>Claude Shannon</vt:lpstr>
      <vt:lpstr>Outline</vt:lpstr>
      <vt:lpstr>Crypto Requirements</vt:lpstr>
      <vt:lpstr>Outline</vt:lpstr>
      <vt:lpstr>Crypto Taxonomy</vt:lpstr>
      <vt:lpstr>Cryptanalysis Taxonomy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</dc:title>
  <dc:creator>Mark Stamp</dc:creator>
  <cp:lastModifiedBy>Dr. Marwan Abu-Amara</cp:lastModifiedBy>
  <cp:revision>1152</cp:revision>
  <cp:lastPrinted>2004-12-25T16:50:47Z</cp:lastPrinted>
  <dcterms:created xsi:type="dcterms:W3CDTF">2012-02-23T16:41:01Z</dcterms:created>
  <dcterms:modified xsi:type="dcterms:W3CDTF">2017-02-13T12:31:50Z</dcterms:modified>
</cp:coreProperties>
</file>