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5103FDE-5560-4D45-9901-6F1CD83A0E95}">
          <p14:sldIdLst>
            <p14:sldId id="256"/>
          </p14:sldIdLst>
        </p14:section>
        <p14:section name="W4Lec3" id="{8CC4DE57-AA4C-4696-AFE8-97D2F04BBEC2}">
          <p14:sldIdLst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780BE-EF9B-AC3A-B084-A5114A464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BADE6-C7E0-3456-369C-B10D82178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94E39-FF7F-F800-CB3D-8C0ED329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FF62F-B4F5-8B01-697F-7E39DACE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30834-EC8A-3322-BE65-66FE8A9C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5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A8389-7B5D-7F6F-4BD6-32F4C08A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34B63-A511-F824-67C2-48FC5477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1BDDF-F397-53A8-4A51-5C7427EB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64393-6008-7845-9034-D6F11CD8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FD417-F640-A82B-586B-44FAC6CB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9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A25091-FD05-DD54-5317-2633B7FDC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2EDF4-595C-A32F-0E6A-053882D99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CAD37-4E5F-385E-FC83-45D23C2A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06C43-675A-53DE-B275-A0CAEB02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D7CAB-FC95-4876-6D11-38701E02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2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EC66F-7A6E-5DDE-732C-7B383A6D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24C3C-D1C9-F47F-37EA-46AF52D4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3849D-9E7B-9912-7C91-C24F9709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B936C-B502-2BBC-E8AC-7327E77F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753DD-9EAD-34E0-7376-E505B167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4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605B0-E9AA-84BB-C72E-0AA8DE22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9EDF8-A861-7A68-9927-0E558366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E0B34-D77F-643D-B1F6-9093601B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E8FCE-4DD0-A5BF-DADE-536E918C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C2B4C-FEFA-C5E9-861A-368F7891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1B0E1-457F-AF96-54BA-F4CFDD63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588D2-ADE6-DCC2-31CD-D1D797571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7E700-8F54-F8DC-22E1-8B6BAA8E9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791F6-E634-A669-CDBA-AD9EE9F8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EB9E9-FA72-05B5-1EC3-3EAF20AC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14B50-15E1-30A8-A3AD-7756D319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5369D-10CF-F2D6-A010-2B065E11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2C29D-D47E-88C1-FBBC-3CD545FF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BFF95-7043-3BFE-0EE1-15ACE176C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978B4-8B8E-D285-C16F-68B7077F5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85B9AA-C2B7-078F-5630-0CB8B7BA2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24B3BC-DF95-7CF9-7842-56E5FE1B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80EDDC-B0C4-F476-3985-D2898191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825C51-20DC-D1F7-0290-8C09C907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9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AD702-0E7E-FDCF-8307-D752D500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9F74AF-D031-1B8E-FC58-81D92A49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BFFDB8-1DC8-407D-A427-C03EE009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86ECAE-6A6E-727D-B0EF-E2492C8A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62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B29212-D800-D29E-CE23-2C7B0FE4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3100FD-E1B5-B869-F1C8-9BA89EEC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87A12-48E3-DA27-A240-E3BA7628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1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DD57C-10AA-D123-AEC0-A2565709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A3EC6-B3F4-5ECB-8CEC-A6ECA16D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DFC9C8-703F-1257-9CA3-B1D54CC71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F80F8-BBBA-C4F6-535D-26251150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A2AC4-AC51-9A77-7E3B-03B80844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D25121-A23A-E029-9F77-3165E46F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0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9D679-95E7-F85B-6C47-259C38EB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6D2981-61C8-49AF-45BE-7B814156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A25B00-641E-0FC2-3215-A7818CE41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446C7-E6CF-14C0-6B52-D2EFF6D5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D2F39-13C3-947F-5108-C5A9107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66B6F-7503-A3A9-99EF-DC851325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9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97CE9E-2A75-5B9B-0C82-44A0A41D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7A038-B536-B5BE-DBBB-1212EE4B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C6A4C-DEB1-4DE2-D5FD-ABA01E79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B7821-1964-4858-81D7-5989802EDB19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E4DBC-2874-06F3-9B3B-0EA889CB7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9E44C-B589-2BA5-74DA-98FD6D294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3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Bolly_He/article/details/11841083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8CD37-CED3-772A-EDB0-C86F9363E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2B6378-3172-4540-AF3D-1F7C21CDB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显然这个</a:t>
            </a:r>
            <a:r>
              <a:rPr lang="en-US" altLang="zh-CN" dirty="0"/>
              <a:t>PPT</a:t>
            </a:r>
            <a:r>
              <a:rPr lang="zh-CN" altLang="en-US" dirty="0"/>
              <a:t>内容很概括性，比如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Introduction</a:t>
            </a:r>
            <a:r>
              <a:rPr lang="zh-CN" altLang="en-US" dirty="0"/>
              <a:t>那张</a:t>
            </a:r>
            <a:r>
              <a:rPr lang="en-US" altLang="zh-CN" dirty="0"/>
              <a:t>PPT</a:t>
            </a:r>
            <a:r>
              <a:rPr lang="zh-CN" altLang="en-US" dirty="0"/>
              <a:t>没有介绍教材之类；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Lecture01</a:t>
            </a:r>
            <a:r>
              <a:rPr lang="zh-CN" altLang="en-US" dirty="0"/>
              <a:t>前面部分只描述了一下问题，没有讲接下来怎么去解答案（不过有点像数学建模</a:t>
            </a:r>
            <a:r>
              <a:rPr lang="zh-CN" altLang="en-US"/>
              <a:t>欸）还是要去看书吧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56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0CA3D-3B43-6638-B5D6-00990B4C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Online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CCB2A-433D-29F7-EFA0-C2A3E97E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Ski-rent-problem</a:t>
            </a:r>
          </a:p>
          <a:p>
            <a:pPr lvl="1"/>
            <a:r>
              <a:rPr lang="en-US" altLang="zh-CN" dirty="0"/>
              <a:t>Offline optimal solution</a:t>
            </a:r>
          </a:p>
          <a:p>
            <a:pPr lvl="1"/>
            <a:r>
              <a:rPr lang="zh-CN" altLang="en-US" dirty="0"/>
              <a:t>第八页最重要。</a:t>
            </a:r>
            <a:r>
              <a:rPr lang="en-US" altLang="zh-CN" dirty="0" err="1"/>
              <a:t>Comp.ratio</a:t>
            </a:r>
            <a:r>
              <a:rPr lang="en-US" altLang="zh-CN" dirty="0"/>
              <a:t>=ALG(I)/OPT(I)</a:t>
            </a:r>
          </a:p>
          <a:p>
            <a:pPr lvl="2"/>
            <a:r>
              <a:rPr lang="zh-CN" altLang="en-US" dirty="0"/>
              <a:t>一个是</a:t>
            </a:r>
            <a:r>
              <a:rPr lang="en-US" altLang="zh-CN" dirty="0"/>
              <a:t>ALG</a:t>
            </a:r>
            <a:r>
              <a:rPr lang="zh-CN" altLang="en-US" dirty="0"/>
              <a:t>不是不变的</a:t>
            </a:r>
            <a:r>
              <a:rPr lang="en-US" altLang="zh-CN" dirty="0"/>
              <a:t>M</a:t>
            </a:r>
            <a:r>
              <a:rPr lang="zh-CN" altLang="en-US" dirty="0"/>
              <a:t>，而是</a:t>
            </a:r>
            <a:r>
              <a:rPr lang="en-US" altLang="zh-CN" dirty="0"/>
              <a:t>M+OPT</a:t>
            </a:r>
            <a:r>
              <a:rPr lang="zh-CN" altLang="en-US" dirty="0"/>
              <a:t>（</a:t>
            </a:r>
            <a:r>
              <a:rPr lang="en-US" altLang="zh-CN" dirty="0"/>
              <a:t>I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另一个是：这是个凸函数，一旦遇到</a:t>
            </a:r>
            <a:r>
              <a:rPr lang="en-US" altLang="zh-CN" dirty="0" err="1"/>
              <a:t>comp.ratio</a:t>
            </a:r>
            <a:r>
              <a:rPr lang="zh-CN" altLang="en-US" dirty="0"/>
              <a:t>从</a:t>
            </a:r>
            <a:r>
              <a:rPr lang="en-US" altLang="zh-CN" dirty="0"/>
              <a:t>2--1.5--2</a:t>
            </a:r>
            <a:r>
              <a:rPr lang="zh-CN" altLang="en-US" dirty="0"/>
              <a:t>那就说明已经有最小值</a:t>
            </a:r>
            <a:r>
              <a:rPr lang="en-US" altLang="zh-CN" dirty="0"/>
              <a:t>1.5</a:t>
            </a:r>
            <a:r>
              <a:rPr lang="zh-CN" altLang="en-US" dirty="0"/>
              <a:t>了，于是停止</a:t>
            </a:r>
            <a:endParaRPr lang="en-US" altLang="zh-CN" dirty="0"/>
          </a:p>
          <a:p>
            <a:pPr lvl="1"/>
            <a:r>
              <a:rPr lang="zh-CN" altLang="en-US" dirty="0"/>
              <a:t>先举例子，在第</a:t>
            </a:r>
            <a:r>
              <a:rPr lang="en-US" altLang="zh-CN" dirty="0"/>
              <a:t>M+1</a:t>
            </a:r>
            <a:r>
              <a:rPr lang="zh-CN" altLang="en-US" dirty="0"/>
              <a:t>天早上买</a:t>
            </a:r>
            <a:r>
              <a:rPr lang="en-US" altLang="zh-CN" dirty="0"/>
              <a:t>ski</a:t>
            </a:r>
            <a:r>
              <a:rPr lang="zh-CN" altLang="en-US" dirty="0"/>
              <a:t>，那么</a:t>
            </a:r>
            <a:r>
              <a:rPr lang="en-US" altLang="zh-CN" dirty="0" err="1"/>
              <a:t>comp.ratio</a:t>
            </a:r>
            <a:r>
              <a:rPr lang="en-US" altLang="zh-CN" dirty="0"/>
              <a:t>&lt;=2</a:t>
            </a:r>
            <a:r>
              <a:rPr lang="zh-CN" altLang="en-US" dirty="0"/>
              <a:t>，是为</a:t>
            </a:r>
            <a:r>
              <a:rPr lang="en-US" altLang="zh-CN" dirty="0"/>
              <a:t>2-competitive</a:t>
            </a:r>
          </a:p>
          <a:p>
            <a:pPr lvl="1"/>
            <a:r>
              <a:rPr lang="zh-CN" altLang="en-US" dirty="0">
                <a:highlight>
                  <a:srgbClr val="FF0000"/>
                </a:highlight>
              </a:rPr>
              <a:t>第十二页</a:t>
            </a:r>
            <a:r>
              <a:rPr lang="zh-CN" altLang="en-US" dirty="0"/>
              <a:t>很容易搞糊涂：他是基于上面</a:t>
            </a:r>
            <a:r>
              <a:rPr lang="en-US" altLang="zh-CN" dirty="0"/>
              <a:t>2-competitive</a:t>
            </a:r>
            <a:r>
              <a:rPr lang="zh-CN" altLang="en-US" dirty="0"/>
              <a:t>，假设我在第</a:t>
            </a:r>
            <a:r>
              <a:rPr lang="en-US" altLang="zh-CN" dirty="0"/>
              <a:t>X+1</a:t>
            </a:r>
            <a:r>
              <a:rPr lang="zh-CN" altLang="en-US" dirty="0"/>
              <a:t>天早上买，那么和上面相比我有两种，一种是比</a:t>
            </a:r>
            <a:r>
              <a:rPr lang="en-US" altLang="zh-CN" dirty="0"/>
              <a:t>M+1</a:t>
            </a:r>
            <a:r>
              <a:rPr lang="zh-CN" altLang="en-US" dirty="0"/>
              <a:t>天早，一个是比</a:t>
            </a:r>
            <a:r>
              <a:rPr lang="en-US" altLang="zh-CN" dirty="0"/>
              <a:t>M+1</a:t>
            </a:r>
            <a:r>
              <a:rPr lang="zh-CN" altLang="en-US" dirty="0"/>
              <a:t>天晚买，</a:t>
            </a:r>
            <a:r>
              <a:rPr lang="en-US" altLang="zh-CN" dirty="0"/>
              <a:t>——</a:t>
            </a:r>
            <a:r>
              <a:rPr lang="zh-CN" altLang="en-US" dirty="0"/>
              <a:t>然后计算</a:t>
            </a:r>
            <a:r>
              <a:rPr lang="en-US" altLang="zh-CN" dirty="0" err="1"/>
              <a:t>comp.ratio</a:t>
            </a:r>
            <a:r>
              <a:rPr lang="zh-CN" altLang="en-US" dirty="0"/>
              <a:t>时</a:t>
            </a:r>
            <a:r>
              <a:rPr lang="zh-CN" altLang="en-US" b="1" dirty="0">
                <a:solidFill>
                  <a:srgbClr val="FF0000"/>
                </a:solidFill>
              </a:rPr>
              <a:t>又要</a:t>
            </a:r>
            <a:r>
              <a:rPr lang="zh-CN" altLang="en-US" dirty="0"/>
              <a:t>算</a:t>
            </a:r>
            <a:r>
              <a:rPr lang="en-US" altLang="zh-CN" dirty="0"/>
              <a:t>T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的大小获得</a:t>
            </a:r>
            <a:r>
              <a:rPr lang="en-US" altLang="zh-CN" dirty="0"/>
              <a:t>2*2</a:t>
            </a:r>
            <a:r>
              <a:rPr lang="zh-CN" altLang="en-US" dirty="0"/>
              <a:t>个</a:t>
            </a:r>
            <a:r>
              <a:rPr lang="en-US" altLang="zh-CN" dirty="0" err="1"/>
              <a:t>comp.ratio</a:t>
            </a:r>
            <a:r>
              <a:rPr lang="zh-CN" altLang="en-US" dirty="0"/>
              <a:t>从而获得两个</a:t>
            </a:r>
            <a:r>
              <a:rPr lang="en-US" altLang="zh-CN" dirty="0" err="1"/>
              <a:t>Max.Comp.ratio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55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F9ECF-3F6D-2E25-D59A-6B8BEEB5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8D8FB-E13D-0D03-7BDA-E485AA5C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800" b="1" dirty="0"/>
              <a:t>P14</a:t>
            </a:r>
            <a:r>
              <a:rPr lang="zh-CN" altLang="en-US" sz="2800" b="1" dirty="0"/>
              <a:t>小结：</a:t>
            </a:r>
            <a:r>
              <a:rPr lang="en-US" altLang="zh-CN" sz="2800" b="1" dirty="0"/>
              <a:t>Online Algorithms:</a:t>
            </a:r>
            <a:r>
              <a:rPr lang="en-HK" altLang="zh-CN" sz="2800" b="1" dirty="0"/>
              <a:t>Optimization without knowing the input in advance</a:t>
            </a:r>
            <a:r>
              <a:rPr lang="en-HK" altLang="zh-CN" sz="2800" dirty="0"/>
              <a:t>.</a:t>
            </a:r>
          </a:p>
          <a:p>
            <a:pPr lvl="1"/>
            <a:r>
              <a:rPr lang="en-HK" altLang="zh-CN" dirty="0">
                <a:solidFill>
                  <a:srgbClr val="C00000"/>
                </a:solidFill>
              </a:rPr>
              <a:t>approximation factor</a:t>
            </a:r>
            <a:r>
              <a:rPr lang="en-HK" altLang="zh-CN" dirty="0"/>
              <a:t>.  -</a:t>
            </a:r>
            <a:r>
              <a:rPr lang="en-HK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>
                <a:sym typeface="Wingdings" panose="05000000000000000000" pitchFamily="2" charset="2"/>
              </a:rPr>
              <a:t> competitive ratio</a:t>
            </a:r>
          </a:p>
          <a:p>
            <a:pPr lvl="1"/>
            <a:r>
              <a:rPr lang="en-HK" altLang="zh-CN" dirty="0">
                <a:solidFill>
                  <a:srgbClr val="C00000"/>
                </a:solidFill>
              </a:rPr>
              <a:t>the closer they are to 1, the better the algorithm is</a:t>
            </a:r>
            <a:r>
              <a:rPr lang="en-HK" altLang="zh-CN" dirty="0"/>
              <a:t>.	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那一直不买，</a:t>
            </a:r>
            <a:r>
              <a:rPr lang="en-US" altLang="zh-CN" dirty="0">
                <a:sym typeface="Wingdings" panose="05000000000000000000" pitchFamily="2" charset="2"/>
              </a:rPr>
              <a:t>M+T/T</a:t>
            </a:r>
            <a:r>
              <a:rPr lang="zh-CN" altLang="en-US" dirty="0">
                <a:sym typeface="Wingdings" panose="05000000000000000000" pitchFamily="2" charset="2"/>
              </a:rPr>
              <a:t>不是接近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么？？？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HK" altLang="zh-CN" sz="2800" b="1" dirty="0"/>
              <a:t>Online Bipartite Matching</a:t>
            </a:r>
            <a:r>
              <a:rPr lang="zh-CN" altLang="en-US" sz="2800" b="1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P19</a:t>
            </a:r>
            <a:r>
              <a:rPr lang="zh-CN" altLang="en-US" dirty="0">
                <a:sym typeface="Wingdings" panose="05000000000000000000" pitchFamily="2" charset="2"/>
              </a:rPr>
              <a:t>用图的形式（而不是前面表的形式）讲了案例（</a:t>
            </a:r>
            <a:r>
              <a:rPr lang="en-US" altLang="zh-CN" dirty="0">
                <a:sym typeface="Wingdings" panose="05000000000000000000" pitchFamily="2" charset="2"/>
              </a:rPr>
              <a:t>Application-Job</a:t>
            </a:r>
            <a:r>
              <a:rPr lang="zh-CN" altLang="en-US" dirty="0">
                <a:sym typeface="Wingdings" panose="05000000000000000000" pitchFamily="2" charset="2"/>
              </a:rPr>
              <a:t>或者</a:t>
            </a:r>
            <a:r>
              <a:rPr lang="en-US" altLang="zh-CN" dirty="0">
                <a:sym typeface="Wingdings" panose="05000000000000000000" pitchFamily="2" charset="2"/>
              </a:rPr>
              <a:t>Click-Advertise</a:t>
            </a:r>
            <a:r>
              <a:rPr lang="zh-CN" altLang="en-US" dirty="0">
                <a:sym typeface="Wingdings" panose="05000000000000000000" pitchFamily="2" charset="2"/>
              </a:rPr>
              <a:t>）。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他这里的</a:t>
            </a:r>
            <a:r>
              <a:rPr lang="en-US" altLang="zh-CN" b="1" dirty="0">
                <a:highlight>
                  <a:srgbClr val="FFFF00"/>
                </a:highlight>
                <a:sym typeface="Wingdings" panose="05000000000000000000" pitchFamily="2" charset="2"/>
              </a:rPr>
              <a:t>ALG </a:t>
            </a:r>
            <a:r>
              <a:rPr lang="zh-CN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和 </a:t>
            </a:r>
            <a:r>
              <a:rPr lang="en-US" altLang="zh-CN" b="1" dirty="0">
                <a:highlight>
                  <a:srgbClr val="FFFF00"/>
                </a:highlight>
                <a:sym typeface="Wingdings" panose="05000000000000000000" pitchFamily="2" charset="2"/>
              </a:rPr>
              <a:t>OPT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也改变了</a:t>
            </a:r>
            <a:r>
              <a:rPr lang="en-US" altLang="zh-CN" dirty="0">
                <a:sym typeface="Wingdings" panose="05000000000000000000" pitchFamily="2" charset="2"/>
              </a:rPr>
              <a:t>——</a:t>
            </a:r>
            <a:r>
              <a:rPr lang="zh-CN" altLang="en-US" dirty="0">
                <a:sym typeface="Wingdings" panose="05000000000000000000" pitchFamily="2" charset="2"/>
              </a:rPr>
              <a:t>我恐怕还没有深刻理解 </a:t>
            </a:r>
            <a:r>
              <a:rPr lang="en-US" altLang="zh-CN" dirty="0">
                <a:sym typeface="Wingdings" panose="05000000000000000000" pitchFamily="2" charset="2"/>
              </a:rPr>
              <a:t>ALG </a:t>
            </a:r>
            <a:r>
              <a:rPr lang="zh-CN" altLang="en-US" dirty="0">
                <a:sym typeface="Wingdings" panose="05000000000000000000" pitchFamily="2" charset="2"/>
              </a:rPr>
              <a:t>、 </a:t>
            </a:r>
            <a:r>
              <a:rPr lang="en-US" altLang="zh-CN" dirty="0">
                <a:sym typeface="Wingdings" panose="05000000000000000000" pitchFamily="2" charset="2"/>
              </a:rPr>
              <a:t>OPT</a:t>
            </a:r>
            <a:r>
              <a:rPr lang="zh-CN" altLang="en-US" dirty="0">
                <a:sym typeface="Wingdings" panose="05000000000000000000" pitchFamily="2" charset="2"/>
              </a:rPr>
              <a:t>的本质！！！</a:t>
            </a:r>
            <a:r>
              <a:rPr lang="en-US" altLang="zh-CN" dirty="0" err="1">
                <a:sym typeface="Wingdings" panose="05000000000000000000" pitchFamily="2" charset="2"/>
              </a:rPr>
              <a:t>Okk</a:t>
            </a:r>
            <a:r>
              <a:rPr lang="zh-CN" altLang="en-US" dirty="0">
                <a:sym typeface="Wingdings" panose="05000000000000000000" pitchFamily="2" charset="2"/>
              </a:rPr>
              <a:t>问了聂圣和他搭子。这个</a:t>
            </a:r>
            <a:r>
              <a:rPr lang="en-US" altLang="zh-CN" dirty="0">
                <a:sym typeface="Wingdings" panose="05000000000000000000" pitchFamily="2" charset="2"/>
              </a:rPr>
              <a:t>ALG</a:t>
            </a:r>
            <a:r>
              <a:rPr lang="zh-CN" altLang="en-US" dirty="0">
                <a:sym typeface="Wingdings" panose="05000000000000000000" pitchFamily="2" charset="2"/>
              </a:rPr>
              <a:t>就是使用最差的匹配方式、</a:t>
            </a:r>
            <a:r>
              <a:rPr lang="en-US" altLang="zh-CN" dirty="0">
                <a:sym typeface="Wingdings" panose="05000000000000000000" pitchFamily="2" charset="2"/>
              </a:rPr>
              <a:t>OPT</a:t>
            </a:r>
            <a:r>
              <a:rPr lang="zh-CN" altLang="en-US" dirty="0">
                <a:sym typeface="Wingdings" panose="05000000000000000000" pitchFamily="2" charset="2"/>
              </a:rPr>
              <a:t>就是用最好的匹配方式（本案例中分别是</a:t>
            </a:r>
            <a:r>
              <a:rPr lang="en-US" altLang="zh-CN" dirty="0">
                <a:sym typeface="Wingdings" panose="05000000000000000000" pitchFamily="2" charset="2"/>
              </a:rPr>
              <a:t>3,6</a:t>
            </a:r>
            <a:r>
              <a:rPr lang="zh-CN" altLang="en-US" dirty="0">
                <a:sym typeface="Wingdings" panose="05000000000000000000" pitchFamily="2" charset="2"/>
              </a:rPr>
              <a:t>）（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最优离线解决方案</a:t>
            </a:r>
            <a:r>
              <a:rPr lang="zh-CN" altLang="en-US" dirty="0">
                <a:sym typeface="Wingdings" panose="05000000000000000000" pitchFamily="2" charset="2"/>
              </a:rPr>
              <a:t>）所以这里的</a:t>
            </a:r>
            <a:r>
              <a:rPr lang="en-US" altLang="zh-CN" dirty="0">
                <a:sym typeface="Wingdings" panose="05000000000000000000" pitchFamily="2" charset="2"/>
              </a:rPr>
              <a:t>competitive ratio</a:t>
            </a:r>
            <a:r>
              <a:rPr lang="zh-CN" altLang="en-US" dirty="0">
                <a:sym typeface="Wingdings" panose="05000000000000000000" pitchFamily="2" charset="2"/>
              </a:rPr>
              <a:t>在此时达到最小，也是</a:t>
            </a:r>
            <a:r>
              <a:rPr lang="en-US" altLang="zh-CN" dirty="0">
                <a:sym typeface="Wingdings" panose="05000000000000000000" pitchFamily="2" charset="2"/>
              </a:rPr>
              <a:t>0.5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至于所谓</a:t>
            </a:r>
            <a:r>
              <a:rPr lang="zh-CN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贪心算法解</a:t>
            </a:r>
            <a:r>
              <a:rPr lang="en-US" altLang="zh-CN" dirty="0">
                <a:highlight>
                  <a:srgbClr val="FFFF00"/>
                </a:highlight>
                <a:sym typeface="Wingdings" panose="05000000000000000000" pitchFamily="2" charset="2"/>
              </a:rPr>
              <a:t>Online Bipartite Matching</a:t>
            </a:r>
            <a:r>
              <a:rPr lang="zh-CN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问题</a:t>
            </a:r>
            <a:r>
              <a:rPr lang="zh-CN" altLang="en-US" dirty="0">
                <a:sym typeface="Wingdings" panose="05000000000000000000" pitchFamily="2" charset="2"/>
              </a:rPr>
              <a:t>，贪心算法是牵强附会的，指的是每进来一个</a:t>
            </a:r>
            <a:r>
              <a:rPr lang="en-US" altLang="zh-CN" dirty="0">
                <a:sym typeface="Wingdings" panose="05000000000000000000" pitchFamily="2" charset="2"/>
              </a:rPr>
              <a:t>u</a:t>
            </a:r>
            <a:r>
              <a:rPr lang="zh-CN" altLang="en-US" dirty="0">
                <a:sym typeface="Wingdings" panose="05000000000000000000" pitchFamily="2" charset="2"/>
              </a:rPr>
              <a:t>也就是</a:t>
            </a:r>
            <a:r>
              <a:rPr lang="en-US" altLang="zh-CN" dirty="0">
                <a:sym typeface="Wingdings" panose="05000000000000000000" pitchFamily="2" charset="2"/>
              </a:rPr>
              <a:t>application</a:t>
            </a:r>
            <a:r>
              <a:rPr lang="zh-CN" altLang="en-US" dirty="0">
                <a:sym typeface="Wingdings" panose="05000000000000000000" pitchFamily="2" charset="2"/>
              </a:rPr>
              <a:t>时都强行给他分配一个</a:t>
            </a:r>
            <a:r>
              <a:rPr lang="en-US" altLang="zh-CN" dirty="0">
                <a:sym typeface="Wingdings" panose="05000000000000000000" pitchFamily="2" charset="2"/>
              </a:rPr>
              <a:t>job</a:t>
            </a:r>
            <a:r>
              <a:rPr lang="zh-CN" altLang="en-US" dirty="0">
                <a:sym typeface="Wingdings" panose="05000000000000000000" pitchFamily="2" charset="2"/>
              </a:rPr>
              <a:t>，连上一根线，至于他如果选了多个怎么分，随机分，老师也说他觉得这个不太贪心算法。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——</a:t>
            </a:r>
            <a:r>
              <a:rPr lang="zh-CN" altLang="en-US" dirty="0">
                <a:sym typeface="Wingdings" panose="05000000000000000000" pitchFamily="2" charset="2"/>
              </a:rPr>
              <a:t>问同学还是好很多很多啊，真的要多和计算机专业的人多交流多请教是最好的方式，因为很多问题是基于这个情景的，而同学是有相同的情景的。</a:t>
            </a:r>
            <a:endParaRPr lang="en-HK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13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AF3BE-62B3-3A3F-64FE-93470041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80B21-51AF-34DB-B4E2-F54E6C4A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P20</a:t>
            </a:r>
            <a:r>
              <a:rPr lang="zh-CN" altLang="en-US" dirty="0"/>
              <a:t>那个 </a:t>
            </a:r>
            <a:r>
              <a:rPr lang="en-US" altLang="zh-CN" dirty="0"/>
              <a:t>at most 2 edges in OPT cannot be added</a:t>
            </a:r>
            <a:r>
              <a:rPr lang="zh-CN" altLang="en-US" dirty="0"/>
              <a:t>的意思，问</a:t>
            </a:r>
            <a:r>
              <a:rPr lang="en-US" altLang="zh-CN" dirty="0" err="1"/>
              <a:t>kimi</a:t>
            </a:r>
            <a:r>
              <a:rPr lang="zh-CN" altLang="en-US" dirty="0"/>
              <a:t>才晓得</a:t>
            </a:r>
            <a:r>
              <a:rPr lang="en-US" altLang="zh-CN" dirty="0"/>
              <a:t>——</a:t>
            </a:r>
            <a:r>
              <a:rPr lang="zh-CN" altLang="en-US" dirty="0"/>
              <a:t>意思是我这个</a:t>
            </a:r>
            <a:r>
              <a:rPr lang="en-US" altLang="zh-CN" dirty="0"/>
              <a:t>ALG</a:t>
            </a:r>
            <a:r>
              <a:rPr lang="zh-CN" altLang="en-US" dirty="0"/>
              <a:t>就是来捣乱的，不能让你按照</a:t>
            </a:r>
            <a:r>
              <a:rPr lang="en-US" altLang="zh-CN" dirty="0"/>
              <a:t>OPT</a:t>
            </a:r>
            <a:r>
              <a:rPr lang="zh-CN" altLang="en-US" dirty="0"/>
              <a:t>那样来，每次我连一组（</a:t>
            </a:r>
            <a:r>
              <a:rPr lang="en-US" altLang="zh-CN" dirty="0"/>
              <a:t>u1,v2</a:t>
            </a:r>
            <a:r>
              <a:rPr lang="zh-CN" altLang="en-US" dirty="0"/>
              <a:t>）时我就最多能破坏掉你</a:t>
            </a:r>
            <a:r>
              <a:rPr lang="en-US" altLang="zh-CN" dirty="0"/>
              <a:t>OPT</a:t>
            </a:r>
            <a:r>
              <a:rPr lang="zh-CN" altLang="en-US" dirty="0"/>
              <a:t>计划中的两组线</a:t>
            </a:r>
            <a:r>
              <a:rPr lang="en-US" altLang="zh-CN" dirty="0"/>
              <a:t>(u1,v1)(u2,v2)  </a:t>
            </a:r>
          </a:p>
          <a:p>
            <a:pPr lvl="1"/>
            <a:r>
              <a:rPr lang="zh-CN" altLang="en-US" dirty="0"/>
              <a:t>上面</a:t>
            </a:r>
            <a:r>
              <a:rPr lang="en-US" altLang="zh-CN" dirty="0"/>
              <a:t>lemma</a:t>
            </a:r>
            <a:r>
              <a:rPr lang="zh-CN" altLang="en-US"/>
              <a:t>是论点的意思，下面就是证明，证明思路就是我讲的这个意思。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19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E12FE-58F5-3C56-EB21-E31C1EAF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C103F-4F1D-9179-8432-F56B9330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接下来看不懂了，</a:t>
            </a:r>
            <a:endParaRPr lang="en-US" altLang="zh-CN" dirty="0"/>
          </a:p>
          <a:p>
            <a:r>
              <a:rPr lang="en-US" altLang="zh-CN" dirty="0"/>
              <a:t>bipartite matching</a:t>
            </a:r>
            <a:r>
              <a:rPr lang="zh-CN" altLang="en-US" dirty="0"/>
              <a:t>二分图匹配</a:t>
            </a:r>
            <a:r>
              <a:rPr lang="en-US" altLang="zh-CN" dirty="0"/>
              <a:t>-CSDN</a:t>
            </a:r>
            <a:r>
              <a:rPr lang="zh-CN" altLang="en-US" dirty="0"/>
              <a:t>博客</a:t>
            </a:r>
            <a:r>
              <a:rPr lang="en-US" altLang="zh-CN" dirty="0"/>
              <a:t>.pdf</a:t>
            </a:r>
            <a:r>
              <a:rPr lang="zh-CN" altLang="en-US" dirty="0"/>
              <a:t>或者</a:t>
            </a:r>
            <a:r>
              <a:rPr lang="en-US" altLang="zh-CN" dirty="0">
                <a:hlinkClick r:id="rId2"/>
              </a:rPr>
              <a:t>bipartite matching</a:t>
            </a:r>
            <a:r>
              <a:rPr lang="zh-CN" altLang="en-US" dirty="0">
                <a:hlinkClick r:id="rId2"/>
              </a:rPr>
              <a:t>二分图匹配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en-US" altLang="zh-CN" dirty="0"/>
          </a:p>
          <a:p>
            <a:pPr lvl="1"/>
            <a:r>
              <a:rPr lang="zh-CN" altLang="en-US" dirty="0"/>
              <a:t>什么叫二分图</a:t>
            </a:r>
            <a:r>
              <a:rPr lang="en-US" altLang="zh-CN" dirty="0"/>
              <a:t>bipartite</a:t>
            </a:r>
            <a:r>
              <a:rPr lang="zh-CN" altLang="en-US" dirty="0"/>
              <a:t>，什么叫匹配</a:t>
            </a:r>
            <a:r>
              <a:rPr lang="en-US" altLang="zh-CN" dirty="0"/>
              <a:t>matching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923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622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-apple-system</vt:lpstr>
      <vt:lpstr>等线</vt:lpstr>
      <vt:lpstr>等线 Light</vt:lpstr>
      <vt:lpstr>Arial</vt:lpstr>
      <vt:lpstr>Wingdings</vt:lpstr>
      <vt:lpstr>Office 主题​​</vt:lpstr>
      <vt:lpstr>PowerPoint 演示文稿</vt:lpstr>
      <vt:lpstr>Online Algorithms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joger watson</dc:creator>
  <cp:lastModifiedBy>joger watson</cp:lastModifiedBy>
  <cp:revision>13</cp:revision>
  <dcterms:created xsi:type="dcterms:W3CDTF">2024-09-06T15:04:04Z</dcterms:created>
  <dcterms:modified xsi:type="dcterms:W3CDTF">2024-09-23T08:26:33Z</dcterms:modified>
</cp:coreProperties>
</file>