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2"/>
  </p:notesMasterIdLst>
  <p:sldIdLst>
    <p:sldId id="293" r:id="rId2"/>
    <p:sldId id="258" r:id="rId3"/>
    <p:sldId id="259" r:id="rId4"/>
    <p:sldId id="260" r:id="rId5"/>
    <p:sldId id="264" r:id="rId6"/>
    <p:sldId id="261" r:id="rId7"/>
    <p:sldId id="262" r:id="rId8"/>
    <p:sldId id="274" r:id="rId9"/>
    <p:sldId id="305" r:id="rId10"/>
    <p:sldId id="275" r:id="rId11"/>
    <p:sldId id="278" r:id="rId12"/>
    <p:sldId id="279" r:id="rId13"/>
    <p:sldId id="281" r:id="rId14"/>
    <p:sldId id="282" r:id="rId15"/>
    <p:sldId id="288" r:id="rId16"/>
    <p:sldId id="289" r:id="rId17"/>
    <p:sldId id="306" r:id="rId18"/>
    <p:sldId id="294" r:id="rId19"/>
    <p:sldId id="295" r:id="rId20"/>
    <p:sldId id="296" r:id="rId21"/>
    <p:sldId id="304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7" r:id="rId30"/>
    <p:sldId id="308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2730F8-7AEC-4978-BBB5-7F83026FE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57BC2A-D1F3-4BDA-A7BD-58B58BC8571E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886715-A7A4-4119-8655-322873FA11D2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9A238A-E40A-4991-8A64-AB33B5970670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A28E5A-32AE-4142-985C-5E062503AA81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6FF1D7-2631-435B-81AE-A01833012E5A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C1E766-3C96-45F5-A850-04B18116E0AD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F603C8-5B23-4800-9138-A6957A29BD9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595F3B-62A5-4F89-A7DB-5798E9E63FA3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290513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0363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5500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527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99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71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243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latin typeface="Times New Roman" panose="02020603050405020304" pitchFamily="18" charset="0"/>
              </a:rPr>
              <a:t>Comp1200 Data Structures (chapter 1)</a:t>
            </a: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290513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0363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5500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527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99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71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243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401AC1-90EA-4657-B53E-6CFC2CECCA16}" type="slidenum">
              <a:rPr lang="zh-TW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290513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0363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5500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527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99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71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243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>
                <a:latin typeface="Times New Roman" panose="02020603050405020304" pitchFamily="18" charset="0"/>
              </a:rPr>
              <a:t>Comp1200 Data Structures (chapter 1)</a:t>
            </a: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5650" indent="-290513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30363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95500" indent="-231775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527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099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671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24300" indent="-231775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CE95A4-DCE9-4C7B-9A48-C0356BF5705F}" type="slidenum">
              <a:rPr lang="zh-TW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prediction</a:t>
            </a:r>
            <a:r>
              <a:rPr lang="zh-CN" altLang="en-US"/>
              <a:t> </a:t>
            </a:r>
            <a:r>
              <a:rPr lang="en-US" altLang="zh-CN"/>
              <a:t>curve</a:t>
            </a:r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8664DF-9C5E-48E2-A254-19C21743651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B0CB1E-374B-4B3A-802C-74C145BEE4B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best solution: the second lowest to the second highest</a:t>
            </a:r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4B36B1-67A8-4423-9A64-79C11A82572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Instead of looking at the daily prices, let us instead consider the</a:t>
            </a:r>
          </a:p>
          <a:p>
            <a:pPr eaLnBrk="1" hangingPunct="1"/>
            <a:r>
              <a:rPr lang="en-US" altLang="zh-CN"/>
              <a:t>daily change in price and form a new array A</a:t>
            </a: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E04502-BE85-493A-AC10-6A06D5957DA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821545-8DC1-46D9-BCF0-B72F57783FC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0B8877-95B1-4B89-9D2F-8C3DCD05C7F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0D9C2-6A18-4C0D-815A-46F44084BE9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439C35-D86B-4DC6-BEA7-B21B17CF987B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96268B-7390-4239-8D89-A8265F619BB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27659D-0F57-4098-94EA-16E4615CB39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9FB9C9-AE72-4F7D-90B7-F2624694D208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220A-F0B6-4008-8099-E57EC97743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2269D-92D2-457A-8D7D-94E39B94F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3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15E5E-9FC8-4EA6-8B54-82D17D252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4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B222-FFCF-43E4-A33B-471EEECD98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60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B8576-0CAE-4680-B5FA-69AED26270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04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F2FB9-2764-4400-A6A3-357CBE86B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2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671C3-ADE5-4314-B664-01A89AAF7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54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7524-3D5E-4B60-AA03-D30A00353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58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EB11D-3013-485E-89C9-17B5AF06EA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73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EA112-38D7-49BB-89EA-1FA5801E87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54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6AFBD-5169-419D-8788-FA3BC5289B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07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37CB97-45C1-45F2-9762-E6AF75399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CS6382 Algorithm Analysis and Game Theory:</a:t>
            </a:r>
            <a:br>
              <a:rPr lang="en-US" dirty="0"/>
            </a:b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>
                <a:latin typeface="+mj-lt"/>
                <a:ea typeface="+mj-ea"/>
                <a:cs typeface="+mj-cs"/>
              </a:rPr>
              <a:t>Review of Classic Algorithms</a:t>
            </a:r>
            <a:endParaRPr lang="en-US" altLang="en-US" sz="5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/>
          <a:lstStyle/>
          <a:p>
            <a:pPr eaLnBrk="1" hangingPunct="1"/>
            <a:r>
              <a:rPr lang="en-US" altLang="zh-CN"/>
              <a:t>Example1  LCS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305800" cy="5275262"/>
          </a:xfrm>
        </p:spPr>
        <p:txBody>
          <a:bodyPr/>
          <a:lstStyle/>
          <a:p>
            <a:pPr eaLnBrk="1" hangingPunct="1"/>
            <a:r>
              <a:rPr lang="en-US" altLang="zh-TW"/>
              <a:t>Longest Common Sub-sequence</a:t>
            </a:r>
          </a:p>
          <a:p>
            <a:pPr lvl="1" eaLnBrk="1" hangingPunct="1"/>
            <a:r>
              <a:rPr lang="en-US" altLang="zh-TW"/>
              <a:t>Given 2 character sequences (A, B)</a:t>
            </a:r>
          </a:p>
          <a:p>
            <a:pPr lvl="1" eaLnBrk="1" hangingPunct="1"/>
            <a:r>
              <a:rPr lang="en-US" altLang="zh-TW"/>
              <a:t>Sub-sequence</a:t>
            </a:r>
          </a:p>
          <a:p>
            <a:pPr lvl="2" eaLnBrk="1" hangingPunct="1"/>
            <a:r>
              <a:rPr lang="en-US" altLang="zh-TW"/>
              <a:t>Pattern of characters in A appears in B</a:t>
            </a:r>
          </a:p>
          <a:p>
            <a:pPr lvl="2" eaLnBrk="1" hangingPunct="1"/>
            <a:endParaRPr lang="en-US" altLang="zh-TW"/>
          </a:p>
          <a:p>
            <a:pPr lvl="2" eaLnBrk="1" hangingPunct="1"/>
            <a:endParaRPr lang="en-US" altLang="zh-TW"/>
          </a:p>
          <a:p>
            <a:pPr lvl="2" eaLnBrk="1" hangingPunct="1"/>
            <a:endParaRPr lang="en-US" altLang="zh-TW"/>
          </a:p>
          <a:p>
            <a:pPr lvl="2" eaLnBrk="1" hangingPunct="1"/>
            <a:r>
              <a:rPr lang="en-US" altLang="zh-TW"/>
              <a:t>Many possible solutions</a:t>
            </a:r>
          </a:p>
          <a:p>
            <a:pPr lvl="2" eaLnBrk="1" hangingPunct="1"/>
            <a:r>
              <a:rPr lang="en-US" altLang="zh-TW"/>
              <a:t>Some of the solutions are the optimal</a:t>
            </a:r>
          </a:p>
          <a:p>
            <a:pPr lvl="1" eaLnBrk="1" hangingPunct="1"/>
            <a:r>
              <a:rPr lang="en-US" altLang="zh-TW"/>
              <a:t>Answer: the maximum length</a:t>
            </a:r>
          </a:p>
          <a:p>
            <a:pPr lvl="1" eaLnBrk="1" hangingPunct="1"/>
            <a:r>
              <a:rPr lang="en-US" altLang="zh-TW"/>
              <a:t>Answer: the optimal sub-sequence(s)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76363" y="2613025"/>
            <a:ext cx="5329237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Courier New" panose="02070309020205020404" pitchFamily="49" charset="0"/>
                <a:ea typeface="PMingLiU" pitchFamily="18" charset="-120"/>
              </a:rPr>
              <a:t>Seq_A   = CAGT TACGC AGGT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 b="1">
                <a:solidFill>
                  <a:srgbClr val="FF0000"/>
                </a:solidFill>
                <a:latin typeface="Courier New" panose="02070309020205020404" pitchFamily="49" charset="0"/>
                <a:ea typeface="PMingLiU" pitchFamily="18" charset="-120"/>
              </a:rPr>
              <a:t>Sub_Seq = CA T   CGC A   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Courier New" panose="02070309020205020404" pitchFamily="49" charset="0"/>
                <a:ea typeface="PMingLiU" pitchFamily="18" charset="-120"/>
              </a:rPr>
              <a:t>Seq_B   = CA TG  CGCTA   TAA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984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/>
              <a:t>Longest Common Sub-sequence</a:t>
            </a:r>
          </a:p>
        </p:txBody>
      </p:sp>
      <p:pic>
        <p:nvPicPr>
          <p:cNvPr id="23556" name="Picture 4" descr="318_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0560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550025" y="4800600"/>
            <a:ext cx="1403350" cy="7016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TW" sz="4000" b="1">
                <a:latin typeface="Courier New" panose="02070309020205020404" pitchFamily="49" charset="0"/>
                <a:ea typeface="PMingLiU" pitchFamily="18" charset="-120"/>
              </a:rPr>
              <a:t>BCBA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TW"/>
              <a:t>Longest Common Sub-sequence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371600" y="1600200"/>
            <a:ext cx="6335713" cy="4537075"/>
            <a:chOff x="1338" y="1116"/>
            <a:chExt cx="3991" cy="2858"/>
          </a:xfrm>
        </p:grpSpPr>
        <p:pic>
          <p:nvPicPr>
            <p:cNvPr id="25605" name="Picture 5" descr="318_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1116"/>
              <a:ext cx="2555" cy="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6" name="Group 6"/>
            <p:cNvGrpSpPr>
              <a:grpSpLocks/>
            </p:cNvGrpSpPr>
            <p:nvPr/>
          </p:nvGrpSpPr>
          <p:grpSpPr bwMode="auto">
            <a:xfrm>
              <a:off x="1338" y="1298"/>
              <a:ext cx="3765" cy="2450"/>
              <a:chOff x="1338" y="1298"/>
              <a:chExt cx="3765" cy="2450"/>
            </a:xfrm>
          </p:grpSpPr>
          <p:sp>
            <p:nvSpPr>
              <p:cNvPr id="25623" name="Text Box 7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14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b="1">
                    <a:solidFill>
                      <a:srgbClr val="FF5050"/>
                    </a:solidFill>
                    <a:latin typeface="Arial" panose="020B0604020202020204" pitchFamily="34" charset="0"/>
                    <a:ea typeface="PMingLiU" pitchFamily="18" charset="-120"/>
                  </a:rPr>
                  <a:t>Initialize to Zeros</a:t>
                </a:r>
              </a:p>
            </p:txBody>
          </p:sp>
          <p:sp>
            <p:nvSpPr>
              <p:cNvPr id="25624" name="Line 8"/>
              <p:cNvSpPr>
                <a:spLocks noChangeShapeType="1"/>
              </p:cNvSpPr>
              <p:nvPr/>
            </p:nvSpPr>
            <p:spPr bwMode="auto">
              <a:xfrm>
                <a:off x="3470" y="1752"/>
                <a:ext cx="163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5" name="Line 9"/>
              <p:cNvSpPr>
                <a:spLocks noChangeShapeType="1"/>
              </p:cNvSpPr>
              <p:nvPr/>
            </p:nvSpPr>
            <p:spPr bwMode="auto">
              <a:xfrm flipH="1">
                <a:off x="3379" y="1842"/>
                <a:ext cx="0" cy="190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Line 10"/>
              <p:cNvSpPr>
                <a:spLocks noChangeShapeType="1"/>
              </p:cNvSpPr>
              <p:nvPr/>
            </p:nvSpPr>
            <p:spPr bwMode="auto">
              <a:xfrm>
                <a:off x="2744" y="1480"/>
                <a:ext cx="635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7" name="Group 11"/>
            <p:cNvGrpSpPr>
              <a:grpSpLocks/>
            </p:cNvGrpSpPr>
            <p:nvPr/>
          </p:nvGrpSpPr>
          <p:grpSpPr bwMode="auto">
            <a:xfrm>
              <a:off x="1338" y="1797"/>
              <a:ext cx="3946" cy="2132"/>
              <a:chOff x="1338" y="1797"/>
              <a:chExt cx="3946" cy="2132"/>
            </a:xfrm>
          </p:grpSpPr>
          <p:sp>
            <p:nvSpPr>
              <p:cNvPr id="25619" name="Rectangle 12"/>
              <p:cNvSpPr>
                <a:spLocks noChangeArrowheads="1"/>
              </p:cNvSpPr>
              <p:nvPr/>
            </p:nvSpPr>
            <p:spPr bwMode="auto">
              <a:xfrm>
                <a:off x="3535" y="1888"/>
                <a:ext cx="363" cy="2041"/>
              </a:xfrm>
              <a:prstGeom prst="rect">
                <a:avLst/>
              </a:prstGeom>
              <a:solidFill>
                <a:schemeClr val="tx1">
                  <a:alpha val="5098"/>
                </a:schemeClr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0" name="Rectangle 13"/>
              <p:cNvSpPr>
                <a:spLocks noChangeArrowheads="1"/>
              </p:cNvSpPr>
              <p:nvPr/>
            </p:nvSpPr>
            <p:spPr bwMode="auto">
              <a:xfrm>
                <a:off x="3535" y="1888"/>
                <a:ext cx="1749" cy="362"/>
              </a:xfrm>
              <a:prstGeom prst="rect">
                <a:avLst/>
              </a:prstGeom>
              <a:solidFill>
                <a:schemeClr val="tx1">
                  <a:alpha val="5098"/>
                </a:schemeClr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1" name="Text Box 14"/>
              <p:cNvSpPr txBox="1">
                <a:spLocks noChangeArrowheads="1"/>
              </p:cNvSpPr>
              <p:nvPr/>
            </p:nvSpPr>
            <p:spPr bwMode="auto">
              <a:xfrm>
                <a:off x="1338" y="1797"/>
                <a:ext cx="11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itchFamily="18" charset="-120"/>
                  </a:rPr>
                  <a:t>First Iteration</a:t>
                </a:r>
              </a:p>
            </p:txBody>
          </p:sp>
          <p:sp>
            <p:nvSpPr>
              <p:cNvPr id="25622" name="Line 15"/>
              <p:cNvSpPr>
                <a:spLocks noChangeShapeType="1"/>
              </p:cNvSpPr>
              <p:nvPr/>
            </p:nvSpPr>
            <p:spPr bwMode="auto">
              <a:xfrm>
                <a:off x="2472" y="1933"/>
                <a:ext cx="1043" cy="9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16"/>
            <p:cNvGrpSpPr>
              <a:grpSpLocks/>
            </p:cNvGrpSpPr>
            <p:nvPr/>
          </p:nvGrpSpPr>
          <p:grpSpPr bwMode="auto">
            <a:xfrm>
              <a:off x="1338" y="3385"/>
              <a:ext cx="3991" cy="589"/>
              <a:chOff x="1338" y="3385"/>
              <a:chExt cx="3991" cy="589"/>
            </a:xfrm>
          </p:grpSpPr>
          <p:sp>
            <p:nvSpPr>
              <p:cNvPr id="25616" name="Oval 17"/>
              <p:cNvSpPr>
                <a:spLocks noChangeArrowheads="1"/>
              </p:cNvSpPr>
              <p:nvPr/>
            </p:nvSpPr>
            <p:spPr bwMode="auto">
              <a:xfrm>
                <a:off x="4876" y="3521"/>
                <a:ext cx="453" cy="453"/>
              </a:xfrm>
              <a:prstGeom prst="ellipse">
                <a:avLst/>
              </a:prstGeom>
              <a:solidFill>
                <a:srgbClr val="FFFF00">
                  <a:alpha val="50195"/>
                </a:srgbClr>
              </a:solidFill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17" name="Text Box 18"/>
              <p:cNvSpPr txBox="1">
                <a:spLocks noChangeArrowheads="1"/>
              </p:cNvSpPr>
              <p:nvPr/>
            </p:nvSpPr>
            <p:spPr bwMode="auto">
              <a:xfrm>
                <a:off x="1338" y="3385"/>
                <a:ext cx="13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zh-TW" sz="2000" b="1">
                    <a:solidFill>
                      <a:srgbClr val="008000"/>
                    </a:solidFill>
                    <a:latin typeface="Arial" panose="020B0604020202020204" pitchFamily="34" charset="0"/>
                    <a:ea typeface="PMingLiU" pitchFamily="18" charset="-120"/>
                  </a:rPr>
                  <a:t>Optimal Solution</a:t>
                </a:r>
              </a:p>
            </p:txBody>
          </p:sp>
          <p:sp>
            <p:nvSpPr>
              <p:cNvPr id="25618" name="Line 19"/>
              <p:cNvSpPr>
                <a:spLocks noChangeShapeType="1"/>
              </p:cNvSpPr>
              <p:nvPr/>
            </p:nvSpPr>
            <p:spPr bwMode="auto">
              <a:xfrm>
                <a:off x="2699" y="3521"/>
                <a:ext cx="2131" cy="181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9" name="Group 20"/>
            <p:cNvGrpSpPr>
              <a:grpSpLocks/>
            </p:cNvGrpSpPr>
            <p:nvPr/>
          </p:nvGrpSpPr>
          <p:grpSpPr bwMode="auto">
            <a:xfrm>
              <a:off x="1837" y="2069"/>
              <a:ext cx="272" cy="1180"/>
              <a:chOff x="1837" y="2069"/>
              <a:chExt cx="272" cy="1180"/>
            </a:xfrm>
          </p:grpSpPr>
          <p:sp>
            <p:nvSpPr>
              <p:cNvPr id="25610" name="Text Box 21"/>
              <p:cNvSpPr txBox="1">
                <a:spLocks noChangeArrowheads="1"/>
              </p:cNvSpPr>
              <p:nvPr/>
            </p:nvSpPr>
            <p:spPr bwMode="auto">
              <a:xfrm>
                <a:off x="1837" y="206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TW" sz="2400" b="1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•</a:t>
                </a:r>
              </a:p>
            </p:txBody>
          </p:sp>
          <p:sp>
            <p:nvSpPr>
              <p:cNvPr id="25611" name="Text Box 22"/>
              <p:cNvSpPr txBox="1">
                <a:spLocks noChangeArrowheads="1"/>
              </p:cNvSpPr>
              <p:nvPr/>
            </p:nvSpPr>
            <p:spPr bwMode="auto">
              <a:xfrm>
                <a:off x="1837" y="225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TW" sz="2400" b="1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•</a:t>
                </a:r>
              </a:p>
            </p:txBody>
          </p:sp>
          <p:sp>
            <p:nvSpPr>
              <p:cNvPr id="25612" name="Text Box 23"/>
              <p:cNvSpPr txBox="1">
                <a:spLocks noChangeArrowheads="1"/>
              </p:cNvSpPr>
              <p:nvPr/>
            </p:nvSpPr>
            <p:spPr bwMode="auto">
              <a:xfrm>
                <a:off x="1837" y="2416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TW" sz="2400" b="1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•</a:t>
                </a:r>
              </a:p>
            </p:txBody>
          </p:sp>
          <p:sp>
            <p:nvSpPr>
              <p:cNvPr id="25613" name="Text Box 24"/>
              <p:cNvSpPr txBox="1">
                <a:spLocks noChangeArrowheads="1"/>
              </p:cNvSpPr>
              <p:nvPr/>
            </p:nvSpPr>
            <p:spPr bwMode="auto">
              <a:xfrm>
                <a:off x="1837" y="2598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TW" sz="2400" b="1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•</a:t>
                </a:r>
              </a:p>
            </p:txBody>
          </p:sp>
          <p:sp>
            <p:nvSpPr>
              <p:cNvPr id="25614" name="Text Box 25"/>
              <p:cNvSpPr txBox="1">
                <a:spLocks noChangeArrowheads="1"/>
              </p:cNvSpPr>
              <p:nvPr/>
            </p:nvSpPr>
            <p:spPr bwMode="auto">
              <a:xfrm>
                <a:off x="1837" y="2779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TW" sz="2400" b="1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•</a:t>
                </a:r>
              </a:p>
            </p:txBody>
          </p:sp>
          <p:sp>
            <p:nvSpPr>
              <p:cNvPr id="25615" name="Text Box 26"/>
              <p:cNvSpPr txBox="1">
                <a:spLocks noChangeArrowheads="1"/>
              </p:cNvSpPr>
              <p:nvPr/>
            </p:nvSpPr>
            <p:spPr bwMode="auto">
              <a:xfrm>
                <a:off x="1837" y="2961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等线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kumimoji="1" lang="en-US" altLang="zh-TW" sz="2400" b="1">
                    <a:latin typeface="Arial" panose="020B0604020202020204" pitchFamily="34" charset="0"/>
                    <a:ea typeface="PMingLiU" pitchFamily="18" charset="-120"/>
                    <a:cs typeface="Arial" panose="020B0604020202020204" pitchFamily="34" charset="0"/>
                  </a:rPr>
                  <a:t>•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Example 2—Dance Dance Revolution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Mr. White is very fat but like DDR so much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He’d like to use least energy to correctly follow a melody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Rules: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/>
              <a:t>When a new symbol comes, he should move one of the feet to that symbol while keeping the other in the original place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How to calculate energy?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/>
              <a:t>Moving cost: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100"/>
              <a:t>Adjacent move: 3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100"/>
              <a:t>Opposite move: 4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100"/>
              <a:t>Center to any: 2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100"/>
              <a:t>Tap the same position: 1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  <a:p>
            <a:pPr lvl="1" eaLnBrk="1" hangingPunct="1">
              <a:lnSpc>
                <a:spcPct val="80000"/>
              </a:lnSpc>
            </a:pPr>
            <a:endParaRPr lang="en-US" altLang="zh-CN" sz="23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400800" y="4572000"/>
            <a:ext cx="17526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7772400" y="5257800"/>
            <a:ext cx="3048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6477000" y="5257800"/>
            <a:ext cx="3048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>
            <a:off x="7086600" y="4648200"/>
            <a:ext cx="381000" cy="3048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AutoShape 8"/>
          <p:cNvSpPr>
            <a:spLocks noChangeArrowheads="1"/>
          </p:cNvSpPr>
          <p:nvPr/>
        </p:nvSpPr>
        <p:spPr bwMode="auto">
          <a:xfrm>
            <a:off x="7086600" y="59436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086600" y="5257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choose suitable states?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Enough to use d[i] where i is the index for the steps?</a:t>
            </a:r>
          </a:p>
          <a:p>
            <a:pPr eaLnBrk="1" hangingPunct="1"/>
            <a:r>
              <a:rPr lang="en-US" altLang="zh-CN"/>
              <a:t>We should choose d[i, j, k] where j and k represents the positions of left foot and right foot respectively</a:t>
            </a:r>
          </a:p>
          <a:p>
            <a:pPr eaLnBrk="1" hangingPunct="1"/>
            <a:r>
              <a:rPr lang="en-US" altLang="zh-CN"/>
              <a:t>Criteria</a:t>
            </a:r>
          </a:p>
          <a:p>
            <a:pPr lvl="1" eaLnBrk="1" hangingPunct="1"/>
            <a:r>
              <a:rPr lang="en-US" altLang="zh-CN"/>
              <a:t>Future decisions only depend on the current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Tree Model (Example 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362950" cy="4530725"/>
          </a:xfrm>
        </p:spPr>
        <p:txBody>
          <a:bodyPr/>
          <a:lstStyle/>
          <a:p>
            <a:pPr eaLnBrk="1" hangingPunct="1"/>
            <a:r>
              <a:rPr lang="en-US" altLang="zh-CN"/>
              <a:t>Finding Maximum Comfortable Group on Tree</a:t>
            </a:r>
          </a:p>
          <a:p>
            <a:pPr lvl="1" eaLnBrk="1" hangingPunct="1"/>
            <a:r>
              <a:rPr lang="en-US" altLang="zh-CN"/>
              <a:t>Input: a tree</a:t>
            </a:r>
          </a:p>
          <a:p>
            <a:pPr lvl="1" eaLnBrk="1" hangingPunct="1"/>
            <a:r>
              <a:rPr lang="en-US" altLang="zh-CN"/>
              <a:t>Output: a comfortable group of maximum size</a:t>
            </a:r>
          </a:p>
          <a:p>
            <a:pPr eaLnBrk="1" hangingPunct="1"/>
            <a:r>
              <a:rPr lang="en-US" altLang="zh-CN"/>
              <a:t>What is comfortable group?</a:t>
            </a:r>
          </a:p>
          <a:p>
            <a:pPr lvl="1" eaLnBrk="1" hangingPunct="1"/>
            <a:r>
              <a:rPr lang="en-US" altLang="zh-CN"/>
              <a:t>A set of nodes with no edge between any pair</a:t>
            </a:r>
          </a:p>
          <a:p>
            <a:pPr eaLnBrk="1" hangingPunct="1"/>
            <a:r>
              <a:rPr lang="en-US" altLang="zh-CN"/>
              <a:t>How to define state (subproblem)?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4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Minimize longest path in a tree</a:t>
            </a:r>
          </a:p>
          <a:p>
            <a:pPr lvl="1" eaLnBrk="1" hangingPunct="1"/>
            <a:r>
              <a:rPr lang="en-US" altLang="zh-CN"/>
              <a:t>Greedy Version</a:t>
            </a:r>
          </a:p>
          <a:p>
            <a:pPr lvl="1" eaLnBrk="1" hangingPunct="1"/>
            <a:r>
              <a:rPr lang="en-US" altLang="zh-CN"/>
              <a:t>DP version</a:t>
            </a:r>
          </a:p>
          <a:p>
            <a:pPr lvl="1" eaLnBrk="1" hangingPunct="1"/>
            <a:r>
              <a:rPr lang="en-US" altLang="zh-CN"/>
              <a:t>Shorter time DP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等线 Light" panose="02010600030101010101" pitchFamily="2" charset="-122"/>
              </a:rPr>
              <a:t>Review of Divide and Conquer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等线" panose="02010600030101010101" pitchFamily="2" charset="-122"/>
              </a:rPr>
              <a:t>Break a big problem into smaller problems and then combine the solution in a certain way</a:t>
            </a:r>
          </a:p>
          <a:p>
            <a:pPr eaLnBrk="1" hangingPunct="1"/>
            <a:r>
              <a:rPr lang="en-US" altLang="en-US">
                <a:ea typeface="等线" panose="02010600030101010101" pitchFamily="2" charset="-122"/>
              </a:rPr>
              <a:t>Running time analysis relies heavily on recursive relations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601788"/>
            <a:ext cx="7772400" cy="42195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sz="2215" dirty="0"/>
              <a:t>Problem: given a group of N numbers, determine the k</a:t>
            </a:r>
            <a:r>
              <a:rPr lang="en-US" altLang="zh-TW" sz="2215" baseline="30000" dirty="0"/>
              <a:t>th</a:t>
            </a:r>
            <a:r>
              <a:rPr lang="en-US" altLang="zh-TW" sz="2215" dirty="0"/>
              <a:t> largest, where N &gt; k.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sz="2215" dirty="0"/>
              <a:t>Solution 1:</a:t>
            </a:r>
          </a:p>
          <a:p>
            <a:pPr marL="784997" lvl="1" indent="-422041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1846" dirty="0"/>
              <a:t>read N number into an array, </a:t>
            </a:r>
          </a:p>
          <a:p>
            <a:pPr marL="784997" lvl="1" indent="-422041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1846" dirty="0"/>
              <a:t>sort the array in descending order, </a:t>
            </a:r>
          </a:p>
          <a:p>
            <a:pPr marL="784997" lvl="1" indent="-422041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1846" dirty="0"/>
              <a:t>return the element in position k.</a:t>
            </a:r>
          </a:p>
        </p:txBody>
      </p:sp>
      <p:sp>
        <p:nvSpPr>
          <p:cNvPr id="2355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5AF6E95-9899-4B3D-80EF-05CB91D3511E}" type="slidenum">
              <a:rPr lang="zh-TW" altLang="en-US" sz="1292"/>
              <a:pPr>
                <a:defRPr/>
              </a:pPr>
              <a:t>18</a:t>
            </a:fld>
            <a:endParaRPr lang="zh-TW" altLang="en-US" sz="1292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08" y="562527"/>
            <a:ext cx="7772400" cy="844062"/>
          </a:xfrm>
          <a:ln>
            <a:miter lim="800000"/>
            <a:headEnd/>
            <a:tailEnd/>
          </a:ln>
        </p:spPr>
        <p:txBody>
          <a:bodyPr rtlCol="0">
            <a:normAutofit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Example: Selection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844550" y="1600200"/>
            <a:ext cx="7772400" cy="42195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sz="2215" dirty="0"/>
              <a:t>Solution 2:</a:t>
            </a:r>
          </a:p>
          <a:p>
            <a:pPr marL="784997" lvl="1" indent="-422041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1846" dirty="0"/>
              <a:t>read the first k elements into an array and sort them in descending order, </a:t>
            </a:r>
          </a:p>
          <a:p>
            <a:pPr marL="784997" lvl="1" indent="-422041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1846" dirty="0"/>
              <a:t>each remaining element is read one by one,</a:t>
            </a:r>
          </a:p>
          <a:p>
            <a:pPr marL="1266124" lvl="2" indent="-684352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1266124" algn="l"/>
              </a:tabLst>
              <a:defRPr/>
            </a:pPr>
            <a:r>
              <a:rPr lang="en-US" altLang="zh-TW" sz="1662" dirty="0"/>
              <a:t>2.1) 	it is ignored if it is smaller than or equal to the k</a:t>
            </a:r>
            <a:r>
              <a:rPr lang="en-US" altLang="zh-TW" sz="1662" baseline="30000" dirty="0"/>
              <a:t>th</a:t>
            </a:r>
            <a:r>
              <a:rPr lang="en-US" altLang="zh-TW" sz="1662" dirty="0"/>
              <a:t> element in the array</a:t>
            </a:r>
          </a:p>
          <a:p>
            <a:pPr marL="1266124" lvl="2" indent="-684352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1266124" algn="l"/>
              </a:tabLst>
              <a:defRPr/>
            </a:pPr>
            <a:r>
              <a:rPr lang="en-US" altLang="zh-TW" sz="1662" dirty="0"/>
              <a:t>2.2)	otherwise, it is placed in its correct spot in the array, bumping one element out of the array.</a:t>
            </a:r>
          </a:p>
          <a:p>
            <a:pPr marL="784997" lvl="1" indent="-422041" eaLnBrk="1" fontAlgn="auto" hangingPunct="1">
              <a:lnSpc>
                <a:spcPct val="80000"/>
              </a:lnSpc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zh-TW" sz="1846" dirty="0"/>
              <a:t>the element in the k</a:t>
            </a:r>
            <a:r>
              <a:rPr lang="en-US" altLang="zh-TW" sz="1846" baseline="30000" dirty="0"/>
              <a:t>th</a:t>
            </a:r>
            <a:r>
              <a:rPr lang="en-US" altLang="zh-TW" sz="1846" dirty="0"/>
              <a:t> position is returned as the answer.</a:t>
            </a:r>
          </a:p>
          <a:p>
            <a:pPr marL="362956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TW" sz="1846" dirty="0"/>
          </a:p>
          <a:p>
            <a:pPr marL="362956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TW" sz="1846" dirty="0"/>
              <a:t>This process is similar to a slow process of external sorting</a:t>
            </a:r>
          </a:p>
        </p:txBody>
      </p:sp>
      <p:sp>
        <p:nvSpPr>
          <p:cNvPr id="24579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664F4F-7C43-4F17-A1C2-395CDA9E12D8}" type="slidenum">
              <a:rPr lang="zh-TW" altLang="en-US" sz="1292"/>
              <a:pPr>
                <a:defRPr/>
              </a:pPr>
              <a:t>19</a:t>
            </a:fld>
            <a:endParaRPr lang="zh-TW" altLang="en-US" sz="1292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EB01DC-C7A6-42FA-869F-473F9E878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590550"/>
            <a:ext cx="7772400" cy="844062"/>
          </a:xfrm>
          <a:ln>
            <a:miter lim="800000"/>
            <a:headEnd/>
            <a:tailEnd/>
          </a:ln>
        </p:spPr>
        <p:txBody>
          <a:bodyPr rtlCol="0">
            <a:normAutofit/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Example: Selection Problem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735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Enumeration	</a:t>
            </a:r>
            <a:r>
              <a:rPr lang="zh-CN" altLang="en-US" dirty="0">
                <a:highlight>
                  <a:srgbClr val="FFFF00"/>
                </a:highlight>
              </a:rPr>
              <a:t>枚举</a:t>
            </a:r>
            <a:endParaRPr lang="en-US" altLang="zh-TW" dirty="0">
              <a:highlight>
                <a:srgbClr val="FFFF00"/>
              </a:highlight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Simplest method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How to reduce the instances you have to enumerate?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Greedy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Every time </a:t>
            </a:r>
            <a:r>
              <a:rPr lang="en-US" altLang="zh-TW" dirty="0">
                <a:highlight>
                  <a:srgbClr val="FFFF00"/>
                </a:highlight>
              </a:rPr>
              <a:t>pick the current “best” choice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b="1" dirty="0">
                <a:highlight>
                  <a:srgbClr val="FFFF00"/>
                </a:highlight>
              </a:rPr>
              <a:t>How to define best?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b="1" dirty="0">
                <a:highlight>
                  <a:srgbClr val="FFFF00"/>
                </a:highlight>
              </a:rPr>
              <a:t>How to prove that optimal solution can be obtained in this way?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Dynamic Programming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How to </a:t>
            </a:r>
            <a:r>
              <a:rPr lang="en-US" altLang="zh-TW" dirty="0">
                <a:highlight>
                  <a:srgbClr val="FF0000"/>
                </a:highlight>
              </a:rPr>
              <a:t>design states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Divide and Conquer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Selection Problem</a:t>
            </a:r>
            <a:endParaRPr lang="en-US" altLang="en-US">
              <a:ea typeface="等线 Light" panose="02010600030101010101" pitchFamily="2" charset="-122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等线" panose="02010600030101010101" pitchFamily="2" charset="-122"/>
              </a:rPr>
              <a:t>Solution 3:</a:t>
            </a:r>
          </a:p>
          <a:p>
            <a:pPr lvl="1" eaLnBrk="1" hangingPunct="1"/>
            <a:r>
              <a:rPr lang="en-US" altLang="en-US">
                <a:ea typeface="等线" panose="02010600030101010101" pitchFamily="2" charset="-122"/>
              </a:rPr>
              <a:t>Warmup: Partition algorithm in Quicksort</a:t>
            </a:r>
          </a:p>
          <a:p>
            <a:pPr lvl="1" eaLnBrk="1" hangingPunct="1"/>
            <a:r>
              <a:rPr lang="en-US" altLang="en-US">
                <a:ea typeface="等线" panose="02010600030101010101" pitchFamily="2" charset="-122"/>
              </a:rPr>
              <a:t>What is the connection?</a:t>
            </a:r>
          </a:p>
          <a:p>
            <a:pPr lvl="2" eaLnBrk="1" hangingPunct="1"/>
            <a:r>
              <a:rPr lang="en-US" altLang="en-US">
                <a:ea typeface="等线" panose="02010600030101010101" pitchFamily="2" charset="-122"/>
              </a:rPr>
              <a:t>If p = k, return A[k].  </a:t>
            </a:r>
          </a:p>
          <a:p>
            <a:pPr lvl="2" eaLnBrk="1" hangingPunct="1"/>
            <a:r>
              <a:rPr lang="en-US" altLang="en-US">
                <a:ea typeface="等线" panose="02010600030101010101" pitchFamily="2" charset="-122"/>
              </a:rPr>
              <a:t>If p &gt; k, recursively select element k from the elements before the pivot.  </a:t>
            </a:r>
          </a:p>
          <a:p>
            <a:pPr lvl="2" eaLnBrk="1" hangingPunct="1"/>
            <a:r>
              <a:rPr lang="en-US" altLang="en-US">
                <a:ea typeface="等线" panose="02010600030101010101" pitchFamily="2" charset="-122"/>
              </a:rPr>
              <a:t>If p &lt; k, recursively select element (k – p – 1) from the elements after the pivot.</a:t>
            </a:r>
          </a:p>
          <a:p>
            <a:pPr lvl="1" eaLnBrk="1" hangingPunct="1"/>
            <a:r>
              <a:rPr lang="en-US" altLang="en-US">
                <a:ea typeface="等线" panose="02010600030101010101" pitchFamily="2" charset="-122"/>
              </a:rPr>
              <a:t>Worst case O(n^2)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Selection Problem</a:t>
            </a:r>
            <a:endParaRPr lang="en-US" altLang="en-US">
              <a:ea typeface="等线 Light" panose="02010600030101010101" pitchFamily="2" charset="-122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等线" panose="02010600030101010101" pitchFamily="2" charset="-122"/>
              </a:rPr>
              <a:t>How to find a better pivot?</a:t>
            </a: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</a:rPr>
              <a:t>Median of the first 2/3 numbers</a:t>
            </a: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</a:rPr>
              <a:t>T(n)&lt;=2T(2n/3)+O(n)</a:t>
            </a:r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O(n^(log2/log(3/2)))O(n^1.7)</a:t>
            </a:r>
          </a:p>
          <a:p>
            <a:pPr eaLnBrk="1" hangingPunct="1"/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An even better pivot?</a:t>
            </a: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Divide the numbers into groups of 5</a:t>
            </a: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Find the Median of every group</a:t>
            </a: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Find the Median of </a:t>
            </a:r>
            <a:r>
              <a:rPr lang="en-US" altLang="en-US">
                <a:ea typeface="等线" panose="02010600030101010101" pitchFamily="2" charset="-122"/>
                <a:sym typeface="Wingdings" panose="05000000000000000000" pitchFamily="2" charset="2"/>
              </a:rPr>
              <a:t>all the n/5 medians T(n/5)</a:t>
            </a:r>
            <a:endParaRPr lang="en-US" altLang="en-US" dirty="0">
              <a:ea typeface="等线" panose="02010600030101010101" pitchFamily="2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Guarantees 30%/70% split T(7n/10)</a:t>
            </a: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T(n)&lt;=T(n/5)+T(7n/10)+O(n) T(n)=O(n)</a:t>
            </a:r>
          </a:p>
          <a:p>
            <a:pPr lvl="1" eaLnBrk="1" hangingPunct="1"/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Proof: Guessing T(n)&lt;=</a:t>
            </a:r>
            <a:r>
              <a:rPr lang="en-US" altLang="en-US" dirty="0" err="1">
                <a:ea typeface="等线" panose="02010600030101010101" pitchFamily="2" charset="-122"/>
                <a:sym typeface="Wingdings" panose="05000000000000000000" pitchFamily="2" charset="2"/>
              </a:rPr>
              <a:t>kn</a:t>
            </a:r>
            <a:r>
              <a:rPr lang="en-US" altLang="en-US" dirty="0">
                <a:ea typeface="等线" panose="02010600030101010101" pitchFamily="2" charset="-122"/>
                <a:sym typeface="Wingdings" panose="05000000000000000000" pitchFamily="2" charset="2"/>
              </a:rPr>
              <a:t> (substitution method)</a:t>
            </a:r>
            <a:endParaRPr lang="en-US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Consider to buy a stock given the prediction curve - buy low and sell high</a:t>
            </a:r>
            <a:endParaRPr lang="zh-CN" altLang="en-US"/>
          </a:p>
        </p:txBody>
      </p:sp>
      <p:sp>
        <p:nvSpPr>
          <p:cNvPr id="430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Maximum-subarray problem</a:t>
            </a:r>
            <a:endParaRPr lang="zh-CN" altLang="en-US"/>
          </a:p>
        </p:txBody>
      </p:sp>
      <p:pic>
        <p:nvPicPr>
          <p:cNvPr id="4301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819400"/>
            <a:ext cx="7439025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23A6C0-FEDB-4AC6-A4CD-02E45E7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5EB8B-25AD-4107-BA0B-C95C351455E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First: choose highest price and go left to find the lowest price</a:t>
            </a:r>
          </a:p>
          <a:p>
            <a:pPr eaLnBrk="1" hangingPunct="1"/>
            <a:r>
              <a:rPr lang="en-US" altLang="zh-CN"/>
              <a:t>Second: choose lowest price and go right to find the highest price</a:t>
            </a:r>
          </a:p>
          <a:p>
            <a:pPr eaLnBrk="1" hangingPunct="1"/>
            <a:r>
              <a:rPr lang="en-US" altLang="zh-CN"/>
              <a:t>Optimal solution: neither of them</a:t>
            </a:r>
            <a:endParaRPr lang="zh-CN" altLang="en-US"/>
          </a:p>
        </p:txBody>
      </p:sp>
      <p:sp>
        <p:nvSpPr>
          <p:cNvPr id="4505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Maximum-subarray problem</a:t>
            </a:r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4267200"/>
            <a:ext cx="6770687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62C6C8-32A6-4B84-A78A-98C8AACF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02584-5676-4EF4-BA4F-1F3C73099CE3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Try every possible pair of buy and sell dates</a:t>
            </a:r>
          </a:p>
          <a:p>
            <a:pPr lvl="1" eaLnBrk="1" hangingPunct="1"/>
            <a:r>
              <a:rPr lang="en-US" altLang="zh-CN"/>
              <a:t>Question: what is the running time of this algorithm for n dates?</a:t>
            </a:r>
          </a:p>
          <a:p>
            <a:pPr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en-US" altLang="zh-CN"/>
              <a:t>Can we do better? Answer is YES!</a:t>
            </a:r>
            <a:endParaRPr lang="zh-CN" altLang="en-US"/>
          </a:p>
        </p:txBody>
      </p:sp>
      <p:sp>
        <p:nvSpPr>
          <p:cNvPr id="4710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brute force solution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11EEE-9DDD-451D-B84D-0236544F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FF8FA-6975-47E6-8DDD-F00F5630A9CC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a sequence of days over which the net change is maximum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Find the nonempty, contiguous subarray of A whose values have the largest sum</a:t>
            </a:r>
          </a:p>
          <a:p>
            <a:pPr eaLnBrk="1" hangingPunct="1"/>
            <a:r>
              <a:rPr lang="en-US" altLang="zh-CN"/>
              <a:t>Call this contiguous subarray the maximum subarray</a:t>
            </a:r>
            <a:endParaRPr lang="zh-CN" altLang="en-US"/>
          </a:p>
        </p:txBody>
      </p:sp>
      <p:sp>
        <p:nvSpPr>
          <p:cNvPr id="4813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transformation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843213"/>
            <a:ext cx="74390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C8CBF-E69C-4BF3-AA7F-F93D5AEE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754FB-ECB9-443E-8CC0-CDA92732FA7F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3879850"/>
            <a:ext cx="45958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Suppose we want to find a maximum subarray of </a:t>
            </a:r>
            <a:r>
              <a:rPr lang="en-US" altLang="zh-CN" i="1"/>
              <a:t>A[low,…,high]</a:t>
            </a:r>
            <a:endParaRPr lang="en-US" altLang="zh-CN"/>
          </a:p>
          <a:p>
            <a:pPr eaLnBrk="1" hangingPunct="1"/>
            <a:r>
              <a:rPr lang="en-US" altLang="zh-CN"/>
              <a:t>The middle point, </a:t>
            </a:r>
            <a:r>
              <a:rPr lang="en-US" altLang="zh-CN" i="1"/>
              <a:t>mid=(low+high)/2</a:t>
            </a:r>
          </a:p>
          <a:p>
            <a:pPr eaLnBrk="1" hangingPunct="1"/>
            <a:r>
              <a:rPr lang="en-US" altLang="zh-CN"/>
              <a:t>Suppose </a:t>
            </a:r>
            <a:r>
              <a:rPr lang="en-US" altLang="zh-CN" i="1"/>
              <a:t>A[i,…,j] </a:t>
            </a:r>
            <a:r>
              <a:rPr lang="en-US" altLang="zh-CN"/>
              <a:t>is the maximum subarray of </a:t>
            </a:r>
            <a:r>
              <a:rPr lang="en-US" altLang="zh-CN" i="1"/>
              <a:t>A[low,…,high]</a:t>
            </a:r>
          </a:p>
          <a:p>
            <a:pPr eaLnBrk="1" hangingPunct="1"/>
            <a:r>
              <a:rPr lang="en-US" altLang="zh-CN"/>
              <a:t>Three situations:</a:t>
            </a:r>
          </a:p>
          <a:p>
            <a:pPr lvl="1" eaLnBrk="1" hangingPunct="1"/>
            <a:r>
              <a:rPr lang="en-US" altLang="zh-CN" i="1"/>
              <a:t>A[i,…,j]  </a:t>
            </a:r>
            <a:r>
              <a:rPr lang="en-US" altLang="zh-CN"/>
              <a:t> in</a:t>
            </a:r>
            <a:r>
              <a:rPr lang="en-US" altLang="zh-CN" i="1"/>
              <a:t>  A[i,…,mid]</a:t>
            </a:r>
          </a:p>
          <a:p>
            <a:pPr lvl="1" eaLnBrk="1" hangingPunct="1"/>
            <a:r>
              <a:rPr lang="en-US" altLang="zh-CN" i="1"/>
              <a:t>A[i,…,j]   </a:t>
            </a:r>
            <a:r>
              <a:rPr lang="en-US" altLang="zh-CN"/>
              <a:t>in</a:t>
            </a:r>
            <a:r>
              <a:rPr lang="en-US" altLang="zh-CN" i="1"/>
              <a:t> A[mid+1,…,j]</a:t>
            </a:r>
          </a:p>
          <a:p>
            <a:pPr lvl="1" eaLnBrk="1" hangingPunct="1"/>
            <a:r>
              <a:rPr lang="en-US" altLang="zh-CN" i="1"/>
              <a:t>A[i,…,j]   </a:t>
            </a:r>
            <a:r>
              <a:rPr lang="en-US" altLang="zh-CN"/>
              <a:t>cross</a:t>
            </a:r>
            <a:r>
              <a:rPr lang="en-US" altLang="zh-CN" i="1"/>
              <a:t> mid</a:t>
            </a:r>
            <a:endParaRPr lang="zh-CN" altLang="en-US" i="1"/>
          </a:p>
        </p:txBody>
      </p:sp>
      <p:sp>
        <p:nvSpPr>
          <p:cNvPr id="5018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divide-and-conquer solution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3D7B6-419B-40A0-B985-CF68364C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C7D74-BC02-4156-915A-095FD212D25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Solve the subarrays A[low,…,mid] and A[mid+1,…,high] (two sub-problems) recursively</a:t>
            </a:r>
          </a:p>
          <a:p>
            <a:pPr eaLnBrk="1" hangingPunct="1"/>
            <a:r>
              <a:rPr lang="en-US" altLang="zh-CN"/>
              <a:t>Then the third case low&lt;=i&lt;=mid&lt;j&lt;=high</a:t>
            </a:r>
          </a:p>
          <a:p>
            <a:pPr eaLnBrk="1" hangingPunct="1"/>
            <a:r>
              <a:rPr lang="en-US" altLang="zh-CN"/>
              <a:t>Then take the largest of these three</a:t>
            </a:r>
          </a:p>
          <a:p>
            <a:pPr eaLnBrk="1" hangingPunct="1"/>
            <a:r>
              <a:rPr lang="en-US" altLang="zh-CN"/>
              <a:t>How to solve the third case?</a:t>
            </a:r>
          </a:p>
          <a:p>
            <a:pPr lvl="1" eaLnBrk="1" hangingPunct="1"/>
            <a:r>
              <a:rPr lang="en-US" altLang="zh-CN"/>
              <a:t>Seems not a sub-problem</a:t>
            </a:r>
          </a:p>
          <a:p>
            <a:pPr lvl="1" eaLnBrk="1" hangingPunct="1"/>
            <a:r>
              <a:rPr lang="en-US" altLang="zh-CN"/>
              <a:t>But the added restriction – crossing the midpoint - helps</a:t>
            </a:r>
            <a:endParaRPr lang="zh-CN" altLang="en-US"/>
          </a:p>
        </p:txBody>
      </p:sp>
      <p:sp>
        <p:nvSpPr>
          <p:cNvPr id="5120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divide-and-conquer solution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9AC0C-124F-49E2-8CAC-33B12A09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C16AD-31C2-4EFD-AC7D-C14A8019FF4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3F9CD6-A9A9-43AC-B9F6-56478C48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0363"/>
            <a:ext cx="8393113" cy="41783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Any subarray crossing the midpoint is itself made of two subarrays A[</a:t>
            </a:r>
            <a:r>
              <a:rPr lang="en-US" altLang="zh-CN" dirty="0" err="1"/>
              <a:t>i</a:t>
            </a:r>
            <a:r>
              <a:rPr lang="en-US" altLang="zh-CN" dirty="0"/>
              <a:t>,…,mid] and A[mid+1,…,j]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restriction fixes one ending point for the first array and one starting point for the second array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Therefore, we just need to find maximum subarrays of the form A[</a:t>
            </a:r>
            <a:r>
              <a:rPr lang="en-US" altLang="zh-CN" dirty="0" err="1"/>
              <a:t>i</a:t>
            </a:r>
            <a:r>
              <a:rPr lang="en-US" altLang="zh-CN" dirty="0"/>
              <a:t>,…,mid] and A[mid+1,…,j] and then combine them – which is easy to solve!</a:t>
            </a:r>
          </a:p>
          <a:p>
            <a:pPr marL="10129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522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divide-and-conquer solution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4929188"/>
            <a:ext cx="4779963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1F329B-7188-4E04-BA3C-ADE324C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35F7D-BAD6-4117-9299-7BF15919FC4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Divide and Conquer to …</a:t>
            </a:r>
            <a:endParaRPr lang="en-US" altLang="en-US">
              <a:ea typeface="等线 Light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867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Running time Analysis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T(n)=2T(n/2)+O(n)</a:t>
            </a:r>
            <a:r>
              <a:rPr lang="en-US" dirty="0">
                <a:sym typeface="Wingdings" panose="05000000000000000000" pitchFamily="2" charset="2"/>
              </a:rPr>
              <a:t>T(n)=O(</a:t>
            </a:r>
            <a:r>
              <a:rPr lang="en-US" dirty="0" err="1">
                <a:sym typeface="Wingdings" panose="05000000000000000000" pitchFamily="2" charset="2"/>
              </a:rPr>
              <a:t>nlogn</a:t>
            </a:r>
            <a:r>
              <a:rPr lang="en-US" dirty="0">
                <a:sym typeface="Wingdings" panose="05000000000000000000" pitchFamily="2" charset="2"/>
              </a:rPr>
              <a:t>) by Michael </a:t>
            </a:r>
            <a:r>
              <a:rPr lang="en-US" dirty="0" err="1">
                <a:sym typeface="Wingdings" panose="05000000000000000000" pitchFamily="2" charset="2"/>
              </a:rPr>
              <a:t>Shamos</a:t>
            </a:r>
            <a:endParaRPr lang="en-US" dirty="0">
              <a:sym typeface="Wingdings" panose="05000000000000000000" pitchFamily="2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Then in a seminar given by Michael </a:t>
            </a:r>
            <a:r>
              <a:rPr lang="en-US" dirty="0" err="1">
                <a:sym typeface="Wingdings" panose="05000000000000000000" pitchFamily="2" charset="2"/>
              </a:rPr>
              <a:t>Shamos</a:t>
            </a:r>
            <a:r>
              <a:rPr lang="en-US" dirty="0">
                <a:sym typeface="Wingdings" panose="05000000000000000000" pitchFamily="2" charset="2"/>
              </a:rPr>
              <a:t> in CMU, Jay </a:t>
            </a:r>
            <a:r>
              <a:rPr lang="en-US" dirty="0" err="1">
                <a:sym typeface="Wingdings" panose="05000000000000000000" pitchFamily="2" charset="2"/>
              </a:rPr>
              <a:t>Kadane</a:t>
            </a:r>
            <a:r>
              <a:rPr lang="en-US" dirty="0">
                <a:sym typeface="Wingdings" panose="05000000000000000000" pitchFamily="2" charset="2"/>
              </a:rPr>
              <a:t> came up with a solution in one minute…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ym typeface="Wingdings" panose="05000000000000000000" pitchFamily="2" charset="2"/>
              </a:rPr>
              <a:t>Kadane’s</a:t>
            </a:r>
            <a:r>
              <a:rPr lang="en-US" dirty="0">
                <a:sym typeface="Wingdings" panose="05000000000000000000" pitchFamily="2" charset="2"/>
              </a:rPr>
              <a:t> algorithm (Dynamic Programming):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Keep the best sum up to j and best sum from 1 to j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Update from j to j+1 (The largest of the three below)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k to j+1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k to j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sym typeface="Wingdings" panose="05000000000000000000" pitchFamily="2" charset="2"/>
              </a:rPr>
              <a:t>best sum from 1 to j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91025"/>
          </a:xfrm>
        </p:spPr>
        <p:txBody>
          <a:bodyPr/>
          <a:lstStyle/>
          <a:p>
            <a:pPr eaLnBrk="1" hangingPunct="1"/>
            <a:r>
              <a:rPr lang="en-US" altLang="zh-TW" dirty="0"/>
              <a:t>Coin Flipping</a:t>
            </a:r>
          </a:p>
          <a:p>
            <a:pPr lvl="1" eaLnBrk="1" hangingPunct="1"/>
            <a:r>
              <a:rPr lang="en-US" altLang="zh-TW" dirty="0"/>
              <a:t>There are N (N&lt;10000) rows of coins</a:t>
            </a:r>
          </a:p>
          <a:p>
            <a:pPr lvl="1" eaLnBrk="1" hangingPunct="1"/>
            <a:r>
              <a:rPr lang="en-US" altLang="zh-TW" dirty="0"/>
              <a:t>Each row consists of 9 coins</a:t>
            </a:r>
          </a:p>
          <a:p>
            <a:pPr lvl="1" eaLnBrk="1" hangingPunct="1"/>
            <a:r>
              <a:rPr lang="en-US" altLang="zh-TW" dirty="0"/>
              <a:t>They formulate a matrix of size N*9</a:t>
            </a:r>
          </a:p>
          <a:p>
            <a:pPr lvl="1" eaLnBrk="1" hangingPunct="1"/>
            <a:r>
              <a:rPr lang="en-US" altLang="zh-TW" dirty="0"/>
              <a:t>Some coins are </a:t>
            </a:r>
            <a:r>
              <a:rPr lang="en-US" altLang="zh-TW" b="1" dirty="0"/>
              <a:t>heads up</a:t>
            </a:r>
            <a:r>
              <a:rPr lang="en-US" altLang="zh-TW" dirty="0"/>
              <a:t> and some are </a:t>
            </a:r>
            <a:r>
              <a:rPr lang="en-US" altLang="zh-TW" b="1" dirty="0"/>
              <a:t>tails up</a:t>
            </a:r>
          </a:p>
          <a:p>
            <a:pPr lvl="1" eaLnBrk="1" hangingPunct="1"/>
            <a:r>
              <a:rPr lang="en-US" altLang="zh-TW" dirty="0"/>
              <a:t>We can flip a whole row or a whole column every time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</a:rPr>
              <a:t>Find a flipping method that can make the number of “heads up” coins maximum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Just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58150" cy="4351338"/>
          </a:xfrm>
        </p:spPr>
        <p:txBody>
          <a:bodyPr/>
          <a:lstStyle/>
          <a:p>
            <a:r>
              <a:rPr lang="en-US" dirty="0"/>
              <a:t>These methods will be used in later topics</a:t>
            </a:r>
          </a:p>
          <a:p>
            <a:r>
              <a:rPr lang="en-US" dirty="0"/>
              <a:t>You may see the same approach recur in later topics</a:t>
            </a:r>
          </a:p>
          <a:p>
            <a:r>
              <a:rPr lang="en-US" dirty="0"/>
              <a:t>Thinking actively is very important in the </a:t>
            </a:r>
            <a:r>
              <a:rPr lang="en-US"/>
              <a:t>3-hour session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eaLnBrk="1" hangingPunct="1">
              <a:tabLst>
                <a:tab pos="2684463" algn="l"/>
                <a:tab pos="3584575" algn="l"/>
              </a:tabLst>
            </a:pPr>
            <a:r>
              <a:rPr lang="en-US" altLang="zh-TW" sz="3300" dirty="0">
                <a:cs typeface="Arial" panose="020B0604020202020204" pitchFamily="34" charset="0"/>
              </a:rPr>
              <a:t>Discrete Function</a:t>
            </a:r>
          </a:p>
          <a:p>
            <a:pPr lvl="1" eaLnBrk="1" hangingPunct="1">
              <a:tabLst>
                <a:tab pos="2684463" algn="l"/>
                <a:tab pos="3584575" algn="l"/>
              </a:tabLst>
            </a:pPr>
            <a:r>
              <a:rPr lang="en-US" altLang="zh-TW" sz="2800" dirty="0">
                <a:cs typeface="Arial" panose="020B0604020202020204" pitchFamily="34" charset="0"/>
              </a:rPr>
              <a:t>A discrete function is defined on {1,2,3,…,N}</a:t>
            </a:r>
          </a:p>
          <a:p>
            <a:pPr lvl="1" eaLnBrk="1" hangingPunct="1">
              <a:tabLst>
                <a:tab pos="2684463" algn="l"/>
                <a:tab pos="3584575" algn="l"/>
              </a:tabLst>
            </a:pPr>
            <a:r>
              <a:rPr lang="en-US" altLang="zh-TW" sz="2800" dirty="0">
                <a:cs typeface="Arial" panose="020B0604020202020204" pitchFamily="34" charset="0"/>
              </a:rPr>
              <a:t>Function values are between 2</a:t>
            </a:r>
            <a:r>
              <a:rPr lang="en-US" altLang="zh-TW" sz="2800" baseline="30000" dirty="0">
                <a:cs typeface="Arial" panose="020B0604020202020204" pitchFamily="34" charset="0"/>
              </a:rPr>
              <a:t>-32</a:t>
            </a:r>
            <a:r>
              <a:rPr lang="en-US" altLang="zh-TW" sz="2800" dirty="0">
                <a:cs typeface="Arial" panose="020B0604020202020204" pitchFamily="34" charset="0"/>
              </a:rPr>
              <a:t> and 2</a:t>
            </a:r>
            <a:r>
              <a:rPr lang="en-US" altLang="zh-TW" sz="2800" baseline="30000" dirty="0">
                <a:cs typeface="Arial" panose="020B0604020202020204" pitchFamily="34" charset="0"/>
              </a:rPr>
              <a:t>32</a:t>
            </a:r>
            <a:endParaRPr lang="en-US" altLang="zh-TW" sz="2800" dirty="0">
              <a:cs typeface="Arial" panose="020B0604020202020204" pitchFamily="34" charset="0"/>
            </a:endParaRPr>
          </a:p>
          <a:p>
            <a:pPr lvl="1" eaLnBrk="1" hangingPunct="1">
              <a:tabLst>
                <a:tab pos="2684463" algn="l"/>
                <a:tab pos="3584575" algn="l"/>
              </a:tabLst>
            </a:pPr>
            <a:r>
              <a:rPr lang="en-US" altLang="zh-TW" sz="2800" dirty="0">
                <a:solidFill>
                  <a:srgbClr val="FF0000"/>
                </a:solidFill>
                <a:cs typeface="Arial" panose="020B0604020202020204" pitchFamily="34" charset="0"/>
              </a:rPr>
              <a:t>Find two points on the function curve such that</a:t>
            </a:r>
          </a:p>
          <a:p>
            <a:pPr lvl="2" eaLnBrk="1" hangingPunct="1">
              <a:tabLst>
                <a:tab pos="2684463" algn="l"/>
                <a:tab pos="3584575" algn="l"/>
              </a:tabLst>
            </a:pPr>
            <a:r>
              <a:rPr lang="en-US" altLang="zh-TW" sz="2500" dirty="0">
                <a:cs typeface="Arial" panose="020B0604020202020204" pitchFamily="34" charset="0"/>
              </a:rPr>
              <a:t>Any function point between these two points are below the line connecting these two points</a:t>
            </a:r>
          </a:p>
          <a:p>
            <a:pPr lvl="2" eaLnBrk="1" hangingPunct="1">
              <a:tabLst>
                <a:tab pos="2684463" algn="l"/>
                <a:tab pos="3584575" algn="l"/>
              </a:tabLst>
            </a:pPr>
            <a:r>
              <a:rPr lang="en-US" altLang="zh-TW" sz="2500" dirty="0">
                <a:cs typeface="Arial" panose="020B0604020202020204" pitchFamily="34" charset="0"/>
              </a:rPr>
              <a:t>The slope of the line connecting these two points are as large as possible</a:t>
            </a:r>
          </a:p>
          <a:p>
            <a:pPr lvl="1" eaLnBrk="1" hangingPunct="1">
              <a:tabLst>
                <a:tab pos="2684463" algn="l"/>
                <a:tab pos="3584575" algn="l"/>
              </a:tabLst>
            </a:pPr>
            <a:r>
              <a:rPr lang="en-US" altLang="zh-TW" sz="2900" dirty="0">
                <a:highlight>
                  <a:srgbClr val="FF0000"/>
                </a:highlight>
                <a:cs typeface="Arial" panose="020B0604020202020204" pitchFamily="34" charset="0"/>
              </a:rPr>
              <a:t>O(n</a:t>
            </a:r>
            <a:r>
              <a:rPr lang="en-US" altLang="zh-TW" sz="2900" baseline="30000" dirty="0">
                <a:highlight>
                  <a:srgbClr val="FF0000"/>
                </a:highlight>
                <a:cs typeface="Arial" panose="020B0604020202020204" pitchFamily="34" charset="0"/>
              </a:rPr>
              <a:t>3</a:t>
            </a:r>
            <a:r>
              <a:rPr lang="en-US" altLang="zh-TW" sz="2900" dirty="0">
                <a:highlight>
                  <a:srgbClr val="FF0000"/>
                </a:highlight>
                <a:cs typeface="Arial" panose="020B0604020202020204" pitchFamily="34" charset="0"/>
              </a:rPr>
              <a:t>)     </a:t>
            </a:r>
            <a:r>
              <a:rPr lang="en-US" altLang="zh-TW" sz="2900" dirty="0">
                <a:highlight>
                  <a:srgbClr val="FF0000"/>
                </a:highlight>
                <a:cs typeface="Arial" panose="020B0604020202020204" pitchFamily="34" charset="0"/>
                <a:sym typeface="Wingdings" panose="05000000000000000000" pitchFamily="2" charset="2"/>
              </a:rPr>
              <a:t>       O(n</a:t>
            </a:r>
            <a:r>
              <a:rPr lang="en-US" altLang="zh-TW" sz="2900" baseline="30000" dirty="0">
                <a:highlight>
                  <a:srgbClr val="FF0000"/>
                </a:highlight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zh-TW" sz="2900" dirty="0">
                <a:highlight>
                  <a:srgbClr val="FF0000"/>
                </a:highlight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zh-TW" sz="2900" dirty="0">
              <a:highlight>
                <a:srgbClr val="FF0000"/>
              </a:highlight>
              <a:cs typeface="Arial" panose="020B0604020202020204" pitchFamily="34" charset="0"/>
            </a:endParaRPr>
          </a:p>
          <a:p>
            <a:pPr lvl="1" eaLnBrk="1" hangingPunct="1">
              <a:tabLst>
                <a:tab pos="2684463" algn="l"/>
                <a:tab pos="3584575" algn="l"/>
              </a:tabLst>
            </a:pPr>
            <a:r>
              <a:rPr lang="en-US" altLang="zh-TW" sz="2900" dirty="0">
                <a:highlight>
                  <a:srgbClr val="FF0000"/>
                </a:highlight>
                <a:cs typeface="Arial" panose="020B0604020202020204" pitchFamily="34" charset="0"/>
              </a:rPr>
              <a:t>O(n</a:t>
            </a:r>
            <a:r>
              <a:rPr lang="en-US" altLang="zh-TW" sz="2900" baseline="30000" dirty="0">
                <a:highlight>
                  <a:srgbClr val="FF0000"/>
                </a:highlight>
                <a:cs typeface="Arial" panose="020B0604020202020204" pitchFamily="34" charset="0"/>
              </a:rPr>
              <a:t>2</a:t>
            </a:r>
            <a:r>
              <a:rPr lang="en-US" altLang="zh-TW" sz="2900" dirty="0">
                <a:highlight>
                  <a:srgbClr val="FF0000"/>
                </a:highlight>
                <a:cs typeface="Arial" panose="020B0604020202020204" pitchFamily="34" charset="0"/>
              </a:rPr>
              <a:t>)     </a:t>
            </a:r>
            <a:r>
              <a:rPr lang="en-US" altLang="zh-TW" sz="2900" dirty="0">
                <a:highlight>
                  <a:srgbClr val="FF0000"/>
                </a:highlight>
                <a:cs typeface="Arial" panose="020B0604020202020204" pitchFamily="34" charset="0"/>
                <a:sym typeface="Wingdings" panose="05000000000000000000" pitchFamily="2" charset="2"/>
              </a:rPr>
              <a:t>       O(n)</a:t>
            </a:r>
            <a:endParaRPr lang="en-US" altLang="zh-TW" sz="2900" dirty="0">
              <a:highlight>
                <a:srgbClr val="FF0000"/>
              </a:highlight>
              <a:cs typeface="Arial" panose="020B0604020202020204" pitchFamily="34" charset="0"/>
            </a:endParaRPr>
          </a:p>
          <a:p>
            <a:pPr lvl="1" eaLnBrk="1" hangingPunct="1">
              <a:tabLst>
                <a:tab pos="2684463" algn="l"/>
                <a:tab pos="3584575" algn="l"/>
              </a:tabLst>
            </a:pPr>
            <a:endParaRPr lang="zh-TW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566B65-7BA8-A8EC-454F-28AA5003EFBC}"/>
              </a:ext>
            </a:extLst>
          </p:cNvPr>
          <p:cNvSpPr/>
          <p:nvPr/>
        </p:nvSpPr>
        <p:spPr>
          <a:xfrm>
            <a:off x="6281928" y="5053584"/>
            <a:ext cx="19812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So?</a:t>
            </a:r>
            <a:r>
              <a:rPr lang="zh-CN" altLang="en-US" dirty="0"/>
              <a:t>是类似</a:t>
            </a:r>
            <a:r>
              <a:rPr lang="en-US" altLang="zh-CN" dirty="0"/>
              <a:t>y=x</a:t>
            </a:r>
            <a:r>
              <a:rPr lang="en-US" altLang="zh-CN" baseline="30000" dirty="0"/>
              <a:t>3</a:t>
            </a:r>
            <a:r>
              <a:rPr lang="en-US" altLang="zh-CN" dirty="0"/>
              <a:t>,</a:t>
            </a:r>
            <a:r>
              <a:rPr lang="zh-CN" altLang="en-US" dirty="0"/>
              <a:t>取</a:t>
            </a:r>
            <a:r>
              <a:rPr lang="en-US" altLang="zh-CN" dirty="0"/>
              <a:t>x=0</a:t>
            </a:r>
            <a:r>
              <a:rPr lang="zh-CN" altLang="en-US" dirty="0"/>
              <a:t>和</a:t>
            </a:r>
            <a:r>
              <a:rPr lang="en-US" altLang="zh-CN" dirty="0"/>
              <a:t>x=3</a:t>
            </a:r>
            <a:r>
              <a:rPr lang="zh-CN" altLang="en-US" dirty="0"/>
              <a:t>这样的下凸函数？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Greedy Review</a:t>
            </a:r>
          </a:p>
        </p:txBody>
      </p:sp>
      <p:pic>
        <p:nvPicPr>
          <p:cNvPr id="11267" name="Picture 5" descr="refu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6688"/>
            <a:ext cx="87630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668602C-4D2F-2797-7870-A0A07A13236E}"/>
              </a:ext>
            </a:extLst>
          </p:cNvPr>
          <p:cNvSpPr/>
          <p:nvPr/>
        </p:nvSpPr>
        <p:spPr>
          <a:xfrm>
            <a:off x="7086600" y="3581400"/>
            <a:ext cx="2057400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</a:t>
            </a:r>
            <a:r>
              <a:rPr lang="zh-CN" altLang="en-US" dirty="0"/>
              <a:t>怎么不是</a:t>
            </a:r>
            <a:r>
              <a:rPr lang="en-US" altLang="zh-CN" dirty="0"/>
              <a:t>1-5</a:t>
            </a:r>
            <a:r>
              <a:rPr lang="zh-CN" altLang="en-US" dirty="0"/>
              <a:t>都是最长</a:t>
            </a:r>
            <a:r>
              <a:rPr lang="en-US" altLang="zh-CN" dirty="0"/>
              <a:t>like2</a:t>
            </a:r>
            <a:r>
              <a:rPr lang="zh-CN" altLang="en-US" dirty="0"/>
              <a:t>一样，然后看需不需要</a:t>
            </a:r>
            <a:r>
              <a:rPr lang="en-US" altLang="zh-CN" dirty="0"/>
              <a:t>7</a:t>
            </a:r>
            <a:r>
              <a:rPr lang="zh-CN" altLang="en-US" dirty="0"/>
              <a:t>号？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3 – Gone Fishing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zh-CN" dirty="0"/>
              <a:t>There are </a:t>
            </a:r>
            <a:r>
              <a:rPr lang="en-US" altLang="zh-CN" i="1" dirty="0"/>
              <a:t>n </a:t>
            </a:r>
            <a:r>
              <a:rPr lang="en-US" altLang="zh-CN" dirty="0"/>
              <a:t>fishing lakes on a line</a:t>
            </a:r>
          </a:p>
          <a:p>
            <a:pPr eaLnBrk="1" hangingPunct="1"/>
            <a:r>
              <a:rPr lang="en-US" altLang="zh-CN" dirty="0"/>
              <a:t>Labeled 1, 2, 3, …, n from left to right</a:t>
            </a:r>
          </a:p>
          <a:p>
            <a:pPr eaLnBrk="1" hangingPunct="1"/>
            <a:r>
              <a:rPr lang="en-US" altLang="zh-CN" dirty="0"/>
              <a:t>H hours’ fishing time</a:t>
            </a:r>
          </a:p>
          <a:p>
            <a:pPr eaLnBrk="1" hangingPunct="1"/>
            <a:r>
              <a:rPr lang="en-US" altLang="zh-CN" dirty="0"/>
              <a:t>Start from lake 1</a:t>
            </a:r>
          </a:p>
          <a:p>
            <a:pPr eaLnBrk="1" hangingPunct="1"/>
            <a:r>
              <a:rPr lang="en-US" altLang="zh-CN" dirty="0"/>
              <a:t>5*T</a:t>
            </a:r>
            <a:r>
              <a:rPr lang="en-US" altLang="zh-CN" baseline="-25000" dirty="0"/>
              <a:t>i</a:t>
            </a:r>
            <a:r>
              <a:rPr lang="en-US" altLang="zh-CN" dirty="0"/>
              <a:t> minutes to reach lake i+1 from lake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eaLnBrk="1" hangingPunct="1"/>
            <a:r>
              <a:rPr lang="en-US" altLang="zh-CN" dirty="0"/>
              <a:t>At the same lake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The first 5 minutes can produce F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fishes</a:t>
            </a:r>
          </a:p>
          <a:p>
            <a:pPr lvl="1" eaLnBrk="1" hangingPunct="1"/>
            <a:r>
              <a:rPr lang="en-US" altLang="zh-CN" i="1" dirty="0"/>
              <a:t>Every 5 minutes more will see a decrease of D</a:t>
            </a:r>
            <a:r>
              <a:rPr lang="en-US" altLang="zh-CN" i="1" baseline="-25000" dirty="0"/>
              <a:t>i </a:t>
            </a:r>
            <a:r>
              <a:rPr lang="en-US" altLang="zh-CN" i="1" dirty="0"/>
              <a:t>in the number of fishes produced</a:t>
            </a:r>
          </a:p>
          <a:p>
            <a:pPr eaLnBrk="1" hangingPunct="1"/>
            <a:r>
              <a:rPr lang="en-US" altLang="zh-CN" i="1" dirty="0">
                <a:solidFill>
                  <a:srgbClr val="FF0000"/>
                </a:solidFill>
              </a:rPr>
              <a:t>How to get the maximum number of fishes?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4 – Enlightened Landscape</a:t>
            </a: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685800" y="164465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AutoShape 5"/>
          <p:cNvSpPr>
            <a:spLocks noChangeArrowheads="1"/>
          </p:cNvSpPr>
          <p:nvPr/>
        </p:nvSpPr>
        <p:spPr bwMode="auto">
          <a:xfrm>
            <a:off x="1143000" y="1524000"/>
            <a:ext cx="228600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AutoShape 7"/>
          <p:cNvSpPr>
            <a:spLocks noChangeArrowheads="1"/>
          </p:cNvSpPr>
          <p:nvPr/>
        </p:nvSpPr>
        <p:spPr bwMode="auto">
          <a:xfrm>
            <a:off x="5715000" y="1524000"/>
            <a:ext cx="228600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>
            <a:off x="3429000" y="1524000"/>
            <a:ext cx="228600" cy="228600"/>
          </a:xfrm>
          <a:prstGeom prst="su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1262063" y="170815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>
            <a:off x="3538538" y="1730375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4"/>
          <p:cNvSpPr>
            <a:spLocks noChangeShapeType="1"/>
          </p:cNvSpPr>
          <p:nvPr/>
        </p:nvSpPr>
        <p:spPr bwMode="auto">
          <a:xfrm>
            <a:off x="5834063" y="1752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5"/>
          <p:cNvSpPr>
            <a:spLocks noChangeShapeType="1"/>
          </p:cNvSpPr>
          <p:nvPr/>
        </p:nvSpPr>
        <p:spPr bwMode="auto">
          <a:xfrm>
            <a:off x="457200" y="5486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 flipV="1">
            <a:off x="685800" y="2743200"/>
            <a:ext cx="1143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7"/>
          <p:cNvSpPr>
            <a:spLocks noChangeShapeType="1"/>
          </p:cNvSpPr>
          <p:nvPr/>
        </p:nvSpPr>
        <p:spPr bwMode="auto">
          <a:xfrm>
            <a:off x="1828800" y="2743200"/>
            <a:ext cx="1143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18"/>
          <p:cNvSpPr>
            <a:spLocks noChangeShapeType="1"/>
          </p:cNvSpPr>
          <p:nvPr/>
        </p:nvSpPr>
        <p:spPr bwMode="auto">
          <a:xfrm flipV="1">
            <a:off x="2971800" y="3581400"/>
            <a:ext cx="685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9"/>
          <p:cNvSpPr>
            <a:spLocks noChangeShapeType="1"/>
          </p:cNvSpPr>
          <p:nvPr/>
        </p:nvSpPr>
        <p:spPr bwMode="auto">
          <a:xfrm>
            <a:off x="3657600" y="35814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20"/>
          <p:cNvSpPr>
            <a:spLocks noChangeShapeType="1"/>
          </p:cNvSpPr>
          <p:nvPr/>
        </p:nvSpPr>
        <p:spPr bwMode="auto">
          <a:xfrm>
            <a:off x="42672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21"/>
          <p:cNvSpPr>
            <a:spLocks noChangeShapeType="1"/>
          </p:cNvSpPr>
          <p:nvPr/>
        </p:nvSpPr>
        <p:spPr bwMode="auto">
          <a:xfrm>
            <a:off x="4953000" y="4724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22"/>
          <p:cNvSpPr>
            <a:spLocks noChangeShapeType="1"/>
          </p:cNvSpPr>
          <p:nvPr/>
        </p:nvSpPr>
        <p:spPr bwMode="auto">
          <a:xfrm flipV="1">
            <a:off x="5105400" y="2209800"/>
            <a:ext cx="7620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23"/>
          <p:cNvSpPr>
            <a:spLocks noChangeShapeType="1"/>
          </p:cNvSpPr>
          <p:nvPr/>
        </p:nvSpPr>
        <p:spPr bwMode="auto">
          <a:xfrm>
            <a:off x="5867400" y="2209800"/>
            <a:ext cx="1524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Text Box 24"/>
          <p:cNvSpPr txBox="1">
            <a:spLocks noChangeArrowheads="1"/>
          </p:cNvSpPr>
          <p:nvPr/>
        </p:nvSpPr>
        <p:spPr bwMode="auto">
          <a:xfrm>
            <a:off x="533400" y="5486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0" name="Text Box 25"/>
          <p:cNvSpPr txBox="1">
            <a:spLocks noChangeArrowheads="1"/>
          </p:cNvSpPr>
          <p:nvPr/>
        </p:nvSpPr>
        <p:spPr bwMode="auto">
          <a:xfrm>
            <a:off x="1600200" y="5500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1" name="Text Box 26"/>
          <p:cNvSpPr txBox="1">
            <a:spLocks noChangeArrowheads="1"/>
          </p:cNvSpPr>
          <p:nvPr/>
        </p:nvSpPr>
        <p:spPr bwMode="auto">
          <a:xfrm>
            <a:off x="2819400" y="5486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2" name="Text Box 27"/>
          <p:cNvSpPr txBox="1">
            <a:spLocks noChangeArrowheads="1"/>
          </p:cNvSpPr>
          <p:nvPr/>
        </p:nvSpPr>
        <p:spPr bwMode="auto">
          <a:xfrm>
            <a:off x="3505200" y="5486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3" name="Text Box 28"/>
          <p:cNvSpPr txBox="1">
            <a:spLocks noChangeArrowheads="1"/>
          </p:cNvSpPr>
          <p:nvPr/>
        </p:nvSpPr>
        <p:spPr bwMode="auto">
          <a:xfrm>
            <a:off x="4114800" y="5486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84" name="Text Box 29"/>
          <p:cNvSpPr txBox="1">
            <a:spLocks noChangeArrowheads="1"/>
          </p:cNvSpPr>
          <p:nvPr/>
        </p:nvSpPr>
        <p:spPr bwMode="auto">
          <a:xfrm>
            <a:off x="4724400" y="5486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Review of Dynamic Programming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State space </a:t>
            </a:r>
            <a:r>
              <a:rPr lang="en-US" altLang="zh-CN" dirty="0">
                <a:highlight>
                  <a:srgbClr val="FF0000"/>
                </a:highlight>
              </a:rPr>
              <a:t>(table entry definition)</a:t>
            </a:r>
          </a:p>
          <a:p>
            <a:pPr eaLnBrk="1" hangingPunct="1"/>
            <a:r>
              <a:rPr lang="en-US" altLang="zh-CN" dirty="0"/>
              <a:t>State Transition Function</a:t>
            </a:r>
          </a:p>
          <a:p>
            <a:pPr eaLnBrk="1" hangingPunct="1"/>
            <a:r>
              <a:rPr lang="en-US" altLang="zh-CN" dirty="0"/>
              <a:t>Complexity=A*B*C</a:t>
            </a:r>
          </a:p>
          <a:p>
            <a:pPr lvl="1" eaLnBrk="1" hangingPunct="1"/>
            <a:r>
              <a:rPr lang="en-US" altLang="zh-CN" dirty="0"/>
              <a:t>A: Number of states </a:t>
            </a:r>
          </a:p>
          <a:p>
            <a:pPr lvl="1" eaLnBrk="1" hangingPunct="1"/>
            <a:r>
              <a:rPr lang="en-US" altLang="zh-CN" dirty="0"/>
              <a:t>B: Number of combinations (branches) in deciding the optimal for each state</a:t>
            </a:r>
          </a:p>
          <a:p>
            <a:pPr lvl="1" eaLnBrk="1" hangingPunct="1"/>
            <a:r>
              <a:rPr lang="en-US" altLang="zh-CN" dirty="0"/>
              <a:t>C: Cost in calculating the value of each branch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Dynamic Programming Approach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TW"/>
          </a:p>
          <a:p>
            <a:pPr eaLnBrk="1" hangingPunct="1"/>
            <a:r>
              <a:rPr lang="en-US" altLang="zh-TW"/>
              <a:t>Top-Down Approach (Memoizing)</a:t>
            </a:r>
          </a:p>
          <a:p>
            <a:pPr lvl="1" eaLnBrk="1" hangingPunct="1"/>
            <a:r>
              <a:rPr lang="en-US" altLang="zh-TW"/>
              <a:t>Like the recursive algorithm</a:t>
            </a:r>
          </a:p>
          <a:p>
            <a:pPr lvl="1" eaLnBrk="1" hangingPunct="1"/>
            <a:r>
              <a:rPr lang="en-US" altLang="zh-TW"/>
              <a:t>Look up the table before computing the solution</a:t>
            </a:r>
          </a:p>
          <a:p>
            <a:pPr eaLnBrk="1" hangingPunct="1"/>
            <a:r>
              <a:rPr lang="en-US" altLang="zh-TW"/>
              <a:t>Bottom-Up Approach</a:t>
            </a:r>
          </a:p>
          <a:p>
            <a:pPr lvl="1" eaLnBrk="1" hangingPunct="1"/>
            <a:r>
              <a:rPr lang="en-US" altLang="zh-TW"/>
              <a:t>Usually more efficient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11070</TotalTime>
  <Words>1677</Words>
  <Application>Microsoft Office PowerPoint</Application>
  <PresentationFormat>全屏显示(4:3)</PresentationFormat>
  <Paragraphs>243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CS6382 Algorithm Analysis and Game Theory: </vt:lpstr>
      <vt:lpstr>Outlines</vt:lpstr>
      <vt:lpstr>Example 1</vt:lpstr>
      <vt:lpstr>Example 2</vt:lpstr>
      <vt:lpstr>Greedy Review</vt:lpstr>
      <vt:lpstr>Example 3 – Gone Fishing</vt:lpstr>
      <vt:lpstr>Example 4 – Enlightened Landscape</vt:lpstr>
      <vt:lpstr>Review of Dynamic Programming</vt:lpstr>
      <vt:lpstr>Dynamic Programming Approach</vt:lpstr>
      <vt:lpstr>Example1  LCS </vt:lpstr>
      <vt:lpstr>PowerPoint 演示文稿</vt:lpstr>
      <vt:lpstr>PowerPoint 演示文稿</vt:lpstr>
      <vt:lpstr>Example 2—Dance Dance Revolution</vt:lpstr>
      <vt:lpstr>How to choose suitable states?</vt:lpstr>
      <vt:lpstr>Tree Model (Example 3)</vt:lpstr>
      <vt:lpstr>Example 4</vt:lpstr>
      <vt:lpstr>Review of Divide and Conquer</vt:lpstr>
      <vt:lpstr>Example: Selection Problem</vt:lpstr>
      <vt:lpstr>Example: Selection Problem</vt:lpstr>
      <vt:lpstr>Example: Selection Problem</vt:lpstr>
      <vt:lpstr>Example: Selection Problem</vt:lpstr>
      <vt:lpstr>Maximum-subarray problem</vt:lpstr>
      <vt:lpstr>Maximum-subarray problem</vt:lpstr>
      <vt:lpstr>A brute force solution</vt:lpstr>
      <vt:lpstr>A transformation</vt:lpstr>
      <vt:lpstr>A divide-and-conquer solution</vt:lpstr>
      <vt:lpstr>A divide-and-conquer solution</vt:lpstr>
      <vt:lpstr>A divide-and-conquer solution</vt:lpstr>
      <vt:lpstr>From Divide and Conquer to …</vt:lpstr>
      <vt:lpstr>Just the beginning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Training Dynamic Programming</dc:title>
  <dc:creator>ming</dc:creator>
  <cp:lastModifiedBy>joger watson</cp:lastModifiedBy>
  <cp:revision>92</cp:revision>
  <dcterms:created xsi:type="dcterms:W3CDTF">2007-02-02T06:11:30Z</dcterms:created>
  <dcterms:modified xsi:type="dcterms:W3CDTF">2024-09-06T15:48:13Z</dcterms:modified>
</cp:coreProperties>
</file>