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60"/>
  </p:notesMasterIdLst>
  <p:handoutMasterIdLst>
    <p:handoutMasterId r:id="rId61"/>
  </p:handoutMasterIdLst>
  <p:sldIdLst>
    <p:sldId id="371" r:id="rId2"/>
    <p:sldId id="350" r:id="rId3"/>
    <p:sldId id="351" r:id="rId4"/>
    <p:sldId id="352" r:id="rId5"/>
    <p:sldId id="353" r:id="rId6"/>
    <p:sldId id="354" r:id="rId7"/>
    <p:sldId id="355" r:id="rId8"/>
    <p:sldId id="266" r:id="rId9"/>
    <p:sldId id="267" r:id="rId10"/>
    <p:sldId id="268" r:id="rId11"/>
    <p:sldId id="294" r:id="rId12"/>
    <p:sldId id="364" r:id="rId13"/>
    <p:sldId id="363" r:id="rId14"/>
    <p:sldId id="360" r:id="rId15"/>
    <p:sldId id="361" r:id="rId16"/>
    <p:sldId id="362" r:id="rId17"/>
    <p:sldId id="349" r:id="rId18"/>
    <p:sldId id="365" r:id="rId19"/>
    <p:sldId id="346" r:id="rId20"/>
    <p:sldId id="348" r:id="rId21"/>
    <p:sldId id="358" r:id="rId22"/>
    <p:sldId id="359" r:id="rId23"/>
    <p:sldId id="357" r:id="rId24"/>
    <p:sldId id="303" r:id="rId25"/>
    <p:sldId id="366" r:id="rId26"/>
    <p:sldId id="312" r:id="rId27"/>
    <p:sldId id="316" r:id="rId28"/>
    <p:sldId id="317" r:id="rId29"/>
    <p:sldId id="318" r:id="rId30"/>
    <p:sldId id="319" r:id="rId31"/>
    <p:sldId id="322" r:id="rId32"/>
    <p:sldId id="320" r:id="rId33"/>
    <p:sldId id="367" r:id="rId34"/>
    <p:sldId id="368" r:id="rId35"/>
    <p:sldId id="369" r:id="rId36"/>
    <p:sldId id="372" r:id="rId37"/>
    <p:sldId id="345" r:id="rId38"/>
    <p:sldId id="328" r:id="rId39"/>
    <p:sldId id="329" r:id="rId40"/>
    <p:sldId id="330" r:id="rId41"/>
    <p:sldId id="331" r:id="rId42"/>
    <p:sldId id="333" r:id="rId43"/>
    <p:sldId id="334" r:id="rId44"/>
    <p:sldId id="335" r:id="rId45"/>
    <p:sldId id="337" r:id="rId46"/>
    <p:sldId id="338" r:id="rId47"/>
    <p:sldId id="339" r:id="rId48"/>
    <p:sldId id="340" r:id="rId49"/>
    <p:sldId id="341" r:id="rId50"/>
    <p:sldId id="342" r:id="rId51"/>
    <p:sldId id="376" r:id="rId52"/>
    <p:sldId id="377" r:id="rId53"/>
    <p:sldId id="378" r:id="rId54"/>
    <p:sldId id="375" r:id="rId55"/>
    <p:sldId id="379" r:id="rId56"/>
    <p:sldId id="380" r:id="rId57"/>
    <p:sldId id="381" r:id="rId58"/>
    <p:sldId id="356" r:id="rId59"/>
  </p:sldIdLst>
  <p:sldSz cx="9144000" cy="5143500" type="screen16x9"/>
  <p:notesSz cx="6797675" cy="9928225"/>
  <p:defaultTextStyle>
    <a:defPPr>
      <a:defRPr lang="zh-CN"/>
    </a:defPPr>
    <a:lvl1pPr algn="l" defTabSz="685800" rtl="0" fontAlgn="base">
      <a:spcBef>
        <a:spcPct val="0"/>
      </a:spcBef>
      <a:spcAft>
        <a:spcPct val="0"/>
      </a:spcAft>
      <a:defRPr sz="1300" kern="1200">
        <a:solidFill>
          <a:schemeClr val="tx1"/>
        </a:solidFill>
        <a:latin typeface="Arial" charset="0"/>
        <a:ea typeface="宋体" pitchFamily="2" charset="-122"/>
        <a:cs typeface="Arial" charset="0"/>
      </a:defRPr>
    </a:lvl1pPr>
    <a:lvl2pPr marL="342900" indent="114300" algn="l" defTabSz="685800" rtl="0" fontAlgn="base">
      <a:spcBef>
        <a:spcPct val="0"/>
      </a:spcBef>
      <a:spcAft>
        <a:spcPct val="0"/>
      </a:spcAft>
      <a:defRPr sz="1300" kern="1200">
        <a:solidFill>
          <a:schemeClr val="tx1"/>
        </a:solidFill>
        <a:latin typeface="Arial" charset="0"/>
        <a:ea typeface="宋体" pitchFamily="2" charset="-122"/>
        <a:cs typeface="Arial" charset="0"/>
      </a:defRPr>
    </a:lvl2pPr>
    <a:lvl3pPr marL="685800" indent="228600" algn="l" defTabSz="685800" rtl="0" fontAlgn="base">
      <a:spcBef>
        <a:spcPct val="0"/>
      </a:spcBef>
      <a:spcAft>
        <a:spcPct val="0"/>
      </a:spcAft>
      <a:defRPr sz="1300" kern="1200">
        <a:solidFill>
          <a:schemeClr val="tx1"/>
        </a:solidFill>
        <a:latin typeface="Arial" charset="0"/>
        <a:ea typeface="宋体" pitchFamily="2" charset="-122"/>
        <a:cs typeface="Arial" charset="0"/>
      </a:defRPr>
    </a:lvl3pPr>
    <a:lvl4pPr marL="1028700" indent="342900" algn="l" defTabSz="685800" rtl="0" fontAlgn="base">
      <a:spcBef>
        <a:spcPct val="0"/>
      </a:spcBef>
      <a:spcAft>
        <a:spcPct val="0"/>
      </a:spcAft>
      <a:defRPr sz="1300" kern="1200">
        <a:solidFill>
          <a:schemeClr val="tx1"/>
        </a:solidFill>
        <a:latin typeface="Arial" charset="0"/>
        <a:ea typeface="宋体" pitchFamily="2" charset="-122"/>
        <a:cs typeface="Arial" charset="0"/>
      </a:defRPr>
    </a:lvl4pPr>
    <a:lvl5pPr marL="1371600" indent="457200" algn="l" defTabSz="685800" rtl="0" fontAlgn="base">
      <a:spcBef>
        <a:spcPct val="0"/>
      </a:spcBef>
      <a:spcAft>
        <a:spcPct val="0"/>
      </a:spcAft>
      <a:defRPr sz="1300" kern="1200">
        <a:solidFill>
          <a:schemeClr val="tx1"/>
        </a:solidFill>
        <a:latin typeface="Arial" charset="0"/>
        <a:ea typeface="宋体" pitchFamily="2" charset="-122"/>
        <a:cs typeface="Arial" charset="0"/>
      </a:defRPr>
    </a:lvl5pPr>
    <a:lvl6pPr marL="2286000" algn="l" defTabSz="914400" rtl="0" eaLnBrk="1" latinLnBrk="0" hangingPunct="1">
      <a:defRPr sz="1300" kern="1200">
        <a:solidFill>
          <a:schemeClr val="tx1"/>
        </a:solidFill>
        <a:latin typeface="Arial" charset="0"/>
        <a:ea typeface="宋体" pitchFamily="2" charset="-122"/>
        <a:cs typeface="Arial" charset="0"/>
      </a:defRPr>
    </a:lvl6pPr>
    <a:lvl7pPr marL="2743200" algn="l" defTabSz="914400" rtl="0" eaLnBrk="1" latinLnBrk="0" hangingPunct="1">
      <a:defRPr sz="1300" kern="1200">
        <a:solidFill>
          <a:schemeClr val="tx1"/>
        </a:solidFill>
        <a:latin typeface="Arial" charset="0"/>
        <a:ea typeface="宋体" pitchFamily="2" charset="-122"/>
        <a:cs typeface="Arial" charset="0"/>
      </a:defRPr>
    </a:lvl7pPr>
    <a:lvl8pPr marL="3200400" algn="l" defTabSz="914400" rtl="0" eaLnBrk="1" latinLnBrk="0" hangingPunct="1">
      <a:defRPr sz="1300" kern="1200">
        <a:solidFill>
          <a:schemeClr val="tx1"/>
        </a:solidFill>
        <a:latin typeface="Arial" charset="0"/>
        <a:ea typeface="宋体" pitchFamily="2" charset="-122"/>
        <a:cs typeface="Arial" charset="0"/>
      </a:defRPr>
    </a:lvl8pPr>
    <a:lvl9pPr marL="3657600" algn="l" defTabSz="914400" rtl="0" eaLnBrk="1" latinLnBrk="0" hangingPunct="1">
      <a:defRPr sz="1300" kern="1200">
        <a:solidFill>
          <a:schemeClr val="tx1"/>
        </a:solidFill>
        <a:latin typeface="Arial" charset="0"/>
        <a:ea typeface="宋体" pitchFamily="2" charset="-122"/>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2" autoAdjust="0"/>
    <p:restoredTop sz="94587" autoAdjust="0"/>
  </p:normalViewPr>
  <p:slideViewPr>
    <p:cSldViewPr snapToGrid="0">
      <p:cViewPr varScale="1">
        <p:scale>
          <a:sx n="199" d="100"/>
          <a:sy n="199" d="100"/>
        </p:scale>
        <p:origin x="954" y="99"/>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8B76948F-611F-456E-8623-95BDD050C7B2}" type="datetimeFigureOut">
              <a:rPr lang="en-US" smtClean="0"/>
              <a:t>2/8/2023</a:t>
            </a:fld>
            <a:endParaRPr lang="en-US"/>
          </a:p>
        </p:txBody>
      </p:sp>
      <p:sp>
        <p:nvSpPr>
          <p:cNvPr id="4" name="Footer Placeholder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02D03808-8AB0-4FB7-BE22-39DF4B6ADB5D}" type="slidenum">
              <a:rPr lang="en-US" smtClean="0"/>
              <a:t>‹#›</a:t>
            </a:fld>
            <a:endParaRPr lang="en-US"/>
          </a:p>
        </p:txBody>
      </p:sp>
    </p:spTree>
    <p:extLst>
      <p:ext uri="{BB962C8B-B14F-4D97-AF65-F5344CB8AC3E}">
        <p14:creationId xmlns:p14="http://schemas.microsoft.com/office/powerpoint/2010/main" val="710221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6661" tIns="48331" rIns="96661" bIns="48331" rtlCol="0"/>
          <a:lstStyle>
            <a:lvl1pPr algn="r" fontAlgn="auto">
              <a:spcBef>
                <a:spcPts val="0"/>
              </a:spcBef>
              <a:spcAft>
                <a:spcPts val="0"/>
              </a:spcAft>
              <a:defRPr sz="1300">
                <a:latin typeface="+mn-lt"/>
                <a:ea typeface="+mn-ea"/>
                <a:cs typeface="+mn-cs"/>
              </a:defRPr>
            </a:lvl1pPr>
          </a:lstStyle>
          <a:p>
            <a:pPr>
              <a:defRPr/>
            </a:pPr>
            <a:fld id="{129B1BF4-B585-46F0-9E07-D77885699372}" type="datetimeFigureOut">
              <a:rPr lang="zh-CN" altLang="en-US"/>
              <a:pPr>
                <a:defRPr/>
              </a:pPr>
              <a:t>2023/2/8</a:t>
            </a:fld>
            <a:endParaRPr lang="zh-CN" altLang="en-US"/>
          </a:p>
        </p:txBody>
      </p:sp>
      <p:sp>
        <p:nvSpPr>
          <p:cNvPr id="4" name="幻灯片图像占位符 3"/>
          <p:cNvSpPr>
            <a:spLocks noGrp="1" noRot="1" noChangeAspect="1"/>
          </p:cNvSpPr>
          <p:nvPr>
            <p:ph type="sldImg" idx="2"/>
          </p:nvPr>
        </p:nvSpPr>
        <p:spPr>
          <a:xfrm>
            <a:off x="88900" y="744538"/>
            <a:ext cx="6619875" cy="3724275"/>
          </a:xfrm>
          <a:prstGeom prst="rect">
            <a:avLst/>
          </a:prstGeom>
          <a:noFill/>
          <a:ln w="12700">
            <a:solidFill>
              <a:prstClr val="black"/>
            </a:solidFill>
          </a:ln>
        </p:spPr>
        <p:txBody>
          <a:bodyPr vert="horz" lIns="96661" tIns="48331" rIns="96661" bIns="48331" rtlCol="0" anchor="ctr"/>
          <a:lstStyle/>
          <a:p>
            <a:pPr lvl="0"/>
            <a:endParaRPr lang="zh-CN" altLang="en-US" noProof="0"/>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6661" tIns="48331" rIns="96661" bIns="48331"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6661" tIns="48331" rIns="96661" bIns="48331" rtlCol="0" anchor="b"/>
          <a:lstStyle>
            <a:lvl1pPr algn="r" fontAlgn="auto">
              <a:spcBef>
                <a:spcPts val="0"/>
              </a:spcBef>
              <a:spcAft>
                <a:spcPts val="0"/>
              </a:spcAft>
              <a:defRPr sz="1300">
                <a:latin typeface="+mn-lt"/>
                <a:ea typeface="+mn-ea"/>
                <a:cs typeface="+mn-cs"/>
              </a:defRPr>
            </a:lvl1pPr>
          </a:lstStyle>
          <a:p>
            <a:pPr>
              <a:defRPr/>
            </a:pPr>
            <a:fld id="{DAB38ED6-877A-48CD-9D03-713B39E8830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20482"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4B99445A-0B9D-46DD-9663-A9181C5C69D9}"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20483"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2048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08DC28-0557-4A9F-BAE7-7AAD64C34163}" type="slidenum">
              <a:rPr lang="en-US" altLang="en-US">
                <a:ea typeface="宋体" pitchFamily="2" charset="-122"/>
              </a:rPr>
              <a:pPr fontAlgn="base">
                <a:spcBef>
                  <a:spcPct val="0"/>
                </a:spcBef>
                <a:spcAft>
                  <a:spcPct val="0"/>
                </a:spcAft>
                <a:defRPr/>
              </a:pPr>
              <a:t>2</a:t>
            </a:fld>
            <a:endParaRPr lang="en-US" altLang="en-US">
              <a:ea typeface="宋体" pitchFamily="2" charset="-122"/>
            </a:endParaRPr>
          </a:p>
        </p:txBody>
      </p:sp>
      <p:sp>
        <p:nvSpPr>
          <p:cNvPr id="2048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ea typeface="宋体" pitchFamily="2" charset="-122"/>
              </a:rPr>
              <a:t>http://william-king.www.drexel.edu/top/class/histf.html</a:t>
            </a:r>
          </a:p>
          <a:p>
            <a:pPr eaLnBrk="1" hangingPunct="1">
              <a:spcBef>
                <a:spcPct val="0"/>
              </a:spcBef>
            </a:pPr>
            <a:endParaRPr lang="en-US" altLang="en-US" smtClean="0">
              <a:ea typeface="宋体" pitchFamily="2" charset="-122"/>
            </a:endParaRPr>
          </a:p>
          <a:p>
            <a:pPr eaLnBrk="1" hangingPunct="1">
              <a:spcBef>
                <a:spcPct val="0"/>
              </a:spcBef>
            </a:pPr>
            <a:endParaRPr lang="en-US"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45058"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4EAF98CA-C108-4557-8255-27E9FF35453A}"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45059"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4506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112E76-4796-4BFF-9B14-CA498F60D19E}" type="slidenum">
              <a:rPr lang="en-US" altLang="en-US">
                <a:ea typeface="宋体" pitchFamily="2" charset="-122"/>
              </a:rPr>
              <a:pPr fontAlgn="base">
                <a:spcBef>
                  <a:spcPct val="0"/>
                </a:spcBef>
                <a:spcAft>
                  <a:spcPct val="0"/>
                </a:spcAft>
                <a:defRPr/>
              </a:pPr>
              <a:t>20</a:t>
            </a:fld>
            <a:endParaRPr lang="en-US" altLang="en-US">
              <a:ea typeface="宋体" pitchFamily="2" charset="-122"/>
            </a:endParaRPr>
          </a:p>
        </p:txBody>
      </p:sp>
      <p:sp>
        <p:nvSpPr>
          <p:cNvPr id="4915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49154"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AC2A4524-51E7-44A7-9022-195BCE48D6EB}"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49155"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4915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B73EB7-2E45-4437-B610-F20B0A912D6A}" type="slidenum">
              <a:rPr lang="en-US" altLang="en-US">
                <a:ea typeface="宋体" pitchFamily="2" charset="-122"/>
              </a:rPr>
              <a:pPr fontAlgn="base">
                <a:spcBef>
                  <a:spcPct val="0"/>
                </a:spcBef>
                <a:spcAft>
                  <a:spcPct val="0"/>
                </a:spcAft>
                <a:defRPr/>
              </a:pPr>
              <a:t>21</a:t>
            </a:fld>
            <a:endParaRPr lang="en-US" altLang="en-US">
              <a:ea typeface="宋体" pitchFamily="2" charset="-122"/>
            </a:endParaRPr>
          </a:p>
        </p:txBody>
      </p:sp>
      <p:sp>
        <p:nvSpPr>
          <p:cNvPr id="512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51202"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940C858E-7C3B-4057-B533-63439D6D695F}"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51203"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5120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668372-5E5F-4A31-81E2-7AEAD9B5E6E9}" type="slidenum">
              <a:rPr lang="en-US" altLang="en-US">
                <a:ea typeface="宋体" pitchFamily="2" charset="-122"/>
              </a:rPr>
              <a:pPr fontAlgn="base">
                <a:spcBef>
                  <a:spcPct val="0"/>
                </a:spcBef>
                <a:spcAft>
                  <a:spcPct val="0"/>
                </a:spcAft>
                <a:defRPr/>
              </a:pPr>
              <a:t>22</a:t>
            </a:fld>
            <a:endParaRPr lang="en-US" altLang="en-US">
              <a:ea typeface="宋体" pitchFamily="2" charset="-122"/>
            </a:endParaRPr>
          </a:p>
        </p:txBody>
      </p:sp>
      <p:sp>
        <p:nvSpPr>
          <p:cNvPr id="532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47106"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02F229BC-DF09-43D2-A4BD-5446700EDC56}"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47107"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4710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815C42-8FC2-41E7-B3E7-387CB87236E5}" type="slidenum">
              <a:rPr lang="en-US" altLang="en-US">
                <a:ea typeface="宋体" pitchFamily="2" charset="-122"/>
              </a:rPr>
              <a:pPr fontAlgn="base">
                <a:spcBef>
                  <a:spcPct val="0"/>
                </a:spcBef>
                <a:spcAft>
                  <a:spcPct val="0"/>
                </a:spcAft>
                <a:defRPr/>
              </a:pPr>
              <a:t>23</a:t>
            </a:fld>
            <a:endParaRPr lang="en-US" altLang="en-US">
              <a:ea typeface="宋体" pitchFamily="2" charset="-122"/>
            </a:endParaRPr>
          </a:p>
        </p:txBody>
      </p:sp>
      <p:sp>
        <p:nvSpPr>
          <p:cNvPr id="553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bwMode="auto">
          <a:noFill/>
          <a:ln>
            <a:solidFill>
              <a:srgbClr val="000000"/>
            </a:solidFill>
            <a:miter lim="800000"/>
            <a:headEnd/>
            <a:tailEnd/>
          </a:ln>
        </p:spPr>
      </p:sp>
      <p:sp>
        <p:nvSpPr>
          <p:cNvPr id="614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8ABA94-0B94-4102-AAA0-EDB6739A56BD}" type="slidenum">
              <a:rPr lang="zh-CN" altLang="en-US"/>
              <a:pPr fontAlgn="base">
                <a:spcBef>
                  <a:spcPct val="0"/>
                </a:spcBef>
                <a:spcAft>
                  <a:spcPct val="0"/>
                </a:spcAft>
                <a:defRPr/>
              </a:pPr>
              <a:t>27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E58973-DE3F-48EA-B2E3-9955846B509C}" type="slidenum">
              <a:rPr lang="zh-CN" altLang="en-US"/>
              <a:pPr fontAlgn="base">
                <a:spcBef>
                  <a:spcPct val="0"/>
                </a:spcBef>
                <a:spcAft>
                  <a:spcPct val="0"/>
                </a:spcAft>
                <a:defRPr/>
              </a:pPr>
              <a:t>28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D31F3E-5A8D-4EC8-A3FA-0611D61254C8}" type="slidenum">
              <a:rPr lang="zh-CN" altLang="en-US"/>
              <a:pPr fontAlgn="base">
                <a:spcBef>
                  <a:spcPct val="0"/>
                </a:spcBef>
                <a:spcAft>
                  <a:spcPct val="0"/>
                </a:spcAft>
                <a:defRPr/>
              </a:pPr>
              <a:t>29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06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B56D02-6E65-48F6-B20A-C8226F191DA7}" type="slidenum">
              <a:rPr lang="zh-CN" altLang="en-US"/>
              <a:pPr fontAlgn="base">
                <a:spcBef>
                  <a:spcPct val="0"/>
                </a:spcBef>
                <a:spcAft>
                  <a:spcPct val="0"/>
                </a:spcAft>
                <a:defRPr/>
              </a:pPr>
              <a:t>30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68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ABC5F6-EA6F-4BDC-AA93-F459EACD54CA}" type="slidenum">
              <a:rPr lang="zh-CN" altLang="en-US"/>
              <a:pPr fontAlgn="base">
                <a:spcBef>
                  <a:spcPct val="0"/>
                </a:spcBef>
                <a:spcAft>
                  <a:spcPct val="0"/>
                </a:spcAft>
                <a:defRPr/>
              </a:pPr>
              <a:t>31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D499DA-3DAA-4201-BB9D-1E649035D1CC}" type="slidenum">
              <a:rPr lang="zh-CN" altLang="en-US"/>
              <a:pPr fontAlgn="base">
                <a:spcBef>
                  <a:spcPct val="0"/>
                </a:spcBef>
                <a:spcAft>
                  <a:spcPct val="0"/>
                </a:spcAft>
                <a:defRPr/>
              </a:pPr>
              <a:t>32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22530"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E41A555D-4E8F-46BE-88C6-0E87AE142A3B}"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22531"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2253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BF9CEB-F3DA-4109-AA73-557B3A1BCA13}" type="slidenum">
              <a:rPr lang="en-US" altLang="en-US">
                <a:ea typeface="宋体" pitchFamily="2" charset="-122"/>
              </a:rPr>
              <a:pPr fontAlgn="base">
                <a:spcBef>
                  <a:spcPct val="0"/>
                </a:spcBef>
                <a:spcAft>
                  <a:spcPct val="0"/>
                </a:spcAft>
                <a:defRPr/>
              </a:pPr>
              <a:t>3</a:t>
            </a:fld>
            <a:endParaRPr lang="en-US" altLang="en-US">
              <a:ea typeface="宋体" pitchFamily="2" charset="-122"/>
            </a:endParaRPr>
          </a:p>
        </p:txBody>
      </p:sp>
      <p:sp>
        <p:nvSpPr>
          <p:cNvPr id="2253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22534"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ea typeface="宋体" pitchFamily="2" charset="-122"/>
              </a:rPr>
              <a:t>Based on the assumption that human beings are absolutely rational in their economic choices. Specifically, the assumption is that each person maximizes her or his rewards -- profits, incomes, or subjective benefits -- in the circumstances that she or he faces. This hypothesis serves a double purpose in the study of the allocation of resources. First, it narrows the range of possibilities somewhat. Absolutely rational behavior is more predictable than irrational behavior. Second, it provides a criterion for evaluation of the efficiency of an economic system. If the system leads to a reduction in the rewards coming to some people, without producing more than compensating rewards to others (costs greater than benefits, broadly) then something is wrong. Pollution, the overexploitation of fisheries, and inadequate resources committed to research can all be examples of this.</a:t>
            </a:r>
          </a:p>
          <a:p>
            <a:pPr eaLnBrk="1" hangingPunct="1">
              <a:spcBef>
                <a:spcPct val="0"/>
              </a:spcBef>
            </a:pPr>
            <a:endParaRPr lang="en-US" altLang="en-US" smtClean="0">
              <a:ea typeface="宋体" pitchFamily="2" charset="-122"/>
            </a:endParaRPr>
          </a:p>
          <a:p>
            <a:pPr eaLnBrk="1" hangingPunct="1">
              <a:spcBef>
                <a:spcPct val="0"/>
              </a:spcBef>
            </a:pPr>
            <a:r>
              <a:rPr lang="en-US" altLang="en-US" smtClean="0">
                <a:ea typeface="宋体" pitchFamily="2" charset="-122"/>
              </a:rPr>
              <a:t>Source:http://www.lebow.drexel.edu/economics/mccain/game/game.html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CCF13518-66FD-46BF-A5D5-13661B9F6AEA}" type="slidenum">
              <a:rPr lang="zh-CN" altLang="en-US"/>
              <a:pPr fontAlgn="base">
                <a:spcBef>
                  <a:spcPct val="0"/>
                </a:spcBef>
                <a:spcAft>
                  <a:spcPct val="0"/>
                </a:spcAft>
                <a:defRPr/>
              </a:pPr>
              <a:t>38</a:t>
            </a:fld>
            <a:endParaRPr lang="en-US" altLang="zh-CN"/>
          </a:p>
        </p:txBody>
      </p:sp>
      <p:sp>
        <p:nvSpPr>
          <p:cNvPr id="83970"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83971"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B2A097BA-8C18-4982-AD24-1B56C733CDF1}" type="slidenum">
              <a:rPr lang="zh-CN" altLang="en-US"/>
              <a:pPr fontAlgn="base">
                <a:spcBef>
                  <a:spcPct val="0"/>
                </a:spcBef>
                <a:spcAft>
                  <a:spcPct val="0"/>
                </a:spcAft>
                <a:defRPr/>
              </a:pPr>
              <a:t>39</a:t>
            </a:fld>
            <a:endParaRPr lang="en-US" altLang="zh-CN"/>
          </a:p>
        </p:txBody>
      </p:sp>
      <p:sp>
        <p:nvSpPr>
          <p:cNvPr id="86018"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86019"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572B2804-4289-4F72-86BD-C4390EB73DC9}" type="slidenum">
              <a:rPr lang="zh-CN" altLang="en-US"/>
              <a:pPr fontAlgn="base">
                <a:spcBef>
                  <a:spcPct val="0"/>
                </a:spcBef>
                <a:spcAft>
                  <a:spcPct val="0"/>
                </a:spcAft>
                <a:defRPr/>
              </a:pPr>
              <a:t>40</a:t>
            </a:fld>
            <a:endParaRPr lang="en-US" altLang="zh-CN"/>
          </a:p>
        </p:txBody>
      </p:sp>
      <p:sp>
        <p:nvSpPr>
          <p:cNvPr id="88066"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88067"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3ED19B0B-01B7-4460-A0B3-C6A20B86A49B}" type="slidenum">
              <a:rPr lang="zh-CN" altLang="en-US"/>
              <a:pPr fontAlgn="base">
                <a:spcBef>
                  <a:spcPct val="0"/>
                </a:spcBef>
                <a:spcAft>
                  <a:spcPct val="0"/>
                </a:spcAft>
                <a:defRPr/>
              </a:pPr>
              <a:t>41</a:t>
            </a:fld>
            <a:endParaRPr lang="en-US" altLang="zh-CN"/>
          </a:p>
        </p:txBody>
      </p:sp>
      <p:sp>
        <p:nvSpPr>
          <p:cNvPr id="90114"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90115"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E34D9C8B-E230-45D0-82A5-C699D197A61C}" type="slidenum">
              <a:rPr lang="zh-CN" altLang="en-US"/>
              <a:pPr fontAlgn="base">
                <a:spcBef>
                  <a:spcPct val="0"/>
                </a:spcBef>
                <a:spcAft>
                  <a:spcPct val="0"/>
                </a:spcAft>
                <a:defRPr/>
              </a:pPr>
              <a:t>42</a:t>
            </a:fld>
            <a:endParaRPr lang="en-US" altLang="zh-CN"/>
          </a:p>
        </p:txBody>
      </p:sp>
      <p:sp>
        <p:nvSpPr>
          <p:cNvPr id="92162"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92163"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3FF7A375-98EA-4B94-9B99-C052F367674E}" type="slidenum">
              <a:rPr lang="zh-CN" altLang="en-US"/>
              <a:pPr fontAlgn="base">
                <a:spcBef>
                  <a:spcPct val="0"/>
                </a:spcBef>
                <a:spcAft>
                  <a:spcPct val="0"/>
                </a:spcAft>
                <a:defRPr/>
              </a:pPr>
              <a:t>43</a:t>
            </a:fld>
            <a:endParaRPr lang="en-US" altLang="zh-CN"/>
          </a:p>
        </p:txBody>
      </p:sp>
      <p:sp>
        <p:nvSpPr>
          <p:cNvPr id="94210"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94211"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1A6EF099-DCB5-4DFA-8758-ADCDA8F0360F}" type="slidenum">
              <a:rPr lang="zh-CN" altLang="en-US"/>
              <a:pPr fontAlgn="base">
                <a:spcBef>
                  <a:spcPct val="0"/>
                </a:spcBef>
                <a:spcAft>
                  <a:spcPct val="0"/>
                </a:spcAft>
                <a:defRPr/>
              </a:pPr>
              <a:t>44</a:t>
            </a:fld>
            <a:endParaRPr lang="en-US" altLang="zh-CN"/>
          </a:p>
        </p:txBody>
      </p:sp>
      <p:sp>
        <p:nvSpPr>
          <p:cNvPr id="96258"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96259"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bwMode="auto">
          <a:xfrm>
            <a:off x="5545141" y="7022152"/>
            <a:ext cx="4242253" cy="368861"/>
          </a:xfrm>
          <a:ln>
            <a:miter lim="800000"/>
            <a:headEnd/>
            <a:tailEnd/>
          </a:ln>
        </p:spPr>
        <p:txBody>
          <a:bodyPr wrap="square" numCol="1" anchorCtr="0" compatLnSpc="1">
            <a:prstTxWarp prst="textNoShape">
              <a:avLst/>
            </a:prstTxWarp>
          </a:bodyPr>
          <a:lstStyle/>
          <a:p>
            <a:pPr fontAlgn="base">
              <a:spcBef>
                <a:spcPct val="0"/>
              </a:spcBef>
              <a:spcAft>
                <a:spcPct val="0"/>
              </a:spcAft>
              <a:defRPr/>
            </a:pPr>
            <a:fld id="{26F31F88-E4CB-4924-94D5-C8484E305D41}" type="slidenum">
              <a:rPr lang="en-US" altLang="en-US">
                <a:ea typeface="宋体" pitchFamily="2" charset="-122"/>
              </a:rPr>
              <a:pPr fontAlgn="base">
                <a:spcBef>
                  <a:spcPct val="0"/>
                </a:spcBef>
                <a:spcAft>
                  <a:spcPct val="0"/>
                </a:spcAft>
                <a:defRPr/>
              </a:pPr>
              <a:t>45</a:t>
            </a:fld>
            <a:endParaRPr lang="en-US" altLang="en-US">
              <a:ea typeface="宋体" pitchFamily="2" charset="-122"/>
            </a:endParaRPr>
          </a:p>
        </p:txBody>
      </p:sp>
      <p:sp>
        <p:nvSpPr>
          <p:cNvPr id="98306" name="Rectangle 2"/>
          <p:cNvSpPr>
            <a:spLocks noGrp="1" noRot="1" noChangeAspect="1" noChangeArrowheads="1" noTextEdit="1"/>
          </p:cNvSpPr>
          <p:nvPr>
            <p:ph type="sldImg"/>
          </p:nvPr>
        </p:nvSpPr>
        <p:spPr bwMode="auto">
          <a:xfrm>
            <a:off x="2433638" y="555625"/>
            <a:ext cx="4921250" cy="2768600"/>
          </a:xfrm>
          <a:noFill/>
          <a:ln>
            <a:solidFill>
              <a:srgbClr val="000000"/>
            </a:solidFill>
            <a:miter lim="800000"/>
            <a:headEnd/>
            <a:tailEnd/>
          </a:ln>
        </p:spPr>
      </p:sp>
      <p:sp>
        <p:nvSpPr>
          <p:cNvPr id="98307" name="Rectangle 3"/>
          <p:cNvSpPr>
            <a:spLocks noGrp="1" noChangeArrowheads="1"/>
          </p:cNvSpPr>
          <p:nvPr>
            <p:ph type="body" idx="1"/>
          </p:nvPr>
        </p:nvSpPr>
        <p:spPr bwMode="auto">
          <a:xfrm>
            <a:off x="1306035" y="3511078"/>
            <a:ext cx="7176898" cy="3324920"/>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xfrm>
            <a:off x="5545141" y="7022152"/>
            <a:ext cx="4242253" cy="368861"/>
          </a:xfrm>
          <a:ln>
            <a:miter lim="800000"/>
            <a:headEnd/>
            <a:tailEnd/>
          </a:ln>
        </p:spPr>
        <p:txBody>
          <a:bodyPr wrap="square" numCol="1" anchorCtr="0" compatLnSpc="1">
            <a:prstTxWarp prst="textNoShape">
              <a:avLst/>
            </a:prstTxWarp>
          </a:bodyPr>
          <a:lstStyle/>
          <a:p>
            <a:pPr fontAlgn="base">
              <a:spcBef>
                <a:spcPct val="0"/>
              </a:spcBef>
              <a:spcAft>
                <a:spcPct val="0"/>
              </a:spcAft>
              <a:defRPr/>
            </a:pPr>
            <a:fld id="{835465FB-D879-4D9A-8B9D-7A8D895DE6E9}" type="slidenum">
              <a:rPr lang="en-US" altLang="en-US">
                <a:ea typeface="宋体" pitchFamily="2" charset="-122"/>
              </a:rPr>
              <a:pPr fontAlgn="base">
                <a:spcBef>
                  <a:spcPct val="0"/>
                </a:spcBef>
                <a:spcAft>
                  <a:spcPct val="0"/>
                </a:spcAft>
                <a:defRPr/>
              </a:pPr>
              <a:t>46</a:t>
            </a:fld>
            <a:endParaRPr lang="en-US" altLang="en-US">
              <a:ea typeface="宋体" pitchFamily="2" charset="-122"/>
            </a:endParaRPr>
          </a:p>
        </p:txBody>
      </p:sp>
      <p:sp>
        <p:nvSpPr>
          <p:cNvPr id="100354" name="Rectangle 2"/>
          <p:cNvSpPr>
            <a:spLocks noGrp="1" noRot="1" noChangeAspect="1" noChangeArrowheads="1" noTextEdit="1"/>
          </p:cNvSpPr>
          <p:nvPr>
            <p:ph type="sldImg"/>
          </p:nvPr>
        </p:nvSpPr>
        <p:spPr bwMode="auto">
          <a:xfrm>
            <a:off x="2433638" y="555625"/>
            <a:ext cx="4921250" cy="2768600"/>
          </a:xfrm>
          <a:noFill/>
          <a:ln>
            <a:solidFill>
              <a:srgbClr val="000000"/>
            </a:solidFill>
            <a:miter lim="800000"/>
            <a:headEnd/>
            <a:tailEnd/>
          </a:ln>
        </p:spPr>
      </p:sp>
      <p:sp>
        <p:nvSpPr>
          <p:cNvPr id="100355" name="Rectangle 3"/>
          <p:cNvSpPr>
            <a:spLocks noGrp="1" noChangeArrowheads="1"/>
          </p:cNvSpPr>
          <p:nvPr>
            <p:ph type="body" idx="1"/>
          </p:nvPr>
        </p:nvSpPr>
        <p:spPr bwMode="auto">
          <a:xfrm>
            <a:off x="1306035" y="3511078"/>
            <a:ext cx="7176898" cy="3324920"/>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bwMode="auto">
          <a:xfrm>
            <a:off x="5545141" y="7022152"/>
            <a:ext cx="4242253" cy="368861"/>
          </a:xfrm>
          <a:ln>
            <a:miter lim="800000"/>
            <a:headEnd/>
            <a:tailEnd/>
          </a:ln>
        </p:spPr>
        <p:txBody>
          <a:bodyPr wrap="square" numCol="1" anchorCtr="0" compatLnSpc="1">
            <a:prstTxWarp prst="textNoShape">
              <a:avLst/>
            </a:prstTxWarp>
          </a:bodyPr>
          <a:lstStyle/>
          <a:p>
            <a:pPr fontAlgn="base">
              <a:spcBef>
                <a:spcPct val="0"/>
              </a:spcBef>
              <a:spcAft>
                <a:spcPct val="0"/>
              </a:spcAft>
              <a:defRPr/>
            </a:pPr>
            <a:fld id="{286D05D0-6056-4B19-A141-7CA2B044B3FA}" type="slidenum">
              <a:rPr lang="en-US" altLang="en-US">
                <a:ea typeface="宋体" pitchFamily="2" charset="-122"/>
              </a:rPr>
              <a:pPr fontAlgn="base">
                <a:spcBef>
                  <a:spcPct val="0"/>
                </a:spcBef>
                <a:spcAft>
                  <a:spcPct val="0"/>
                </a:spcAft>
                <a:defRPr/>
              </a:pPr>
              <a:t>47</a:t>
            </a:fld>
            <a:endParaRPr lang="en-US" altLang="en-US">
              <a:ea typeface="宋体" pitchFamily="2" charset="-122"/>
            </a:endParaRPr>
          </a:p>
        </p:txBody>
      </p:sp>
      <p:sp>
        <p:nvSpPr>
          <p:cNvPr id="102402" name="Rectangle 2"/>
          <p:cNvSpPr>
            <a:spLocks noGrp="1" noRot="1" noChangeAspect="1" noChangeArrowheads="1" noTextEdit="1"/>
          </p:cNvSpPr>
          <p:nvPr>
            <p:ph type="sldImg"/>
          </p:nvPr>
        </p:nvSpPr>
        <p:spPr bwMode="auto">
          <a:xfrm>
            <a:off x="2433638" y="555625"/>
            <a:ext cx="4921250" cy="2768600"/>
          </a:xfrm>
          <a:noFill/>
          <a:ln>
            <a:solidFill>
              <a:srgbClr val="000000"/>
            </a:solidFill>
            <a:miter lim="800000"/>
            <a:headEnd/>
            <a:tailEnd/>
          </a:ln>
        </p:spPr>
      </p:sp>
      <p:sp>
        <p:nvSpPr>
          <p:cNvPr id="102403" name="Rectangle 3"/>
          <p:cNvSpPr>
            <a:spLocks noGrp="1" noChangeArrowheads="1"/>
          </p:cNvSpPr>
          <p:nvPr>
            <p:ph type="body" idx="1"/>
          </p:nvPr>
        </p:nvSpPr>
        <p:spPr bwMode="auto">
          <a:xfrm>
            <a:off x="1306035" y="3511078"/>
            <a:ext cx="7176898" cy="3324920"/>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24578"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4E736A18-ECD9-428C-801E-626DF52E61C5}"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24579"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2458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9CAF03-3CD2-4A01-B04D-1C55E4996E35}" type="slidenum">
              <a:rPr lang="en-US" altLang="en-US">
                <a:ea typeface="宋体" pitchFamily="2" charset="-122"/>
              </a:rPr>
              <a:pPr fontAlgn="base">
                <a:spcBef>
                  <a:spcPct val="0"/>
                </a:spcBef>
                <a:spcAft>
                  <a:spcPct val="0"/>
                </a:spcAft>
                <a:defRPr/>
              </a:pPr>
              <a:t>4</a:t>
            </a:fld>
            <a:endParaRPr lang="en-US" altLang="en-US">
              <a:ea typeface="宋体" pitchFamily="2" charset="-122"/>
            </a:endParaRPr>
          </a:p>
        </p:txBody>
      </p:sp>
      <p:sp>
        <p:nvSpPr>
          <p:cNvPr id="24581"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24582" name="Rectangle 1027"/>
          <p:cNvSpPr>
            <a:spLocks noGrp="1" noChangeArrowheads="1"/>
          </p:cNvSpPr>
          <p:nvPr>
            <p:ph type="body" idx="1"/>
          </p:nvPr>
        </p:nvSpPr>
        <p:spPr bwMode="auto">
          <a:xfrm>
            <a:off x="906357" y="4795195"/>
            <a:ext cx="4984962" cy="4962390"/>
          </a:xfrm>
          <a:noFill/>
        </p:spPr>
        <p:txBody>
          <a:bodyPr wrap="square" numCol="1" anchor="t" anchorCtr="0" compatLnSpc="1">
            <a:prstTxWarp prst="textNoShape">
              <a:avLst/>
            </a:prstTxWarp>
          </a:bodyPr>
          <a:lstStyle/>
          <a:p>
            <a:pPr eaLnBrk="1" hangingPunct="1">
              <a:spcBef>
                <a:spcPct val="0"/>
              </a:spcBef>
            </a:pPr>
            <a:r>
              <a:rPr lang="en-US" altLang="en-US" smtClean="0">
                <a:ea typeface="宋体" pitchFamily="2" charset="-122"/>
              </a:rPr>
              <a:t>Few people would risk a sure gain of $1,000,000 for an even chance of gaining $10,000,000, for example. In fact, many decisions people make, such as buying insurance policies, playing lottery games, and gambling in a casino, indicate that they are not maximizing their average profits. Game theory does not attempt to indicate what a player's goal should be; instead, it shows the player how to attain his goal, whatever it may be.</a:t>
            </a:r>
          </a:p>
          <a:p>
            <a:pPr eaLnBrk="1" hangingPunct="1">
              <a:spcBef>
                <a:spcPct val="0"/>
              </a:spcBef>
            </a:pPr>
            <a:r>
              <a:rPr lang="en-US" altLang="en-US" smtClean="0">
                <a:ea typeface="宋体" pitchFamily="2" charset="-122"/>
              </a:rPr>
              <a:t> Von Neumann and Morgenstern understood this distinction, and so to accommodate all players, whatever their goals, they constructed a theory of utility. They began by listing certain axioms that they felt all "rational" decision makers would follow (for example, if a person likes tea better than milk, and milk better than coffee, then that person should like tea better than coffee). They then proved that for such rational decision makers it was possible to define a utility function that would reflect an individual's preferences; basically, a utility function assigns to each of a player's</a:t>
            </a:r>
          </a:p>
          <a:p>
            <a:pPr eaLnBrk="1" hangingPunct="1">
              <a:spcBef>
                <a:spcPct val="0"/>
              </a:spcBef>
            </a:pPr>
            <a:r>
              <a:rPr lang="en-US" altLang="en-US" smtClean="0">
                <a:ea typeface="宋体" pitchFamily="2" charset="-122"/>
              </a:rPr>
              <a:t> alternatives a number that conveys the relative attractiveness of that alternative.</a:t>
            </a:r>
          </a:p>
          <a:p>
            <a:pPr eaLnBrk="1" hangingPunct="1">
              <a:spcBef>
                <a:spcPct val="0"/>
              </a:spcBef>
            </a:pPr>
            <a:r>
              <a:rPr lang="en-US" altLang="en-US" smtClean="0">
                <a:ea typeface="宋体" pitchFamily="2" charset="-122"/>
              </a:rPr>
              <a:t> Maximizing someone's utility automatically determines his most preferred option. In recent years, however, some doubt has been raised about whether people actually behave in accordance with these rational rules.</a:t>
            </a:r>
          </a:p>
          <a:p>
            <a:pPr eaLnBrk="1" hangingPunct="1">
              <a:spcBef>
                <a:spcPct val="0"/>
              </a:spcBef>
            </a:pPr>
            <a:r>
              <a:rPr lang="en-US" altLang="en-US" smtClean="0">
                <a:ea typeface="宋体" pitchFamily="2" charset="-122"/>
              </a:rPr>
              <a:t>Source: http://search.britannica.com/bcom/eb/article/5/0,5716,117275+6,00.html</a:t>
            </a:r>
          </a:p>
          <a:p>
            <a:pPr eaLnBrk="1" hangingPunct="1">
              <a:spcBef>
                <a:spcPct val="0"/>
              </a:spcBef>
            </a:pPr>
            <a:r>
              <a:rPr lang="en-US" altLang="en-US" smtClean="0">
                <a:ea typeface="宋体" pitchFamily="2" charset="-122"/>
              </a:rPr>
              <a:t>Values assigned to alternatives is based on the relative attractiveness to an individual.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xfrm>
            <a:off x="5545141" y="7022152"/>
            <a:ext cx="4242253" cy="368861"/>
          </a:xfrm>
          <a:ln>
            <a:miter lim="800000"/>
            <a:headEnd/>
            <a:tailEnd/>
          </a:ln>
        </p:spPr>
        <p:txBody>
          <a:bodyPr wrap="square" numCol="1" anchorCtr="0" compatLnSpc="1">
            <a:prstTxWarp prst="textNoShape">
              <a:avLst/>
            </a:prstTxWarp>
          </a:bodyPr>
          <a:lstStyle/>
          <a:p>
            <a:pPr fontAlgn="base">
              <a:spcBef>
                <a:spcPct val="0"/>
              </a:spcBef>
              <a:spcAft>
                <a:spcPct val="0"/>
              </a:spcAft>
              <a:defRPr/>
            </a:pPr>
            <a:fld id="{7D3FC941-4FAF-4B77-BC4E-0D22F87A86AF}" type="slidenum">
              <a:rPr lang="en-US" altLang="en-US">
                <a:ea typeface="宋体" pitchFamily="2" charset="-122"/>
              </a:rPr>
              <a:pPr fontAlgn="base">
                <a:spcBef>
                  <a:spcPct val="0"/>
                </a:spcBef>
                <a:spcAft>
                  <a:spcPct val="0"/>
                </a:spcAft>
                <a:defRPr/>
              </a:pPr>
              <a:t>48</a:t>
            </a:fld>
            <a:endParaRPr lang="en-US" altLang="en-US">
              <a:ea typeface="宋体" pitchFamily="2" charset="-122"/>
            </a:endParaRPr>
          </a:p>
        </p:txBody>
      </p:sp>
      <p:sp>
        <p:nvSpPr>
          <p:cNvPr id="104450" name="Rectangle 2"/>
          <p:cNvSpPr>
            <a:spLocks noGrp="1" noRot="1" noChangeAspect="1" noChangeArrowheads="1" noTextEdit="1"/>
          </p:cNvSpPr>
          <p:nvPr>
            <p:ph type="sldImg"/>
          </p:nvPr>
        </p:nvSpPr>
        <p:spPr bwMode="auto">
          <a:xfrm>
            <a:off x="2433638" y="555625"/>
            <a:ext cx="4921250" cy="2768600"/>
          </a:xfrm>
          <a:noFill/>
          <a:ln>
            <a:solidFill>
              <a:srgbClr val="000000"/>
            </a:solidFill>
            <a:miter lim="800000"/>
            <a:headEnd/>
            <a:tailEnd/>
          </a:ln>
        </p:spPr>
      </p:sp>
      <p:sp>
        <p:nvSpPr>
          <p:cNvPr id="104451" name="Rectangle 3"/>
          <p:cNvSpPr>
            <a:spLocks noGrp="1" noChangeArrowheads="1"/>
          </p:cNvSpPr>
          <p:nvPr>
            <p:ph type="body" idx="1"/>
          </p:nvPr>
        </p:nvSpPr>
        <p:spPr bwMode="auto">
          <a:xfrm>
            <a:off x="1306035" y="3511078"/>
            <a:ext cx="7176898" cy="3324920"/>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xfrm>
            <a:off x="5545141" y="7022152"/>
            <a:ext cx="4242253" cy="368861"/>
          </a:xfrm>
          <a:ln>
            <a:miter lim="800000"/>
            <a:headEnd/>
            <a:tailEnd/>
          </a:ln>
        </p:spPr>
        <p:txBody>
          <a:bodyPr wrap="square" numCol="1" anchorCtr="0" compatLnSpc="1">
            <a:prstTxWarp prst="textNoShape">
              <a:avLst/>
            </a:prstTxWarp>
          </a:bodyPr>
          <a:lstStyle/>
          <a:p>
            <a:pPr fontAlgn="base">
              <a:spcBef>
                <a:spcPct val="0"/>
              </a:spcBef>
              <a:spcAft>
                <a:spcPct val="0"/>
              </a:spcAft>
              <a:defRPr/>
            </a:pPr>
            <a:fld id="{2177B3CE-3126-49BA-8153-96FF38D748C0}" type="slidenum">
              <a:rPr lang="en-US" altLang="en-US">
                <a:ea typeface="宋体" pitchFamily="2" charset="-122"/>
              </a:rPr>
              <a:pPr fontAlgn="base">
                <a:spcBef>
                  <a:spcPct val="0"/>
                </a:spcBef>
                <a:spcAft>
                  <a:spcPct val="0"/>
                </a:spcAft>
                <a:defRPr/>
              </a:pPr>
              <a:t>49</a:t>
            </a:fld>
            <a:endParaRPr lang="en-US" altLang="en-US">
              <a:ea typeface="宋体" pitchFamily="2" charset="-122"/>
            </a:endParaRPr>
          </a:p>
        </p:txBody>
      </p:sp>
      <p:sp>
        <p:nvSpPr>
          <p:cNvPr id="106498" name="Rectangle 2"/>
          <p:cNvSpPr>
            <a:spLocks noGrp="1" noRot="1" noChangeAspect="1" noChangeArrowheads="1" noTextEdit="1"/>
          </p:cNvSpPr>
          <p:nvPr>
            <p:ph type="sldImg"/>
          </p:nvPr>
        </p:nvSpPr>
        <p:spPr bwMode="auto">
          <a:xfrm>
            <a:off x="2433638" y="555625"/>
            <a:ext cx="4921250" cy="2768600"/>
          </a:xfrm>
          <a:noFill/>
          <a:ln>
            <a:solidFill>
              <a:srgbClr val="000000"/>
            </a:solidFill>
            <a:miter lim="800000"/>
            <a:headEnd/>
            <a:tailEnd/>
          </a:ln>
        </p:spPr>
      </p:sp>
      <p:sp>
        <p:nvSpPr>
          <p:cNvPr id="106499" name="Rectangle 3"/>
          <p:cNvSpPr>
            <a:spLocks noGrp="1" noChangeArrowheads="1"/>
          </p:cNvSpPr>
          <p:nvPr>
            <p:ph type="body" idx="1"/>
          </p:nvPr>
        </p:nvSpPr>
        <p:spPr bwMode="auto">
          <a:xfrm>
            <a:off x="1306035" y="3511078"/>
            <a:ext cx="7176898" cy="3324920"/>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bwMode="auto">
          <a:xfrm>
            <a:off x="5545141" y="7022152"/>
            <a:ext cx="4242253" cy="368861"/>
          </a:xfrm>
          <a:ln>
            <a:miter lim="800000"/>
            <a:headEnd/>
            <a:tailEnd/>
          </a:ln>
        </p:spPr>
        <p:txBody>
          <a:bodyPr wrap="square" numCol="1" anchorCtr="0" compatLnSpc="1">
            <a:prstTxWarp prst="textNoShape">
              <a:avLst/>
            </a:prstTxWarp>
          </a:bodyPr>
          <a:lstStyle/>
          <a:p>
            <a:pPr fontAlgn="base">
              <a:spcBef>
                <a:spcPct val="0"/>
              </a:spcBef>
              <a:spcAft>
                <a:spcPct val="0"/>
              </a:spcAft>
              <a:defRPr/>
            </a:pPr>
            <a:fld id="{1996067D-89E1-462D-9ED8-F07445EC61B5}" type="slidenum">
              <a:rPr lang="en-US" altLang="en-US">
                <a:ea typeface="宋体" pitchFamily="2" charset="-122"/>
              </a:rPr>
              <a:pPr fontAlgn="base">
                <a:spcBef>
                  <a:spcPct val="0"/>
                </a:spcBef>
                <a:spcAft>
                  <a:spcPct val="0"/>
                </a:spcAft>
                <a:defRPr/>
              </a:pPr>
              <a:t>50</a:t>
            </a:fld>
            <a:endParaRPr lang="en-US" altLang="en-US">
              <a:ea typeface="宋体" pitchFamily="2" charset="-122"/>
            </a:endParaRPr>
          </a:p>
        </p:txBody>
      </p:sp>
      <p:sp>
        <p:nvSpPr>
          <p:cNvPr id="108546" name="Rectangle 2"/>
          <p:cNvSpPr>
            <a:spLocks noGrp="1" noRot="1" noChangeAspect="1" noChangeArrowheads="1" noTextEdit="1"/>
          </p:cNvSpPr>
          <p:nvPr>
            <p:ph type="sldImg"/>
          </p:nvPr>
        </p:nvSpPr>
        <p:spPr bwMode="auto">
          <a:xfrm>
            <a:off x="2433638" y="555625"/>
            <a:ext cx="4921250" cy="2768600"/>
          </a:xfrm>
          <a:noFill/>
          <a:ln>
            <a:solidFill>
              <a:srgbClr val="000000"/>
            </a:solidFill>
            <a:miter lim="800000"/>
            <a:headEnd/>
            <a:tailEnd/>
          </a:ln>
        </p:spPr>
      </p:sp>
      <p:sp>
        <p:nvSpPr>
          <p:cNvPr id="108547" name="Rectangle 3"/>
          <p:cNvSpPr>
            <a:spLocks noGrp="1" noChangeArrowheads="1"/>
          </p:cNvSpPr>
          <p:nvPr>
            <p:ph type="body" idx="1"/>
          </p:nvPr>
        </p:nvSpPr>
        <p:spPr bwMode="auto">
          <a:xfrm>
            <a:off x="1306035" y="3511078"/>
            <a:ext cx="7176898" cy="3324920"/>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eaLnBrk="1" fontAlgn="auto" hangingPunct="1">
              <a:spcBef>
                <a:spcPts val="0"/>
              </a:spcBef>
              <a:spcAft>
                <a:spcPts val="0"/>
              </a:spcAft>
              <a:defRPr/>
            </a:pPr>
            <a:r>
              <a:rPr lang="en-US" dirty="0"/>
              <a:t>Finally</a:t>
            </a:r>
            <a:r>
              <a:rPr lang="en-US" baseline="0" dirty="0"/>
              <a:t>, some subsets of our model have been used in real-life </a:t>
            </a:r>
          </a:p>
          <a:p>
            <a:pPr defTabSz="483306" eaLnBrk="1" fontAlgn="auto" hangingPunct="1">
              <a:spcBef>
                <a:spcPts val="0"/>
              </a:spcBef>
              <a:spcAft>
                <a:spcPts val="0"/>
              </a:spcAft>
              <a:defRPr/>
            </a:pPr>
            <a:r>
              <a:rPr lang="en-US" baseline="0" dirty="0"/>
              <a:t>By the LAX airport, US coast guard</a:t>
            </a:r>
          </a:p>
          <a:p>
            <a:pPr defTabSz="483306" eaLnBrk="1" fontAlgn="auto" hangingPunct="1">
              <a:spcBef>
                <a:spcPts val="0"/>
              </a:spcBef>
              <a:spcAft>
                <a:spcPts val="0"/>
              </a:spcAft>
              <a:defRPr/>
            </a:pPr>
            <a:endParaRPr lang="en-US" baseline="0" dirty="0"/>
          </a:p>
          <a:p>
            <a:pPr defTabSz="483306" eaLnBrk="1" fontAlgn="auto" hangingPunct="1">
              <a:spcBef>
                <a:spcPts val="0"/>
              </a:spcBef>
              <a:spcAft>
                <a:spcPts val="0"/>
              </a:spcAft>
              <a:defRPr/>
            </a:pPr>
            <a:r>
              <a:rPr lang="en-US" baseline="0" dirty="0"/>
              <a:t>Let me show you this video that the Coast guard admiral talked </a:t>
            </a:r>
          </a:p>
          <a:p>
            <a:pPr defTabSz="483306" eaLnBrk="1" fontAlgn="auto" hangingPunct="1">
              <a:spcBef>
                <a:spcPts val="0"/>
              </a:spcBef>
              <a:spcAft>
                <a:spcPts val="0"/>
              </a:spcAft>
              <a:defRPr/>
            </a:pPr>
            <a:r>
              <a:rPr lang="en-US" baseline="0" dirty="0"/>
              <a:t>About game theory in congressional hearing </a:t>
            </a:r>
          </a:p>
          <a:p>
            <a:pPr defTabSz="483306" eaLnBrk="1" fontAlgn="auto" hangingPunct="1">
              <a:spcBef>
                <a:spcPts val="0"/>
              </a:spcBef>
              <a:spcAft>
                <a:spcPts val="0"/>
              </a:spcAft>
              <a:defRPr/>
            </a:pPr>
            <a:endParaRPr lang="en-US" dirty="0"/>
          </a:p>
          <a:p>
            <a:pPr defTabSz="483306" eaLnBrk="1" fontAlgn="auto" hangingPunct="1">
              <a:spcBef>
                <a:spcPts val="0"/>
              </a:spcBef>
              <a:spcAft>
                <a:spcPts val="0"/>
              </a:spcAft>
              <a:defRPr/>
            </a:pPr>
            <a:endParaRPr lang="en-US" dirty="0"/>
          </a:p>
          <a:p>
            <a:pPr defTabSz="483306" eaLnBrk="1" fontAlgn="auto" hangingPunct="1">
              <a:spcBef>
                <a:spcPts val="0"/>
              </a:spcBef>
              <a:spcAft>
                <a:spcPts val="0"/>
              </a:spcAft>
              <a:defRPr/>
            </a:pPr>
            <a:r>
              <a:rPr lang="en-US" dirty="0"/>
              <a:t>Joke (maybe)</a:t>
            </a:r>
          </a:p>
          <a:p>
            <a:pPr defTabSz="483306" eaLnBrk="1" fontAlgn="auto" hangingPunct="1">
              <a:spcBef>
                <a:spcPts val="0"/>
              </a:spcBef>
              <a:spcAft>
                <a:spcPts val="0"/>
              </a:spcAft>
              <a:defRPr/>
            </a:pPr>
            <a:endParaRPr lang="en-US" dirty="0"/>
          </a:p>
          <a:p>
            <a:pPr defTabSz="483306" eaLnBrk="1" fontAlgn="auto" hangingPunct="1">
              <a:spcBef>
                <a:spcPts val="0"/>
              </a:spcBef>
              <a:spcAft>
                <a:spcPts val="0"/>
              </a:spcAft>
              <a:defRPr/>
            </a:pPr>
            <a:r>
              <a:rPr lang="en-US" dirty="0"/>
              <a:t>Mention</a:t>
            </a:r>
            <a:r>
              <a:rPr lang="en-US" baseline="0" dirty="0"/>
              <a:t> about differences of RGGs</a:t>
            </a:r>
            <a:endParaRPr lang="en-US" dirty="0"/>
          </a:p>
        </p:txBody>
      </p:sp>
      <p:sp>
        <p:nvSpPr>
          <p:cNvPr id="4" name="Slide Number Placeholder 3"/>
          <p:cNvSpPr>
            <a:spLocks noGrp="1"/>
          </p:cNvSpPr>
          <p:nvPr>
            <p:ph type="sldNum" sz="quarter" idx="10"/>
          </p:nvPr>
        </p:nvSpPr>
        <p:spPr/>
        <p:txBody>
          <a:bodyPr/>
          <a:lstStyle/>
          <a:p>
            <a:fld id="{A9399311-FD66-C946-80E0-DC4B4E40D6AD}" type="slidenum">
              <a:rPr lang="en-US" smtClean="0"/>
              <a:t>56</a:t>
            </a:fld>
            <a:endParaRPr lang="en-US" dirty="0"/>
          </a:p>
        </p:txBody>
      </p:sp>
    </p:spTree>
    <p:extLst>
      <p:ext uri="{BB962C8B-B14F-4D97-AF65-F5344CB8AC3E}">
        <p14:creationId xmlns:p14="http://schemas.microsoft.com/office/powerpoint/2010/main" val="573623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eaLnBrk="1" fontAlgn="auto" hangingPunct="1">
              <a:spcBef>
                <a:spcPts val="0"/>
              </a:spcBef>
              <a:spcAft>
                <a:spcPts val="0"/>
              </a:spcAft>
              <a:defRPr/>
            </a:pPr>
            <a:r>
              <a:rPr lang="en-US" dirty="0"/>
              <a:t>Finally</a:t>
            </a:r>
            <a:r>
              <a:rPr lang="en-US" baseline="0" dirty="0"/>
              <a:t>, some subsets of our model have been used in real-life </a:t>
            </a:r>
          </a:p>
          <a:p>
            <a:pPr defTabSz="483306" eaLnBrk="1" fontAlgn="auto" hangingPunct="1">
              <a:spcBef>
                <a:spcPts val="0"/>
              </a:spcBef>
              <a:spcAft>
                <a:spcPts val="0"/>
              </a:spcAft>
              <a:defRPr/>
            </a:pPr>
            <a:r>
              <a:rPr lang="en-US" baseline="0" dirty="0"/>
              <a:t>By the LAX airport, US coast guard</a:t>
            </a:r>
          </a:p>
          <a:p>
            <a:pPr defTabSz="483306" eaLnBrk="1" fontAlgn="auto" hangingPunct="1">
              <a:spcBef>
                <a:spcPts val="0"/>
              </a:spcBef>
              <a:spcAft>
                <a:spcPts val="0"/>
              </a:spcAft>
              <a:defRPr/>
            </a:pPr>
            <a:endParaRPr lang="en-US" baseline="0" dirty="0"/>
          </a:p>
          <a:p>
            <a:pPr defTabSz="483306" eaLnBrk="1" fontAlgn="auto" hangingPunct="1">
              <a:spcBef>
                <a:spcPts val="0"/>
              </a:spcBef>
              <a:spcAft>
                <a:spcPts val="0"/>
              </a:spcAft>
              <a:defRPr/>
            </a:pPr>
            <a:r>
              <a:rPr lang="en-US" baseline="0" dirty="0"/>
              <a:t>Let me show you this video that the Coast guard admiral talked </a:t>
            </a:r>
          </a:p>
          <a:p>
            <a:pPr defTabSz="483306" eaLnBrk="1" fontAlgn="auto" hangingPunct="1">
              <a:spcBef>
                <a:spcPts val="0"/>
              </a:spcBef>
              <a:spcAft>
                <a:spcPts val="0"/>
              </a:spcAft>
              <a:defRPr/>
            </a:pPr>
            <a:r>
              <a:rPr lang="en-US" baseline="0" dirty="0"/>
              <a:t>About game theory in congressional hearing </a:t>
            </a:r>
          </a:p>
          <a:p>
            <a:pPr defTabSz="483306" eaLnBrk="1" fontAlgn="auto" hangingPunct="1">
              <a:spcBef>
                <a:spcPts val="0"/>
              </a:spcBef>
              <a:spcAft>
                <a:spcPts val="0"/>
              </a:spcAft>
              <a:defRPr/>
            </a:pPr>
            <a:endParaRPr lang="en-US" dirty="0"/>
          </a:p>
          <a:p>
            <a:pPr defTabSz="483306" eaLnBrk="1" fontAlgn="auto" hangingPunct="1">
              <a:spcBef>
                <a:spcPts val="0"/>
              </a:spcBef>
              <a:spcAft>
                <a:spcPts val="0"/>
              </a:spcAft>
              <a:defRPr/>
            </a:pPr>
            <a:endParaRPr lang="en-US" dirty="0"/>
          </a:p>
          <a:p>
            <a:pPr defTabSz="483306" eaLnBrk="1" fontAlgn="auto" hangingPunct="1">
              <a:spcBef>
                <a:spcPts val="0"/>
              </a:spcBef>
              <a:spcAft>
                <a:spcPts val="0"/>
              </a:spcAft>
              <a:defRPr/>
            </a:pPr>
            <a:r>
              <a:rPr lang="en-US" dirty="0"/>
              <a:t>Joke (maybe)</a:t>
            </a:r>
          </a:p>
          <a:p>
            <a:pPr defTabSz="483306" eaLnBrk="1" fontAlgn="auto" hangingPunct="1">
              <a:spcBef>
                <a:spcPts val="0"/>
              </a:spcBef>
              <a:spcAft>
                <a:spcPts val="0"/>
              </a:spcAft>
              <a:defRPr/>
            </a:pPr>
            <a:endParaRPr lang="en-US" dirty="0"/>
          </a:p>
          <a:p>
            <a:pPr defTabSz="483306" eaLnBrk="1" fontAlgn="auto" hangingPunct="1">
              <a:spcBef>
                <a:spcPts val="0"/>
              </a:spcBef>
              <a:spcAft>
                <a:spcPts val="0"/>
              </a:spcAft>
              <a:defRPr/>
            </a:pPr>
            <a:r>
              <a:rPr lang="en-US" dirty="0"/>
              <a:t>Mention</a:t>
            </a:r>
            <a:r>
              <a:rPr lang="en-US" baseline="0" dirty="0"/>
              <a:t> about differences of RGGs</a:t>
            </a:r>
            <a:endParaRPr lang="en-US" dirty="0"/>
          </a:p>
        </p:txBody>
      </p:sp>
      <p:sp>
        <p:nvSpPr>
          <p:cNvPr id="4" name="Slide Number Placeholder 3"/>
          <p:cNvSpPr>
            <a:spLocks noGrp="1"/>
          </p:cNvSpPr>
          <p:nvPr>
            <p:ph type="sldNum" sz="quarter" idx="10"/>
          </p:nvPr>
        </p:nvSpPr>
        <p:spPr/>
        <p:txBody>
          <a:bodyPr/>
          <a:lstStyle/>
          <a:p>
            <a:fld id="{A9399311-FD66-C946-80E0-DC4B4E40D6AD}" type="slidenum">
              <a:rPr lang="en-US" smtClean="0"/>
              <a:t>57</a:t>
            </a:fld>
            <a:endParaRPr lang="en-US" dirty="0"/>
          </a:p>
        </p:txBody>
      </p:sp>
    </p:spTree>
    <p:extLst>
      <p:ext uri="{BB962C8B-B14F-4D97-AF65-F5344CB8AC3E}">
        <p14:creationId xmlns:p14="http://schemas.microsoft.com/office/powerpoint/2010/main" val="97769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26626"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4E8E5C40-B700-40F1-BF9F-D3D863A3E05E}"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26627"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2662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8E4651-AF6C-4B42-836B-5A02A6336DD8}" type="slidenum">
              <a:rPr lang="en-US" altLang="en-US">
                <a:ea typeface="宋体" pitchFamily="2" charset="-122"/>
              </a:rPr>
              <a:pPr fontAlgn="base">
                <a:spcBef>
                  <a:spcPct val="0"/>
                </a:spcBef>
                <a:spcAft>
                  <a:spcPct val="0"/>
                </a:spcAft>
                <a:defRPr/>
              </a:pPr>
              <a:t>5</a:t>
            </a:fld>
            <a:endParaRPr lang="en-US" altLang="en-US">
              <a:ea typeface="宋体" pitchFamily="2" charset="-122"/>
            </a:endParaRPr>
          </a:p>
        </p:txBody>
      </p:sp>
      <p:sp>
        <p:nvSpPr>
          <p:cNvPr id="2662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30" name="Rectangle 3"/>
          <p:cNvSpPr>
            <a:spLocks noGrp="1" noChangeArrowheads="1"/>
          </p:cNvSpPr>
          <p:nvPr>
            <p:ph type="body" idx="1"/>
          </p:nvPr>
        </p:nvSpPr>
        <p:spPr bwMode="auto">
          <a:xfrm>
            <a:off x="302119" y="4795195"/>
            <a:ext cx="6193437" cy="4541819"/>
          </a:xfrm>
          <a:noFill/>
        </p:spPr>
        <p:txBody>
          <a:bodyPr wrap="square" numCol="1" anchor="t" anchorCtr="0" compatLnSpc="1">
            <a:prstTxWarp prst="textNoShape">
              <a:avLst/>
            </a:prstTxWarp>
          </a:bodyPr>
          <a:lstStyle/>
          <a:p>
            <a:pPr eaLnBrk="1" hangingPunct="1">
              <a:spcBef>
                <a:spcPct val="0"/>
              </a:spcBef>
            </a:pPr>
            <a:r>
              <a:rPr lang="en-US" altLang="en-US" smtClean="0">
                <a:ea typeface="宋体" pitchFamily="2" charset="-122"/>
              </a:rPr>
              <a:t>game theory focuses on how groups of people interact. Game theory focuses on how “players” in economic “games” behave when, to reach their goals, they have to predict how their opponents will react to their moves. </a:t>
            </a:r>
          </a:p>
          <a:p>
            <a:pPr eaLnBrk="1" hangingPunct="1">
              <a:spcBef>
                <a:spcPct val="0"/>
              </a:spcBef>
            </a:pPr>
            <a:r>
              <a:rPr lang="en-US" altLang="en-US" smtClean="0">
                <a:ea typeface="宋体" pitchFamily="2" charset="-122"/>
              </a:rPr>
              <a:t>CONCLUSION: </a:t>
            </a:r>
          </a:p>
          <a:p>
            <a:pPr eaLnBrk="1" hangingPunct="1">
              <a:spcBef>
                <a:spcPct val="0"/>
              </a:spcBef>
            </a:pPr>
            <a:r>
              <a:rPr lang="en-US" altLang="en-US" smtClean="0">
                <a:ea typeface="宋体" pitchFamily="2" charset="-122"/>
              </a:rPr>
              <a:t> As a conclusion Game theory is the study of competitive interaction; it analyzes possible outcomes in situations where people are trying to score points off each other, whether in bridge, politics of war. You do this by trying to anticipate the reaction of your competitor to your next move and then factoring that reaction into your actual decision. It teaches people to think several moves ahead. From now on , Whoever it was who said it doesn’t matter if you win or lose but how you play the game, missed the point. It matters very much. According to game theory, it’s how you play the game that usually determines whether you win or lose. </a:t>
            </a:r>
          </a:p>
          <a:p>
            <a:pPr eaLnBrk="1" hangingPunct="1">
              <a:spcBef>
                <a:spcPct val="0"/>
              </a:spcBef>
            </a:pPr>
            <a:r>
              <a:rPr lang="en-US" altLang="en-US" smtClean="0">
                <a:ea typeface="宋体" pitchFamily="2" charset="-122"/>
              </a:rPr>
              <a:t>Source:http://www.ug.bcc.bilkent.edu.tr/~zyilmaz/proposal.html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28674"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E57C8C5E-3DB2-4FC9-9959-CACB223CFFCA}"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28675"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2867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CE6F4F-69E0-45C1-A80A-95BA0E8BD7F5}" type="slidenum">
              <a:rPr lang="en-US" altLang="en-US">
                <a:ea typeface="宋体" pitchFamily="2" charset="-122"/>
              </a:rPr>
              <a:pPr fontAlgn="base">
                <a:spcBef>
                  <a:spcPct val="0"/>
                </a:spcBef>
                <a:spcAft>
                  <a:spcPct val="0"/>
                </a:spcAft>
                <a:defRPr/>
              </a:pPr>
              <a:t>6</a:t>
            </a:fld>
            <a:endParaRPr lang="en-US" altLang="en-US">
              <a:ea typeface="宋体" pitchFamily="2" charset="-122"/>
            </a:endParaRPr>
          </a:p>
        </p:txBody>
      </p:sp>
      <p:sp>
        <p:nvSpPr>
          <p:cNvPr id="2867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altLang="en-US" smtClean="0">
                <a:ea typeface="宋体" pitchFamily="2" charset="-122"/>
              </a:rPr>
              <a:t>It is highly mathematical in order to emulated human value judgement (mental rules, fuzzy input of good or bad)</a:t>
            </a:r>
          </a:p>
          <a:p>
            <a:pPr eaLnBrk="1" hangingPunct="1">
              <a:spcBef>
                <a:spcPct val="0"/>
              </a:spcBef>
            </a:pPr>
            <a:endParaRPr lang="en-US" altLang="en-US" smtClean="0">
              <a:ea typeface="宋体" pitchFamily="2" charset="-122"/>
            </a:endParaRPr>
          </a:p>
          <a:p>
            <a:pPr eaLnBrk="1" hangingPunct="1">
              <a:spcBef>
                <a:spcPct val="0"/>
              </a:spcBef>
              <a:buFontTx/>
              <a:buChar char="•"/>
            </a:pPr>
            <a:r>
              <a:rPr lang="en-US" altLang="en-US" smtClean="0">
                <a:ea typeface="宋体" pitchFamily="2" charset="-122"/>
              </a:rPr>
              <a:t>ex. Chess play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30722"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C7D55705-C323-4EC7-9DE9-74FBC7D998EA}"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30723"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3072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30F82A-EE5B-4192-A6A4-C717CF65875D}" type="slidenum">
              <a:rPr lang="en-US" altLang="en-US">
                <a:ea typeface="宋体" pitchFamily="2" charset="-122"/>
              </a:rPr>
              <a:pPr fontAlgn="base">
                <a:spcBef>
                  <a:spcPct val="0"/>
                </a:spcBef>
                <a:spcAft>
                  <a:spcPct val="0"/>
                </a:spcAft>
                <a:defRPr/>
              </a:pPr>
              <a:t>7</a:t>
            </a:fld>
            <a:endParaRPr lang="en-US" altLang="en-US">
              <a:ea typeface="宋体" pitchFamily="2" charset="-122"/>
            </a:endParaRPr>
          </a:p>
        </p:txBody>
      </p:sp>
      <p:sp>
        <p:nvSpPr>
          <p:cNvPr id="3072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ea typeface="宋体" pitchFamily="2" charset="-122"/>
              </a:rPr>
              <a:t>WHY GAME THEORY IS IMPORTANT? </a:t>
            </a:r>
          </a:p>
          <a:p>
            <a:pPr eaLnBrk="1" hangingPunct="1">
              <a:spcBef>
                <a:spcPct val="0"/>
              </a:spcBef>
            </a:pPr>
            <a:r>
              <a:rPr lang="en-US" altLang="en-US" smtClean="0">
                <a:ea typeface="宋体" pitchFamily="2" charset="-122"/>
              </a:rPr>
              <a:t>    Game theory is both easy and excruciatingly difficult. People use it all the time, average people, in their daily lives. It comes into play in mundane deals like buying a car, where a certain skill in haggling is required. The buyer’s offer is usually formulated on the basis of what he or she presumes the seller will take. The seller is guided by a presumption about how high the buyer will go. The outcome of this negotiation could be totally positive (if the deal satisfies both parties), totally negative (if it falls through), or positive for one party and less so for the other (depending on how much is paid.) </a:t>
            </a:r>
          </a:p>
          <a:p>
            <a:pPr eaLnBrk="1" hangingPunct="1">
              <a:spcBef>
                <a:spcPct val="0"/>
              </a:spcBef>
            </a:pPr>
            <a:r>
              <a:rPr lang="en-US" altLang="en-US" smtClean="0">
                <a:ea typeface="宋体" pitchFamily="2" charset="-122"/>
              </a:rPr>
              <a:t>    It is used to describe any relationship and interaction, economic, social or political. And it’s useful in creating strategies for negotiators. It can help you win, and that is why companies and governments hire game theorists to write strategies against other players in whatever game they’re in. Mathematics and statistics are the tools they use. For example, during the Cold War the Pentagon became interested in game theory to help develop its nuclear strategy, and with some success. </a:t>
            </a:r>
          </a:p>
          <a:p>
            <a:pPr eaLnBrk="1" hangingPunct="1">
              <a:spcBef>
                <a:spcPct val="0"/>
              </a:spcBef>
            </a:pPr>
            <a:r>
              <a:rPr lang="en-US" altLang="en-US" smtClean="0">
                <a:ea typeface="宋体" pitchFamily="2" charset="-122"/>
              </a:rPr>
              <a:t>    You don’t make a move in chess without first trying to figure out how your opponent will react to it. Game theory assumes that all-human interactions, personal, institutional, economic, can be understood and navigated by presumptions similar to those of the chess player. </a:t>
            </a:r>
          </a:p>
          <a:p>
            <a:pPr eaLnBrk="1" hangingPunct="1">
              <a:spcBef>
                <a:spcPct val="0"/>
              </a:spcBef>
            </a:pPr>
            <a:r>
              <a:rPr lang="en-US" altLang="en-US" smtClean="0">
                <a:ea typeface="宋体" pitchFamily="2" charset="-122"/>
              </a:rPr>
              <a:t>Source:http://www.ug.bcc.bilkent.edu.tr/~zyilmaz/proposal.html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xfrm>
            <a:off x="5623818" y="6456794"/>
            <a:ext cx="4302047" cy="33956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7B4D8636-2050-4C9F-B3F5-9DC9FFDA445C}" type="slidenum">
              <a:rPr lang="zh-CN" altLang="en-US"/>
              <a:pPr fontAlgn="base">
                <a:spcBef>
                  <a:spcPct val="0"/>
                </a:spcBef>
                <a:spcAft>
                  <a:spcPct val="0"/>
                </a:spcAft>
                <a:defRPr/>
              </a:pPr>
              <a:t>14</a:t>
            </a:fld>
            <a:endParaRPr lang="en-US" altLang="zh-CN"/>
          </a:p>
        </p:txBody>
      </p:sp>
      <p:sp>
        <p:nvSpPr>
          <p:cNvPr id="39938" name="Rectangle 2"/>
          <p:cNvSpPr>
            <a:spLocks noGrp="1" noRot="1" noChangeAspect="1" noChangeArrowheads="1" noTextEdit="1"/>
          </p:cNvSpPr>
          <p:nvPr>
            <p:ph type="sldImg"/>
          </p:nvPr>
        </p:nvSpPr>
        <p:spPr bwMode="auto">
          <a:xfrm>
            <a:off x="2700338" y="511175"/>
            <a:ext cx="4529137" cy="2547938"/>
          </a:xfrm>
          <a:noFill/>
          <a:ln>
            <a:solidFill>
              <a:srgbClr val="000000"/>
            </a:solidFill>
            <a:miter lim="800000"/>
            <a:headEnd/>
            <a:tailEnd/>
          </a:ln>
        </p:spPr>
      </p:sp>
      <p:sp>
        <p:nvSpPr>
          <p:cNvPr id="39939" name="Rectangle 3"/>
          <p:cNvSpPr>
            <a:spLocks noGrp="1" noChangeArrowheads="1"/>
          </p:cNvSpPr>
          <p:nvPr>
            <p:ph type="body" idx="1"/>
          </p:nvPr>
        </p:nvSpPr>
        <p:spPr bwMode="auto">
          <a:xfrm>
            <a:off x="992902" y="3228397"/>
            <a:ext cx="7943209" cy="3059479"/>
          </a:xfrm>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40962"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0D0DF903-DB66-4B4A-9F24-D6A967B160E9}"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40963"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4096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AFC8DF-3018-41AF-A4BA-31FE9CCA4AB0}" type="slidenum">
              <a:rPr lang="en-US" altLang="en-US">
                <a:ea typeface="宋体" pitchFamily="2" charset="-122"/>
              </a:rPr>
              <a:pPr fontAlgn="base">
                <a:spcBef>
                  <a:spcPct val="0"/>
                </a:spcBef>
                <a:spcAft>
                  <a:spcPct val="0"/>
                </a:spcAft>
                <a:defRPr/>
              </a:pPr>
              <a:t>17</a:t>
            </a:fld>
            <a:endParaRPr lang="en-US" altLang="en-US">
              <a:ea typeface="宋体" pitchFamily="2" charset="-122"/>
            </a:endParaRPr>
          </a:p>
        </p:txBody>
      </p:sp>
      <p:sp>
        <p:nvSpPr>
          <p:cNvPr id="44037"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44038"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en-US" smtClean="0">
                <a:ea typeface="宋体" pitchFamily="2" charset="-122"/>
              </a:rPr>
              <a:t>KM Lecture 4 - Game Theory</a:t>
            </a:r>
          </a:p>
        </p:txBody>
      </p:sp>
      <p:sp>
        <p:nvSpPr>
          <p:cNvPr id="43010"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C104847E-74C5-464C-8BEB-CBE2ADC03BC7}" type="datetime1">
              <a:rPr lang="en-US" altLang="en-US">
                <a:ea typeface="宋体" pitchFamily="2" charset="-122"/>
              </a:rPr>
              <a:pPr fontAlgn="base">
                <a:spcBef>
                  <a:spcPct val="0"/>
                </a:spcBef>
                <a:spcAft>
                  <a:spcPct val="0"/>
                </a:spcAft>
                <a:defRPr/>
              </a:pPr>
              <a:t>2/8/2023</a:t>
            </a:fld>
            <a:endParaRPr lang="en-US" altLang="en-US">
              <a:ea typeface="宋体" pitchFamily="2" charset="-122"/>
            </a:endParaRPr>
          </a:p>
        </p:txBody>
      </p:sp>
      <p:sp>
        <p:nvSpPr>
          <p:cNvPr id="43011"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smtClean="0">
                <a:ea typeface="宋体" pitchFamily="2" charset="-122"/>
              </a:rPr>
              <a:t>Yale M. Braunstein</a:t>
            </a:r>
          </a:p>
        </p:txBody>
      </p:sp>
      <p:sp>
        <p:nvSpPr>
          <p:cNvPr id="4301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B35085-66CC-44D6-8008-DC75CD8B3C80}" type="slidenum">
              <a:rPr lang="en-US" altLang="en-US">
                <a:ea typeface="宋体" pitchFamily="2" charset="-122"/>
              </a:rPr>
              <a:pPr fontAlgn="base">
                <a:spcBef>
                  <a:spcPct val="0"/>
                </a:spcBef>
                <a:spcAft>
                  <a:spcPct val="0"/>
                </a:spcAft>
                <a:defRPr/>
              </a:pPr>
              <a:t>19</a:t>
            </a:fld>
            <a:endParaRPr lang="en-US" altLang="en-US">
              <a:ea typeface="宋体" pitchFamily="2" charset="-122"/>
            </a:endParaRPr>
          </a:p>
        </p:txBody>
      </p:sp>
      <p:sp>
        <p:nvSpPr>
          <p:cNvPr id="471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1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B6DF70-74D0-4EB3-9C7D-EF9AA5A1DBAB}" type="datetimeFigureOut">
              <a:rPr lang="zh-CN" altLang="en-US"/>
              <a:pPr>
                <a:defRPr/>
              </a:pPr>
              <a:t>2023/2/8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402ACDF-8E3A-4786-9BE3-BC6A66C918B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25C5CE-9A44-4E21-81C3-A095EB3D19CD}" type="datetimeFigureOut">
              <a:rPr lang="zh-CN" altLang="en-US"/>
              <a:pPr>
                <a:defRPr/>
              </a:pPr>
              <a:t>2023/2/8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68077A-5BF6-439E-8F74-DD5B20A329B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DB4468-0DEB-40B5-B299-E11400DE85CA}" type="datetimeFigureOut">
              <a:rPr lang="zh-CN" altLang="en-US"/>
              <a:pPr>
                <a:defRPr/>
              </a:pPr>
              <a:t>2023/2/8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00F2454-AC12-4943-A0B0-DA9162FFA47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89447"/>
            <a:ext cx="4038600" cy="33087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89448"/>
            <a:ext cx="4038600" cy="15966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000375"/>
            <a:ext cx="4038600" cy="15978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4686300"/>
            <a:ext cx="2133600" cy="342900"/>
          </a:xfrm>
        </p:spPr>
        <p:txBody>
          <a:bodyPr/>
          <a:lstStyle>
            <a:lvl1pPr>
              <a:defRPr>
                <a:solidFill>
                  <a:schemeClr val="tx1">
                    <a:tint val="75000"/>
                  </a:schemeClr>
                </a:solidFill>
              </a:defRPr>
            </a:lvl1pPr>
          </a:lstStyle>
          <a:p>
            <a:pPr>
              <a:defRPr/>
            </a:pPr>
            <a:endParaRPr lang="en-US" altLang="en-US"/>
          </a:p>
        </p:txBody>
      </p:sp>
      <p:sp>
        <p:nvSpPr>
          <p:cNvPr id="7" name="Footer Placeholder 6"/>
          <p:cNvSpPr>
            <a:spLocks noGrp="1"/>
          </p:cNvSpPr>
          <p:nvPr>
            <p:ph type="ftr" sz="quarter" idx="11"/>
          </p:nvPr>
        </p:nvSpPr>
        <p:spPr>
          <a:xfrm>
            <a:off x="3124200" y="4686300"/>
            <a:ext cx="2895600" cy="342900"/>
          </a:xfrm>
        </p:spPr>
        <p:txBody>
          <a:bodyPr/>
          <a:lstStyle>
            <a:lvl1pPr>
              <a:defRPr>
                <a:solidFill>
                  <a:schemeClr val="tx1">
                    <a:tint val="75000"/>
                  </a:schemeClr>
                </a:solidFill>
              </a:defRPr>
            </a:lvl1pPr>
          </a:lstStyle>
          <a:p>
            <a:pPr>
              <a:defRPr/>
            </a:pPr>
            <a:endParaRPr lang="en-US" altLang="en-US"/>
          </a:p>
        </p:txBody>
      </p:sp>
      <p:sp>
        <p:nvSpPr>
          <p:cNvPr id="8" name="Slide Number Placeholder 7"/>
          <p:cNvSpPr>
            <a:spLocks noGrp="1"/>
          </p:cNvSpPr>
          <p:nvPr>
            <p:ph type="sldNum" sz="quarter" idx="12"/>
          </p:nvPr>
        </p:nvSpPr>
        <p:spPr>
          <a:xfrm>
            <a:off x="6553200" y="4686300"/>
            <a:ext cx="2133600" cy="342900"/>
          </a:xfrm>
        </p:spPr>
        <p:txBody>
          <a:bodyPr/>
          <a:lstStyle>
            <a:lvl1pPr>
              <a:defRPr>
                <a:solidFill>
                  <a:schemeClr val="tx1">
                    <a:tint val="75000"/>
                  </a:schemeClr>
                </a:solidFill>
              </a:defRPr>
            </a:lvl1pPr>
          </a:lstStyle>
          <a:p>
            <a:pPr>
              <a:defRPr/>
            </a:pPr>
            <a:fld id="{1E64C98E-B04F-4B81-BEDA-2BE4736809E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527A98-4145-42EE-BEAB-DA4E6CCBA4B4}" type="datetimeFigureOut">
              <a:rPr lang="zh-CN" altLang="en-US"/>
              <a:pPr>
                <a:defRPr/>
              </a:pPr>
              <a:t>2023/2/8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00867B8-2604-4ED2-85C1-878FAF56B8D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98E52C-7E2A-4B68-A7DA-555F3DFDF44C}" type="datetimeFigureOut">
              <a:rPr lang="zh-CN" altLang="en-US"/>
              <a:pPr>
                <a:defRPr/>
              </a:pPr>
              <a:t>2023/2/8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680E119-9876-4C53-AB22-2A31791EC1A2}"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C2EDE2-7DCD-4A8C-8785-D35E1EACB10E}" type="datetimeFigureOut">
              <a:rPr lang="zh-CN" altLang="en-US"/>
              <a:pPr>
                <a:defRPr/>
              </a:pPr>
              <a:t>2023/2/8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19EE773-40E0-467C-A865-27A88C90E5D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8310A7-D9D2-40F4-AE41-D0A784FDEED5}" type="datetimeFigureOut">
              <a:rPr lang="zh-CN" altLang="en-US"/>
              <a:pPr>
                <a:defRPr/>
              </a:pPr>
              <a:t>2023/2/8</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D075A363-7E4D-4E64-B144-5BA9A02A4A1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64E981-F9E4-4DC5-9A4C-E02DDAF555A4}" type="datetimeFigureOut">
              <a:rPr lang="zh-CN" altLang="en-US"/>
              <a:pPr>
                <a:defRPr/>
              </a:pPr>
              <a:t>2023/2/8</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190C1B6B-F559-4296-91E2-D1DEE10A898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DFA0FDF-D8A7-47AD-A7A1-BCFD0AA11222}" type="datetimeFigureOut">
              <a:rPr lang="zh-CN" altLang="en-US"/>
              <a:pPr>
                <a:defRPr/>
              </a:pPr>
              <a:t>2023/2/8</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9E8B95F0-197F-4EEB-B792-C765394F7CB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913D8B-040F-49A4-8350-4E82EAB030DC}" type="datetimeFigureOut">
              <a:rPr lang="zh-CN" altLang="en-US"/>
              <a:pPr>
                <a:defRPr/>
              </a:pPr>
              <a:t>2023/2/8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30B120B-40A8-4E16-A75E-3F29D8001B6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CBB139-A383-43FB-9716-F3498D942C24}" type="datetimeFigureOut">
              <a:rPr lang="zh-CN" altLang="en-US"/>
              <a:pPr>
                <a:defRPr/>
              </a:pPr>
              <a:t>2023/2/8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2E75D085-74B7-491A-B617-35DB633EE25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28650" y="1370013"/>
            <a:ext cx="7886700" cy="3262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fontAlgn="auto">
              <a:spcBef>
                <a:spcPts val="0"/>
              </a:spcBef>
              <a:spcAft>
                <a:spcPts val="0"/>
              </a:spcAft>
              <a:defRPr sz="900">
                <a:solidFill>
                  <a:prstClr val="black">
                    <a:tint val="75000"/>
                  </a:prstClr>
                </a:solidFill>
                <a:latin typeface="+mn-lt"/>
                <a:ea typeface="+mn-ea"/>
                <a:cs typeface="+mn-cs"/>
              </a:defRPr>
            </a:lvl1pPr>
          </a:lstStyle>
          <a:p>
            <a:pPr>
              <a:defRPr/>
            </a:pPr>
            <a:fld id="{40F02F40-4D9B-43D9-B2FC-DB9261F4DFD8}" type="datetimeFigureOut">
              <a:rPr lang="zh-CN" altLang="en-US"/>
              <a:pPr>
                <a:defRPr/>
              </a:pPr>
              <a:t>2023/2/8</a:t>
            </a:fld>
            <a:endParaRPr lang="zh-CN" alt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fontAlgn="auto">
              <a:spcBef>
                <a:spcPts val="0"/>
              </a:spcBef>
              <a:spcAft>
                <a:spcPts val="0"/>
              </a:spcAft>
              <a:defRPr sz="900">
                <a:solidFill>
                  <a:prstClr val="black">
                    <a:tint val="75000"/>
                  </a:prstClr>
                </a:solidFill>
                <a:latin typeface="+mn-lt"/>
                <a:ea typeface="+mn-ea"/>
                <a:cs typeface="+mn-cs"/>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fontAlgn="auto">
              <a:spcBef>
                <a:spcPts val="0"/>
              </a:spcBef>
              <a:spcAft>
                <a:spcPts val="0"/>
              </a:spcAft>
              <a:defRPr sz="900">
                <a:solidFill>
                  <a:prstClr val="black">
                    <a:tint val="75000"/>
                  </a:prstClr>
                </a:solidFill>
                <a:latin typeface="+mn-lt"/>
                <a:ea typeface="+mn-ea"/>
                <a:cs typeface="+mn-cs"/>
              </a:defRPr>
            </a:lvl1pPr>
          </a:lstStyle>
          <a:p>
            <a:pPr>
              <a:defRPr/>
            </a:pPr>
            <a:fld id="{AD7FBE21-839E-4275-ABC4-AD8F78835F8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 id="2147483708" r:id="rId12"/>
    <p:sldLayoutId id="2147483709" r:id="rId13"/>
    <p:sldLayoutId id="2147483710" r:id="rId14"/>
    <p:sldLayoutId id="2147483711" r:id="rId15"/>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3.xml"/><Relationship Id="rId21" Type="http://schemas.openxmlformats.org/officeDocument/2006/relationships/image" Target="../media/image23.png"/><Relationship Id="rId7" Type="http://schemas.openxmlformats.org/officeDocument/2006/relationships/tags" Target="../tags/tag7.xml"/><Relationship Id="rId12" Type="http://schemas.openxmlformats.org/officeDocument/2006/relationships/notesSlide" Target="../notesSlides/notesSlide28.xml"/><Relationship Id="rId17" Type="http://schemas.openxmlformats.org/officeDocument/2006/relationships/image" Target="../media/image19.png"/><Relationship Id="rId2" Type="http://schemas.openxmlformats.org/officeDocument/2006/relationships/tags" Target="../tags/tag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image" Target="../media/image17.png"/><Relationship Id="rId10" Type="http://schemas.openxmlformats.org/officeDocument/2006/relationships/tags" Target="../tags/tag10.xml"/><Relationship Id="rId19" Type="http://schemas.openxmlformats.org/officeDocument/2006/relationships/image" Target="../media/image21.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6.png"/><Relationship Id="rId22" Type="http://schemas.openxmlformats.org/officeDocument/2006/relationships/image" Target="../media/image24.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29.xml"/><Relationship Id="rId13" Type="http://schemas.openxmlformats.org/officeDocument/2006/relationships/image" Target="../media/image29.png"/><Relationship Id="rId3" Type="http://schemas.openxmlformats.org/officeDocument/2006/relationships/tags" Target="../tags/tag13.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7.png"/><Relationship Id="rId5" Type="http://schemas.openxmlformats.org/officeDocument/2006/relationships/tags" Target="../tags/tag15.xml"/><Relationship Id="rId10" Type="http://schemas.openxmlformats.org/officeDocument/2006/relationships/image" Target="../media/image26.png"/><Relationship Id="rId4" Type="http://schemas.openxmlformats.org/officeDocument/2006/relationships/tags" Target="../tags/tag14.xml"/><Relationship Id="rId9" Type="http://schemas.openxmlformats.org/officeDocument/2006/relationships/image" Target="../media/image25.png"/><Relationship Id="rId1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3.xml"/><Relationship Id="rId7" Type="http://schemas.openxmlformats.org/officeDocument/2006/relationships/image" Target="../media/image36.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5.png"/><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www.youtube.com/watch?v=4QwQkLDdS8Y"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58.xml.rels><?xml version="1.0" encoding="UTF-8" standalone="yes"?>
<Relationships xmlns="http://schemas.openxmlformats.org/package/2006/relationships"><Relationship Id="rId2" Type="http://schemas.openxmlformats.org/officeDocument/2006/relationships/hyperlink" Target="http://courses.ischool.berkeley.edu/i231/s07/gt_2007.pp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CS6382 Algorithm Analysis and Game Theory</a:t>
            </a:r>
          </a:p>
        </p:txBody>
      </p:sp>
      <p:sp>
        <p:nvSpPr>
          <p:cNvPr id="3" name="Subtitle 2"/>
          <p:cNvSpPr>
            <a:spLocks noGrp="1"/>
          </p:cNvSpPr>
          <p:nvPr>
            <p:ph type="subTitle" idx="1"/>
          </p:nvPr>
        </p:nvSpPr>
        <p:spPr/>
        <p:txBody>
          <a:bodyPr>
            <a:normAutofit/>
          </a:bodyPr>
          <a:lstStyle/>
          <a:p>
            <a:r>
              <a:rPr lang="en-US" altLang="zh-CN" sz="4500" dirty="0">
                <a:latin typeface="+mj-lt"/>
                <a:ea typeface="+mj-ea"/>
                <a:cs typeface="+mj-cs"/>
              </a:rPr>
              <a:t>Game Theory Basics</a:t>
            </a:r>
          </a:p>
          <a:p>
            <a:endParaRPr lang="en-US" altLang="zh-CN" sz="2475" dirty="0" smtClean="0"/>
          </a:p>
        </p:txBody>
      </p:sp>
    </p:spTree>
    <p:extLst>
      <p:ext uri="{BB962C8B-B14F-4D97-AF65-F5344CB8AC3E}">
        <p14:creationId xmlns:p14="http://schemas.microsoft.com/office/powerpoint/2010/main" val="877049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3798" name="出自【趣你的PPT】(微信:qunideppt)：最优质的PPT资源库"/>
          <p:cNvSpPr txBox="1">
            <a:spLocks/>
          </p:cNvSpPr>
          <p:nvPr/>
        </p:nvSpPr>
        <p:spPr bwMode="auto">
          <a:xfrm>
            <a:off x="700087" y="268287"/>
            <a:ext cx="7292187" cy="753141"/>
          </a:xfrm>
          <a:prstGeom prst="rect">
            <a:avLst/>
          </a:prstGeom>
          <a:noFill/>
          <a:ln w="9525">
            <a:noFill/>
            <a:miter lim="800000"/>
            <a:headEnd/>
            <a:tailEnd/>
          </a:ln>
        </p:spPr>
        <p:txBody>
          <a:bodyPr/>
          <a:lstStyle/>
          <a:p>
            <a:pPr defTabSz="914400">
              <a:lnSpc>
                <a:spcPct val="90000"/>
              </a:lnSpc>
              <a:spcBef>
                <a:spcPts val="1000"/>
              </a:spcBef>
              <a:buFont typeface="Arial" charset="0"/>
              <a:buNone/>
            </a:pPr>
            <a:r>
              <a:rPr lang="en-US" altLang="zh-CN" sz="3300" dirty="0">
                <a:latin typeface="+mj-lt"/>
                <a:cs typeface="+mj-cs"/>
              </a:rPr>
              <a:t>Pareto dominance and Pareto optimality</a:t>
            </a:r>
          </a:p>
          <a:p>
            <a:pPr defTabSz="914400">
              <a:lnSpc>
                <a:spcPct val="90000"/>
              </a:lnSpc>
              <a:spcBef>
                <a:spcPts val="1000"/>
              </a:spcBef>
              <a:buFont typeface="Arial" charset="0"/>
              <a:buNone/>
            </a:pPr>
            <a:endParaRPr lang="ms-MY" altLang="zh-CN" sz="1800" b="1" dirty="0">
              <a:solidFill>
                <a:srgbClr val="000000"/>
              </a:solidFill>
              <a:latin typeface="微软雅黑" pitchFamily="34" charset="-122"/>
              <a:ea typeface="微软雅黑" pitchFamily="34" charset="-122"/>
            </a:endParaRPr>
          </a:p>
        </p:txBody>
      </p:sp>
      <p:sp>
        <p:nvSpPr>
          <p:cNvPr id="9" name="TextBox 8"/>
          <p:cNvSpPr txBox="1"/>
          <p:nvPr/>
        </p:nvSpPr>
        <p:spPr>
          <a:xfrm>
            <a:off x="581679" y="1007396"/>
            <a:ext cx="7848043" cy="3785652"/>
          </a:xfrm>
          <a:prstGeom prst="rect">
            <a:avLst/>
          </a:prstGeom>
          <a:noFill/>
        </p:spPr>
        <p:txBody>
          <a:bodyPr wrap="square">
            <a:spAutoFit/>
          </a:bodyPr>
          <a:lstStyle/>
          <a:p>
            <a:pPr fontAlgn="auto">
              <a:spcBef>
                <a:spcPts val="0"/>
              </a:spcBef>
              <a:spcAft>
                <a:spcPts val="0"/>
              </a:spcAft>
              <a:defRPr/>
            </a:pPr>
            <a:r>
              <a:rPr lang="en-US" sz="1600" dirty="0">
                <a:latin typeface="+mn-lt"/>
                <a:ea typeface="+mn-ea"/>
                <a:cs typeface="+mn-cs"/>
              </a:rPr>
              <a:t>Let s and t be two strategy profiles from S.</a:t>
            </a:r>
          </a:p>
          <a:p>
            <a:pPr marL="342900" indent="-342900" fontAlgn="auto">
              <a:spcBef>
                <a:spcPts val="0"/>
              </a:spcBef>
              <a:spcAft>
                <a:spcPts val="0"/>
              </a:spcAft>
              <a:buFontTx/>
              <a:buAutoNum type="arabicPeriod"/>
              <a:defRPr/>
            </a:pPr>
            <a:r>
              <a:rPr lang="en-US" sz="1600" dirty="0">
                <a:latin typeface="+mn-lt"/>
                <a:ea typeface="+mn-ea"/>
                <a:cs typeface="+mn-cs"/>
              </a:rPr>
              <a:t>We say s weakly Pareto-dominates t if for i, 1≤i≤n. The following inequality holds:</a:t>
            </a:r>
          </a:p>
          <a:p>
            <a:pPr fontAlgn="auto">
              <a:spcBef>
                <a:spcPts val="0"/>
              </a:spcBef>
              <a:spcAft>
                <a:spcPts val="0"/>
              </a:spcAft>
              <a:defRPr/>
            </a:pPr>
            <a:r>
              <a:rPr lang="en-US" sz="1600" dirty="0">
                <a:latin typeface="+mn-lt"/>
                <a:ea typeface="+mn-ea"/>
                <a:cs typeface="+mn-cs"/>
              </a:rPr>
              <a:t>         </a:t>
            </a:r>
            <a:r>
              <a:rPr lang="en-US" sz="1600" dirty="0" err="1">
                <a:latin typeface="+mn-lt"/>
                <a:ea typeface="+mn-ea"/>
                <a:cs typeface="+mn-cs"/>
              </a:rPr>
              <a:t>gi</a:t>
            </a:r>
            <a:r>
              <a:rPr lang="en-US" sz="1600" dirty="0">
                <a:latin typeface="+mn-lt"/>
                <a:ea typeface="+mn-ea"/>
                <a:cs typeface="+mn-cs"/>
              </a:rPr>
              <a:t>(s)</a:t>
            </a:r>
            <a:r>
              <a:rPr lang="en-US" sz="1600" i="1" dirty="0">
                <a:latin typeface="+mn-lt"/>
                <a:ea typeface="+mn-ea"/>
                <a:cs typeface="+mn-cs"/>
              </a:rPr>
              <a:t>≥</a:t>
            </a:r>
            <a:r>
              <a:rPr lang="en-US" sz="1600" dirty="0">
                <a:latin typeface="+mn-lt"/>
                <a:ea typeface="+mn-ea"/>
                <a:cs typeface="+mn-cs"/>
              </a:rPr>
              <a:t> </a:t>
            </a:r>
            <a:r>
              <a:rPr lang="en-US" sz="1600" dirty="0" err="1">
                <a:latin typeface="+mn-lt"/>
                <a:ea typeface="+mn-ea"/>
                <a:cs typeface="+mn-cs"/>
              </a:rPr>
              <a:t>gi</a:t>
            </a:r>
            <a:r>
              <a:rPr lang="en-US" sz="1600" dirty="0">
                <a:latin typeface="+mn-lt"/>
                <a:ea typeface="+mn-ea"/>
                <a:cs typeface="+mn-cs"/>
              </a:rPr>
              <a:t>(t)</a:t>
            </a:r>
          </a:p>
          <a:p>
            <a:pPr fontAlgn="auto">
              <a:spcBef>
                <a:spcPts val="0"/>
              </a:spcBef>
              <a:spcAft>
                <a:spcPts val="0"/>
              </a:spcAft>
              <a:defRPr/>
            </a:pPr>
            <a:endParaRPr lang="en-US" sz="1600" dirty="0">
              <a:latin typeface="+mn-lt"/>
              <a:ea typeface="+mn-ea"/>
              <a:cs typeface="+mn-cs"/>
            </a:endParaRPr>
          </a:p>
          <a:p>
            <a:pPr marL="342900" indent="-342900" fontAlgn="auto">
              <a:spcBef>
                <a:spcPts val="0"/>
              </a:spcBef>
              <a:spcAft>
                <a:spcPts val="0"/>
              </a:spcAft>
              <a:buFontTx/>
              <a:buAutoNum type="arabicPeriod" startAt="2"/>
              <a:defRPr/>
            </a:pPr>
            <a:r>
              <a:rPr lang="en-US" sz="1600" dirty="0">
                <a:latin typeface="+mn-lt"/>
                <a:ea typeface="+mn-ea"/>
                <a:cs typeface="+mn-cs"/>
              </a:rPr>
              <a:t>If the inequality holds true for i, 1≤i≤n, and is strict for at least one j, 1≤j≤n, we say s Pareto-dominates t.</a:t>
            </a:r>
          </a:p>
          <a:p>
            <a:pPr marL="342900" indent="-342900" fontAlgn="auto">
              <a:spcBef>
                <a:spcPts val="0"/>
              </a:spcBef>
              <a:spcAft>
                <a:spcPts val="0"/>
              </a:spcAft>
              <a:buFontTx/>
              <a:buAutoNum type="arabicPeriod" startAt="2"/>
              <a:defRPr/>
            </a:pPr>
            <a:endParaRPr lang="en-US" sz="1600" dirty="0">
              <a:latin typeface="+mn-lt"/>
              <a:ea typeface="+mn-ea"/>
              <a:cs typeface="+mn-cs"/>
            </a:endParaRPr>
          </a:p>
          <a:p>
            <a:pPr marL="342900" indent="-342900" fontAlgn="auto">
              <a:spcBef>
                <a:spcPts val="0"/>
              </a:spcBef>
              <a:spcAft>
                <a:spcPts val="0"/>
              </a:spcAft>
              <a:buFontTx/>
              <a:buAutoNum type="arabicPeriod" startAt="2"/>
              <a:defRPr/>
            </a:pPr>
            <a:r>
              <a:rPr lang="en-US" sz="1600" dirty="0">
                <a:latin typeface="+mn-lt"/>
                <a:ea typeface="+mn-ea"/>
                <a:cs typeface="+mn-cs"/>
              </a:rPr>
              <a:t> If inequality is strict for all i. We say t is strongly Pareto-dominated by s.</a:t>
            </a:r>
          </a:p>
          <a:p>
            <a:pPr marL="342900" indent="-342900" fontAlgn="auto">
              <a:spcBef>
                <a:spcPts val="0"/>
              </a:spcBef>
              <a:spcAft>
                <a:spcPts val="0"/>
              </a:spcAft>
              <a:buFontTx/>
              <a:buAutoNum type="arabicPeriod" startAt="2"/>
              <a:defRPr/>
            </a:pPr>
            <a:endParaRPr lang="en-US" sz="1600" dirty="0">
              <a:latin typeface="+mn-lt"/>
              <a:ea typeface="+mn-ea"/>
              <a:cs typeface="+mn-cs"/>
            </a:endParaRPr>
          </a:p>
          <a:p>
            <a:pPr marL="342900" indent="-342900" fontAlgn="auto">
              <a:spcBef>
                <a:spcPts val="0"/>
              </a:spcBef>
              <a:spcAft>
                <a:spcPts val="0"/>
              </a:spcAft>
              <a:buFontTx/>
              <a:buAutoNum type="arabicPeriod" startAt="2"/>
              <a:defRPr/>
            </a:pPr>
            <a:r>
              <a:rPr lang="en-US" sz="1600" dirty="0">
                <a:latin typeface="+mn-lt"/>
                <a:ea typeface="+mn-ea"/>
                <a:cs typeface="+mn-cs"/>
              </a:rPr>
              <a:t>We say t is Pareto-optimal if for all s∈ S it holds that: If t is weakly Pareto-dominated by s,  then</a:t>
            </a:r>
          </a:p>
          <a:p>
            <a:pPr fontAlgn="auto">
              <a:spcBef>
                <a:spcPts val="0"/>
              </a:spcBef>
              <a:spcAft>
                <a:spcPts val="0"/>
              </a:spcAft>
              <a:defRPr/>
            </a:pPr>
            <a:r>
              <a:rPr lang="en-US" sz="1600" dirty="0">
                <a:latin typeface="+mn-lt"/>
                <a:ea typeface="+mn-ea"/>
                <a:cs typeface="+mn-cs"/>
              </a:rPr>
              <a:t>         </a:t>
            </a:r>
            <a:r>
              <a:rPr lang="en-US" sz="1600" dirty="0" err="1">
                <a:latin typeface="+mn-lt"/>
                <a:ea typeface="+mn-ea"/>
                <a:cs typeface="+mn-cs"/>
              </a:rPr>
              <a:t>gi</a:t>
            </a:r>
            <a:r>
              <a:rPr lang="en-US" sz="1600" dirty="0">
                <a:latin typeface="+mn-lt"/>
                <a:ea typeface="+mn-ea"/>
                <a:cs typeface="+mn-cs"/>
              </a:rPr>
              <a:t>(s)= </a:t>
            </a:r>
            <a:r>
              <a:rPr lang="en-US" sz="1600" dirty="0" err="1">
                <a:latin typeface="+mn-lt"/>
                <a:ea typeface="+mn-ea"/>
                <a:cs typeface="+mn-cs"/>
              </a:rPr>
              <a:t>gi</a:t>
            </a:r>
            <a:r>
              <a:rPr lang="en-US" sz="1600" dirty="0">
                <a:latin typeface="+mn-lt"/>
                <a:ea typeface="+mn-ea"/>
                <a:cs typeface="+mn-cs"/>
              </a:rPr>
              <a:t>(t) for all i. That is, t is Pareto-optimal if there is no s∈ S that Pareto-dominates t.</a:t>
            </a:r>
          </a:p>
          <a:p>
            <a:pPr fontAlgn="auto">
              <a:spcBef>
                <a:spcPts val="0"/>
              </a:spcBef>
              <a:spcAft>
                <a:spcPts val="0"/>
              </a:spcAft>
              <a:defRPr/>
            </a:pPr>
            <a:endParaRPr lang="en-US" sz="1600" dirty="0">
              <a:latin typeface="+mn-lt"/>
              <a:ea typeface="+mn-ea"/>
              <a:cs typeface="+mn-cs"/>
            </a:endParaRPr>
          </a:p>
          <a:p>
            <a:pPr marL="342900" indent="-342900" fontAlgn="auto">
              <a:spcBef>
                <a:spcPts val="0"/>
              </a:spcBef>
              <a:spcAft>
                <a:spcPts val="0"/>
              </a:spcAft>
              <a:buFontTx/>
              <a:buAutoNum type="arabicPeriod" startAt="5"/>
              <a:defRPr/>
            </a:pPr>
            <a:r>
              <a:rPr lang="en-US" sz="1600" dirty="0">
                <a:latin typeface="+mn-lt"/>
                <a:ea typeface="+mn-ea"/>
                <a:cs typeface="+mn-cs"/>
              </a:rPr>
              <a:t>We say t is weakly Pareto-optimal if there is no s∈ S that strongly Pareto-dominates t.</a:t>
            </a:r>
          </a:p>
          <a:p>
            <a:pPr fontAlgn="auto">
              <a:spcBef>
                <a:spcPts val="0"/>
              </a:spcBef>
              <a:spcAft>
                <a:spcPts val="0"/>
              </a:spcAft>
              <a:defRPr/>
            </a:pPr>
            <a:endParaRPr lang="en-US" sz="1600" dirty="0">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4822" name="出自【趣你的PPT】(微信:qunideppt)：最优质的PPT资源库"/>
          <p:cNvSpPr txBox="1">
            <a:spLocks/>
          </p:cNvSpPr>
          <p:nvPr/>
        </p:nvSpPr>
        <p:spPr bwMode="auto">
          <a:xfrm>
            <a:off x="700088" y="268287"/>
            <a:ext cx="6843130" cy="611211"/>
          </a:xfrm>
          <a:prstGeom prst="rect">
            <a:avLst/>
          </a:prstGeom>
          <a:noFill/>
          <a:ln w="9525">
            <a:noFill/>
            <a:miter lim="800000"/>
            <a:headEnd/>
            <a:tailEnd/>
          </a:ln>
        </p:spPr>
        <p:txBody>
          <a:bodyPr/>
          <a:lstStyle/>
          <a:p>
            <a:pPr defTabSz="914400">
              <a:lnSpc>
                <a:spcPct val="90000"/>
              </a:lnSpc>
            </a:pPr>
            <a:r>
              <a:rPr lang="en-US" altLang="zh-CN" sz="3300" dirty="0">
                <a:latin typeface="+mj-lt"/>
                <a:cs typeface="+mj-cs"/>
                <a:sym typeface="Arial" charset="0"/>
              </a:rPr>
              <a:t>Nash Equilibrium in Pure Strategies</a:t>
            </a:r>
            <a:endParaRPr lang="ms-MY" altLang="zh-CN" sz="3300" dirty="0">
              <a:latin typeface="+mj-lt"/>
              <a:cs typeface="+mj-cs"/>
            </a:endParaRPr>
          </a:p>
        </p:txBody>
      </p:sp>
      <p:sp>
        <p:nvSpPr>
          <p:cNvPr id="34824" name="TextBox 8"/>
          <p:cNvSpPr txBox="1">
            <a:spLocks noChangeArrowheads="1"/>
          </p:cNvSpPr>
          <p:nvPr/>
        </p:nvSpPr>
        <p:spPr bwMode="auto">
          <a:xfrm>
            <a:off x="588660" y="839872"/>
            <a:ext cx="7675865" cy="4278094"/>
          </a:xfrm>
          <a:prstGeom prst="rect">
            <a:avLst/>
          </a:prstGeom>
          <a:noFill/>
          <a:ln w="9525">
            <a:noFill/>
            <a:miter lim="800000"/>
            <a:headEnd/>
            <a:tailEnd/>
          </a:ln>
        </p:spPr>
        <p:txBody>
          <a:bodyPr wrap="square">
            <a:spAutoFit/>
          </a:bodyPr>
          <a:lstStyle/>
          <a:p>
            <a:r>
              <a:rPr lang="en-US" sz="1600" dirty="0">
                <a:solidFill>
                  <a:srgbClr val="000000"/>
                </a:solidFill>
                <a:latin typeface="Calibri" pitchFamily="34" charset="0"/>
              </a:rPr>
              <a:t>Equilibrium: A solution is stable if no player has an incentive to deviate from his/her strategy in this profile, provided that also all other players choose their strategies according to this profile.</a:t>
            </a:r>
          </a:p>
          <a:p>
            <a:endParaRPr lang="en-US" sz="1600" dirty="0">
              <a:solidFill>
                <a:srgbClr val="000000"/>
              </a:solidFill>
              <a:latin typeface="Calibri" pitchFamily="34" charset="0"/>
            </a:endParaRPr>
          </a:p>
          <a:p>
            <a:r>
              <a:rPr lang="en-US" sz="1600" dirty="0">
                <a:solidFill>
                  <a:srgbClr val="000000"/>
                </a:solidFill>
                <a:latin typeface="Calibri" pitchFamily="34" charset="0"/>
              </a:rPr>
              <a:t>1. A strategy </a:t>
            </a:r>
            <a:r>
              <a:rPr lang="en-US" sz="1600" dirty="0" err="1">
                <a:latin typeface="Calibri" pitchFamily="34" charset="0"/>
              </a:rPr>
              <a:t>S</a:t>
            </a:r>
            <a:r>
              <a:rPr lang="en-US" sz="1000" dirty="0" err="1">
                <a:latin typeface="Calibri" pitchFamily="34" charset="0"/>
              </a:rPr>
              <a:t>ij</a:t>
            </a:r>
            <a:r>
              <a:rPr lang="en-US" sz="1600" dirty="0">
                <a:latin typeface="Calibri" pitchFamily="34" charset="0"/>
              </a:rPr>
              <a:t> ∈ S</a:t>
            </a:r>
            <a:r>
              <a:rPr lang="en-US" sz="1000" dirty="0">
                <a:latin typeface="Calibri" pitchFamily="34" charset="0"/>
              </a:rPr>
              <a:t>i</a:t>
            </a:r>
            <a:r>
              <a:rPr lang="en-US" sz="1600" dirty="0">
                <a:latin typeface="Calibri" pitchFamily="34" charset="0"/>
              </a:rPr>
              <a:t> is said to be a best response strategy to the profile </a:t>
            </a:r>
            <a:r>
              <a:rPr lang="en-US" sz="1600" dirty="0" smtClean="0">
                <a:latin typeface="Calibri" pitchFamily="34" charset="0"/>
              </a:rPr>
              <a:t>s</a:t>
            </a:r>
            <a:r>
              <a:rPr lang="en-US" sz="1000" dirty="0" smtClean="0">
                <a:latin typeface="Calibri" pitchFamily="34" charset="0"/>
              </a:rPr>
              <a:t>-</a:t>
            </a:r>
            <a:r>
              <a:rPr lang="en-US" sz="1000" dirty="0" err="1" smtClean="0">
                <a:latin typeface="Calibri" pitchFamily="34" charset="0"/>
              </a:rPr>
              <a:t>i</a:t>
            </a:r>
            <a:r>
              <a:rPr lang="en-US" sz="1600" dirty="0" smtClean="0">
                <a:latin typeface="Calibri" pitchFamily="34" charset="0"/>
              </a:rPr>
              <a:t> </a:t>
            </a:r>
            <a:r>
              <a:rPr lang="en-US" sz="1600" dirty="0">
                <a:latin typeface="Calibri" pitchFamily="34" charset="0"/>
              </a:rPr>
              <a:t>∈ S</a:t>
            </a:r>
            <a:r>
              <a:rPr lang="en-US" sz="1000" dirty="0">
                <a:latin typeface="Calibri" pitchFamily="34" charset="0"/>
              </a:rPr>
              <a:t>-</a:t>
            </a:r>
            <a:r>
              <a:rPr lang="en-US" sz="1000" dirty="0" err="1">
                <a:latin typeface="Calibri" pitchFamily="34" charset="0"/>
              </a:rPr>
              <a:t>i</a:t>
            </a:r>
            <a:r>
              <a:rPr lang="en-US" sz="1600" dirty="0">
                <a:latin typeface="Calibri" pitchFamily="34" charset="0"/>
              </a:rPr>
              <a:t>=S- S</a:t>
            </a:r>
            <a:r>
              <a:rPr lang="en-US" sz="1000" dirty="0">
                <a:latin typeface="Calibri" pitchFamily="34" charset="0"/>
              </a:rPr>
              <a:t>i</a:t>
            </a:r>
            <a:r>
              <a:rPr lang="en-US" sz="1600" dirty="0">
                <a:latin typeface="Calibri" pitchFamily="34" charset="0"/>
              </a:rPr>
              <a:t> of the other player’s strategies if for all strategies </a:t>
            </a:r>
            <a:r>
              <a:rPr lang="en-US" sz="1600" dirty="0" err="1">
                <a:latin typeface="Calibri" pitchFamily="34" charset="0"/>
              </a:rPr>
              <a:t>S</a:t>
            </a:r>
            <a:r>
              <a:rPr lang="en-US" sz="1000" dirty="0" err="1">
                <a:latin typeface="Calibri" pitchFamily="34" charset="0"/>
              </a:rPr>
              <a:t>il</a:t>
            </a:r>
            <a:r>
              <a:rPr lang="en-US" sz="1600" dirty="0">
                <a:latin typeface="Calibri" pitchFamily="34" charset="0"/>
              </a:rPr>
              <a:t> ∈ S</a:t>
            </a:r>
            <a:r>
              <a:rPr lang="en-US" sz="1000" dirty="0">
                <a:latin typeface="Calibri" pitchFamily="34" charset="0"/>
              </a:rPr>
              <a:t>i</a:t>
            </a:r>
            <a:r>
              <a:rPr lang="en-US" sz="1600" dirty="0">
                <a:latin typeface="Calibri" pitchFamily="34" charset="0"/>
              </a:rPr>
              <a:t>  the following inequality holds:</a:t>
            </a:r>
          </a:p>
          <a:p>
            <a:r>
              <a:rPr lang="en-US" sz="1600" dirty="0">
                <a:solidFill>
                  <a:srgbClr val="000000"/>
                </a:solidFill>
                <a:latin typeface="Calibri" pitchFamily="34" charset="0"/>
              </a:rPr>
              <a:t>      </a:t>
            </a:r>
            <a:r>
              <a:rPr lang="en-US" sz="1600" dirty="0" err="1">
                <a:latin typeface="Calibri" pitchFamily="34" charset="0"/>
              </a:rPr>
              <a:t>gi</a:t>
            </a:r>
            <a:r>
              <a:rPr lang="en-US" sz="1600" dirty="0">
                <a:latin typeface="Calibri" pitchFamily="34" charset="0"/>
              </a:rPr>
              <a:t> (S</a:t>
            </a:r>
            <a:r>
              <a:rPr lang="en-US" sz="1000" dirty="0">
                <a:latin typeface="Calibri" pitchFamily="34" charset="0"/>
              </a:rPr>
              <a:t>1k1</a:t>
            </a:r>
            <a:r>
              <a:rPr lang="en-US" sz="1600" dirty="0">
                <a:latin typeface="Calibri" pitchFamily="34" charset="0"/>
              </a:rPr>
              <a:t>, S</a:t>
            </a:r>
            <a:r>
              <a:rPr lang="en-US" sz="1000" dirty="0">
                <a:latin typeface="Calibri" pitchFamily="34" charset="0"/>
              </a:rPr>
              <a:t>2k2</a:t>
            </a:r>
            <a:r>
              <a:rPr lang="en-US" sz="1600" dirty="0">
                <a:latin typeface="Calibri" pitchFamily="34" charset="0"/>
              </a:rPr>
              <a:t>,......., </a:t>
            </a:r>
            <a:r>
              <a:rPr lang="en-US" sz="1600" dirty="0" err="1">
                <a:latin typeface="Calibri" pitchFamily="34" charset="0"/>
              </a:rPr>
              <a:t>S</a:t>
            </a:r>
            <a:r>
              <a:rPr lang="en-US" sz="1000" dirty="0" err="1">
                <a:latin typeface="Calibri" pitchFamily="34" charset="0"/>
              </a:rPr>
              <a:t>ij</a:t>
            </a:r>
            <a:r>
              <a:rPr lang="en-US" sz="1600" dirty="0">
                <a:latin typeface="Calibri" pitchFamily="34" charset="0"/>
              </a:rPr>
              <a:t>,….., </a:t>
            </a:r>
            <a:r>
              <a:rPr lang="en-US" sz="1600" dirty="0" err="1">
                <a:latin typeface="Calibri" pitchFamily="34" charset="0"/>
              </a:rPr>
              <a:t>S</a:t>
            </a:r>
            <a:r>
              <a:rPr lang="en-US" sz="1000" dirty="0" err="1">
                <a:latin typeface="Calibri" pitchFamily="34" charset="0"/>
              </a:rPr>
              <a:t>nkn</a:t>
            </a:r>
            <a:r>
              <a:rPr lang="en-US" sz="1600" dirty="0">
                <a:latin typeface="Calibri" pitchFamily="34" charset="0"/>
              </a:rPr>
              <a:t>) ≥ </a:t>
            </a:r>
            <a:r>
              <a:rPr lang="en-US" sz="1600" dirty="0" err="1">
                <a:latin typeface="Calibri" pitchFamily="34" charset="0"/>
              </a:rPr>
              <a:t>gi</a:t>
            </a:r>
            <a:r>
              <a:rPr lang="en-US" sz="1600" dirty="0">
                <a:latin typeface="Calibri" pitchFamily="34" charset="0"/>
              </a:rPr>
              <a:t> (S</a:t>
            </a:r>
            <a:r>
              <a:rPr lang="en-US" sz="1000" dirty="0">
                <a:latin typeface="Calibri" pitchFamily="34" charset="0"/>
              </a:rPr>
              <a:t>1k1</a:t>
            </a:r>
            <a:r>
              <a:rPr lang="en-US" sz="1600" dirty="0">
                <a:latin typeface="Calibri" pitchFamily="34" charset="0"/>
              </a:rPr>
              <a:t>, S</a:t>
            </a:r>
            <a:r>
              <a:rPr lang="en-US" sz="1000" dirty="0">
                <a:latin typeface="Calibri" pitchFamily="34" charset="0"/>
              </a:rPr>
              <a:t>2k2</a:t>
            </a:r>
            <a:r>
              <a:rPr lang="en-US" sz="1600" dirty="0">
                <a:latin typeface="Calibri" pitchFamily="34" charset="0"/>
              </a:rPr>
              <a:t>,......., </a:t>
            </a:r>
            <a:r>
              <a:rPr lang="en-US" sz="1600" dirty="0" err="1">
                <a:latin typeface="Calibri" pitchFamily="34" charset="0"/>
              </a:rPr>
              <a:t>S</a:t>
            </a:r>
            <a:r>
              <a:rPr lang="en-US" sz="1000" dirty="0" err="1">
                <a:latin typeface="Calibri" pitchFamily="34" charset="0"/>
              </a:rPr>
              <a:t>il</a:t>
            </a:r>
            <a:r>
              <a:rPr lang="en-US" sz="1600" dirty="0">
                <a:latin typeface="Calibri" pitchFamily="34" charset="0"/>
              </a:rPr>
              <a:t>,….., </a:t>
            </a:r>
            <a:r>
              <a:rPr lang="en-US" sz="1600" dirty="0" err="1">
                <a:latin typeface="Calibri" pitchFamily="34" charset="0"/>
              </a:rPr>
              <a:t>S</a:t>
            </a:r>
            <a:r>
              <a:rPr lang="en-US" sz="1000" dirty="0" err="1">
                <a:latin typeface="Calibri" pitchFamily="34" charset="0"/>
              </a:rPr>
              <a:t>nkn</a:t>
            </a:r>
            <a:r>
              <a:rPr lang="en-US" sz="1600" dirty="0">
                <a:latin typeface="Calibri" pitchFamily="34" charset="0"/>
              </a:rPr>
              <a:t>) </a:t>
            </a:r>
          </a:p>
          <a:p>
            <a:endParaRPr lang="en-US" sz="1600" dirty="0">
              <a:latin typeface="Calibri" pitchFamily="34" charset="0"/>
            </a:endParaRPr>
          </a:p>
          <a:p>
            <a:r>
              <a:rPr lang="en-US" sz="1600" dirty="0">
                <a:solidFill>
                  <a:srgbClr val="000000"/>
                </a:solidFill>
                <a:latin typeface="Calibri" pitchFamily="34" charset="0"/>
              </a:rPr>
              <a:t>2. If there is exactly one such strategy </a:t>
            </a:r>
            <a:r>
              <a:rPr lang="en-US" sz="1600" dirty="0" err="1">
                <a:latin typeface="Calibri" pitchFamily="34" charset="0"/>
              </a:rPr>
              <a:t>Sij</a:t>
            </a:r>
            <a:r>
              <a:rPr lang="en-US" sz="1600" dirty="0">
                <a:latin typeface="Calibri" pitchFamily="34" charset="0"/>
              </a:rPr>
              <a:t> ∈ Si of player </a:t>
            </a:r>
            <a:r>
              <a:rPr lang="en-US" sz="1600" dirty="0" err="1">
                <a:latin typeface="Calibri" pitchFamily="34" charset="0"/>
              </a:rPr>
              <a:t>i</a:t>
            </a:r>
            <a:r>
              <a:rPr lang="en-US" sz="1600" dirty="0">
                <a:latin typeface="Calibri" pitchFamily="34" charset="0"/>
              </a:rPr>
              <a:t>, then this is his/her strictly best response strategy to the other players’ strategy profile </a:t>
            </a:r>
            <a:r>
              <a:rPr lang="en-US" sz="1600" dirty="0">
                <a:latin typeface="Calibri" pitchFamily="34" charset="0"/>
              </a:rPr>
              <a:t>s</a:t>
            </a:r>
            <a:r>
              <a:rPr lang="en-US" sz="1000" dirty="0">
                <a:latin typeface="Calibri" pitchFamily="34" charset="0"/>
              </a:rPr>
              <a:t>-</a:t>
            </a:r>
            <a:r>
              <a:rPr lang="en-US" sz="1000" dirty="0" err="1">
                <a:latin typeface="Calibri" pitchFamily="34" charset="0"/>
              </a:rPr>
              <a:t>i</a:t>
            </a:r>
            <a:r>
              <a:rPr lang="en-US" sz="1600" dirty="0">
                <a:latin typeface="Calibri" pitchFamily="34" charset="0"/>
              </a:rPr>
              <a:t>.</a:t>
            </a:r>
            <a:endParaRPr lang="en-US" sz="1600" dirty="0">
              <a:latin typeface="Calibri" pitchFamily="34" charset="0"/>
            </a:endParaRPr>
          </a:p>
          <a:p>
            <a:endParaRPr lang="en-US" sz="1600" dirty="0">
              <a:latin typeface="Calibri" pitchFamily="34" charset="0"/>
            </a:endParaRPr>
          </a:p>
          <a:p>
            <a:r>
              <a:rPr lang="en-US" sz="1600" dirty="0">
                <a:latin typeface="Calibri" pitchFamily="34" charset="0"/>
              </a:rPr>
              <a:t>3.A strategy profile s ∈ S is in a Nash equilibrium in pure strategies if for </a:t>
            </a:r>
            <a:r>
              <a:rPr lang="en-US" sz="1600" dirty="0" err="1">
                <a:latin typeface="Calibri" pitchFamily="34" charset="0"/>
              </a:rPr>
              <a:t>i</a:t>
            </a:r>
            <a:r>
              <a:rPr lang="en-US" sz="1600" dirty="0">
                <a:latin typeface="Calibri" pitchFamily="34" charset="0"/>
              </a:rPr>
              <a:t>, </a:t>
            </a:r>
            <a:r>
              <a:rPr lang="en-US" sz="1600" dirty="0" err="1">
                <a:latin typeface="Calibri" pitchFamily="34" charset="0"/>
              </a:rPr>
              <a:t>Sij</a:t>
            </a:r>
            <a:r>
              <a:rPr lang="en-US" sz="1600" dirty="0">
                <a:latin typeface="Calibri" pitchFamily="34" charset="0"/>
              </a:rPr>
              <a:t> ∈ Si is the best response strategy of player </a:t>
            </a:r>
            <a:r>
              <a:rPr lang="en-US" sz="1600" dirty="0" err="1">
                <a:latin typeface="Calibri" pitchFamily="34" charset="0"/>
              </a:rPr>
              <a:t>i</a:t>
            </a:r>
            <a:r>
              <a:rPr lang="en-US" sz="1600" dirty="0">
                <a:latin typeface="Calibri" pitchFamily="34" charset="0"/>
              </a:rPr>
              <a:t>.</a:t>
            </a:r>
          </a:p>
          <a:p>
            <a:endParaRPr lang="en-US" sz="1600" dirty="0">
              <a:solidFill>
                <a:srgbClr val="000000"/>
              </a:solidFill>
              <a:latin typeface="Calibri" pitchFamily="34" charset="0"/>
            </a:endParaRPr>
          </a:p>
          <a:p>
            <a:r>
              <a:rPr lang="en-US" sz="1600" dirty="0">
                <a:solidFill>
                  <a:srgbClr val="000000"/>
                </a:solidFill>
                <a:latin typeface="Calibri" pitchFamily="34" charset="0"/>
              </a:rPr>
              <a:t>4.If there is only one such strategy profile s, then s is in a strict Nash equilibrium in pure strategies.</a:t>
            </a:r>
          </a:p>
          <a:p>
            <a:endParaRPr lang="en-US" sz="1600" dirty="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35846" name="出自【趣你的PPT】(微信:qunideppt)：最优质的PPT资源库"/>
          <p:cNvSpPr txBox="1">
            <a:spLocks/>
          </p:cNvSpPr>
          <p:nvPr/>
        </p:nvSpPr>
        <p:spPr bwMode="auto">
          <a:xfrm>
            <a:off x="700088" y="268288"/>
            <a:ext cx="2496822" cy="576310"/>
          </a:xfrm>
          <a:prstGeom prst="rect">
            <a:avLst/>
          </a:prstGeom>
          <a:noFill/>
          <a:ln w="9525">
            <a:noFill/>
            <a:miter lim="800000"/>
            <a:headEnd/>
            <a:tailEnd/>
          </a:ln>
        </p:spPr>
        <p:txBody>
          <a:bodyPr/>
          <a:lstStyle/>
          <a:p>
            <a:pPr defTabSz="914400">
              <a:lnSpc>
                <a:spcPct val="90000"/>
              </a:lnSpc>
            </a:pPr>
            <a:r>
              <a:rPr lang="en-US" altLang="zh-CN" sz="3300" dirty="0">
                <a:latin typeface="+mj-lt"/>
                <a:cs typeface="+mj-cs"/>
                <a:sym typeface="Arial" charset="0"/>
              </a:rPr>
              <a:t>Relations</a:t>
            </a:r>
            <a:endParaRPr lang="ms-MY" altLang="zh-CN" sz="3300" dirty="0">
              <a:latin typeface="+mj-lt"/>
              <a:cs typeface="+mj-cs"/>
            </a:endParaRPr>
          </a:p>
        </p:txBody>
      </p:sp>
      <p:sp>
        <p:nvSpPr>
          <p:cNvPr id="35848" name="TextBox 8"/>
          <p:cNvSpPr txBox="1">
            <a:spLocks noChangeArrowheads="1"/>
          </p:cNvSpPr>
          <p:nvPr/>
        </p:nvSpPr>
        <p:spPr bwMode="auto">
          <a:xfrm>
            <a:off x="433388" y="1231900"/>
            <a:ext cx="24892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Weakly Pareto-optimal strategies</a:t>
            </a:r>
          </a:p>
        </p:txBody>
      </p:sp>
      <p:sp>
        <p:nvSpPr>
          <p:cNvPr id="2" name="TextBox 1"/>
          <p:cNvSpPr txBox="1"/>
          <p:nvPr/>
        </p:nvSpPr>
        <p:spPr>
          <a:xfrm>
            <a:off x="565150" y="2670175"/>
            <a:ext cx="2222500" cy="300038"/>
          </a:xfrm>
          <a:prstGeom prst="rect">
            <a:avLst/>
          </a:prstGeom>
          <a:noFill/>
        </p:spPr>
        <p:txBody>
          <a:bodyPr>
            <a:spAutoFit/>
          </a:bodyPr>
          <a:lstStyle/>
          <a:p>
            <a:pPr fontAlgn="auto">
              <a:spcBef>
                <a:spcPts val="0"/>
              </a:spcBef>
              <a:spcAft>
                <a:spcPts val="0"/>
              </a:spcAft>
              <a:defRPr/>
            </a:pPr>
            <a:r>
              <a:rPr lang="en-US" sz="1350" dirty="0">
                <a:latin typeface="+mn-lt"/>
                <a:ea typeface="+mn-ea"/>
                <a:cs typeface="+mn-cs"/>
              </a:rPr>
              <a:t>Pareto-optimal strategies</a:t>
            </a:r>
          </a:p>
        </p:txBody>
      </p:sp>
      <p:cxnSp>
        <p:nvCxnSpPr>
          <p:cNvPr id="4" name="Straight Arrow Connector 3"/>
          <p:cNvCxnSpPr>
            <a:stCxn id="2" idx="0"/>
            <a:endCxn id="35848" idx="2"/>
          </p:cNvCxnSpPr>
          <p:nvPr/>
        </p:nvCxnSpPr>
        <p:spPr>
          <a:xfrm flipV="1">
            <a:off x="1676400" y="1508125"/>
            <a:ext cx="1588" cy="116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60913" y="1135063"/>
            <a:ext cx="2763837" cy="300037"/>
          </a:xfrm>
          <a:prstGeom prst="rect">
            <a:avLst/>
          </a:prstGeom>
          <a:noFill/>
        </p:spPr>
        <p:txBody>
          <a:bodyPr>
            <a:spAutoFit/>
          </a:bodyPr>
          <a:lstStyle/>
          <a:p>
            <a:pPr fontAlgn="auto">
              <a:spcBef>
                <a:spcPts val="0"/>
              </a:spcBef>
              <a:spcAft>
                <a:spcPts val="0"/>
              </a:spcAft>
              <a:defRPr/>
            </a:pPr>
            <a:r>
              <a:rPr lang="en-US" sz="1350" dirty="0">
                <a:latin typeface="+mn-lt"/>
                <a:ea typeface="+mn-ea"/>
                <a:cs typeface="+mn-cs"/>
              </a:rPr>
              <a:t>Nash equilibrium in pure strategies</a:t>
            </a:r>
          </a:p>
        </p:txBody>
      </p:sp>
      <p:sp>
        <p:nvSpPr>
          <p:cNvPr id="10" name="TextBox 9"/>
          <p:cNvSpPr txBox="1"/>
          <p:nvPr/>
        </p:nvSpPr>
        <p:spPr>
          <a:xfrm>
            <a:off x="3614738" y="2089150"/>
            <a:ext cx="1898650" cy="300038"/>
          </a:xfrm>
          <a:prstGeom prst="rect">
            <a:avLst/>
          </a:prstGeom>
          <a:noFill/>
        </p:spPr>
        <p:txBody>
          <a:bodyPr>
            <a:spAutoFit/>
          </a:bodyPr>
          <a:lstStyle/>
          <a:p>
            <a:pPr fontAlgn="auto">
              <a:spcBef>
                <a:spcPts val="0"/>
              </a:spcBef>
              <a:spcAft>
                <a:spcPts val="0"/>
              </a:spcAft>
              <a:defRPr/>
            </a:pPr>
            <a:r>
              <a:rPr lang="en-US" sz="1350" dirty="0">
                <a:latin typeface="+mn-lt"/>
                <a:ea typeface="+mn-ea"/>
                <a:cs typeface="+mn-cs"/>
              </a:rPr>
              <a:t>dominant strategies</a:t>
            </a:r>
          </a:p>
        </p:txBody>
      </p:sp>
      <p:sp>
        <p:nvSpPr>
          <p:cNvPr id="11" name="TextBox 10"/>
          <p:cNvSpPr txBox="1"/>
          <p:nvPr/>
        </p:nvSpPr>
        <p:spPr>
          <a:xfrm>
            <a:off x="6994525" y="1946275"/>
            <a:ext cx="1928813" cy="508000"/>
          </a:xfrm>
          <a:prstGeom prst="rect">
            <a:avLst/>
          </a:prstGeom>
          <a:noFill/>
        </p:spPr>
        <p:txBody>
          <a:bodyPr>
            <a:spAutoFit/>
          </a:bodyPr>
          <a:lstStyle/>
          <a:p>
            <a:pPr fontAlgn="auto">
              <a:spcBef>
                <a:spcPts val="0"/>
              </a:spcBef>
              <a:spcAft>
                <a:spcPts val="0"/>
              </a:spcAft>
              <a:defRPr/>
            </a:pPr>
            <a:r>
              <a:rPr lang="en-US" sz="1350" dirty="0">
                <a:latin typeface="+mn-lt"/>
                <a:ea typeface="+mn-ea"/>
                <a:cs typeface="+mn-cs"/>
              </a:rPr>
              <a:t>strict Nash equilibrium in pure strategies</a:t>
            </a:r>
          </a:p>
        </p:txBody>
      </p:sp>
      <p:sp>
        <p:nvSpPr>
          <p:cNvPr id="14" name="TextBox 13"/>
          <p:cNvSpPr txBox="1"/>
          <p:nvPr/>
        </p:nvSpPr>
        <p:spPr>
          <a:xfrm>
            <a:off x="5141913" y="3146425"/>
            <a:ext cx="2127250" cy="300038"/>
          </a:xfrm>
          <a:prstGeom prst="rect">
            <a:avLst/>
          </a:prstGeom>
          <a:noFill/>
        </p:spPr>
        <p:txBody>
          <a:bodyPr>
            <a:spAutoFit/>
          </a:bodyPr>
          <a:lstStyle/>
          <a:p>
            <a:pPr fontAlgn="auto">
              <a:spcBef>
                <a:spcPts val="0"/>
              </a:spcBef>
              <a:spcAft>
                <a:spcPts val="0"/>
              </a:spcAft>
              <a:defRPr/>
            </a:pPr>
            <a:r>
              <a:rPr lang="en-US" sz="1350" dirty="0">
                <a:latin typeface="+mn-lt"/>
                <a:ea typeface="+mn-ea"/>
                <a:cs typeface="+mn-cs"/>
              </a:rPr>
              <a:t>Strictly dominant strategies</a:t>
            </a:r>
          </a:p>
        </p:txBody>
      </p:sp>
      <p:cxnSp>
        <p:nvCxnSpPr>
          <p:cNvPr id="17" name="Straight Arrow Connector 16"/>
          <p:cNvCxnSpPr>
            <a:stCxn id="14" idx="0"/>
            <a:endCxn id="10" idx="2"/>
          </p:cNvCxnSpPr>
          <p:nvPr/>
        </p:nvCxnSpPr>
        <p:spPr>
          <a:xfrm flipH="1" flipV="1">
            <a:off x="4564063" y="2389188"/>
            <a:ext cx="1641475" cy="757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a:endCxn id="11" idx="2"/>
          </p:cNvCxnSpPr>
          <p:nvPr/>
        </p:nvCxnSpPr>
        <p:spPr>
          <a:xfrm flipV="1">
            <a:off x="6205538" y="2454275"/>
            <a:ext cx="1754187" cy="69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0"/>
            <a:endCxn id="7" idx="2"/>
          </p:cNvCxnSpPr>
          <p:nvPr/>
        </p:nvCxnSpPr>
        <p:spPr>
          <a:xfrm flipV="1">
            <a:off x="4564063" y="1435100"/>
            <a:ext cx="15779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0"/>
            <a:endCxn id="7" idx="2"/>
          </p:cNvCxnSpPr>
          <p:nvPr/>
        </p:nvCxnSpPr>
        <p:spPr>
          <a:xfrm flipH="1" flipV="1">
            <a:off x="6142038" y="1435100"/>
            <a:ext cx="1817687"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idx="4294967295"/>
          </p:nvPr>
        </p:nvSpPr>
        <p:spPr/>
        <p:txBody>
          <a:bodyPr/>
          <a:lstStyle/>
          <a:p>
            <a:r>
              <a:rPr lang="en-US" smtClean="0">
                <a:ea typeface="宋体" pitchFamily="2" charset="-122"/>
              </a:rPr>
              <a:t>Algorithmic Game Theory</a:t>
            </a:r>
          </a:p>
        </p:txBody>
      </p:sp>
      <p:sp>
        <p:nvSpPr>
          <p:cNvPr id="36866" name="Rectangle 3"/>
          <p:cNvSpPr>
            <a:spLocks noGrp="1"/>
          </p:cNvSpPr>
          <p:nvPr>
            <p:ph type="body" idx="4294967295"/>
          </p:nvPr>
        </p:nvSpPr>
        <p:spPr/>
        <p:txBody>
          <a:bodyPr/>
          <a:lstStyle/>
          <a:p>
            <a:r>
              <a:rPr lang="en-US" dirty="0" smtClean="0">
                <a:ea typeface="宋体" pitchFamily="2" charset="-122"/>
              </a:rPr>
              <a:t>Inefficiency of Equilibrium (This lecture)</a:t>
            </a:r>
          </a:p>
          <a:p>
            <a:r>
              <a:rPr lang="en-US" dirty="0" smtClean="0">
                <a:ea typeface="宋体" pitchFamily="2" charset="-122"/>
              </a:rPr>
              <a:t>Complexity of Finding Equilibrium (This lecture)</a:t>
            </a:r>
          </a:p>
          <a:p>
            <a:r>
              <a:rPr lang="en-US" dirty="0" smtClean="0">
                <a:ea typeface="宋体" pitchFamily="2" charset="-122"/>
              </a:rPr>
              <a:t>Market Equilibrium (Matching, Auction)</a:t>
            </a:r>
          </a:p>
          <a:p>
            <a:r>
              <a:rPr lang="en-US" dirty="0" err="1" smtClean="0">
                <a:ea typeface="宋体" pitchFamily="2" charset="-122"/>
              </a:rPr>
              <a:t>Multiagent</a:t>
            </a:r>
            <a:r>
              <a:rPr lang="en-US" dirty="0" smtClean="0">
                <a:ea typeface="宋体" pitchFamily="2" charset="-122"/>
              </a:rPr>
              <a:t> Systems (Fair Division, Scheduling)</a:t>
            </a:r>
          </a:p>
          <a:p>
            <a:r>
              <a:rPr lang="en-US" dirty="0" smtClean="0">
                <a:ea typeface="宋体" pitchFamily="2" charset="-122"/>
              </a:rPr>
              <a:t>Algorithmic Mechanism Design (Facility Location Games)</a:t>
            </a:r>
          </a:p>
          <a:p>
            <a:r>
              <a:rPr lang="en-US" dirty="0" smtClean="0">
                <a:ea typeface="宋体" pitchFamily="2" charset="-122"/>
              </a:rPr>
              <a:t>Computational Social Choice (A broader field)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92075"/>
            <a:ext cx="7543800" cy="971550"/>
          </a:xfrm>
        </p:spPr>
        <p:txBody>
          <a:bodyPr/>
          <a:lstStyle/>
          <a:p>
            <a:pPr eaLnBrk="1" hangingPunct="1"/>
            <a:r>
              <a:rPr lang="en-US" altLang="zh-CN" smtClean="0"/>
              <a:t>POS and POA (Inefficiency of Equilibria)</a:t>
            </a:r>
          </a:p>
        </p:txBody>
      </p:sp>
      <p:sp>
        <p:nvSpPr>
          <p:cNvPr id="109571" name="Rectangle 3"/>
          <p:cNvSpPr>
            <a:spLocks noGrp="1" noChangeArrowheads="1"/>
          </p:cNvSpPr>
          <p:nvPr>
            <p:ph type="body" sz="half" idx="1"/>
          </p:nvPr>
        </p:nvSpPr>
        <p:spPr>
          <a:xfrm>
            <a:off x="1485900" y="1289050"/>
            <a:ext cx="6056313" cy="3309938"/>
          </a:xfrm>
        </p:spPr>
        <p:txBody>
          <a:bodyPr rtlCol="0">
            <a:normAutofit/>
          </a:bodyPr>
          <a:lstStyle/>
          <a:p>
            <a:pPr eaLnBrk="1" fontAlgn="auto" hangingPunct="1">
              <a:spcAft>
                <a:spcPts val="0"/>
              </a:spcAft>
              <a:buFont typeface="Arial" panose="020B0604020202020204" pitchFamily="34" charset="0"/>
              <a:buChar char="•"/>
              <a:defRPr/>
            </a:pPr>
            <a:r>
              <a:rPr lang="en-US" altLang="zh-CN" sz="1950"/>
              <a:t>Price of Anarchy:</a:t>
            </a:r>
          </a:p>
          <a:p>
            <a:pPr lvl="1" eaLnBrk="1" fontAlgn="auto" hangingPunct="1">
              <a:spcAft>
                <a:spcPts val="0"/>
              </a:spcAft>
              <a:buFont typeface="Arial" panose="020B0604020202020204" pitchFamily="34" charset="0"/>
              <a:buChar char="•"/>
              <a:defRPr/>
            </a:pPr>
            <a:r>
              <a:rPr lang="en-US" altLang="zh-CN" sz="1650"/>
              <a:t>Characterize how bad a Nash Equilibrium can be</a:t>
            </a:r>
          </a:p>
          <a:p>
            <a:pPr lvl="1" eaLnBrk="1" fontAlgn="auto" hangingPunct="1">
              <a:spcAft>
                <a:spcPts val="0"/>
              </a:spcAft>
              <a:buFont typeface="Arial" panose="020B0604020202020204" pitchFamily="34" charset="0"/>
              <a:buChar char="•"/>
              <a:defRPr/>
            </a:pPr>
            <a:endParaRPr lang="en-US" altLang="zh-CN" sz="1650"/>
          </a:p>
          <a:p>
            <a:pPr lvl="1" eaLnBrk="1" fontAlgn="auto" hangingPunct="1">
              <a:spcAft>
                <a:spcPts val="0"/>
              </a:spcAft>
              <a:buFont typeface="Arial" panose="020B0604020202020204" pitchFamily="34" charset="0"/>
              <a:buChar char="•"/>
              <a:defRPr/>
            </a:pPr>
            <a:endParaRPr lang="en-US" altLang="zh-CN" sz="1650"/>
          </a:p>
          <a:p>
            <a:pPr lvl="1" eaLnBrk="1" fontAlgn="auto" hangingPunct="1">
              <a:spcAft>
                <a:spcPts val="0"/>
              </a:spcAft>
              <a:buFont typeface="Arial" panose="020B0604020202020204" pitchFamily="34" charset="0"/>
              <a:buChar char="•"/>
              <a:defRPr/>
            </a:pPr>
            <a:endParaRPr lang="en-US" altLang="zh-CN" sz="1650"/>
          </a:p>
          <a:p>
            <a:pPr eaLnBrk="1" fontAlgn="auto" hangingPunct="1">
              <a:spcAft>
                <a:spcPts val="0"/>
              </a:spcAft>
              <a:buFont typeface="Arial" panose="020B0604020202020204" pitchFamily="34" charset="0"/>
              <a:buChar char="•"/>
              <a:defRPr/>
            </a:pPr>
            <a:r>
              <a:rPr lang="en-US" altLang="zh-CN" sz="1950"/>
              <a:t>Price of Stability:</a:t>
            </a:r>
          </a:p>
          <a:p>
            <a:pPr lvl="1" eaLnBrk="1" fontAlgn="auto" hangingPunct="1">
              <a:spcAft>
                <a:spcPts val="0"/>
              </a:spcAft>
              <a:buFont typeface="Arial" panose="020B0604020202020204" pitchFamily="34" charset="0"/>
              <a:buChar char="•"/>
              <a:defRPr/>
            </a:pPr>
            <a:r>
              <a:rPr lang="en-US" altLang="zh-CN" sz="1650"/>
              <a:t>Characterize how good a Nash Equilibrium can be</a:t>
            </a:r>
          </a:p>
        </p:txBody>
      </p:sp>
      <p:graphicFrame>
        <p:nvGraphicFramePr>
          <p:cNvPr id="2050" name="Object 2"/>
          <p:cNvGraphicFramePr>
            <a:graphicFrameLocks noGrp="1" noChangeAspect="1"/>
          </p:cNvGraphicFramePr>
          <p:nvPr>
            <p:ph sz="quarter" idx="2"/>
          </p:nvPr>
        </p:nvGraphicFramePr>
        <p:xfrm>
          <a:off x="3006725" y="2047875"/>
          <a:ext cx="2212975" cy="630238"/>
        </p:xfrm>
        <a:graphic>
          <a:graphicData uri="http://schemas.openxmlformats.org/presentationml/2006/ole">
            <mc:AlternateContent xmlns:mc="http://schemas.openxmlformats.org/markup-compatibility/2006">
              <mc:Choice xmlns:v="urn:schemas-microsoft-com:vml" Requires="v">
                <p:oleObj spid="_x0000_s2102" name="Equation" r:id="rId4" imgW="1473200" imgH="419100" progId="Equation.3">
                  <p:embed/>
                </p:oleObj>
              </mc:Choice>
              <mc:Fallback>
                <p:oleObj name="Equation" r:id="rId4" imgW="1473200" imgH="419100" progId="Equation.3">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2047875"/>
                        <a:ext cx="221297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Grp="1" noChangeAspect="1"/>
          </p:cNvGraphicFramePr>
          <p:nvPr>
            <p:ph sz="quarter" idx="3"/>
          </p:nvPr>
        </p:nvGraphicFramePr>
        <p:xfrm>
          <a:off x="3082925" y="3670300"/>
          <a:ext cx="2330450" cy="674688"/>
        </p:xfrm>
        <a:graphic>
          <a:graphicData uri="http://schemas.openxmlformats.org/presentationml/2006/ole">
            <mc:AlternateContent xmlns:mc="http://schemas.openxmlformats.org/markup-compatibility/2006">
              <mc:Choice xmlns:v="urn:schemas-microsoft-com:vml" Requires="v">
                <p:oleObj spid="_x0000_s2103" name="Equation" r:id="rId6" imgW="1447800" imgH="419100" progId="Equation.3">
                  <p:embed/>
                </p:oleObj>
              </mc:Choice>
              <mc:Fallback>
                <p:oleObj name="Equation" r:id="rId6" imgW="1447800" imgH="419100" progId="Equation.3">
                  <p:embed/>
                  <p:pic>
                    <p:nvPicPr>
                      <p:cNvPr id="0" name="Picture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2925" y="3670300"/>
                        <a:ext cx="2330450" cy="67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0966"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Hardness of computing Nash Equilibrium</a:t>
            </a:r>
          </a:p>
          <a:p>
            <a:pPr defTabSz="914400">
              <a:lnSpc>
                <a:spcPct val="90000"/>
              </a:lnSpc>
            </a:pPr>
            <a:endParaRPr lang="en-US" altLang="zh-CN" sz="1800" b="1">
              <a:solidFill>
                <a:srgbClr val="000000"/>
              </a:solidFill>
              <a:latin typeface="微软雅黑" pitchFamily="34" charset="-122"/>
              <a:ea typeface="微软雅黑" pitchFamily="34" charset="-122"/>
              <a:sym typeface="Arial" charset="0"/>
            </a:endParaRPr>
          </a:p>
          <a:p>
            <a:pPr defTabSz="914400">
              <a:lnSpc>
                <a:spcPct val="90000"/>
              </a:lnSpc>
            </a:pPr>
            <a:endParaRPr lang="en-US" altLang="zh-CN" sz="1800" b="1">
              <a:solidFill>
                <a:srgbClr val="000000"/>
              </a:solidFill>
              <a:latin typeface="微软雅黑" pitchFamily="34" charset="-122"/>
              <a:ea typeface="微软雅黑" pitchFamily="34" charset="-122"/>
              <a:sym typeface="Arial" charset="0"/>
            </a:endParaRP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40967" name="TextBox 8"/>
          <p:cNvSpPr txBox="1">
            <a:spLocks noChangeArrowheads="1"/>
          </p:cNvSpPr>
          <p:nvPr/>
        </p:nvSpPr>
        <p:spPr bwMode="auto">
          <a:xfrm>
            <a:off x="700088" y="1435100"/>
            <a:ext cx="7545387" cy="523875"/>
          </a:xfrm>
          <a:prstGeom prst="rect">
            <a:avLst/>
          </a:prstGeom>
          <a:noFill/>
          <a:ln w="9525">
            <a:noFill/>
            <a:miter lim="800000"/>
            <a:headEnd/>
            <a:tailEnd/>
          </a:ln>
        </p:spPr>
        <p:txBody>
          <a:bodyPr>
            <a:spAutoFit/>
          </a:bodyPr>
          <a:lstStyle/>
          <a:p>
            <a:endParaRPr lang="en-US" sz="1400">
              <a:latin typeface="Calibri" pitchFamily="34" charset="0"/>
            </a:endParaRPr>
          </a:p>
          <a:p>
            <a:endParaRPr lang="en-US" sz="1400">
              <a:latin typeface="Calibri" pitchFamily="34" charset="0"/>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40970" name="TextBox 4"/>
          <p:cNvSpPr txBox="1">
            <a:spLocks noChangeArrowheads="1"/>
          </p:cNvSpPr>
          <p:nvPr/>
        </p:nvSpPr>
        <p:spPr bwMode="auto">
          <a:xfrm>
            <a:off x="700088" y="766763"/>
            <a:ext cx="7915275" cy="3267075"/>
          </a:xfrm>
          <a:prstGeom prst="rect">
            <a:avLst/>
          </a:prstGeom>
          <a:noFill/>
          <a:ln w="9525">
            <a:noFill/>
            <a:miter lim="800000"/>
            <a:headEnd/>
            <a:tailEnd/>
          </a:ln>
        </p:spPr>
        <p:txBody>
          <a:bodyPr>
            <a:spAutoFit/>
          </a:bodyPr>
          <a:lstStyle/>
          <a:p>
            <a:pPr marL="342900" indent="-342900">
              <a:buFontTx/>
              <a:buAutoNum type="arabicPeriod"/>
            </a:pPr>
            <a:r>
              <a:rPr lang="en-US" dirty="0">
                <a:latin typeface="Calibri" pitchFamily="34" charset="0"/>
              </a:rPr>
              <a:t>Zero-Sum Games:  Polynomial time</a:t>
            </a:r>
          </a:p>
          <a:p>
            <a:pPr marL="342900" indent="-342900"/>
            <a:r>
              <a:rPr lang="en-US" dirty="0">
                <a:latin typeface="Calibri" pitchFamily="34" charset="0"/>
              </a:rPr>
              <a:t>Since each player </a:t>
            </a:r>
            <a:r>
              <a:rPr lang="en-US" dirty="0" smtClean="0">
                <a:latin typeface="Calibri" pitchFamily="34" charset="0"/>
              </a:rPr>
              <a:t>tries </a:t>
            </a:r>
            <a:r>
              <a:rPr lang="en-US" dirty="0">
                <a:latin typeface="Calibri" pitchFamily="34" charset="0"/>
              </a:rPr>
              <a:t>to </a:t>
            </a:r>
            <a:r>
              <a:rPr lang="en-US" dirty="0" smtClean="0">
                <a:latin typeface="Calibri" pitchFamily="34" charset="0"/>
              </a:rPr>
              <a:t>minimize </a:t>
            </a:r>
            <a:r>
              <a:rPr lang="en-US" dirty="0">
                <a:latin typeface="Calibri" pitchFamily="34" charset="0"/>
              </a:rPr>
              <a:t>the maximum gain of the other player and maximize his/her own </a:t>
            </a:r>
            <a:r>
              <a:rPr lang="en-US" dirty="0" smtClean="0">
                <a:latin typeface="Calibri" pitchFamily="34" charset="0"/>
              </a:rPr>
              <a:t>gain </a:t>
            </a:r>
            <a:r>
              <a:rPr lang="en-US" dirty="0">
                <a:latin typeface="Calibri" pitchFamily="34" charset="0"/>
              </a:rPr>
              <a:t>correspondingly by Zero-Sum </a:t>
            </a:r>
            <a:r>
              <a:rPr lang="en-US" dirty="0" smtClean="0">
                <a:latin typeface="Calibri" pitchFamily="34" charset="0"/>
              </a:rPr>
              <a:t>property. </a:t>
            </a:r>
            <a:r>
              <a:rPr lang="en-US" dirty="0">
                <a:latin typeface="Calibri" pitchFamily="34" charset="0"/>
              </a:rPr>
              <a:t>T</a:t>
            </a:r>
            <a:r>
              <a:rPr lang="en-US" dirty="0" smtClean="0">
                <a:latin typeface="Calibri" pitchFamily="34" charset="0"/>
              </a:rPr>
              <a:t>he </a:t>
            </a:r>
            <a:r>
              <a:rPr lang="en-US" dirty="0">
                <a:latin typeface="Calibri" pitchFamily="34" charset="0"/>
              </a:rPr>
              <a:t>computational process of Nash Equilibrium can be transformed to a minimax strategy problem which can be expressed as a linear program. Such program can be computed in polynomial time. </a:t>
            </a:r>
          </a:p>
          <a:p>
            <a:pPr marL="342900" indent="-342900"/>
            <a:endParaRPr lang="en-US" dirty="0">
              <a:latin typeface="Calibri" pitchFamily="34" charset="0"/>
            </a:endParaRPr>
          </a:p>
          <a:p>
            <a:pPr marL="342900" indent="-342900">
              <a:buFontTx/>
              <a:buAutoNum type="arabicPeriod" startAt="2"/>
            </a:pPr>
            <a:r>
              <a:rPr lang="en-US" dirty="0">
                <a:latin typeface="Calibri" pitchFamily="34" charset="0"/>
              </a:rPr>
              <a:t>General Normal Form Game: PPAD-Complete</a:t>
            </a:r>
          </a:p>
          <a:p>
            <a:pPr marL="342900" indent="-342900"/>
            <a:endParaRPr lang="en-US" dirty="0">
              <a:latin typeface="Calibri" pitchFamily="34" charset="0"/>
            </a:endParaRPr>
          </a:p>
          <a:p>
            <a:pPr marL="342900" indent="-342900"/>
            <a:r>
              <a:rPr lang="en-US" dirty="0">
                <a:latin typeface="Calibri" pitchFamily="34" charset="0"/>
              </a:rPr>
              <a:t>PPAD(Polynomial Parity Argument for Directed Graphs)- end of the line</a:t>
            </a:r>
          </a:p>
          <a:p>
            <a:pPr marL="342900" indent="-342900"/>
            <a:endParaRPr lang="en-US" dirty="0">
              <a:latin typeface="Calibri" pitchFamily="34" charset="0"/>
            </a:endParaRPr>
          </a:p>
          <a:p>
            <a:pPr marL="342900" indent="-342900"/>
            <a:r>
              <a:rPr lang="en-US" dirty="0"/>
              <a:t>	</a:t>
            </a:r>
            <a:r>
              <a:rPr lang="en-US" dirty="0">
                <a:latin typeface="Calibri" pitchFamily="34" charset="0"/>
              </a:rPr>
              <a:t>G is a (possibly exponentially large) directed graph with no isolated vertices, and with every vertex having at most one predecessor and one successor. G is specified by giving a polynomial-time computable function f(v) (polynomial in the size of v) that returns the predecessor and successor (if they exist) of the vertex v. Given a vertex s in G with no predecessor, find a vertex </a:t>
            </a:r>
            <a:r>
              <a:rPr lang="en-US" dirty="0" err="1">
                <a:latin typeface="Calibri" pitchFamily="34" charset="0"/>
              </a:rPr>
              <a:t>t≠s</a:t>
            </a:r>
            <a:r>
              <a:rPr lang="en-US" dirty="0">
                <a:latin typeface="Calibri" pitchFamily="34" charset="0"/>
              </a:rPr>
              <a:t> with no predecessor or no successor. (The input to the problem is the source vertex s and the function f(v)). In other words, we want any source or sink of the directed graph other than 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1668463"/>
            <a:ext cx="161925" cy="182562"/>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24272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41990" name="出自【趣你的PPT】(微信:qunideppt)：最优质的PPT资源库"/>
          <p:cNvSpPr txBox="1">
            <a:spLocks/>
          </p:cNvSpPr>
          <p:nvPr/>
        </p:nvSpPr>
        <p:spPr bwMode="auto">
          <a:xfrm>
            <a:off x="700088" y="268288"/>
            <a:ext cx="5019675" cy="139700"/>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Hardness of computing Nash Equilibrium</a:t>
            </a:r>
          </a:p>
        </p:txBody>
      </p:sp>
      <p:sp>
        <p:nvSpPr>
          <p:cNvPr id="41991" name="出自【趣你的PPT】(微信:qunideppt)：最优质的PPT资源库"/>
          <p:cNvSpPr txBox="1">
            <a:spLocks/>
          </p:cNvSpPr>
          <p:nvPr/>
        </p:nvSpPr>
        <p:spPr bwMode="auto">
          <a:xfrm>
            <a:off x="752475" y="547688"/>
            <a:ext cx="4303713" cy="266700"/>
          </a:xfrm>
          <a:prstGeom prst="rect">
            <a:avLst/>
          </a:prstGeom>
          <a:noFill/>
          <a:ln w="9525">
            <a:noFill/>
            <a:miter lim="800000"/>
            <a:headEnd/>
            <a:tailEnd/>
          </a:ln>
        </p:spPr>
        <p:txBody>
          <a:bodyPr/>
          <a:lstStyle/>
          <a:p>
            <a:pPr defTabSz="914400">
              <a:lnSpc>
                <a:spcPct val="90000"/>
              </a:lnSpc>
              <a:spcBef>
                <a:spcPts val="1000"/>
              </a:spcBef>
              <a:buFont typeface="Arial" charset="0"/>
              <a:buNone/>
            </a:pPr>
            <a:endParaRPr lang="en-US" sz="1200" b="1">
              <a:solidFill>
                <a:srgbClr val="000000"/>
              </a:solidFill>
              <a:latin typeface="微软雅黑" pitchFamily="34" charset="-122"/>
              <a:ea typeface="微软雅黑" pitchFamily="34" charset="-122"/>
            </a:endParaRPr>
          </a:p>
          <a:p>
            <a:pPr defTabSz="914400">
              <a:lnSpc>
                <a:spcPct val="90000"/>
              </a:lnSpc>
              <a:spcBef>
                <a:spcPts val="1000"/>
              </a:spcBef>
              <a:buFont typeface="Arial" charset="0"/>
              <a:buNone/>
            </a:pPr>
            <a:r>
              <a:rPr lang="en-US" sz="1200" b="1">
                <a:solidFill>
                  <a:srgbClr val="000000"/>
                </a:solidFill>
                <a:latin typeface="微软雅黑" pitchFamily="34" charset="-122"/>
                <a:ea typeface="微软雅黑" pitchFamily="34" charset="-122"/>
              </a:rPr>
              <a:t>S</a:t>
            </a:r>
            <a:r>
              <a:rPr lang="en-US" altLang="zh-CN" sz="1200" b="1">
                <a:solidFill>
                  <a:srgbClr val="000000"/>
                </a:solidFill>
                <a:latin typeface="微软雅黑" pitchFamily="34" charset="-122"/>
                <a:ea typeface="微软雅黑" pitchFamily="34" charset="-122"/>
              </a:rPr>
              <a:t>perner Lemma is used to do the reduction</a:t>
            </a:r>
            <a:endParaRPr lang="en-US" sz="1200" b="1">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155575" y="-144463"/>
            <a:ext cx="304800" cy="304801"/>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cxnSp>
        <p:nvCxnSpPr>
          <p:cNvPr id="6" name="Straight Connector 5"/>
          <p:cNvCxnSpPr/>
          <p:nvPr/>
        </p:nvCxnSpPr>
        <p:spPr>
          <a:xfrm>
            <a:off x="2601913" y="3530600"/>
            <a:ext cx="3338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601913" y="1333500"/>
            <a:ext cx="1647825" cy="2197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52913" y="1333500"/>
            <a:ext cx="1687512" cy="2197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24175" y="3086100"/>
            <a:ext cx="271463" cy="44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63900" y="2641600"/>
            <a:ext cx="533400" cy="88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609975" y="2203450"/>
            <a:ext cx="844550" cy="1338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924300" y="1758950"/>
            <a:ext cx="1211263" cy="1784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941763" y="1741488"/>
            <a:ext cx="622300" cy="17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09975" y="2203450"/>
            <a:ext cx="1327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276600" y="2630488"/>
            <a:ext cx="1982788" cy="22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905125" y="3086100"/>
            <a:ext cx="2690813"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189288" y="1739900"/>
            <a:ext cx="1370012" cy="180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778250" y="2214563"/>
            <a:ext cx="1123950" cy="1316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454525" y="2641600"/>
            <a:ext cx="806450" cy="877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135563" y="3095625"/>
            <a:ext cx="460375" cy="423863"/>
          </a:xfrm>
          <a:prstGeom prst="line">
            <a:avLst/>
          </a:prstGeom>
        </p:spPr>
        <p:style>
          <a:lnRef idx="1">
            <a:schemeClr val="accent1"/>
          </a:lnRef>
          <a:fillRef idx="0">
            <a:schemeClr val="accent1"/>
          </a:fillRef>
          <a:effectRef idx="0">
            <a:schemeClr val="accent1"/>
          </a:effectRef>
          <a:fontRef idx="minor">
            <a:schemeClr val="tx1"/>
          </a:fontRef>
        </p:style>
      </p:cxnSp>
      <p:pic>
        <p:nvPicPr>
          <p:cNvPr id="42008" name="Picture 97"/>
          <p:cNvPicPr>
            <a:picLocks noChangeAspect="1"/>
          </p:cNvPicPr>
          <p:nvPr/>
        </p:nvPicPr>
        <p:blipFill>
          <a:blip r:embed="rId2"/>
          <a:srcRect/>
          <a:stretch>
            <a:fillRect/>
          </a:stretch>
        </p:blipFill>
        <p:spPr bwMode="auto">
          <a:xfrm>
            <a:off x="5881688" y="3581400"/>
            <a:ext cx="141287" cy="176213"/>
          </a:xfrm>
          <a:prstGeom prst="rect">
            <a:avLst/>
          </a:prstGeom>
          <a:noFill/>
          <a:ln w="9525">
            <a:noFill/>
            <a:miter lim="800000"/>
            <a:headEnd/>
            <a:tailEnd/>
          </a:ln>
        </p:spPr>
      </p:pic>
      <p:pic>
        <p:nvPicPr>
          <p:cNvPr id="42009" name="Picture 98"/>
          <p:cNvPicPr>
            <a:picLocks noChangeAspect="1"/>
          </p:cNvPicPr>
          <p:nvPr/>
        </p:nvPicPr>
        <p:blipFill>
          <a:blip r:embed="rId2"/>
          <a:srcRect/>
          <a:stretch>
            <a:fillRect/>
          </a:stretch>
        </p:blipFill>
        <p:spPr bwMode="auto">
          <a:xfrm>
            <a:off x="5078413" y="3592513"/>
            <a:ext cx="131762" cy="165100"/>
          </a:xfrm>
          <a:prstGeom prst="rect">
            <a:avLst/>
          </a:prstGeom>
          <a:noFill/>
          <a:ln w="9525">
            <a:noFill/>
            <a:miter lim="800000"/>
            <a:headEnd/>
            <a:tailEnd/>
          </a:ln>
        </p:spPr>
      </p:pic>
      <p:pic>
        <p:nvPicPr>
          <p:cNvPr id="42010" name="Picture 99"/>
          <p:cNvPicPr>
            <a:picLocks noChangeAspect="1"/>
          </p:cNvPicPr>
          <p:nvPr/>
        </p:nvPicPr>
        <p:blipFill>
          <a:blip r:embed="rId2"/>
          <a:srcRect/>
          <a:stretch>
            <a:fillRect/>
          </a:stretch>
        </p:blipFill>
        <p:spPr bwMode="auto">
          <a:xfrm>
            <a:off x="3708400" y="3579813"/>
            <a:ext cx="139700" cy="177800"/>
          </a:xfrm>
          <a:prstGeom prst="rect">
            <a:avLst/>
          </a:prstGeom>
          <a:noFill/>
          <a:ln w="9525">
            <a:noFill/>
            <a:miter lim="800000"/>
            <a:headEnd/>
            <a:tailEnd/>
          </a:ln>
        </p:spPr>
      </p:pic>
      <p:pic>
        <p:nvPicPr>
          <p:cNvPr id="42011" name="Picture 101"/>
          <p:cNvPicPr>
            <a:picLocks noChangeAspect="1"/>
          </p:cNvPicPr>
          <p:nvPr/>
        </p:nvPicPr>
        <p:blipFill>
          <a:blip r:embed="rId2"/>
          <a:srcRect/>
          <a:stretch>
            <a:fillRect/>
          </a:stretch>
        </p:blipFill>
        <p:spPr bwMode="auto">
          <a:xfrm>
            <a:off x="3146425" y="3582988"/>
            <a:ext cx="117475" cy="177800"/>
          </a:xfrm>
          <a:prstGeom prst="rect">
            <a:avLst/>
          </a:prstGeom>
          <a:noFill/>
          <a:ln w="9525">
            <a:noFill/>
            <a:miter lim="800000"/>
            <a:headEnd/>
            <a:tailEnd/>
          </a:ln>
        </p:spPr>
      </p:pic>
      <p:pic>
        <p:nvPicPr>
          <p:cNvPr id="42012" name="Picture 102"/>
          <p:cNvPicPr>
            <a:picLocks noChangeAspect="1"/>
          </p:cNvPicPr>
          <p:nvPr/>
        </p:nvPicPr>
        <p:blipFill>
          <a:blip r:embed="rId2"/>
          <a:srcRect/>
          <a:stretch>
            <a:fillRect/>
          </a:stretch>
        </p:blipFill>
        <p:spPr bwMode="auto">
          <a:xfrm>
            <a:off x="3449638" y="3235325"/>
            <a:ext cx="144462" cy="182563"/>
          </a:xfrm>
          <a:prstGeom prst="rect">
            <a:avLst/>
          </a:prstGeom>
          <a:noFill/>
          <a:ln w="9525">
            <a:noFill/>
            <a:miter lim="800000"/>
            <a:headEnd/>
            <a:tailEnd/>
          </a:ln>
        </p:spPr>
      </p:pic>
      <p:pic>
        <p:nvPicPr>
          <p:cNvPr id="42013" name="Picture 104"/>
          <p:cNvPicPr>
            <a:picLocks noChangeAspect="1"/>
          </p:cNvPicPr>
          <p:nvPr/>
        </p:nvPicPr>
        <p:blipFill>
          <a:blip r:embed="rId2"/>
          <a:srcRect/>
          <a:stretch>
            <a:fillRect/>
          </a:stretch>
        </p:blipFill>
        <p:spPr bwMode="auto">
          <a:xfrm>
            <a:off x="4452938" y="2754313"/>
            <a:ext cx="149225" cy="187325"/>
          </a:xfrm>
          <a:prstGeom prst="rect">
            <a:avLst/>
          </a:prstGeom>
          <a:noFill/>
          <a:ln w="9525">
            <a:noFill/>
            <a:miter lim="800000"/>
            <a:headEnd/>
            <a:tailEnd/>
          </a:ln>
        </p:spPr>
      </p:pic>
      <p:pic>
        <p:nvPicPr>
          <p:cNvPr id="42014" name="Picture 105"/>
          <p:cNvPicPr>
            <a:picLocks noChangeAspect="1"/>
          </p:cNvPicPr>
          <p:nvPr/>
        </p:nvPicPr>
        <p:blipFill>
          <a:blip r:embed="rId2"/>
          <a:srcRect/>
          <a:stretch>
            <a:fillRect/>
          </a:stretch>
        </p:blipFill>
        <p:spPr bwMode="auto">
          <a:xfrm>
            <a:off x="5297488" y="2476500"/>
            <a:ext cx="153987" cy="192088"/>
          </a:xfrm>
          <a:prstGeom prst="rect">
            <a:avLst/>
          </a:prstGeom>
          <a:noFill/>
          <a:ln w="9525">
            <a:noFill/>
            <a:miter lim="800000"/>
            <a:headEnd/>
            <a:tailEnd/>
          </a:ln>
        </p:spPr>
      </p:pic>
      <p:pic>
        <p:nvPicPr>
          <p:cNvPr id="42015" name="Picture 106"/>
          <p:cNvPicPr>
            <a:picLocks noChangeAspect="1"/>
          </p:cNvPicPr>
          <p:nvPr/>
        </p:nvPicPr>
        <p:blipFill>
          <a:blip r:embed="rId2"/>
          <a:srcRect/>
          <a:stretch>
            <a:fillRect/>
          </a:stretch>
        </p:blipFill>
        <p:spPr bwMode="auto">
          <a:xfrm>
            <a:off x="4987925" y="2127250"/>
            <a:ext cx="133350" cy="168275"/>
          </a:xfrm>
          <a:prstGeom prst="rect">
            <a:avLst/>
          </a:prstGeom>
          <a:noFill/>
          <a:ln w="9525">
            <a:noFill/>
            <a:miter lim="800000"/>
            <a:headEnd/>
            <a:tailEnd/>
          </a:ln>
        </p:spPr>
      </p:pic>
      <p:pic>
        <p:nvPicPr>
          <p:cNvPr id="42016" name="Picture 107"/>
          <p:cNvPicPr>
            <a:picLocks noChangeAspect="1"/>
          </p:cNvPicPr>
          <p:nvPr/>
        </p:nvPicPr>
        <p:blipFill>
          <a:blip r:embed="rId2"/>
          <a:srcRect/>
          <a:stretch>
            <a:fillRect/>
          </a:stretch>
        </p:blipFill>
        <p:spPr bwMode="auto">
          <a:xfrm>
            <a:off x="3798888" y="2754313"/>
            <a:ext cx="142875" cy="179387"/>
          </a:xfrm>
          <a:prstGeom prst="rect">
            <a:avLst/>
          </a:prstGeom>
          <a:noFill/>
          <a:ln w="9525">
            <a:noFill/>
            <a:miter lim="800000"/>
            <a:headEnd/>
            <a:tailEnd/>
          </a:ln>
        </p:spPr>
      </p:pic>
      <p:pic>
        <p:nvPicPr>
          <p:cNvPr id="42017" name="Picture 108"/>
          <p:cNvPicPr>
            <a:picLocks noChangeAspect="1"/>
          </p:cNvPicPr>
          <p:nvPr/>
        </p:nvPicPr>
        <p:blipFill>
          <a:blip r:embed="rId3"/>
          <a:srcRect/>
          <a:stretch>
            <a:fillRect/>
          </a:stretch>
        </p:blipFill>
        <p:spPr bwMode="auto">
          <a:xfrm>
            <a:off x="5654675" y="2962275"/>
            <a:ext cx="100013" cy="128588"/>
          </a:xfrm>
          <a:prstGeom prst="rect">
            <a:avLst/>
          </a:prstGeom>
          <a:noFill/>
          <a:ln w="9525">
            <a:noFill/>
            <a:miter lim="800000"/>
            <a:headEnd/>
            <a:tailEnd/>
          </a:ln>
        </p:spPr>
      </p:pic>
      <p:pic>
        <p:nvPicPr>
          <p:cNvPr id="42018" name="Picture 109"/>
          <p:cNvPicPr>
            <a:picLocks noChangeAspect="1"/>
          </p:cNvPicPr>
          <p:nvPr/>
        </p:nvPicPr>
        <p:blipFill>
          <a:blip r:embed="rId3"/>
          <a:srcRect/>
          <a:stretch>
            <a:fillRect/>
          </a:stretch>
        </p:blipFill>
        <p:spPr bwMode="auto">
          <a:xfrm>
            <a:off x="4289425" y="1216025"/>
            <a:ext cx="100013" cy="128588"/>
          </a:xfrm>
          <a:prstGeom prst="rect">
            <a:avLst/>
          </a:prstGeom>
          <a:noFill/>
          <a:ln w="9525">
            <a:noFill/>
            <a:miter lim="800000"/>
            <a:headEnd/>
            <a:tailEnd/>
          </a:ln>
        </p:spPr>
      </p:pic>
      <p:pic>
        <p:nvPicPr>
          <p:cNvPr id="42019" name="Picture 111"/>
          <p:cNvPicPr>
            <a:picLocks noChangeAspect="1"/>
          </p:cNvPicPr>
          <p:nvPr/>
        </p:nvPicPr>
        <p:blipFill>
          <a:blip r:embed="rId3"/>
          <a:srcRect/>
          <a:stretch>
            <a:fillRect/>
          </a:stretch>
        </p:blipFill>
        <p:spPr bwMode="auto">
          <a:xfrm>
            <a:off x="3459163" y="2095500"/>
            <a:ext cx="100012" cy="128588"/>
          </a:xfrm>
          <a:prstGeom prst="rect">
            <a:avLst/>
          </a:prstGeom>
          <a:noFill/>
          <a:ln w="9525">
            <a:noFill/>
            <a:miter lim="800000"/>
            <a:headEnd/>
            <a:tailEnd/>
          </a:ln>
        </p:spPr>
      </p:pic>
      <p:pic>
        <p:nvPicPr>
          <p:cNvPr id="42020" name="Picture 118"/>
          <p:cNvPicPr>
            <a:picLocks noChangeAspect="1"/>
          </p:cNvPicPr>
          <p:nvPr/>
        </p:nvPicPr>
        <p:blipFill>
          <a:blip r:embed="rId4"/>
          <a:srcRect/>
          <a:stretch>
            <a:fillRect/>
          </a:stretch>
        </p:blipFill>
        <p:spPr bwMode="auto">
          <a:xfrm>
            <a:off x="3787775" y="1665288"/>
            <a:ext cx="96838" cy="119062"/>
          </a:xfrm>
          <a:prstGeom prst="rect">
            <a:avLst/>
          </a:prstGeom>
          <a:noFill/>
          <a:ln w="9525">
            <a:noFill/>
            <a:miter lim="800000"/>
            <a:headEnd/>
            <a:tailEnd/>
          </a:ln>
        </p:spPr>
      </p:pic>
      <p:pic>
        <p:nvPicPr>
          <p:cNvPr id="42021" name="Picture 119"/>
          <p:cNvPicPr>
            <a:picLocks noChangeAspect="1"/>
          </p:cNvPicPr>
          <p:nvPr/>
        </p:nvPicPr>
        <p:blipFill>
          <a:blip r:embed="rId4"/>
          <a:srcRect/>
          <a:stretch>
            <a:fillRect/>
          </a:stretch>
        </p:blipFill>
        <p:spPr bwMode="auto">
          <a:xfrm>
            <a:off x="4164013" y="2308225"/>
            <a:ext cx="96837" cy="119063"/>
          </a:xfrm>
          <a:prstGeom prst="rect">
            <a:avLst/>
          </a:prstGeom>
          <a:noFill/>
          <a:ln w="9525">
            <a:noFill/>
            <a:miter lim="800000"/>
            <a:headEnd/>
            <a:tailEnd/>
          </a:ln>
        </p:spPr>
      </p:pic>
      <p:pic>
        <p:nvPicPr>
          <p:cNvPr id="42022" name="Picture 120"/>
          <p:cNvPicPr>
            <a:picLocks noChangeAspect="1"/>
          </p:cNvPicPr>
          <p:nvPr/>
        </p:nvPicPr>
        <p:blipFill>
          <a:blip r:embed="rId4"/>
          <a:srcRect/>
          <a:stretch>
            <a:fillRect/>
          </a:stretch>
        </p:blipFill>
        <p:spPr bwMode="auto">
          <a:xfrm>
            <a:off x="3116263" y="2571750"/>
            <a:ext cx="96837" cy="117475"/>
          </a:xfrm>
          <a:prstGeom prst="rect">
            <a:avLst/>
          </a:prstGeom>
          <a:noFill/>
          <a:ln w="9525">
            <a:noFill/>
            <a:miter lim="800000"/>
            <a:headEnd/>
            <a:tailEnd/>
          </a:ln>
        </p:spPr>
      </p:pic>
      <p:pic>
        <p:nvPicPr>
          <p:cNvPr id="42023" name="Picture 121"/>
          <p:cNvPicPr>
            <a:picLocks noChangeAspect="1"/>
          </p:cNvPicPr>
          <p:nvPr/>
        </p:nvPicPr>
        <p:blipFill>
          <a:blip r:embed="rId4"/>
          <a:srcRect/>
          <a:stretch>
            <a:fillRect/>
          </a:stretch>
        </p:blipFill>
        <p:spPr bwMode="auto">
          <a:xfrm>
            <a:off x="2784475" y="3013075"/>
            <a:ext cx="98425" cy="117475"/>
          </a:xfrm>
          <a:prstGeom prst="rect">
            <a:avLst/>
          </a:prstGeom>
          <a:noFill/>
          <a:ln w="9525">
            <a:noFill/>
            <a:miter lim="800000"/>
            <a:headEnd/>
            <a:tailEnd/>
          </a:ln>
        </p:spPr>
      </p:pic>
      <p:pic>
        <p:nvPicPr>
          <p:cNvPr id="42024" name="Picture 122"/>
          <p:cNvPicPr>
            <a:picLocks noChangeAspect="1"/>
          </p:cNvPicPr>
          <p:nvPr/>
        </p:nvPicPr>
        <p:blipFill>
          <a:blip r:embed="rId4"/>
          <a:srcRect/>
          <a:stretch>
            <a:fillRect/>
          </a:stretch>
        </p:blipFill>
        <p:spPr bwMode="auto">
          <a:xfrm>
            <a:off x="2544763" y="3592513"/>
            <a:ext cx="92075" cy="111125"/>
          </a:xfrm>
          <a:prstGeom prst="rect">
            <a:avLst/>
          </a:prstGeom>
          <a:noFill/>
          <a:ln w="9525">
            <a:noFill/>
            <a:miter lim="800000"/>
            <a:headEnd/>
            <a:tailEnd/>
          </a:ln>
        </p:spPr>
      </p:pic>
      <p:pic>
        <p:nvPicPr>
          <p:cNvPr id="42025" name="Picture 123"/>
          <p:cNvPicPr>
            <a:picLocks noChangeAspect="1"/>
          </p:cNvPicPr>
          <p:nvPr/>
        </p:nvPicPr>
        <p:blipFill>
          <a:blip r:embed="rId4"/>
          <a:srcRect/>
          <a:stretch>
            <a:fillRect/>
          </a:stretch>
        </p:blipFill>
        <p:spPr bwMode="auto">
          <a:xfrm>
            <a:off x="4414838" y="3586163"/>
            <a:ext cx="98425" cy="119062"/>
          </a:xfrm>
          <a:prstGeom prst="rect">
            <a:avLst/>
          </a:prstGeom>
          <a:noFill/>
          <a:ln w="9525">
            <a:noFill/>
            <a:miter lim="800000"/>
            <a:headEnd/>
            <a:tailEnd/>
          </a:ln>
        </p:spPr>
      </p:pic>
      <p:pic>
        <p:nvPicPr>
          <p:cNvPr id="42026" name="Picture 125"/>
          <p:cNvPicPr>
            <a:picLocks noChangeAspect="1"/>
          </p:cNvPicPr>
          <p:nvPr/>
        </p:nvPicPr>
        <p:blipFill>
          <a:blip r:embed="rId4"/>
          <a:srcRect/>
          <a:stretch>
            <a:fillRect/>
          </a:stretch>
        </p:blipFill>
        <p:spPr bwMode="auto">
          <a:xfrm>
            <a:off x="4116388" y="3163888"/>
            <a:ext cx="96837" cy="119062"/>
          </a:xfrm>
          <a:prstGeom prst="rect">
            <a:avLst/>
          </a:prstGeom>
          <a:noFill/>
          <a:ln w="9525">
            <a:noFill/>
            <a:miter lim="800000"/>
            <a:headEnd/>
            <a:tailEnd/>
          </a:ln>
        </p:spPr>
      </p:pic>
      <p:cxnSp>
        <p:nvCxnSpPr>
          <p:cNvPr id="129" name="Straight Arrow Connector 128"/>
          <p:cNvCxnSpPr/>
          <p:nvPr/>
        </p:nvCxnSpPr>
        <p:spPr>
          <a:xfrm flipH="1" flipV="1">
            <a:off x="2897188" y="3325813"/>
            <a:ext cx="4762" cy="377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p:cNvCxnSpPr/>
          <p:nvPr/>
        </p:nvCxnSpPr>
        <p:spPr>
          <a:xfrm flipV="1">
            <a:off x="2890838" y="3224213"/>
            <a:ext cx="342900" cy="150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p:cNvCxnSpPr/>
          <p:nvPr/>
        </p:nvCxnSpPr>
        <p:spPr>
          <a:xfrm flipV="1">
            <a:off x="3221038" y="2932113"/>
            <a:ext cx="11112" cy="303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flipV="1">
            <a:off x="3232150" y="2784475"/>
            <a:ext cx="33020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031" name="Picture 142"/>
          <p:cNvPicPr>
            <a:picLocks noChangeAspect="1"/>
          </p:cNvPicPr>
          <p:nvPr/>
        </p:nvPicPr>
        <p:blipFill>
          <a:blip r:embed="rId2"/>
          <a:srcRect/>
          <a:stretch>
            <a:fillRect/>
          </a:stretch>
        </p:blipFill>
        <p:spPr bwMode="auto">
          <a:xfrm>
            <a:off x="4768850" y="3197225"/>
            <a:ext cx="112713" cy="141288"/>
          </a:xfrm>
          <a:prstGeom prst="rect">
            <a:avLst/>
          </a:prstGeom>
          <a:noFill/>
          <a:ln w="9525">
            <a:noFill/>
            <a:miter lim="800000"/>
            <a:headEnd/>
            <a:tailEnd/>
          </a:ln>
        </p:spPr>
      </p:pic>
      <p:cxnSp>
        <p:nvCxnSpPr>
          <p:cNvPr id="145" name="Straight Arrow Connector 144"/>
          <p:cNvCxnSpPr/>
          <p:nvPr/>
        </p:nvCxnSpPr>
        <p:spPr>
          <a:xfrm flipV="1">
            <a:off x="4779963" y="3375025"/>
            <a:ext cx="0" cy="341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p:nvPr/>
        </p:nvCxnSpPr>
        <p:spPr>
          <a:xfrm flipH="1" flipV="1">
            <a:off x="4452938" y="3235325"/>
            <a:ext cx="338137" cy="16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p:cNvCxnSpPr>
            <a:endCxn id="105" idx="2"/>
          </p:cNvCxnSpPr>
          <p:nvPr/>
        </p:nvCxnSpPr>
        <p:spPr>
          <a:xfrm flipV="1">
            <a:off x="4451350" y="2941638"/>
            <a:ext cx="76200" cy="303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2" name="Straight Arrow Connector 151"/>
          <p:cNvCxnSpPr>
            <a:stCxn id="105" idx="2"/>
          </p:cNvCxnSpPr>
          <p:nvPr/>
        </p:nvCxnSpPr>
        <p:spPr>
          <a:xfrm flipH="1" flipV="1">
            <a:off x="4202113" y="2809875"/>
            <a:ext cx="325437" cy="131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p:cNvCxnSpPr>
            <a:endCxn id="108" idx="2"/>
          </p:cNvCxnSpPr>
          <p:nvPr/>
        </p:nvCxnSpPr>
        <p:spPr>
          <a:xfrm flipH="1">
            <a:off x="3870325" y="2817813"/>
            <a:ext cx="331788" cy="115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p:cNvCxnSpPr>
            <a:stCxn id="108" idx="2"/>
          </p:cNvCxnSpPr>
          <p:nvPr/>
        </p:nvCxnSpPr>
        <p:spPr>
          <a:xfrm flipH="1">
            <a:off x="3844925" y="2933700"/>
            <a:ext cx="25400" cy="339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p:nvPr/>
        </p:nvCxnSpPr>
        <p:spPr>
          <a:xfrm>
            <a:off x="3851275" y="3259138"/>
            <a:ext cx="288925" cy="138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p:cNvCxnSpPr/>
          <p:nvPr/>
        </p:nvCxnSpPr>
        <p:spPr>
          <a:xfrm>
            <a:off x="4108450" y="3375025"/>
            <a:ext cx="7938" cy="341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2" name="Isosceles Triangle 171"/>
          <p:cNvSpPr/>
          <p:nvPr/>
        </p:nvSpPr>
        <p:spPr>
          <a:xfrm>
            <a:off x="4213225" y="1744663"/>
            <a:ext cx="712788" cy="471487"/>
          </a:xfrm>
          <a:prstGeom prst="triangle">
            <a:avLst>
              <a:gd name="adj" fmla="val 491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pic>
        <p:nvPicPr>
          <p:cNvPr id="42041" name="Picture 172"/>
          <p:cNvPicPr>
            <a:picLocks noChangeAspect="1"/>
          </p:cNvPicPr>
          <p:nvPr/>
        </p:nvPicPr>
        <p:blipFill>
          <a:blip r:embed="rId3"/>
          <a:srcRect/>
          <a:stretch>
            <a:fillRect/>
          </a:stretch>
        </p:blipFill>
        <p:spPr bwMode="auto">
          <a:xfrm>
            <a:off x="4621213" y="1660525"/>
            <a:ext cx="100012" cy="128588"/>
          </a:xfrm>
          <a:prstGeom prst="rect">
            <a:avLst/>
          </a:prstGeom>
          <a:noFill/>
          <a:ln w="9525">
            <a:noFill/>
            <a:miter lim="800000"/>
            <a:headEnd/>
            <a:tailEnd/>
          </a:ln>
        </p:spPr>
      </p:pic>
      <p:sp>
        <p:nvSpPr>
          <p:cNvPr id="174" name="Isosceles Triangle 173"/>
          <p:cNvSpPr/>
          <p:nvPr/>
        </p:nvSpPr>
        <p:spPr>
          <a:xfrm>
            <a:off x="3276600" y="2201863"/>
            <a:ext cx="608013" cy="439737"/>
          </a:xfrm>
          <a:prstGeom prst="triangle">
            <a:avLst>
              <a:gd name="adj" fmla="val 545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cxnSp>
        <p:nvCxnSpPr>
          <p:cNvPr id="175" name="Straight Arrow Connector 174"/>
          <p:cNvCxnSpPr/>
          <p:nvPr/>
        </p:nvCxnSpPr>
        <p:spPr>
          <a:xfrm flipV="1">
            <a:off x="3525838" y="2486025"/>
            <a:ext cx="53975"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6" name="Isosceles Triangle 175"/>
          <p:cNvSpPr/>
          <p:nvPr/>
        </p:nvSpPr>
        <p:spPr>
          <a:xfrm rot="10800000">
            <a:off x="3609975" y="2193925"/>
            <a:ext cx="608013" cy="441325"/>
          </a:xfrm>
          <a:prstGeom prst="triangle">
            <a:avLst>
              <a:gd name="adj" fmla="val 54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cxnSp>
        <p:nvCxnSpPr>
          <p:cNvPr id="4" name="直接箭头连接符 3">
            <a:extLst/>
          </p:cNvPr>
          <p:cNvCxnSpPr/>
          <p:nvPr/>
        </p:nvCxnSpPr>
        <p:spPr>
          <a:xfrm>
            <a:off x="3884613" y="2368550"/>
            <a:ext cx="328612" cy="150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p:cNvPr>
          <p:cNvCxnSpPr/>
          <p:nvPr/>
        </p:nvCxnSpPr>
        <p:spPr>
          <a:xfrm flipV="1">
            <a:off x="4224338" y="2371725"/>
            <a:ext cx="331787" cy="155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p:cNvPr>
          <p:cNvCxnSpPr/>
          <p:nvPr/>
        </p:nvCxnSpPr>
        <p:spPr>
          <a:xfrm flipV="1">
            <a:off x="4556125" y="2054225"/>
            <a:ext cx="14288" cy="327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弧形 4">
            <a:extLst/>
          </p:cNvPr>
          <p:cNvSpPr/>
          <p:nvPr/>
        </p:nvSpPr>
        <p:spPr>
          <a:xfrm rot="12774769">
            <a:off x="2601913" y="3078163"/>
            <a:ext cx="1219200" cy="1147762"/>
          </a:xfrm>
          <a:prstGeom prst="arc">
            <a:avLst>
              <a:gd name="adj1" fmla="val 8148289"/>
              <a:gd name="adj2" fmla="val 20375078"/>
            </a:avLst>
          </a:prstGeom>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zh-CN" altLang="en-US" sz="1350"/>
          </a:p>
        </p:txBody>
      </p:sp>
      <p:sp>
        <p:nvSpPr>
          <p:cNvPr id="8" name="弧形 7">
            <a:extLst/>
          </p:cNvPr>
          <p:cNvSpPr/>
          <p:nvPr/>
        </p:nvSpPr>
        <p:spPr>
          <a:xfrm rot="9479817">
            <a:off x="2613025" y="2713038"/>
            <a:ext cx="1836738" cy="1746250"/>
          </a:xfrm>
          <a:prstGeom prst="arc">
            <a:avLst>
              <a:gd name="adj1" fmla="val 11908325"/>
              <a:gd name="adj2" fmla="val 1523695"/>
            </a:avLst>
          </a:prstGeom>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zh-CN" altLang="en-US" sz="1350"/>
          </a:p>
        </p:txBody>
      </p:sp>
      <p:sp>
        <p:nvSpPr>
          <p:cNvPr id="11" name="弧形 10">
            <a:extLst/>
          </p:cNvPr>
          <p:cNvSpPr/>
          <p:nvPr/>
        </p:nvSpPr>
        <p:spPr>
          <a:xfrm rot="10800000">
            <a:off x="2605088" y="2630488"/>
            <a:ext cx="2516187" cy="2087562"/>
          </a:xfrm>
          <a:prstGeom prst="arc">
            <a:avLst>
              <a:gd name="adj1" fmla="val 10404622"/>
              <a:gd name="adj2" fmla="val 238209"/>
            </a:avLst>
          </a:prstGeom>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zh-CN" altLang="en-US" sz="1350"/>
          </a:p>
        </p:txBody>
      </p:sp>
      <p:sp>
        <p:nvSpPr>
          <p:cNvPr id="13" name="弧形 12">
            <a:extLst/>
          </p:cNvPr>
          <p:cNvSpPr/>
          <p:nvPr/>
        </p:nvSpPr>
        <p:spPr>
          <a:xfrm flipV="1">
            <a:off x="2611438" y="2298700"/>
            <a:ext cx="3328987" cy="2714625"/>
          </a:xfrm>
          <a:prstGeom prst="arc">
            <a:avLst>
              <a:gd name="adj1" fmla="val 10862334"/>
              <a:gd name="adj2" fmla="val 256878"/>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sz="1350"/>
          </a:p>
        </p:txBody>
      </p:sp>
      <p:cxnSp>
        <p:nvCxnSpPr>
          <p:cNvPr id="19" name="直接箭头连接符 18">
            <a:extLst/>
          </p:cNvPr>
          <p:cNvCxnSpPr/>
          <p:nvPr/>
        </p:nvCxnSpPr>
        <p:spPr>
          <a:xfrm flipH="1" flipV="1">
            <a:off x="5518150" y="4137025"/>
            <a:ext cx="422275" cy="327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p:cNvPr>
          <p:cNvCxnSpPr/>
          <p:nvPr/>
        </p:nvCxnSpPr>
        <p:spPr>
          <a:xfrm flipH="1" flipV="1">
            <a:off x="4881563" y="3811588"/>
            <a:ext cx="300037" cy="198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p:cNvPr>
          <p:cNvCxnSpPr/>
          <p:nvPr/>
        </p:nvCxnSpPr>
        <p:spPr>
          <a:xfrm flipH="1" flipV="1">
            <a:off x="3449638" y="3757613"/>
            <a:ext cx="401637" cy="219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026"/>
          <p:cNvSpPr>
            <a:spLocks noGrp="1" noChangeArrowheads="1"/>
          </p:cNvSpPr>
          <p:nvPr>
            <p:ph type="title"/>
          </p:nvPr>
        </p:nvSpPr>
        <p:spPr/>
        <p:txBody>
          <a:bodyPr/>
          <a:lstStyle/>
          <a:p>
            <a:pPr eaLnBrk="1" hangingPunct="1"/>
            <a:r>
              <a:rPr lang="en-US" altLang="de-DE" smtClean="0">
                <a:ea typeface="宋体" pitchFamily="2" charset="-122"/>
              </a:rPr>
              <a:t>Types of Games</a:t>
            </a:r>
          </a:p>
        </p:txBody>
      </p:sp>
      <p:sp>
        <p:nvSpPr>
          <p:cNvPr id="43010" name="Rectangle 1027"/>
          <p:cNvSpPr>
            <a:spLocks noGrp="1" noChangeArrowheads="1"/>
          </p:cNvSpPr>
          <p:nvPr>
            <p:ph idx="1"/>
          </p:nvPr>
        </p:nvSpPr>
        <p:spPr/>
        <p:txBody>
          <a:bodyPr/>
          <a:lstStyle/>
          <a:p>
            <a:pPr eaLnBrk="1" hangingPunct="1"/>
            <a:r>
              <a:rPr lang="en-US" altLang="de-DE" sz="2500" dirty="0" smtClean="0">
                <a:ea typeface="宋体" pitchFamily="2" charset="-122"/>
              </a:rPr>
              <a:t>Sequential </a:t>
            </a:r>
            <a:r>
              <a:rPr lang="en-US" altLang="de-DE" sz="1500" dirty="0" smtClean="0">
                <a:ea typeface="宋体" pitchFamily="2" charset="-122"/>
              </a:rPr>
              <a:t>vs.</a:t>
            </a:r>
            <a:r>
              <a:rPr lang="en-US" altLang="de-DE" sz="2500" dirty="0" smtClean="0">
                <a:ea typeface="宋体" pitchFamily="2" charset="-122"/>
              </a:rPr>
              <a:t> Simultaneous moves</a:t>
            </a:r>
          </a:p>
          <a:p>
            <a:pPr eaLnBrk="1" hangingPunct="1"/>
            <a:r>
              <a:rPr lang="en-US" altLang="de-DE" sz="2500" dirty="0" smtClean="0">
                <a:ea typeface="宋体" pitchFamily="2" charset="-122"/>
              </a:rPr>
              <a:t>Zero </a:t>
            </a:r>
            <a:r>
              <a:rPr lang="en-US" altLang="de-DE" sz="1500" dirty="0" smtClean="0">
                <a:ea typeface="宋体" pitchFamily="2" charset="-122"/>
              </a:rPr>
              <a:t>vs.</a:t>
            </a:r>
            <a:r>
              <a:rPr lang="en-US" altLang="de-DE" sz="2500" dirty="0" smtClean="0">
                <a:ea typeface="宋体" pitchFamily="2" charset="-122"/>
              </a:rPr>
              <a:t> non-zero sum</a:t>
            </a:r>
          </a:p>
          <a:p>
            <a:pPr eaLnBrk="1" hangingPunct="1"/>
            <a:r>
              <a:rPr lang="en-US" altLang="de-DE" sz="2500" dirty="0" smtClean="0">
                <a:ea typeface="宋体" pitchFamily="2" charset="-122"/>
              </a:rPr>
              <a:t>Single Play </a:t>
            </a:r>
            <a:r>
              <a:rPr lang="en-US" altLang="de-DE" sz="1500" dirty="0" smtClean="0">
                <a:ea typeface="宋体" pitchFamily="2" charset="-122"/>
              </a:rPr>
              <a:t>vs.</a:t>
            </a:r>
            <a:r>
              <a:rPr lang="en-US" altLang="de-DE" sz="2500" dirty="0" smtClean="0">
                <a:ea typeface="宋体" pitchFamily="2" charset="-122"/>
              </a:rPr>
              <a:t> Iterated 	</a:t>
            </a:r>
          </a:p>
          <a:p>
            <a:pPr eaLnBrk="1" hangingPunct="1"/>
            <a:r>
              <a:rPr lang="en-US" altLang="de-DE" sz="2500" dirty="0" smtClean="0">
                <a:ea typeface="宋体" pitchFamily="2" charset="-122"/>
              </a:rPr>
              <a:t>Perfect </a:t>
            </a:r>
            <a:r>
              <a:rPr lang="en-US" altLang="de-DE" sz="1500" dirty="0" smtClean="0">
                <a:ea typeface="宋体" pitchFamily="2" charset="-122"/>
              </a:rPr>
              <a:t>vs.</a:t>
            </a:r>
            <a:r>
              <a:rPr lang="en-US" altLang="de-DE" sz="2500" dirty="0" smtClean="0">
                <a:ea typeface="宋体" pitchFamily="2" charset="-122"/>
              </a:rPr>
              <a:t> Imperfect information </a:t>
            </a:r>
          </a:p>
          <a:p>
            <a:pPr eaLnBrk="1" hangingPunct="1"/>
            <a:r>
              <a:rPr lang="en-US" altLang="de-DE" sz="2500" dirty="0" smtClean="0">
                <a:ea typeface="宋体" pitchFamily="2" charset="-122"/>
              </a:rPr>
              <a:t>Cooperative </a:t>
            </a:r>
            <a:r>
              <a:rPr lang="en-US" altLang="de-DE" sz="1500" dirty="0" smtClean="0">
                <a:ea typeface="宋体" pitchFamily="2" charset="-122"/>
              </a:rPr>
              <a:t>vs.</a:t>
            </a:r>
            <a:r>
              <a:rPr lang="en-US" altLang="de-DE" sz="2500" dirty="0" smtClean="0">
                <a:ea typeface="宋体" pitchFamily="2" charset="-122"/>
              </a:rPr>
              <a:t> </a:t>
            </a:r>
            <a:r>
              <a:rPr lang="en-US" altLang="de-DE" sz="2500" dirty="0" err="1" smtClean="0">
                <a:ea typeface="宋体" pitchFamily="2" charset="-122"/>
              </a:rPr>
              <a:t>Noncoopretive</a:t>
            </a:r>
            <a:r>
              <a:rPr lang="en-US" altLang="de-DE" sz="2500" dirty="0" smtClean="0">
                <a:ea typeface="宋体" pitchFamily="2" charset="-122"/>
              </a:rPr>
              <a:t>  </a:t>
            </a:r>
            <a:r>
              <a:rPr lang="en-US" altLang="de-DE" sz="2500" b="1" dirty="0" smtClean="0">
                <a:ea typeface="宋体" pitchFamily="2"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a:lstStyle/>
          <a:p>
            <a:r>
              <a:rPr lang="en-US" smtClean="0">
                <a:ea typeface="宋体" pitchFamily="2" charset="-122"/>
              </a:rPr>
              <a:t>Sequential vs. Simultaneous</a:t>
            </a:r>
          </a:p>
        </p:txBody>
      </p:sp>
      <p:sp>
        <p:nvSpPr>
          <p:cNvPr id="45058" name="Rectangle 3"/>
          <p:cNvSpPr>
            <a:spLocks noGrp="1"/>
          </p:cNvSpPr>
          <p:nvPr>
            <p:ph type="body" idx="1"/>
          </p:nvPr>
        </p:nvSpPr>
        <p:spPr/>
        <p:txBody>
          <a:bodyPr/>
          <a:lstStyle/>
          <a:p>
            <a:r>
              <a:rPr lang="en-US" smtClean="0">
                <a:ea typeface="宋体" pitchFamily="2" charset="-122"/>
              </a:rPr>
              <a:t>Sequential (Extensive form game, combinatorial game theory)</a:t>
            </a:r>
          </a:p>
          <a:p>
            <a:pPr lvl="1"/>
            <a:r>
              <a:rPr lang="en-US" smtClean="0">
                <a:ea typeface="宋体" pitchFamily="2" charset="-122"/>
              </a:rPr>
              <a:t>Players play alternatively</a:t>
            </a:r>
          </a:p>
          <a:p>
            <a:pPr lvl="1"/>
            <a:r>
              <a:rPr lang="en-US" smtClean="0">
                <a:ea typeface="宋体" pitchFamily="2" charset="-122"/>
              </a:rPr>
              <a:t>Chess</a:t>
            </a:r>
          </a:p>
          <a:p>
            <a:pPr lvl="1"/>
            <a:r>
              <a:rPr lang="en-US" smtClean="0">
                <a:ea typeface="宋体" pitchFamily="2" charset="-122"/>
              </a:rPr>
              <a:t>Go</a:t>
            </a:r>
          </a:p>
          <a:p>
            <a:pPr lvl="1"/>
            <a:r>
              <a:rPr lang="en-US" smtClean="0">
                <a:ea typeface="宋体" pitchFamily="2" charset="-122"/>
              </a:rPr>
              <a:t>Nim Game</a:t>
            </a:r>
          </a:p>
          <a:p>
            <a:r>
              <a:rPr lang="en-US" smtClean="0">
                <a:ea typeface="宋体" pitchFamily="2" charset="-122"/>
              </a:rPr>
              <a:t>Simultaneous (Normal form game)</a:t>
            </a:r>
          </a:p>
          <a:p>
            <a:pPr lvl="1"/>
            <a:r>
              <a:rPr lang="en-US" smtClean="0">
                <a:ea typeface="宋体" pitchFamily="2" charset="-122"/>
              </a:rPr>
              <a:t>Payoff matrix</a:t>
            </a:r>
          </a:p>
          <a:p>
            <a:pPr lvl="1"/>
            <a:r>
              <a:rPr lang="en-US" smtClean="0">
                <a:ea typeface="宋体" pitchFamily="2" charset="-122"/>
              </a:rPr>
              <a:t>Game dynamics</a:t>
            </a:r>
          </a:p>
          <a:p>
            <a:pPr lvl="2"/>
            <a:r>
              <a:rPr lang="en-US" smtClean="0">
                <a:ea typeface="宋体" pitchFamily="2" charset="-122"/>
              </a:rPr>
              <a:t>One by one</a:t>
            </a:r>
          </a:p>
          <a:p>
            <a:pPr lvl="2"/>
            <a:r>
              <a:rPr lang="en-US" smtClean="0">
                <a:ea typeface="宋体" pitchFamily="2" charset="-122"/>
              </a:rPr>
              <a:t>At the same time</a:t>
            </a:r>
          </a:p>
          <a:p>
            <a:pPr lvl="1"/>
            <a:endParaRPr lang="en-US" smtClean="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026"/>
          <p:cNvSpPr>
            <a:spLocks noGrp="1" noChangeArrowheads="1"/>
          </p:cNvSpPr>
          <p:nvPr>
            <p:ph type="title"/>
          </p:nvPr>
        </p:nvSpPr>
        <p:spPr/>
        <p:txBody>
          <a:bodyPr/>
          <a:lstStyle/>
          <a:p>
            <a:pPr eaLnBrk="1" hangingPunct="1"/>
            <a:r>
              <a:rPr lang="en-US" altLang="en-US" smtClean="0">
                <a:ea typeface="宋体" pitchFamily="2" charset="-122"/>
              </a:rPr>
              <a:t>Payoff Matrix Notation</a:t>
            </a:r>
          </a:p>
        </p:txBody>
      </p:sp>
      <p:pic>
        <p:nvPicPr>
          <p:cNvPr id="46082" name="Picture 1030"/>
          <p:cNvPicPr>
            <a:picLocks noChangeAspect="1" noChangeArrowheads="1"/>
          </p:cNvPicPr>
          <p:nvPr/>
        </p:nvPicPr>
        <p:blipFill>
          <a:blip r:embed="rId3"/>
          <a:srcRect/>
          <a:stretch>
            <a:fillRect/>
          </a:stretch>
        </p:blipFill>
        <p:spPr bwMode="auto">
          <a:xfrm>
            <a:off x="1143000" y="1314450"/>
            <a:ext cx="6858000" cy="2092325"/>
          </a:xfrm>
          <a:prstGeom prst="rect">
            <a:avLst/>
          </a:prstGeom>
          <a:noFill/>
          <a:ln w="9525">
            <a:noFill/>
            <a:miter lim="800000"/>
            <a:headEnd/>
            <a:tailEnd/>
          </a:ln>
        </p:spPr>
      </p:pic>
      <p:sp>
        <p:nvSpPr>
          <p:cNvPr id="46083" name="Text Box 1031"/>
          <p:cNvSpPr txBox="1">
            <a:spLocks noChangeArrowheads="1"/>
          </p:cNvSpPr>
          <p:nvPr/>
        </p:nvSpPr>
        <p:spPr bwMode="auto">
          <a:xfrm>
            <a:off x="1184299" y="3600450"/>
            <a:ext cx="6816701" cy="1061829"/>
          </a:xfrm>
          <a:prstGeom prst="rect">
            <a:avLst/>
          </a:prstGeom>
          <a:noFill/>
          <a:ln w="9525">
            <a:noFill/>
            <a:miter lim="800000"/>
            <a:headEnd/>
            <a:tailEnd/>
          </a:ln>
        </p:spPr>
        <p:txBody>
          <a:bodyPr wrap="square">
            <a:spAutoFit/>
          </a:bodyPr>
          <a:lstStyle/>
          <a:p>
            <a:pPr>
              <a:spcBef>
                <a:spcPct val="25000"/>
              </a:spcBef>
              <a:tabLst>
                <a:tab pos="1085850" algn="l"/>
              </a:tabLst>
            </a:pPr>
            <a:r>
              <a:rPr lang="en-US" altLang="en-US" sz="1800" dirty="0">
                <a:latin typeface="Book Antiqua" pitchFamily="18" charset="0"/>
              </a:rPr>
              <a:t>Notes:	Player I's strategy A may be different from Player II's.</a:t>
            </a:r>
          </a:p>
          <a:p>
            <a:pPr>
              <a:spcBef>
                <a:spcPct val="25000"/>
              </a:spcBef>
              <a:tabLst>
                <a:tab pos="1085850" algn="l"/>
              </a:tabLst>
            </a:pPr>
            <a:r>
              <a:rPr lang="en-US" altLang="en-US" sz="1800" dirty="0">
                <a:latin typeface="Book Antiqua" pitchFamily="18" charset="0"/>
              </a:rPr>
              <a:t>	P2 can be omitted if zero-sum game</a:t>
            </a:r>
          </a:p>
          <a:p>
            <a:pPr>
              <a:spcBef>
                <a:spcPct val="25000"/>
              </a:spcBef>
              <a:tabLst>
                <a:tab pos="1085850" algn="l"/>
              </a:tabLst>
            </a:pPr>
            <a:endParaRPr lang="en-US" altLang="en-US" sz="1800" dirty="0">
              <a:solidFill>
                <a:schemeClr val="bg2"/>
              </a:solidFill>
              <a:latin typeface="Book Antiq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26"/>
          <p:cNvSpPr>
            <a:spLocks noGrp="1" noChangeArrowheads="1"/>
          </p:cNvSpPr>
          <p:nvPr>
            <p:ph type="title"/>
          </p:nvPr>
        </p:nvSpPr>
        <p:spPr/>
        <p:txBody>
          <a:bodyPr/>
          <a:lstStyle/>
          <a:p>
            <a:pPr eaLnBrk="1" hangingPunct="1"/>
            <a:r>
              <a:rPr lang="en-US" altLang="de-DE" smtClean="0">
                <a:ea typeface="宋体" pitchFamily="2" charset="-122"/>
              </a:rPr>
              <a:t>Brief History of Game Theory</a:t>
            </a:r>
          </a:p>
        </p:txBody>
      </p:sp>
      <p:sp>
        <p:nvSpPr>
          <p:cNvPr id="19458" name="Rectangle 1027"/>
          <p:cNvSpPr>
            <a:spLocks noGrp="1" noChangeArrowheads="1"/>
          </p:cNvSpPr>
          <p:nvPr>
            <p:ph idx="1"/>
          </p:nvPr>
        </p:nvSpPr>
        <p:spPr>
          <a:xfrm>
            <a:off x="1657350" y="1257300"/>
            <a:ext cx="5829300" cy="3429000"/>
          </a:xfrm>
        </p:spPr>
        <p:txBody>
          <a:bodyPr/>
          <a:lstStyle/>
          <a:p>
            <a:pPr eaLnBrk="1" hangingPunct="1">
              <a:lnSpc>
                <a:spcPct val="80000"/>
              </a:lnSpc>
            </a:pPr>
            <a:r>
              <a:rPr lang="en-US" altLang="de-DE" dirty="0" smtClean="0">
                <a:ea typeface="宋体" pitchFamily="2" charset="-122"/>
              </a:rPr>
              <a:t>1913 - E. </a:t>
            </a:r>
            <a:r>
              <a:rPr lang="en-US" altLang="de-DE" dirty="0" err="1" smtClean="0">
                <a:ea typeface="宋体" pitchFamily="2" charset="-122"/>
              </a:rPr>
              <a:t>Zermelo</a:t>
            </a:r>
            <a:r>
              <a:rPr lang="en-US" altLang="de-DE" dirty="0" smtClean="0">
                <a:ea typeface="宋体" pitchFamily="2" charset="-122"/>
              </a:rPr>
              <a:t> provides the first theorem of game theory; asserts that chess is strictly determined</a:t>
            </a:r>
          </a:p>
          <a:p>
            <a:pPr eaLnBrk="1" hangingPunct="1">
              <a:lnSpc>
                <a:spcPct val="80000"/>
              </a:lnSpc>
            </a:pPr>
            <a:r>
              <a:rPr lang="en-US" altLang="de-DE" dirty="0" smtClean="0">
                <a:ea typeface="宋体" pitchFamily="2" charset="-122"/>
              </a:rPr>
              <a:t>1928 - John von Neumann proves the minimax theorem </a:t>
            </a:r>
          </a:p>
          <a:p>
            <a:pPr eaLnBrk="1" hangingPunct="1">
              <a:lnSpc>
                <a:spcPct val="80000"/>
              </a:lnSpc>
            </a:pPr>
            <a:r>
              <a:rPr lang="en-US" altLang="de-DE" dirty="0" smtClean="0">
                <a:ea typeface="宋体" pitchFamily="2" charset="-122"/>
              </a:rPr>
              <a:t>1944 - John von Neumann &amp; Oskar Morgenstern write  "Theory of Games and Economic Behavior”</a:t>
            </a:r>
          </a:p>
          <a:p>
            <a:pPr eaLnBrk="1" hangingPunct="1">
              <a:lnSpc>
                <a:spcPct val="80000"/>
              </a:lnSpc>
            </a:pPr>
            <a:r>
              <a:rPr lang="en-US" altLang="de-DE" dirty="0" smtClean="0">
                <a:ea typeface="宋体" pitchFamily="2" charset="-122"/>
              </a:rPr>
              <a:t>1950-1953 - John Nash describes Nash equilibrium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028"/>
          <p:cNvSpPr>
            <a:spLocks noChangeArrowheads="1"/>
          </p:cNvSpPr>
          <p:nvPr/>
        </p:nvSpPr>
        <p:spPr bwMode="auto">
          <a:xfrm>
            <a:off x="1885950" y="171450"/>
            <a:ext cx="5200650" cy="646113"/>
          </a:xfrm>
          <a:prstGeom prst="rect">
            <a:avLst/>
          </a:prstGeom>
          <a:noFill/>
          <a:ln w="9525">
            <a:noFill/>
            <a:miter lim="800000"/>
            <a:headEnd/>
            <a:tailEnd/>
          </a:ln>
        </p:spPr>
        <p:txBody>
          <a:bodyPr>
            <a:spAutoFit/>
          </a:bodyPr>
          <a:lstStyle/>
          <a:p>
            <a:pPr algn="ctr"/>
            <a:r>
              <a:rPr lang="en-US" altLang="en-US" sz="3600">
                <a:solidFill>
                  <a:schemeClr val="tx2"/>
                </a:solidFill>
                <a:latin typeface="Calibri" pitchFamily="34" charset="0"/>
              </a:rPr>
              <a:t>Prisoner’s Dilemma</a:t>
            </a:r>
            <a:endParaRPr lang="en-US" altLang="en-US" sz="2100">
              <a:solidFill>
                <a:schemeClr val="tx2"/>
              </a:solidFill>
              <a:latin typeface="Calibri" pitchFamily="34" charset="0"/>
            </a:endParaRPr>
          </a:p>
        </p:txBody>
      </p:sp>
      <p:sp>
        <p:nvSpPr>
          <p:cNvPr id="94213" name="Line 1029"/>
          <p:cNvSpPr>
            <a:spLocks noChangeShapeType="1"/>
          </p:cNvSpPr>
          <p:nvPr/>
        </p:nvSpPr>
        <p:spPr bwMode="auto">
          <a:xfrm>
            <a:off x="5600700" y="2457450"/>
            <a:ext cx="0" cy="1714500"/>
          </a:xfrm>
          <a:prstGeom prst="line">
            <a:avLst/>
          </a:prstGeom>
          <a:noFill/>
          <a:ln w="25400">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94214" name="Line 1030"/>
          <p:cNvSpPr>
            <a:spLocks noChangeShapeType="1"/>
          </p:cNvSpPr>
          <p:nvPr/>
        </p:nvSpPr>
        <p:spPr bwMode="auto">
          <a:xfrm>
            <a:off x="3657600" y="3371850"/>
            <a:ext cx="4114800" cy="0"/>
          </a:xfrm>
          <a:prstGeom prst="line">
            <a:avLst/>
          </a:prstGeom>
          <a:noFill/>
          <a:ln w="25400">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48132" name="WordArt 1031"/>
          <p:cNvSpPr>
            <a:spLocks noChangeArrowheads="1" noChangeShapeType="1" noTextEdit="1"/>
          </p:cNvSpPr>
          <p:nvPr/>
        </p:nvSpPr>
        <p:spPr bwMode="auto">
          <a:xfrm>
            <a:off x="4343400" y="2686050"/>
            <a:ext cx="628650" cy="342900"/>
          </a:xfrm>
          <a:prstGeom prst="rect">
            <a:avLst/>
          </a:prstGeom>
        </p:spPr>
        <p:txBody>
          <a:bodyPr wrap="none" fromWordArt="1">
            <a:prstTxWarp prst="textPlain">
              <a:avLst>
                <a:gd name="adj" fmla="val 50000"/>
              </a:avLst>
            </a:prstTxWarp>
          </a:bodyPr>
          <a:lstStyle/>
          <a:p>
            <a:pPr algn="ctr"/>
            <a:r>
              <a:rPr lang="en-US" sz="2700" kern="10">
                <a:ln w="9525">
                  <a:solidFill>
                    <a:srgbClr val="000000"/>
                  </a:solidFill>
                  <a:round/>
                  <a:headEnd/>
                  <a:tailEnd/>
                </a:ln>
                <a:latin typeface="Arial Black"/>
              </a:rPr>
              <a:t>10 , 10</a:t>
            </a:r>
          </a:p>
        </p:txBody>
      </p:sp>
      <p:sp>
        <p:nvSpPr>
          <p:cNvPr id="48133" name="WordArt 1032"/>
          <p:cNvSpPr>
            <a:spLocks noChangeArrowheads="1" noChangeShapeType="1" noTextEdit="1"/>
          </p:cNvSpPr>
          <p:nvPr/>
        </p:nvSpPr>
        <p:spPr bwMode="auto">
          <a:xfrm>
            <a:off x="4229100" y="2114550"/>
            <a:ext cx="742950" cy="342900"/>
          </a:xfrm>
          <a:prstGeom prst="rect">
            <a:avLst/>
          </a:prstGeom>
        </p:spPr>
        <p:txBody>
          <a:bodyPr wrap="none" fromWordArt="1">
            <a:prstTxWarp prst="textSlantUp">
              <a:avLst>
                <a:gd name="adj" fmla="val 55556"/>
              </a:avLst>
            </a:prstTxWarp>
          </a:bodyPr>
          <a:lstStyle/>
          <a:p>
            <a:pPr algn="ctr"/>
            <a:r>
              <a:rPr lang="en-US" sz="2700" i="1" kern="10">
                <a:ln w="9525">
                  <a:solidFill>
                    <a:srgbClr val="000000"/>
                  </a:solidFill>
                  <a:round/>
                  <a:headEnd/>
                  <a:tailEnd/>
                </a:ln>
                <a:solidFill>
                  <a:schemeClr val="accent1"/>
                </a:solidFill>
                <a:latin typeface="Arial Black"/>
              </a:rPr>
              <a:t>Blame</a:t>
            </a:r>
          </a:p>
        </p:txBody>
      </p:sp>
      <p:sp>
        <p:nvSpPr>
          <p:cNvPr id="48134" name="WordArt 1033"/>
          <p:cNvSpPr>
            <a:spLocks noChangeArrowheads="1" noChangeShapeType="1" noTextEdit="1"/>
          </p:cNvSpPr>
          <p:nvPr/>
        </p:nvSpPr>
        <p:spPr bwMode="auto">
          <a:xfrm>
            <a:off x="6172200" y="2171700"/>
            <a:ext cx="628650" cy="342900"/>
          </a:xfrm>
          <a:prstGeom prst="rect">
            <a:avLst/>
          </a:prstGeom>
        </p:spPr>
        <p:txBody>
          <a:bodyPr wrap="none" fromWordArt="1">
            <a:prstTxWarp prst="textSlantUp">
              <a:avLst>
                <a:gd name="adj" fmla="val 55556"/>
              </a:avLst>
            </a:prstTxWarp>
          </a:bodyPr>
          <a:lstStyle/>
          <a:p>
            <a:pPr algn="ctr"/>
            <a:r>
              <a:rPr lang="en-US" sz="2700" i="1" kern="10">
                <a:ln w="9525">
                  <a:solidFill>
                    <a:srgbClr val="000000"/>
                  </a:solidFill>
                  <a:round/>
                  <a:headEnd/>
                  <a:tailEnd/>
                </a:ln>
                <a:solidFill>
                  <a:schemeClr val="accent1"/>
                </a:solidFill>
                <a:latin typeface="Arial Black"/>
              </a:rPr>
              <a:t>Don't</a:t>
            </a:r>
          </a:p>
        </p:txBody>
      </p:sp>
      <p:sp>
        <p:nvSpPr>
          <p:cNvPr id="48135" name="WordArt 1034"/>
          <p:cNvSpPr>
            <a:spLocks noChangeArrowheads="1" noChangeShapeType="1" noTextEdit="1"/>
          </p:cNvSpPr>
          <p:nvPr/>
        </p:nvSpPr>
        <p:spPr bwMode="auto">
          <a:xfrm>
            <a:off x="2914650" y="2514600"/>
            <a:ext cx="600075" cy="271463"/>
          </a:xfrm>
          <a:prstGeom prst="rect">
            <a:avLst/>
          </a:prstGeom>
        </p:spPr>
        <p:txBody>
          <a:bodyPr wrap="none" fromWordArt="1">
            <a:prstTxWarp prst="textPlain">
              <a:avLst>
                <a:gd name="adj" fmla="val 50000"/>
              </a:avLst>
            </a:prstTxWarp>
          </a:bodyPr>
          <a:lstStyle/>
          <a:p>
            <a:pPr algn="ctr"/>
            <a:r>
              <a:rPr lang="en-US" sz="1500" kern="10">
                <a:ln w="9525">
                  <a:solidFill>
                    <a:srgbClr val="000000"/>
                  </a:solidFill>
                  <a:round/>
                  <a:headEnd/>
                  <a:tailEnd/>
                </a:ln>
                <a:latin typeface="Arial Black"/>
              </a:rPr>
              <a:t>Blame</a:t>
            </a:r>
          </a:p>
        </p:txBody>
      </p:sp>
      <p:sp>
        <p:nvSpPr>
          <p:cNvPr id="48136" name="WordArt 1035"/>
          <p:cNvSpPr>
            <a:spLocks noChangeArrowheads="1" noChangeShapeType="1" noTextEdit="1"/>
          </p:cNvSpPr>
          <p:nvPr/>
        </p:nvSpPr>
        <p:spPr bwMode="auto">
          <a:xfrm>
            <a:off x="2914650" y="3486150"/>
            <a:ext cx="600075" cy="271463"/>
          </a:xfrm>
          <a:prstGeom prst="rect">
            <a:avLst/>
          </a:prstGeom>
        </p:spPr>
        <p:txBody>
          <a:bodyPr wrap="none" fromWordArt="1">
            <a:prstTxWarp prst="textPlain">
              <a:avLst>
                <a:gd name="adj" fmla="val 50000"/>
              </a:avLst>
            </a:prstTxWarp>
          </a:bodyPr>
          <a:lstStyle/>
          <a:p>
            <a:pPr algn="ctr"/>
            <a:r>
              <a:rPr lang="en-US" sz="1500" kern="10">
                <a:ln w="9525">
                  <a:solidFill>
                    <a:srgbClr val="000000"/>
                  </a:solidFill>
                  <a:round/>
                  <a:headEnd/>
                  <a:tailEnd/>
                </a:ln>
                <a:latin typeface="Arial Black"/>
              </a:rPr>
              <a:t>Don't</a:t>
            </a:r>
          </a:p>
        </p:txBody>
      </p:sp>
      <p:sp>
        <p:nvSpPr>
          <p:cNvPr id="48137" name="WordArt 1036"/>
          <p:cNvSpPr>
            <a:spLocks noChangeArrowheads="1" noChangeShapeType="1" noTextEdit="1"/>
          </p:cNvSpPr>
          <p:nvPr/>
        </p:nvSpPr>
        <p:spPr bwMode="auto">
          <a:xfrm>
            <a:off x="4343400" y="3657600"/>
            <a:ext cx="628650" cy="342900"/>
          </a:xfrm>
          <a:prstGeom prst="rect">
            <a:avLst/>
          </a:prstGeom>
        </p:spPr>
        <p:txBody>
          <a:bodyPr wrap="none" fromWordArt="1">
            <a:prstTxWarp prst="textPlain">
              <a:avLst>
                <a:gd name="adj" fmla="val 50000"/>
              </a:avLst>
            </a:prstTxWarp>
          </a:bodyPr>
          <a:lstStyle/>
          <a:p>
            <a:pPr algn="ctr"/>
            <a:r>
              <a:rPr lang="en-US" sz="2700" kern="10">
                <a:ln w="9525">
                  <a:solidFill>
                    <a:srgbClr val="000000"/>
                  </a:solidFill>
                  <a:round/>
                  <a:headEnd/>
                  <a:tailEnd/>
                </a:ln>
                <a:latin typeface="Arial Black"/>
              </a:rPr>
              <a:t>20 , 0</a:t>
            </a:r>
          </a:p>
        </p:txBody>
      </p:sp>
      <p:sp>
        <p:nvSpPr>
          <p:cNvPr id="48138" name="WordArt 1037"/>
          <p:cNvSpPr>
            <a:spLocks noChangeArrowheads="1" noChangeShapeType="1" noTextEdit="1"/>
          </p:cNvSpPr>
          <p:nvPr/>
        </p:nvSpPr>
        <p:spPr bwMode="auto">
          <a:xfrm>
            <a:off x="6115050" y="2743200"/>
            <a:ext cx="628650" cy="342900"/>
          </a:xfrm>
          <a:prstGeom prst="rect">
            <a:avLst/>
          </a:prstGeom>
        </p:spPr>
        <p:txBody>
          <a:bodyPr wrap="none" fromWordArt="1">
            <a:prstTxWarp prst="textPlain">
              <a:avLst>
                <a:gd name="adj" fmla="val 50000"/>
              </a:avLst>
            </a:prstTxWarp>
          </a:bodyPr>
          <a:lstStyle/>
          <a:p>
            <a:pPr algn="ctr"/>
            <a:r>
              <a:rPr lang="en-US" sz="2700" kern="10">
                <a:ln w="9525">
                  <a:solidFill>
                    <a:srgbClr val="000000"/>
                  </a:solidFill>
                  <a:round/>
                  <a:headEnd/>
                  <a:tailEnd/>
                </a:ln>
                <a:latin typeface="Arial Black"/>
              </a:rPr>
              <a:t>0 , 20</a:t>
            </a:r>
          </a:p>
        </p:txBody>
      </p:sp>
      <p:sp>
        <p:nvSpPr>
          <p:cNvPr id="48139" name="WordArt 1038"/>
          <p:cNvSpPr>
            <a:spLocks noChangeArrowheads="1" noChangeShapeType="1" noTextEdit="1"/>
          </p:cNvSpPr>
          <p:nvPr/>
        </p:nvSpPr>
        <p:spPr bwMode="auto">
          <a:xfrm>
            <a:off x="6172200" y="3714750"/>
            <a:ext cx="628650" cy="342900"/>
          </a:xfrm>
          <a:prstGeom prst="rect">
            <a:avLst/>
          </a:prstGeom>
        </p:spPr>
        <p:txBody>
          <a:bodyPr wrap="none" fromWordArt="1">
            <a:prstTxWarp prst="textPlain">
              <a:avLst>
                <a:gd name="adj" fmla="val 50000"/>
              </a:avLst>
            </a:prstTxWarp>
          </a:bodyPr>
          <a:lstStyle/>
          <a:p>
            <a:pPr algn="ctr"/>
            <a:r>
              <a:rPr lang="en-US" sz="2700" kern="10">
                <a:ln w="9525">
                  <a:solidFill>
                    <a:srgbClr val="000000"/>
                  </a:solidFill>
                  <a:round/>
                  <a:headEnd/>
                  <a:tailEnd/>
                </a:ln>
                <a:latin typeface="Arial Black"/>
              </a:rPr>
              <a:t>1 , 1</a:t>
            </a:r>
          </a:p>
        </p:txBody>
      </p:sp>
      <p:sp>
        <p:nvSpPr>
          <p:cNvPr id="48140" name="WordArt 1039"/>
          <p:cNvSpPr>
            <a:spLocks noChangeArrowheads="1" noChangeShapeType="1" noTextEdit="1"/>
          </p:cNvSpPr>
          <p:nvPr/>
        </p:nvSpPr>
        <p:spPr bwMode="auto">
          <a:xfrm>
            <a:off x="1485900" y="3028950"/>
            <a:ext cx="1228725" cy="285750"/>
          </a:xfrm>
          <a:prstGeom prst="rect">
            <a:avLst/>
          </a:prstGeom>
        </p:spPr>
        <p:txBody>
          <a:bodyPr wrap="none" fromWordArt="1">
            <a:prstTxWarp prst="textPlain">
              <a:avLst>
                <a:gd name="adj" fmla="val 50000"/>
              </a:avLst>
            </a:prstTxWarp>
          </a:bodyPr>
          <a:lstStyle/>
          <a:p>
            <a:pPr algn="ctr"/>
            <a:r>
              <a:rPr lang="en-US" sz="1500" kern="10">
                <a:ln w="9525">
                  <a:solidFill>
                    <a:srgbClr val="000000"/>
                  </a:solidFill>
                  <a:round/>
                  <a:headEnd/>
                  <a:tailEnd/>
                </a:ln>
                <a:solidFill>
                  <a:schemeClr val="accent1"/>
                </a:solidFill>
                <a:latin typeface="Arial Black"/>
              </a:rPr>
              <a:t>Prisoner 1</a:t>
            </a:r>
          </a:p>
        </p:txBody>
      </p:sp>
      <p:sp>
        <p:nvSpPr>
          <p:cNvPr id="48141" name="WordArt 1040"/>
          <p:cNvSpPr>
            <a:spLocks noChangeArrowheads="1" noChangeShapeType="1" noTextEdit="1"/>
          </p:cNvSpPr>
          <p:nvPr/>
        </p:nvSpPr>
        <p:spPr bwMode="auto">
          <a:xfrm>
            <a:off x="4800600" y="1714500"/>
            <a:ext cx="1600200" cy="228600"/>
          </a:xfrm>
          <a:prstGeom prst="rect">
            <a:avLst/>
          </a:prstGeom>
        </p:spPr>
        <p:txBody>
          <a:bodyPr wrap="none" fromWordArt="1">
            <a:prstTxWarp prst="textPlain">
              <a:avLst>
                <a:gd name="adj" fmla="val 50000"/>
              </a:avLst>
            </a:prstTxWarp>
          </a:bodyPr>
          <a:lstStyle/>
          <a:p>
            <a:pPr algn="ctr"/>
            <a:r>
              <a:rPr lang="en-US" sz="1500" kern="10">
                <a:ln w="9525">
                  <a:solidFill>
                    <a:srgbClr val="000000"/>
                  </a:solidFill>
                  <a:round/>
                  <a:headEnd/>
                  <a:tailEnd/>
                </a:ln>
                <a:solidFill>
                  <a:schemeClr val="accent1"/>
                </a:solidFill>
                <a:latin typeface="Arial Black"/>
              </a:rPr>
              <a:t>Prisoner 2</a:t>
            </a:r>
          </a:p>
        </p:txBody>
      </p:sp>
      <p:sp>
        <p:nvSpPr>
          <p:cNvPr id="48142" name="Text Box 1042"/>
          <p:cNvSpPr txBox="1">
            <a:spLocks noChangeArrowheads="1"/>
          </p:cNvSpPr>
          <p:nvPr/>
        </p:nvSpPr>
        <p:spPr bwMode="auto">
          <a:xfrm>
            <a:off x="1371600" y="4229100"/>
            <a:ext cx="6457950" cy="800100"/>
          </a:xfrm>
          <a:prstGeom prst="rect">
            <a:avLst/>
          </a:prstGeom>
          <a:noFill/>
          <a:ln w="9525">
            <a:noFill/>
            <a:miter lim="800000"/>
            <a:headEnd/>
            <a:tailEnd/>
          </a:ln>
        </p:spPr>
        <p:txBody>
          <a:bodyPr>
            <a:spAutoFit/>
          </a:bodyPr>
          <a:lstStyle/>
          <a:p>
            <a:pPr marL="1027113" indent="-1027113">
              <a:spcBef>
                <a:spcPct val="10000"/>
              </a:spcBef>
            </a:pPr>
            <a:r>
              <a:rPr lang="en-US" altLang="en-US" sz="1500">
                <a:solidFill>
                  <a:schemeClr val="tx2"/>
                </a:solidFill>
                <a:latin typeface="Book Antiqua" pitchFamily="18" charset="0"/>
              </a:rPr>
              <a:t>Notes: 	Higher payoffs (longer sentences) are bad.</a:t>
            </a:r>
          </a:p>
          <a:p>
            <a:pPr marL="1027113" indent="-1027113">
              <a:spcBef>
                <a:spcPct val="10000"/>
              </a:spcBef>
            </a:pPr>
            <a:r>
              <a:rPr lang="en-US" altLang="en-US" sz="1500">
                <a:solidFill>
                  <a:schemeClr val="tx2"/>
                </a:solidFill>
                <a:latin typeface="Book Antiqua" pitchFamily="18" charset="0"/>
              </a:rPr>
              <a:t>	Non-cooperative equilibrium </a:t>
            </a:r>
            <a:r>
              <a:rPr lang="en-US" altLang="en-US" sz="1500">
                <a:solidFill>
                  <a:schemeClr val="tx2"/>
                </a:solidFill>
                <a:latin typeface="Book Antiqua" pitchFamily="18" charset="0"/>
                <a:sym typeface="Symbol" pitchFamily="18" charset="2"/>
              </a:rPr>
              <a:t> Joint maximum</a:t>
            </a:r>
            <a:br>
              <a:rPr lang="en-US" altLang="en-US" sz="1500">
                <a:solidFill>
                  <a:schemeClr val="tx2"/>
                </a:solidFill>
                <a:latin typeface="Book Antiqua" pitchFamily="18" charset="0"/>
                <a:sym typeface="Symbol" pitchFamily="18" charset="2"/>
              </a:rPr>
            </a:br>
            <a:endParaRPr lang="en-US" altLang="en-US" sz="1500" i="1">
              <a:solidFill>
                <a:schemeClr val="tx2"/>
              </a:solidFill>
              <a:latin typeface="Book Antiqua" pitchFamily="18" charset="0"/>
            </a:endParaRPr>
          </a:p>
        </p:txBody>
      </p:sp>
      <p:sp>
        <p:nvSpPr>
          <p:cNvPr id="94227" name="Text Box 1043"/>
          <p:cNvSpPr txBox="1">
            <a:spLocks noChangeArrowheads="1"/>
          </p:cNvSpPr>
          <p:nvPr/>
        </p:nvSpPr>
        <p:spPr bwMode="auto">
          <a:xfrm>
            <a:off x="2743200" y="1600200"/>
            <a:ext cx="800100" cy="247650"/>
          </a:xfrm>
          <a:prstGeom prst="rect">
            <a:avLst/>
          </a:prstGeom>
          <a:solidFill>
            <a:schemeClr val="accent2"/>
          </a:solidFill>
          <a:ln w="12700">
            <a:solidFill>
              <a:schemeClr val="bg2"/>
            </a:solidFill>
            <a:miter lim="800000"/>
            <a:headEnd type="none" w="sm" len="sm"/>
            <a:tailEnd type="none" w="sm" len="sm"/>
          </a:ln>
          <a:effectLst/>
          <a:extLst/>
        </p:spPr>
        <p:txBody>
          <a:bodyPr>
            <a:spAutoFit/>
          </a:bodyPr>
          <a:lstStyle/>
          <a:p>
            <a:pPr algn="ctr" fontAlgn="auto">
              <a:spcBef>
                <a:spcPct val="50000"/>
              </a:spcBef>
              <a:spcAft>
                <a:spcPts val="0"/>
              </a:spcAft>
              <a:defRPr/>
            </a:pPr>
            <a:r>
              <a:rPr lang="en-US" altLang="en-US" sz="1013" dirty="0">
                <a:solidFill>
                  <a:schemeClr val="bg2"/>
                </a:solidFill>
                <a:latin typeface="+mn-lt"/>
                <a:ea typeface="+mn-ea"/>
                <a:cs typeface="+mn-cs"/>
              </a:rPr>
              <a:t>NCE</a:t>
            </a:r>
          </a:p>
        </p:txBody>
      </p:sp>
      <p:sp>
        <p:nvSpPr>
          <p:cNvPr id="94228" name="Text Box 1044"/>
          <p:cNvSpPr txBox="1">
            <a:spLocks noChangeArrowheads="1"/>
          </p:cNvSpPr>
          <p:nvPr/>
        </p:nvSpPr>
        <p:spPr bwMode="auto">
          <a:xfrm>
            <a:off x="6915150" y="4343400"/>
            <a:ext cx="914400" cy="247650"/>
          </a:xfrm>
          <a:prstGeom prst="rect">
            <a:avLst/>
          </a:prstGeom>
          <a:solidFill>
            <a:schemeClr val="accent2"/>
          </a:solidFill>
          <a:ln w="12700">
            <a:solidFill>
              <a:schemeClr val="bg2"/>
            </a:solidFill>
            <a:miter lim="800000"/>
            <a:headEnd type="none" w="sm" len="sm"/>
            <a:tailEnd type="none" w="sm" len="sm"/>
          </a:ln>
          <a:effectLst/>
          <a:extLst/>
        </p:spPr>
        <p:txBody>
          <a:bodyPr>
            <a:spAutoFit/>
          </a:bodyPr>
          <a:lstStyle/>
          <a:p>
            <a:pPr algn="ctr" fontAlgn="auto">
              <a:spcBef>
                <a:spcPct val="50000"/>
              </a:spcBef>
              <a:spcAft>
                <a:spcPts val="0"/>
              </a:spcAft>
              <a:defRPr/>
            </a:pPr>
            <a:r>
              <a:rPr lang="en-US" altLang="en-US" sz="1013">
                <a:solidFill>
                  <a:schemeClr val="bg2"/>
                </a:solidFill>
                <a:latin typeface="+mn-lt"/>
                <a:ea typeface="+mn-ea"/>
                <a:cs typeface="+mn-cs"/>
              </a:rPr>
              <a:t>Jt. max.</a:t>
            </a:r>
          </a:p>
        </p:txBody>
      </p:sp>
      <p:sp>
        <p:nvSpPr>
          <p:cNvPr id="94229" name="Line 1045"/>
          <p:cNvSpPr>
            <a:spLocks noChangeShapeType="1"/>
          </p:cNvSpPr>
          <p:nvPr/>
        </p:nvSpPr>
        <p:spPr bwMode="auto">
          <a:xfrm>
            <a:off x="3543300" y="1943100"/>
            <a:ext cx="571500" cy="800100"/>
          </a:xfrm>
          <a:prstGeom prst="line">
            <a:avLst/>
          </a:prstGeom>
          <a:noFill/>
          <a:ln w="28575">
            <a:solidFill>
              <a:schemeClr val="tx1"/>
            </a:solidFill>
            <a:round/>
            <a:headEnd type="none" w="sm" len="sm"/>
            <a:tailEnd type="triangle" w="sm" len="sm"/>
          </a:ln>
          <a:effectLst/>
          <a:extLst/>
        </p:spPr>
        <p:txBody>
          <a:bodyPr/>
          <a:lstStyle/>
          <a:p>
            <a:pPr fontAlgn="auto">
              <a:spcBef>
                <a:spcPts val="0"/>
              </a:spcBef>
              <a:spcAft>
                <a:spcPts val="0"/>
              </a:spcAft>
              <a:defRPr/>
            </a:pPr>
            <a:endParaRPr lang="en-US" sz="1013">
              <a:latin typeface="+mn-lt"/>
              <a:ea typeface="+mn-ea"/>
              <a:cs typeface="+mn-cs"/>
            </a:endParaRPr>
          </a:p>
        </p:txBody>
      </p:sp>
      <p:sp>
        <p:nvSpPr>
          <p:cNvPr id="94230" name="Line 1046"/>
          <p:cNvSpPr>
            <a:spLocks noChangeShapeType="1"/>
          </p:cNvSpPr>
          <p:nvPr/>
        </p:nvSpPr>
        <p:spPr bwMode="auto">
          <a:xfrm flipH="1" flipV="1">
            <a:off x="6686550" y="4114800"/>
            <a:ext cx="228600" cy="228600"/>
          </a:xfrm>
          <a:prstGeom prst="line">
            <a:avLst/>
          </a:prstGeom>
          <a:noFill/>
          <a:ln w="28575">
            <a:solidFill>
              <a:schemeClr val="tx1"/>
            </a:solidFill>
            <a:round/>
            <a:headEnd type="none" w="sm" len="sm"/>
            <a:tailEnd type="triangle" w="sm" len="sm"/>
          </a:ln>
          <a:effectLst/>
          <a:extLst/>
        </p:spPr>
        <p:txBody>
          <a:bodyPr/>
          <a:lstStyle/>
          <a:p>
            <a:pPr fontAlgn="auto">
              <a:spcBef>
                <a:spcPts val="0"/>
              </a:spcBef>
              <a:spcAft>
                <a:spcPts val="0"/>
              </a:spcAft>
              <a:defRPr/>
            </a:pPr>
            <a:endParaRPr lang="en-US" sz="1013">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028"/>
          <p:cNvSpPr>
            <a:spLocks noChangeArrowheads="1"/>
          </p:cNvSpPr>
          <p:nvPr/>
        </p:nvSpPr>
        <p:spPr bwMode="auto">
          <a:xfrm>
            <a:off x="1476375" y="171450"/>
            <a:ext cx="6226175" cy="1190625"/>
          </a:xfrm>
          <a:prstGeom prst="rect">
            <a:avLst/>
          </a:prstGeom>
          <a:noFill/>
          <a:ln w="9525">
            <a:noFill/>
            <a:miter lim="800000"/>
            <a:headEnd/>
            <a:tailEnd/>
          </a:ln>
        </p:spPr>
        <p:txBody>
          <a:bodyPr>
            <a:spAutoFit/>
          </a:bodyPr>
          <a:lstStyle/>
          <a:p>
            <a:pPr algn="ctr"/>
            <a:r>
              <a:rPr lang="en-US" altLang="en-US" sz="3600">
                <a:solidFill>
                  <a:schemeClr val="tx2"/>
                </a:solidFill>
                <a:latin typeface="Calibri" pitchFamily="34" charset="0"/>
              </a:rPr>
              <a:t>Chicken’s Game (Non-zero Sum)</a:t>
            </a:r>
          </a:p>
          <a:p>
            <a:pPr algn="ctr"/>
            <a:r>
              <a:rPr lang="en-US" altLang="en-US" sz="3600">
                <a:solidFill>
                  <a:schemeClr val="tx2"/>
                </a:solidFill>
                <a:latin typeface="Calibri" pitchFamily="34" charset="0"/>
              </a:rPr>
              <a:t>Hawk/Dove Game</a:t>
            </a:r>
            <a:endParaRPr lang="en-US" altLang="en-US" sz="2100">
              <a:solidFill>
                <a:schemeClr val="tx2"/>
              </a:solidFill>
              <a:latin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0823429"/>
              </p:ext>
            </p:extLst>
          </p:nvPr>
        </p:nvGraphicFramePr>
        <p:xfrm>
          <a:off x="1524000" y="1630363"/>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P1\P2</a:t>
                      </a:r>
                      <a:endParaRPr lang="en-US" dirty="0"/>
                    </a:p>
                  </a:txBody>
                  <a:tcPr/>
                </a:tc>
                <a:tc>
                  <a:txBody>
                    <a:bodyPr/>
                    <a:lstStyle/>
                    <a:p>
                      <a:r>
                        <a:rPr lang="en-US" dirty="0" smtClean="0"/>
                        <a:t>Fight</a:t>
                      </a:r>
                      <a:endParaRPr lang="en-US" dirty="0"/>
                    </a:p>
                  </a:txBody>
                  <a:tcPr/>
                </a:tc>
                <a:tc>
                  <a:txBody>
                    <a:bodyPr/>
                    <a:lstStyle/>
                    <a:p>
                      <a:r>
                        <a:rPr lang="en-US" dirty="0" smtClean="0"/>
                        <a:t>Dodge</a:t>
                      </a:r>
                      <a:endParaRPr lang="en-US" dirty="0"/>
                    </a:p>
                  </a:txBody>
                  <a:tcPr/>
                </a:tc>
                <a:extLst>
                  <a:ext uri="{0D108BD9-81ED-4DB2-BD59-A6C34878D82A}">
                    <a16:rowId xmlns:a16="http://schemas.microsoft.com/office/drawing/2014/main" val="10000"/>
                  </a:ext>
                </a:extLst>
              </a:tr>
              <a:tr h="370840">
                <a:tc>
                  <a:txBody>
                    <a:bodyPr/>
                    <a:lstStyle/>
                    <a:p>
                      <a:r>
                        <a:rPr lang="en-US" dirty="0" smtClean="0"/>
                        <a:t>Fight</a:t>
                      </a:r>
                      <a:endParaRPr lang="en-US" dirty="0"/>
                    </a:p>
                  </a:txBody>
                  <a:tcPr/>
                </a:tc>
                <a:tc>
                  <a:txBody>
                    <a:bodyPr/>
                    <a:lstStyle/>
                    <a:p>
                      <a:r>
                        <a:rPr lang="en-US" dirty="0" smtClean="0"/>
                        <a:t>(-1000, -1000)</a:t>
                      </a:r>
                      <a:endParaRPr lang="en-US" dirty="0"/>
                    </a:p>
                  </a:txBody>
                  <a:tcPr/>
                </a:tc>
                <a:tc>
                  <a:txBody>
                    <a:bodyPr/>
                    <a:lstStyle/>
                    <a:p>
                      <a:r>
                        <a:rPr lang="en-US" dirty="0" smtClean="0"/>
                        <a:t>(+1, -1)</a:t>
                      </a:r>
                      <a:endParaRPr lang="en-US" dirty="0"/>
                    </a:p>
                  </a:txBody>
                  <a:tcPr/>
                </a:tc>
                <a:extLst>
                  <a:ext uri="{0D108BD9-81ED-4DB2-BD59-A6C34878D82A}">
                    <a16:rowId xmlns:a16="http://schemas.microsoft.com/office/drawing/2014/main" val="10001"/>
                  </a:ext>
                </a:extLst>
              </a:tr>
              <a:tr h="370840">
                <a:tc>
                  <a:txBody>
                    <a:bodyPr/>
                    <a:lstStyle/>
                    <a:p>
                      <a:r>
                        <a:rPr lang="en-US" dirty="0" smtClean="0"/>
                        <a:t>Dodge</a:t>
                      </a:r>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t>(-1, +1</a:t>
                      </a:r>
                      <a:r>
                        <a:rPr lang="en-US" dirty="0" smtClean="0"/>
                        <a:t>)</a:t>
                      </a:r>
                    </a:p>
                  </a:txBody>
                  <a:tcPr/>
                </a:tc>
                <a:tc>
                  <a:txBody>
                    <a:bodyPr/>
                    <a:lstStyle/>
                    <a:p>
                      <a:r>
                        <a:rPr lang="en-US" dirty="0" smtClean="0"/>
                        <a:t>(0,0)</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028"/>
          <p:cNvSpPr>
            <a:spLocks noChangeArrowheads="1"/>
          </p:cNvSpPr>
          <p:nvPr/>
        </p:nvSpPr>
        <p:spPr bwMode="auto">
          <a:xfrm>
            <a:off x="1597025" y="171450"/>
            <a:ext cx="6086475" cy="641350"/>
          </a:xfrm>
          <a:prstGeom prst="rect">
            <a:avLst/>
          </a:prstGeom>
          <a:noFill/>
          <a:ln w="9525">
            <a:noFill/>
            <a:miter lim="800000"/>
            <a:headEnd/>
            <a:tailEnd/>
          </a:ln>
        </p:spPr>
        <p:txBody>
          <a:bodyPr>
            <a:spAutoFit/>
          </a:bodyPr>
          <a:lstStyle/>
          <a:p>
            <a:pPr algn="ctr"/>
            <a:r>
              <a:rPr lang="en-US" altLang="en-US" sz="3600">
                <a:solidFill>
                  <a:schemeClr val="tx2"/>
                </a:solidFill>
                <a:latin typeface="Calibri" pitchFamily="34" charset="0"/>
              </a:rPr>
              <a:t>Rock/Scissor/Paper (Zero-Sum)</a:t>
            </a:r>
            <a:endParaRPr lang="en-US" altLang="en-US" sz="2100">
              <a:solidFill>
                <a:schemeClr val="tx2"/>
              </a:solidFill>
              <a:latin typeface="Calibri" pitchFamily="34" charset="0"/>
            </a:endParaRPr>
          </a:p>
        </p:txBody>
      </p:sp>
      <p:graphicFrame>
        <p:nvGraphicFramePr>
          <p:cNvPr id="2" name="Table 1"/>
          <p:cNvGraphicFramePr>
            <a:graphicFrameLocks noGrp="1"/>
          </p:cNvGraphicFramePr>
          <p:nvPr/>
        </p:nvGraphicFramePr>
        <p:xfrm>
          <a:off x="1165225" y="1760538"/>
          <a:ext cx="6919112" cy="1483360"/>
        </p:xfrm>
        <a:graphic>
          <a:graphicData uri="http://schemas.openxmlformats.org/drawingml/2006/table">
            <a:tbl>
              <a:tblPr firstRow="1" bandRow="1">
                <a:tableStyleId>{5C22544A-7EE6-4342-B048-85BDC9FD1C3A}</a:tableStyleId>
              </a:tblPr>
              <a:tblGrid>
                <a:gridCol w="1729778">
                  <a:extLst>
                    <a:ext uri="{9D8B030D-6E8A-4147-A177-3AD203B41FA5}">
                      <a16:colId xmlns:a16="http://schemas.microsoft.com/office/drawing/2014/main" val="20000"/>
                    </a:ext>
                  </a:extLst>
                </a:gridCol>
                <a:gridCol w="1729778">
                  <a:extLst>
                    <a:ext uri="{9D8B030D-6E8A-4147-A177-3AD203B41FA5}">
                      <a16:colId xmlns:a16="http://schemas.microsoft.com/office/drawing/2014/main" val="20001"/>
                    </a:ext>
                  </a:extLst>
                </a:gridCol>
                <a:gridCol w="1729778">
                  <a:extLst>
                    <a:ext uri="{9D8B030D-6E8A-4147-A177-3AD203B41FA5}">
                      <a16:colId xmlns:a16="http://schemas.microsoft.com/office/drawing/2014/main" val="20002"/>
                    </a:ext>
                  </a:extLst>
                </a:gridCol>
                <a:gridCol w="1729778">
                  <a:extLst>
                    <a:ext uri="{9D8B030D-6E8A-4147-A177-3AD203B41FA5}">
                      <a16:colId xmlns:a16="http://schemas.microsoft.com/office/drawing/2014/main" val="20003"/>
                    </a:ext>
                  </a:extLst>
                </a:gridCol>
              </a:tblGrid>
              <a:tr h="370840">
                <a:tc>
                  <a:txBody>
                    <a:bodyPr/>
                    <a:lstStyle/>
                    <a:p>
                      <a:r>
                        <a:rPr lang="en-US" dirty="0" smtClean="0"/>
                        <a:t>P1\P2</a:t>
                      </a:r>
                      <a:endParaRPr lang="en-US" dirty="0"/>
                    </a:p>
                  </a:txBody>
                  <a:tcPr/>
                </a:tc>
                <a:tc>
                  <a:txBody>
                    <a:bodyPr/>
                    <a:lstStyle/>
                    <a:p>
                      <a:r>
                        <a:rPr lang="en-US" dirty="0" smtClean="0"/>
                        <a:t>Rock</a:t>
                      </a:r>
                      <a:endParaRPr lang="en-US" dirty="0"/>
                    </a:p>
                  </a:txBody>
                  <a:tcPr/>
                </a:tc>
                <a:tc>
                  <a:txBody>
                    <a:bodyPr/>
                    <a:lstStyle/>
                    <a:p>
                      <a:r>
                        <a:rPr lang="en-US" dirty="0" smtClean="0"/>
                        <a:t>Scissor</a:t>
                      </a:r>
                      <a:endParaRPr lang="en-US" dirty="0"/>
                    </a:p>
                  </a:txBody>
                  <a:tcPr/>
                </a:tc>
                <a:tc>
                  <a:txBody>
                    <a:bodyPr/>
                    <a:lstStyle/>
                    <a:p>
                      <a:r>
                        <a:rPr lang="en-US" dirty="0" smtClean="0"/>
                        <a:t>Paper</a:t>
                      </a:r>
                      <a:endParaRPr lang="en-US" dirty="0"/>
                    </a:p>
                  </a:txBody>
                  <a:tcPr/>
                </a:tc>
                <a:extLst>
                  <a:ext uri="{0D108BD9-81ED-4DB2-BD59-A6C34878D82A}">
                    <a16:rowId xmlns:a16="http://schemas.microsoft.com/office/drawing/2014/main" val="10000"/>
                  </a:ext>
                </a:extLst>
              </a:tr>
              <a:tr h="370840">
                <a:tc>
                  <a:txBody>
                    <a:bodyPr/>
                    <a:lstStyle/>
                    <a:p>
                      <a:r>
                        <a:rPr lang="en-US" dirty="0" smtClean="0"/>
                        <a:t>Rock</a:t>
                      </a:r>
                      <a:endParaRPr lang="en-US" dirty="0"/>
                    </a:p>
                  </a:txBody>
                  <a:tcPr/>
                </a:tc>
                <a:tc>
                  <a:txBody>
                    <a:bodyPr/>
                    <a:lstStyle/>
                    <a:p>
                      <a:r>
                        <a:rPr lang="en-US" dirty="0" smtClean="0"/>
                        <a:t>(0,0)</a:t>
                      </a:r>
                      <a:endParaRPr lang="en-US" dirty="0"/>
                    </a:p>
                  </a:txBody>
                  <a:tcPr/>
                </a:tc>
                <a:tc>
                  <a:txBody>
                    <a:bodyPr/>
                    <a:lstStyle/>
                    <a:p>
                      <a:r>
                        <a:rPr lang="en-US" dirty="0" smtClean="0"/>
                        <a:t>(+1,-1)</a:t>
                      </a:r>
                      <a:endParaRPr lang="en-US" dirty="0"/>
                    </a:p>
                  </a:txBody>
                  <a:tcPr/>
                </a:tc>
                <a:tc>
                  <a:txBody>
                    <a:bodyPr/>
                    <a:lstStyle/>
                    <a:p>
                      <a:r>
                        <a:rPr lang="en-US" dirty="0" smtClean="0"/>
                        <a:t>(-1,+1)</a:t>
                      </a:r>
                      <a:endParaRPr lang="en-US" dirty="0"/>
                    </a:p>
                  </a:txBody>
                  <a:tcPr/>
                </a:tc>
                <a:extLst>
                  <a:ext uri="{0D108BD9-81ED-4DB2-BD59-A6C34878D82A}">
                    <a16:rowId xmlns:a16="http://schemas.microsoft.com/office/drawing/2014/main" val="10001"/>
                  </a:ext>
                </a:extLst>
              </a:tr>
              <a:tr h="370840">
                <a:tc>
                  <a:txBody>
                    <a:bodyPr/>
                    <a:lstStyle/>
                    <a:p>
                      <a:r>
                        <a:rPr lang="en-US" dirty="0" smtClean="0"/>
                        <a:t>Scissor</a:t>
                      </a:r>
                      <a:endParaRPr lang="en-US" dirty="0"/>
                    </a:p>
                  </a:txBody>
                  <a:tcPr/>
                </a:tc>
                <a:tc>
                  <a:txBody>
                    <a:bodyPr/>
                    <a:lstStyle/>
                    <a:p>
                      <a:r>
                        <a:rPr lang="en-US" dirty="0" smtClean="0"/>
                        <a:t>(-1,+1)</a:t>
                      </a:r>
                      <a:endParaRPr lang="en-US" dirty="0"/>
                    </a:p>
                  </a:txBody>
                  <a:tcPr/>
                </a:tc>
                <a:tc>
                  <a:txBody>
                    <a:bodyPr/>
                    <a:lstStyle/>
                    <a:p>
                      <a:r>
                        <a:rPr lang="en-US" dirty="0" smtClean="0"/>
                        <a:t>(0,0)</a:t>
                      </a:r>
                      <a:endParaRPr lang="en-US" dirty="0"/>
                    </a:p>
                  </a:txBody>
                  <a:tcPr/>
                </a:tc>
                <a:tc>
                  <a:txBody>
                    <a:bodyPr/>
                    <a:lstStyle/>
                    <a:p>
                      <a:r>
                        <a:rPr lang="en-US" dirty="0" smtClean="0"/>
                        <a:t>(+1,-1)</a:t>
                      </a:r>
                      <a:endParaRPr lang="en-US" dirty="0"/>
                    </a:p>
                  </a:txBody>
                  <a:tcPr/>
                </a:tc>
                <a:extLst>
                  <a:ext uri="{0D108BD9-81ED-4DB2-BD59-A6C34878D82A}">
                    <a16:rowId xmlns:a16="http://schemas.microsoft.com/office/drawing/2014/main" val="10002"/>
                  </a:ext>
                </a:extLst>
              </a:tr>
              <a:tr h="370840">
                <a:tc>
                  <a:txBody>
                    <a:bodyPr/>
                    <a:lstStyle/>
                    <a:p>
                      <a:r>
                        <a:rPr lang="en-US" dirty="0" smtClean="0"/>
                        <a:t>Paper</a:t>
                      </a:r>
                      <a:endParaRPr lang="en-US" dirty="0"/>
                    </a:p>
                  </a:txBody>
                  <a:tcPr/>
                </a:tc>
                <a:tc>
                  <a:txBody>
                    <a:bodyPr/>
                    <a:lstStyle/>
                    <a:p>
                      <a:r>
                        <a:rPr lang="en-US" dirty="0" smtClean="0"/>
                        <a:t>(+1,-1)</a:t>
                      </a:r>
                      <a:endParaRPr lang="en-US" dirty="0"/>
                    </a:p>
                  </a:txBody>
                  <a:tcPr/>
                </a:tc>
                <a:tc>
                  <a:txBody>
                    <a:bodyPr/>
                    <a:lstStyle/>
                    <a:p>
                      <a:r>
                        <a:rPr lang="en-US" dirty="0" smtClean="0"/>
                        <a:t>(-1,+1)</a:t>
                      </a:r>
                      <a:endParaRPr lang="en-US" dirty="0"/>
                    </a:p>
                  </a:txBody>
                  <a:tcPr/>
                </a:tc>
                <a:tc>
                  <a:txBody>
                    <a:bodyPr/>
                    <a:lstStyle/>
                    <a:p>
                      <a:r>
                        <a:rPr lang="en-US" dirty="0" smtClean="0"/>
                        <a:t>(0,0)</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28"/>
          <p:cNvSpPr>
            <a:spLocks noChangeArrowheads="1"/>
          </p:cNvSpPr>
          <p:nvPr/>
        </p:nvSpPr>
        <p:spPr bwMode="auto">
          <a:xfrm>
            <a:off x="1563688" y="257175"/>
            <a:ext cx="6134100" cy="641350"/>
          </a:xfrm>
          <a:prstGeom prst="rect">
            <a:avLst/>
          </a:prstGeom>
          <a:noFill/>
          <a:ln w="9525">
            <a:noFill/>
            <a:miter lim="800000"/>
            <a:headEnd/>
            <a:tailEnd/>
          </a:ln>
        </p:spPr>
        <p:txBody>
          <a:bodyPr>
            <a:spAutoFit/>
          </a:bodyPr>
          <a:lstStyle/>
          <a:p>
            <a:pPr algn="ctr"/>
            <a:r>
              <a:rPr lang="en-US" altLang="en-US" sz="3600">
                <a:solidFill>
                  <a:schemeClr val="tx2"/>
                </a:solidFill>
                <a:latin typeface="Calibri" pitchFamily="34" charset="0"/>
              </a:rPr>
              <a:t>Soccer’s Game (Zero Sum or?)</a:t>
            </a:r>
            <a:endParaRPr lang="en-US" altLang="en-US" sz="2100">
              <a:solidFill>
                <a:schemeClr val="tx2"/>
              </a:solidFill>
              <a:latin typeface="Calibri" pitchFamily="34" charset="0"/>
            </a:endParaRPr>
          </a:p>
        </p:txBody>
      </p:sp>
      <p:graphicFrame>
        <p:nvGraphicFramePr>
          <p:cNvPr id="2" name="Table 1"/>
          <p:cNvGraphicFramePr>
            <a:graphicFrameLocks noGrp="1"/>
          </p:cNvGraphicFramePr>
          <p:nvPr/>
        </p:nvGraphicFramePr>
        <p:xfrm>
          <a:off x="1165225" y="1760538"/>
          <a:ext cx="6919112" cy="1483360"/>
        </p:xfrm>
        <a:graphic>
          <a:graphicData uri="http://schemas.openxmlformats.org/drawingml/2006/table">
            <a:tbl>
              <a:tblPr firstRow="1" bandRow="1">
                <a:tableStyleId>{5C22544A-7EE6-4342-B048-85BDC9FD1C3A}</a:tableStyleId>
              </a:tblPr>
              <a:tblGrid>
                <a:gridCol w="1729778">
                  <a:extLst>
                    <a:ext uri="{9D8B030D-6E8A-4147-A177-3AD203B41FA5}">
                      <a16:colId xmlns:a16="http://schemas.microsoft.com/office/drawing/2014/main" val="20000"/>
                    </a:ext>
                  </a:extLst>
                </a:gridCol>
                <a:gridCol w="1729778">
                  <a:extLst>
                    <a:ext uri="{9D8B030D-6E8A-4147-A177-3AD203B41FA5}">
                      <a16:colId xmlns:a16="http://schemas.microsoft.com/office/drawing/2014/main" val="20001"/>
                    </a:ext>
                  </a:extLst>
                </a:gridCol>
                <a:gridCol w="1729778">
                  <a:extLst>
                    <a:ext uri="{9D8B030D-6E8A-4147-A177-3AD203B41FA5}">
                      <a16:colId xmlns:a16="http://schemas.microsoft.com/office/drawing/2014/main" val="20002"/>
                    </a:ext>
                  </a:extLst>
                </a:gridCol>
                <a:gridCol w="1729778">
                  <a:extLst>
                    <a:ext uri="{9D8B030D-6E8A-4147-A177-3AD203B41FA5}">
                      <a16:colId xmlns:a16="http://schemas.microsoft.com/office/drawing/2014/main" val="20003"/>
                    </a:ext>
                  </a:extLst>
                </a:gridCol>
              </a:tblGrid>
              <a:tr h="370840">
                <a:tc>
                  <a:txBody>
                    <a:bodyPr/>
                    <a:lstStyle/>
                    <a:p>
                      <a:r>
                        <a:rPr lang="en-US" dirty="0" smtClean="0"/>
                        <a:t>Shooter\Goal</a:t>
                      </a:r>
                      <a:r>
                        <a:rPr lang="en-US" baseline="0" dirty="0" smtClean="0"/>
                        <a:t> Keeper</a:t>
                      </a:r>
                      <a:endParaRPr lang="en-US" dirty="0"/>
                    </a:p>
                  </a:txBody>
                  <a:tcPr/>
                </a:tc>
                <a:tc>
                  <a:txBody>
                    <a:bodyPr/>
                    <a:lstStyle/>
                    <a:p>
                      <a:r>
                        <a:rPr lang="en-US" dirty="0" smtClean="0"/>
                        <a:t>Left</a:t>
                      </a:r>
                      <a:endParaRPr lang="en-US" dirty="0"/>
                    </a:p>
                  </a:txBody>
                  <a:tcPr/>
                </a:tc>
                <a:tc>
                  <a:txBody>
                    <a:bodyPr/>
                    <a:lstStyle/>
                    <a:p>
                      <a:r>
                        <a:rPr lang="en-US" dirty="0" smtClean="0"/>
                        <a:t>Middle</a:t>
                      </a:r>
                      <a:endParaRPr lang="en-US" dirty="0"/>
                    </a:p>
                  </a:txBody>
                  <a:tcPr/>
                </a:tc>
                <a:tc>
                  <a:txBody>
                    <a:bodyPr/>
                    <a:lstStyle/>
                    <a:p>
                      <a:r>
                        <a:rPr lang="en-US" dirty="0" smtClean="0"/>
                        <a:t>Right</a:t>
                      </a:r>
                      <a:endParaRPr lang="en-US" dirty="0"/>
                    </a:p>
                  </a:txBody>
                  <a:tcPr/>
                </a:tc>
                <a:extLst>
                  <a:ext uri="{0D108BD9-81ED-4DB2-BD59-A6C34878D82A}">
                    <a16:rowId xmlns:a16="http://schemas.microsoft.com/office/drawing/2014/main" val="10000"/>
                  </a:ext>
                </a:extLst>
              </a:tr>
              <a:tr h="370840">
                <a:tc>
                  <a:txBody>
                    <a:bodyPr/>
                    <a:lstStyle/>
                    <a:p>
                      <a:r>
                        <a:rPr lang="en-US" dirty="0" smtClean="0"/>
                        <a:t>Left</a:t>
                      </a:r>
                      <a:endParaRPr lang="en-US" dirty="0"/>
                    </a:p>
                  </a:txBody>
                  <a:tcPr/>
                </a:tc>
                <a:tc>
                  <a:txBody>
                    <a:bodyPr/>
                    <a:lstStyle/>
                    <a:p>
                      <a:r>
                        <a:rPr lang="en-US" dirty="0" smtClean="0"/>
                        <a:t>(0,1)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10001"/>
                  </a:ext>
                </a:extLst>
              </a:tr>
              <a:tr h="370840">
                <a:tc>
                  <a:txBody>
                    <a:bodyPr/>
                    <a:lstStyle/>
                    <a:p>
                      <a:r>
                        <a:rPr lang="en-US" dirty="0" smtClean="0"/>
                        <a:t>Middle </a:t>
                      </a:r>
                      <a:endParaRPr lang="en-US" dirty="0"/>
                    </a:p>
                  </a:txBody>
                  <a:tcPr/>
                </a:tc>
                <a:tc>
                  <a:txBody>
                    <a:bodyPr/>
                    <a:lstStyle/>
                    <a:p>
                      <a:r>
                        <a:rPr lang="en-US" dirty="0" smtClean="0"/>
                        <a:t>(1,0)</a:t>
                      </a:r>
                      <a:endParaRPr lang="en-US" dirty="0"/>
                    </a:p>
                  </a:txBody>
                  <a:tcPr/>
                </a:tc>
                <a:tc>
                  <a:txBody>
                    <a:bodyPr/>
                    <a:lstStyle/>
                    <a:p>
                      <a:r>
                        <a:rPr lang="en-US" dirty="0" smtClean="0"/>
                        <a:t>(0,1)</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10002"/>
                  </a:ext>
                </a:extLst>
              </a:tr>
              <a:tr h="370840">
                <a:tc>
                  <a:txBody>
                    <a:bodyPr/>
                    <a:lstStyle/>
                    <a:p>
                      <a:r>
                        <a:rPr lang="en-US" dirty="0" smtClean="0"/>
                        <a:t>Right</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(0,1)</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6326" name="出自【趣你的PPT】(微信:qunideppt)：最优质的PPT资源库"/>
          <p:cNvSpPr txBox="1">
            <a:spLocks/>
          </p:cNvSpPr>
          <p:nvPr/>
        </p:nvSpPr>
        <p:spPr bwMode="auto">
          <a:xfrm>
            <a:off x="700088" y="268288"/>
            <a:ext cx="5019675" cy="139700"/>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Nash equilibrium in mixed strategy</a:t>
            </a:r>
            <a:endParaRPr lang="ms-MY" altLang="zh-CN" sz="1800" b="1">
              <a:solidFill>
                <a:srgbClr val="000000"/>
              </a:solidFill>
              <a:latin typeface="微软雅黑" pitchFamily="34" charset="-122"/>
              <a:ea typeface="微软雅黑" pitchFamily="34" charset="-122"/>
            </a:endParaRPr>
          </a:p>
        </p:txBody>
      </p:sp>
      <p:sp>
        <p:nvSpPr>
          <p:cNvPr id="56327" name="出自【趣你的PPT】(微信:qunideppt)：最优质的PPT资源库"/>
          <p:cNvSpPr txBox="1">
            <a:spLocks/>
          </p:cNvSpPr>
          <p:nvPr/>
        </p:nvSpPr>
        <p:spPr bwMode="auto">
          <a:xfrm>
            <a:off x="752475" y="547688"/>
            <a:ext cx="4303713" cy="266700"/>
          </a:xfrm>
          <a:prstGeom prst="rect">
            <a:avLst/>
          </a:prstGeom>
          <a:noFill/>
          <a:ln w="9525">
            <a:noFill/>
            <a:miter lim="800000"/>
            <a:headEnd/>
            <a:tailEnd/>
          </a:ln>
        </p:spPr>
        <p:txBody>
          <a:bodyPr/>
          <a:lstStyle/>
          <a:p>
            <a:pPr defTabSz="914400">
              <a:lnSpc>
                <a:spcPct val="90000"/>
              </a:lnSpc>
              <a:spcBef>
                <a:spcPts val="1000"/>
              </a:spcBef>
              <a:buFont typeface="Arial" charset="0"/>
              <a:buNone/>
            </a:pPr>
            <a:r>
              <a:rPr lang="en-US" sz="1200" b="1">
                <a:solidFill>
                  <a:srgbClr val="000000"/>
                </a:solidFill>
                <a:latin typeface="微软雅黑" pitchFamily="34" charset="-122"/>
                <a:ea typeface="微软雅黑" pitchFamily="34" charset="-122"/>
                <a:sym typeface="Arial" charset="0"/>
              </a:rPr>
              <a:t>Existence of Nash Equilibria in Mixed Strategies</a:t>
            </a:r>
            <a:endParaRPr lang="en-US" sz="1200" b="1">
              <a:solidFill>
                <a:srgbClr val="000000"/>
              </a:solidFill>
              <a:latin typeface="Calibri" pitchFamily="34" charset="0"/>
            </a:endParaRPr>
          </a:p>
          <a:p>
            <a:pPr defTabSz="914400">
              <a:lnSpc>
                <a:spcPct val="90000"/>
              </a:lnSpc>
              <a:spcBef>
                <a:spcPts val="1000"/>
              </a:spcBef>
              <a:buFont typeface="Arial" charset="0"/>
              <a:buNone/>
            </a:pPr>
            <a:endParaRPr lang="en-US" sz="1200" b="1">
              <a:solidFill>
                <a:srgbClr val="000000"/>
              </a:solidFill>
              <a:latin typeface="微软雅黑" pitchFamily="34" charset="-122"/>
              <a:ea typeface="微软雅黑" pitchFamily="34" charset="-122"/>
            </a:endParaRPr>
          </a:p>
        </p:txBody>
      </p:sp>
      <p:sp>
        <p:nvSpPr>
          <p:cNvPr id="56328" name="TextBox 8"/>
          <p:cNvSpPr txBox="1">
            <a:spLocks noChangeArrowheads="1"/>
          </p:cNvSpPr>
          <p:nvPr/>
        </p:nvSpPr>
        <p:spPr bwMode="auto">
          <a:xfrm>
            <a:off x="752475" y="814388"/>
            <a:ext cx="7405688" cy="2601912"/>
          </a:xfrm>
          <a:prstGeom prst="rect">
            <a:avLst/>
          </a:prstGeom>
          <a:noFill/>
          <a:ln w="9525">
            <a:noFill/>
            <a:miter lim="800000"/>
            <a:headEnd/>
            <a:tailEnd/>
          </a:ln>
        </p:spPr>
        <p:txBody>
          <a:bodyPr>
            <a:spAutoFit/>
          </a:bodyPr>
          <a:lstStyle/>
          <a:p>
            <a:endParaRPr lang="en-US" sz="1400">
              <a:solidFill>
                <a:srgbClr val="000000"/>
              </a:solidFill>
              <a:latin typeface="Cambria Math" pitchFamily="18" charset="0"/>
            </a:endParaRPr>
          </a:p>
          <a:p>
            <a:r>
              <a:rPr lang="en-US" sz="1400">
                <a:solidFill>
                  <a:srgbClr val="000000"/>
                </a:solidFill>
                <a:latin typeface="Cambria Math" pitchFamily="18" charset="0"/>
              </a:rPr>
              <a:t>Mixed strategy</a:t>
            </a:r>
          </a:p>
          <a:p>
            <a:r>
              <a:rPr lang="en-US" sz="1400">
                <a:solidFill>
                  <a:srgbClr val="000000"/>
                </a:solidFill>
                <a:latin typeface="Cambria Math" pitchFamily="18" charset="0"/>
              </a:rPr>
              <a:t>	Mixed strategies are convex combinations of pure strategies on the vertices of the simplex</a:t>
            </a:r>
          </a:p>
          <a:p>
            <a:endParaRPr lang="en-US" sz="1400">
              <a:solidFill>
                <a:srgbClr val="000000"/>
              </a:solidFill>
              <a:latin typeface="Cambria Math" pitchFamily="18" charset="0"/>
            </a:endParaRPr>
          </a:p>
          <a:p>
            <a:r>
              <a:rPr lang="en-US" sz="1400">
                <a:solidFill>
                  <a:srgbClr val="000000"/>
                </a:solidFill>
                <a:latin typeface="Cambria Math" pitchFamily="18" charset="0"/>
              </a:rPr>
              <a:t>Best response</a:t>
            </a:r>
          </a:p>
          <a:p>
            <a:r>
              <a:rPr lang="en-US" sz="1400">
                <a:solidFill>
                  <a:srgbClr val="000000"/>
                </a:solidFill>
                <a:latin typeface="Cambria Math" pitchFamily="18" charset="0"/>
              </a:rPr>
              <a:t>	Fixing other agents’ strategies, what is the best for agent i?</a:t>
            </a:r>
          </a:p>
          <a:p>
            <a:endParaRPr lang="en-US" sz="1400">
              <a:solidFill>
                <a:srgbClr val="000000"/>
              </a:solidFill>
              <a:latin typeface="Cambria Math" pitchFamily="18" charset="0"/>
            </a:endParaRPr>
          </a:p>
          <a:p>
            <a:r>
              <a:rPr lang="en-US">
                <a:solidFill>
                  <a:srgbClr val="000000"/>
                </a:solidFill>
              </a:rPr>
              <a:t>Nash’s Theorem:</a:t>
            </a:r>
          </a:p>
          <a:p>
            <a:r>
              <a:rPr lang="en-US">
                <a:solidFill>
                  <a:srgbClr val="000000"/>
                </a:solidFill>
              </a:rPr>
              <a:t>For each noncooperative game in normal form with a finite number of players each having a finite set of strategies, there exists a Nash equilibrium in mixed strategies.</a:t>
            </a:r>
          </a:p>
          <a:p>
            <a:endParaRPr lang="en-US" sz="1400">
              <a:solidFill>
                <a:srgbClr val="000000"/>
              </a:solidFill>
              <a:latin typeface="Cambria Math"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idx="4294967295"/>
          </p:nvPr>
        </p:nvSpPr>
        <p:spPr/>
        <p:txBody>
          <a:bodyPr/>
          <a:lstStyle/>
          <a:p>
            <a:r>
              <a:rPr lang="en-US" smtClean="0">
                <a:ea typeface="宋体" pitchFamily="2" charset="-122"/>
              </a:rPr>
              <a:t>Single play vs. Iterated</a:t>
            </a:r>
          </a:p>
        </p:txBody>
      </p:sp>
      <p:sp>
        <p:nvSpPr>
          <p:cNvPr id="58370" name="Rectangle 3"/>
          <p:cNvSpPr>
            <a:spLocks noGrp="1"/>
          </p:cNvSpPr>
          <p:nvPr>
            <p:ph type="body" idx="4294967295"/>
          </p:nvPr>
        </p:nvSpPr>
        <p:spPr/>
        <p:txBody>
          <a:bodyPr/>
          <a:lstStyle/>
          <a:p>
            <a:r>
              <a:rPr lang="en-US" smtClean="0">
                <a:ea typeface="宋体" pitchFamily="2" charset="-122"/>
              </a:rPr>
              <a:t>Single play</a:t>
            </a:r>
          </a:p>
          <a:p>
            <a:pPr lvl="1"/>
            <a:r>
              <a:rPr lang="en-US" smtClean="0">
                <a:ea typeface="宋体" pitchFamily="2" charset="-122"/>
              </a:rPr>
              <a:t>Play once</a:t>
            </a:r>
          </a:p>
          <a:p>
            <a:r>
              <a:rPr lang="en-US" smtClean="0">
                <a:ea typeface="宋体" pitchFamily="2" charset="-122"/>
              </a:rPr>
              <a:t>Iterated</a:t>
            </a:r>
          </a:p>
          <a:p>
            <a:pPr lvl="1"/>
            <a:r>
              <a:rPr lang="en-US" smtClean="0">
                <a:ea typeface="宋体" pitchFamily="2" charset="-122"/>
              </a:rPr>
              <a:t>Finite repeats of games</a:t>
            </a:r>
          </a:p>
          <a:p>
            <a:pPr lvl="1"/>
            <a:r>
              <a:rPr lang="en-US" smtClean="0">
                <a:ea typeface="宋体" pitchFamily="2" charset="-122"/>
              </a:rPr>
              <a:t>Infinite repeats of games</a:t>
            </a:r>
          </a:p>
          <a:p>
            <a:pPr lvl="1"/>
            <a:r>
              <a:rPr lang="en-US" smtClean="0">
                <a:ea typeface="宋体" pitchFamily="2" charset="-122"/>
              </a:rPr>
              <a:t>What happens for Prisoner’s Dilemma? </a:t>
            </a:r>
          </a:p>
          <a:p>
            <a:pPr lvl="2"/>
            <a:r>
              <a:rPr lang="en-US" smtClean="0">
                <a:ea typeface="宋体" pitchFamily="2" charset="-122"/>
              </a:rPr>
              <a:t>Retaliation</a:t>
            </a:r>
          </a:p>
          <a:p>
            <a:pPr lvl="2"/>
            <a:r>
              <a:rPr lang="en-US" smtClean="0">
                <a:ea typeface="宋体" pitchFamily="2" charset="-122"/>
              </a:rPr>
              <a:t>Negotiation</a:t>
            </a:r>
          </a:p>
          <a:p>
            <a:pPr lvl="2"/>
            <a:r>
              <a:rPr lang="en-US" smtClean="0">
                <a:ea typeface="宋体" pitchFamily="2" charset="-12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59398"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Games with Incomplete Information</a:t>
            </a:r>
          </a:p>
          <a:p>
            <a:pPr defTabSz="914400">
              <a:lnSpc>
                <a:spcPct val="90000"/>
              </a:lnSpc>
            </a:pPr>
            <a:r>
              <a:rPr lang="en-US" altLang="zh-CN" sz="1800" b="1">
                <a:solidFill>
                  <a:srgbClr val="000000"/>
                </a:solidFill>
                <a:latin typeface="微软雅黑" pitchFamily="34" charset="-122"/>
                <a:ea typeface="微软雅黑" pitchFamily="34" charset="-122"/>
                <a:sym typeface="Arial" charset="0"/>
              </a:rPr>
              <a:t>Also called Bayesian game</a:t>
            </a: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59399" name="出自【趣你的PPT】(微信:qunideppt)：最优质的PPT资源库"/>
          <p:cNvSpPr txBox="1">
            <a:spLocks/>
          </p:cNvSpPr>
          <p:nvPr/>
        </p:nvSpPr>
        <p:spPr bwMode="auto">
          <a:xfrm>
            <a:off x="647700" y="1060450"/>
            <a:ext cx="6480175" cy="266700"/>
          </a:xfrm>
          <a:prstGeom prst="rect">
            <a:avLst/>
          </a:prstGeom>
          <a:noFill/>
          <a:ln w="9525">
            <a:noFill/>
            <a:miter lim="800000"/>
            <a:headEnd/>
            <a:tailEnd/>
          </a:ln>
        </p:spPr>
        <p:txBody>
          <a:bodyPr/>
          <a:lstStyle/>
          <a:p>
            <a:pPr defTabSz="914400">
              <a:lnSpc>
                <a:spcPct val="90000"/>
              </a:lnSpc>
              <a:spcBef>
                <a:spcPts val="1000"/>
              </a:spcBef>
              <a:buFont typeface="Arial" charset="0"/>
              <a:buNone/>
            </a:pPr>
            <a:r>
              <a:rPr lang="en-US" sz="1200" dirty="0">
                <a:solidFill>
                  <a:srgbClr val="000000"/>
                </a:solidFill>
                <a:latin typeface="微软雅黑" pitchFamily="34" charset="-122"/>
                <a:ea typeface="微软雅黑" pitchFamily="34" charset="-122"/>
                <a:sym typeface="Arial" charset="0"/>
              </a:rPr>
              <a:t>The </a:t>
            </a:r>
            <a:r>
              <a:rPr lang="en-US" sz="1200" dirty="0" err="1">
                <a:solidFill>
                  <a:srgbClr val="000000"/>
                </a:solidFill>
                <a:latin typeface="微软雅黑" pitchFamily="34" charset="-122"/>
                <a:ea typeface="微软雅黑" pitchFamily="34" charset="-122"/>
                <a:sym typeface="Arial" charset="0"/>
              </a:rPr>
              <a:t>monty</a:t>
            </a:r>
            <a:r>
              <a:rPr lang="en-US" sz="1200" dirty="0">
                <a:solidFill>
                  <a:srgbClr val="000000"/>
                </a:solidFill>
                <a:latin typeface="微软雅黑" pitchFamily="34" charset="-122"/>
                <a:ea typeface="微软雅黑" pitchFamily="34" charset="-122"/>
                <a:sym typeface="Arial" charset="0"/>
              </a:rPr>
              <a:t> hall problem ( conditional probability and Bayesian Nash equilibrium)</a:t>
            </a:r>
            <a:endParaRPr lang="en-US" sz="1200" dirty="0">
              <a:solidFill>
                <a:srgbClr val="000000"/>
              </a:solidFill>
              <a:latin typeface="Calibri" pitchFamily="34" charset="0"/>
            </a:endParaRPr>
          </a:p>
          <a:p>
            <a:pPr defTabSz="914400">
              <a:lnSpc>
                <a:spcPct val="90000"/>
              </a:lnSpc>
              <a:spcBef>
                <a:spcPts val="1000"/>
              </a:spcBef>
              <a:buFont typeface="Arial" charset="0"/>
              <a:buNone/>
            </a:pPr>
            <a:endParaRPr lang="en-US" sz="1200" b="1" dirty="0">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59401" name="TextBox 2"/>
          <p:cNvSpPr txBox="1">
            <a:spLocks noChangeArrowheads="1"/>
          </p:cNvSpPr>
          <p:nvPr/>
        </p:nvSpPr>
        <p:spPr bwMode="auto">
          <a:xfrm>
            <a:off x="647700" y="1382713"/>
            <a:ext cx="7545388" cy="1282700"/>
          </a:xfrm>
          <a:prstGeom prst="rect">
            <a:avLst/>
          </a:prstGeom>
          <a:noFill/>
          <a:ln w="9525">
            <a:noFill/>
            <a:miter lim="800000"/>
            <a:headEnd/>
            <a:tailEnd/>
          </a:ln>
        </p:spPr>
        <p:txBody>
          <a:bodyPr>
            <a:spAutoFit/>
          </a:bodyPr>
          <a:lstStyle/>
          <a:p>
            <a:r>
              <a:rPr lang="en-US" dirty="0">
                <a:latin typeface="Calibri" pitchFamily="34" charset="0"/>
              </a:rPr>
              <a:t>No matter which door is revealed, the best strategy is always to change the door you choose.</a:t>
            </a:r>
          </a:p>
          <a:p>
            <a:endParaRPr lang="en-US" b="1" dirty="0">
              <a:latin typeface="Calibri" pitchFamily="34" charset="0"/>
            </a:endParaRPr>
          </a:p>
          <a:p>
            <a:r>
              <a:rPr lang="en-US" dirty="0">
                <a:latin typeface="Calibri" pitchFamily="34" charset="0"/>
              </a:rPr>
              <a:t>Bayesian Nash equilibrium:            </a:t>
            </a:r>
          </a:p>
          <a:p>
            <a:r>
              <a:rPr lang="en-US" dirty="0">
                <a:latin typeface="Calibri" pitchFamily="34" charset="0"/>
              </a:rPr>
              <a:t>In a Bayesian game, a Bayesian Nash equilibrium for risk-neutral player is defined to be a strategy profile that maximizes the expected gains of all players depending on what each player believes about the strategies chosen by the other players</a:t>
            </a:r>
          </a:p>
        </p:txBody>
      </p:sp>
      <p:sp>
        <p:nvSpPr>
          <p:cNvPr id="4" name="AutoShape 2" descr="{\displaystyle P(A\mid B)={\frac {P(A\cap B)}{P(B)}},}"/>
          <p:cNvSpPr>
            <a:spLocks noChangeAspect="1" noChangeArrowheads="1"/>
          </p:cNvSpPr>
          <p:nvPr/>
        </p:nvSpPr>
        <p:spPr bwMode="auto">
          <a:xfrm>
            <a:off x="307975" y="79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60422"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Games with Incomplete Information</a:t>
            </a:r>
          </a:p>
          <a:p>
            <a:pPr defTabSz="914400">
              <a:lnSpc>
                <a:spcPct val="90000"/>
              </a:lnSpc>
            </a:pPr>
            <a:r>
              <a:rPr lang="en-US" altLang="zh-CN" sz="1800" b="1">
                <a:solidFill>
                  <a:srgbClr val="000000"/>
                </a:solidFill>
                <a:latin typeface="微软雅黑" pitchFamily="34" charset="-122"/>
                <a:ea typeface="微软雅黑" pitchFamily="34" charset="-122"/>
                <a:sym typeface="Arial" charset="0"/>
              </a:rPr>
              <a:t>Also called Bayesian game</a:t>
            </a: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4" name="AutoShape 2" descr="{\displaystyle P(A\mid B)={\frac {P(A\cap B)}{P(B)}},}"/>
          <p:cNvSpPr>
            <a:spLocks noChangeAspect="1" noChangeArrowheads="1"/>
          </p:cNvSpPr>
          <p:nvPr/>
        </p:nvSpPr>
        <p:spPr bwMode="auto">
          <a:xfrm>
            <a:off x="307975" y="79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60425" name="文本框 4"/>
          <p:cNvSpPr txBox="1">
            <a:spLocks noChangeArrowheads="1"/>
          </p:cNvSpPr>
          <p:nvPr/>
        </p:nvSpPr>
        <p:spPr bwMode="auto">
          <a:xfrm>
            <a:off x="779463" y="1003300"/>
            <a:ext cx="6932612" cy="1679575"/>
          </a:xfrm>
          <a:prstGeom prst="rect">
            <a:avLst/>
          </a:prstGeom>
          <a:noFill/>
          <a:ln w="9525">
            <a:noFill/>
            <a:miter lim="800000"/>
            <a:headEnd/>
            <a:tailEnd/>
          </a:ln>
        </p:spPr>
        <p:txBody>
          <a:bodyPr>
            <a:spAutoFit/>
          </a:bodyPr>
          <a:lstStyle/>
          <a:p>
            <a:r>
              <a:rPr lang="en-US" altLang="zh-CN" dirty="0">
                <a:latin typeface="Calibri" pitchFamily="34" charset="0"/>
              </a:rPr>
              <a:t>In new product game:</a:t>
            </a:r>
          </a:p>
          <a:p>
            <a:r>
              <a:rPr lang="en-US" altLang="zh-CN" dirty="0">
                <a:latin typeface="Calibri" pitchFamily="34" charset="0"/>
              </a:rPr>
              <a:t>Company A may not know the demand of its new product and whether company B will sell products of the same type.</a:t>
            </a:r>
          </a:p>
          <a:p>
            <a:endParaRPr lang="en-US" altLang="zh-CN" dirty="0">
              <a:latin typeface="Calibri" pitchFamily="34" charset="0"/>
            </a:endParaRPr>
          </a:p>
          <a:p>
            <a:r>
              <a:rPr lang="en-US" altLang="zh-CN" dirty="0">
                <a:latin typeface="Calibri" pitchFamily="34" charset="0"/>
              </a:rPr>
              <a:t>Chicken </a:t>
            </a:r>
            <a:r>
              <a:rPr lang="en-US" altLang="zh-CN" dirty="0" smtClean="0">
                <a:latin typeface="Calibri" pitchFamily="34" charset="0"/>
              </a:rPr>
              <a:t>game (</a:t>
            </a:r>
            <a:r>
              <a:rPr lang="en-US" altLang="zh-CN" dirty="0">
                <a:latin typeface="Calibri" pitchFamily="34" charset="0"/>
              </a:rPr>
              <a:t>Bayesian version):</a:t>
            </a:r>
          </a:p>
          <a:p>
            <a:r>
              <a:rPr lang="en-US" altLang="zh-CN" dirty="0">
                <a:latin typeface="Calibri" pitchFamily="34" charset="0"/>
              </a:rPr>
              <a:t>Originally in pure strategy version or mixed strategy version, competitors are always set to be risk-neutral and gain functions are not changed. Here we introduce new type of gain functions which are changed based on the type of competitors</a:t>
            </a:r>
            <a:endParaRPr lang="zh-CN" altLang="en-US" dirty="0">
              <a:latin typeface="Calibri" pitchFamily="34" charset="0"/>
            </a:endParaRPr>
          </a:p>
        </p:txBody>
      </p:sp>
      <p:pic>
        <p:nvPicPr>
          <p:cNvPr id="60426" name="图片 9"/>
          <p:cNvPicPr>
            <a:picLocks noChangeAspect="1"/>
          </p:cNvPicPr>
          <p:nvPr/>
        </p:nvPicPr>
        <p:blipFill>
          <a:blip r:embed="rId3"/>
          <a:srcRect/>
          <a:stretch>
            <a:fillRect/>
          </a:stretch>
        </p:blipFill>
        <p:spPr bwMode="auto">
          <a:xfrm>
            <a:off x="2601913" y="3009900"/>
            <a:ext cx="2381250" cy="1200150"/>
          </a:xfrm>
          <a:prstGeom prst="rect">
            <a:avLst/>
          </a:prstGeom>
          <a:noFill/>
          <a:ln w="9525">
            <a:noFill/>
            <a:miter lim="800000"/>
            <a:headEnd/>
            <a:tailEnd/>
          </a:ln>
        </p:spPr>
      </p:pic>
      <p:sp>
        <p:nvSpPr>
          <p:cNvPr id="11" name="文本框 10">
            <a:extLst/>
          </p:cNvPr>
          <p:cNvSpPr txBox="1"/>
          <p:nvPr/>
        </p:nvSpPr>
        <p:spPr>
          <a:xfrm>
            <a:off x="2894013" y="4365625"/>
            <a:ext cx="3509962" cy="300038"/>
          </a:xfrm>
          <a:prstGeom prst="rect">
            <a:avLst/>
          </a:prstGeom>
          <a:noFill/>
        </p:spPr>
        <p:txBody>
          <a:bodyPr>
            <a:spAutoFit/>
          </a:bodyPr>
          <a:lstStyle/>
          <a:p>
            <a:pPr fontAlgn="auto">
              <a:spcBef>
                <a:spcPts val="0"/>
              </a:spcBef>
              <a:spcAft>
                <a:spcPts val="0"/>
              </a:spcAft>
              <a:defRPr/>
            </a:pPr>
            <a:r>
              <a:rPr lang="en-US" altLang="zh-CN" sz="1350" dirty="0">
                <a:latin typeface="+mn-lt"/>
                <a:ea typeface="+mn-ea"/>
                <a:cs typeface="+mn-cs"/>
              </a:rPr>
              <a:t>One example for original version</a:t>
            </a:r>
            <a:endParaRPr lang="zh-CN" altLang="en-US" sz="1350" dirty="0">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62470"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Games with Incomplete Information</a:t>
            </a:r>
          </a:p>
          <a:p>
            <a:pPr defTabSz="914400">
              <a:lnSpc>
                <a:spcPct val="90000"/>
              </a:lnSpc>
            </a:pPr>
            <a:r>
              <a:rPr lang="en-US" altLang="zh-CN" sz="1800" b="1">
                <a:solidFill>
                  <a:srgbClr val="000000"/>
                </a:solidFill>
                <a:latin typeface="微软雅黑" pitchFamily="34" charset="-122"/>
                <a:ea typeface="微软雅黑" pitchFamily="34" charset="-122"/>
                <a:sym typeface="Arial" charset="0"/>
              </a:rPr>
              <a:t>Also called Bayesian game</a:t>
            </a: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pic>
        <p:nvPicPr>
          <p:cNvPr id="62473" name="图片 5"/>
          <p:cNvPicPr>
            <a:picLocks noChangeAspect="1"/>
          </p:cNvPicPr>
          <p:nvPr/>
        </p:nvPicPr>
        <p:blipFill>
          <a:blip r:embed="rId3"/>
          <a:srcRect/>
          <a:stretch>
            <a:fillRect/>
          </a:stretch>
        </p:blipFill>
        <p:spPr bwMode="auto">
          <a:xfrm>
            <a:off x="541338" y="838200"/>
            <a:ext cx="3038475" cy="1533525"/>
          </a:xfrm>
          <a:prstGeom prst="rect">
            <a:avLst/>
          </a:prstGeom>
          <a:noFill/>
          <a:ln w="9525">
            <a:noFill/>
            <a:miter lim="800000"/>
            <a:headEnd/>
            <a:tailEnd/>
          </a:ln>
        </p:spPr>
      </p:pic>
      <p:pic>
        <p:nvPicPr>
          <p:cNvPr id="62474" name="图片 7"/>
          <p:cNvPicPr>
            <a:picLocks noChangeAspect="1"/>
          </p:cNvPicPr>
          <p:nvPr/>
        </p:nvPicPr>
        <p:blipFill>
          <a:blip r:embed="rId4"/>
          <a:srcRect/>
          <a:stretch>
            <a:fillRect/>
          </a:stretch>
        </p:blipFill>
        <p:spPr bwMode="auto">
          <a:xfrm>
            <a:off x="4664075" y="812800"/>
            <a:ext cx="2924175" cy="1514475"/>
          </a:xfrm>
          <a:prstGeom prst="rect">
            <a:avLst/>
          </a:prstGeom>
          <a:noFill/>
          <a:ln w="9525">
            <a:noFill/>
            <a:miter lim="800000"/>
            <a:headEnd/>
            <a:tailEnd/>
          </a:ln>
        </p:spPr>
      </p:pic>
      <p:pic>
        <p:nvPicPr>
          <p:cNvPr id="62475" name="图片 11"/>
          <p:cNvPicPr>
            <a:picLocks noChangeAspect="1"/>
          </p:cNvPicPr>
          <p:nvPr/>
        </p:nvPicPr>
        <p:blipFill>
          <a:blip r:embed="rId5"/>
          <a:srcRect/>
          <a:stretch>
            <a:fillRect/>
          </a:stretch>
        </p:blipFill>
        <p:spPr bwMode="auto">
          <a:xfrm>
            <a:off x="460375" y="3067050"/>
            <a:ext cx="3124200" cy="1409700"/>
          </a:xfrm>
          <a:prstGeom prst="rect">
            <a:avLst/>
          </a:prstGeom>
          <a:noFill/>
          <a:ln w="9525">
            <a:noFill/>
            <a:miter lim="800000"/>
            <a:headEnd/>
            <a:tailEnd/>
          </a:ln>
        </p:spPr>
      </p:pic>
      <p:pic>
        <p:nvPicPr>
          <p:cNvPr id="62476" name="图片 13"/>
          <p:cNvPicPr>
            <a:picLocks noChangeAspect="1"/>
          </p:cNvPicPr>
          <p:nvPr/>
        </p:nvPicPr>
        <p:blipFill>
          <a:blip r:embed="rId6"/>
          <a:srcRect/>
          <a:stretch>
            <a:fillRect/>
          </a:stretch>
        </p:blipFill>
        <p:spPr bwMode="auto">
          <a:xfrm>
            <a:off x="4606925" y="3028950"/>
            <a:ext cx="3038475" cy="1485900"/>
          </a:xfrm>
          <a:prstGeom prst="rect">
            <a:avLst/>
          </a:prstGeom>
          <a:noFill/>
          <a:ln w="9525">
            <a:noFill/>
            <a:miter lim="800000"/>
            <a:headEnd/>
            <a:tailEnd/>
          </a:ln>
        </p:spPr>
      </p:pic>
      <p:sp>
        <p:nvSpPr>
          <p:cNvPr id="15" name="文本框 14">
            <a:extLst/>
          </p:cNvPr>
          <p:cNvSpPr txBox="1"/>
          <p:nvPr/>
        </p:nvSpPr>
        <p:spPr>
          <a:xfrm>
            <a:off x="1711325" y="2392363"/>
            <a:ext cx="2487613" cy="304800"/>
          </a:xfrm>
          <a:prstGeom prst="rect">
            <a:avLst/>
          </a:prstGeom>
          <a:noFill/>
        </p:spPr>
        <p:txBody>
          <a:bodyPr>
            <a:spAutoFit/>
          </a:bodyPr>
          <a:lstStyle/>
          <a:p>
            <a:pPr fontAlgn="auto">
              <a:spcBef>
                <a:spcPts val="0"/>
              </a:spcBef>
              <a:spcAft>
                <a:spcPts val="0"/>
              </a:spcAft>
              <a:defRPr/>
            </a:pPr>
            <a:r>
              <a:rPr lang="en-US" altLang="zh-CN" sz="1350" dirty="0">
                <a:latin typeface="+mn-lt"/>
                <a:ea typeface="+mn-ea"/>
                <a:cs typeface="+mn-cs"/>
              </a:rPr>
              <a:t>Both aggressive</a:t>
            </a:r>
            <a:endParaRPr lang="zh-CN" altLang="en-US" sz="1350" dirty="0">
              <a:latin typeface="+mn-lt"/>
              <a:ea typeface="+mn-ea"/>
              <a:cs typeface="+mn-cs"/>
            </a:endParaRPr>
          </a:p>
        </p:txBody>
      </p:sp>
      <p:sp>
        <p:nvSpPr>
          <p:cNvPr id="17" name="文本框 16">
            <a:extLst/>
          </p:cNvPr>
          <p:cNvSpPr txBox="1"/>
          <p:nvPr/>
        </p:nvSpPr>
        <p:spPr>
          <a:xfrm>
            <a:off x="5229225" y="2397125"/>
            <a:ext cx="2351088" cy="300038"/>
          </a:xfrm>
          <a:prstGeom prst="rect">
            <a:avLst/>
          </a:prstGeom>
          <a:noFill/>
        </p:spPr>
        <p:txBody>
          <a:bodyPr>
            <a:spAutoFit/>
          </a:bodyPr>
          <a:lstStyle/>
          <a:p>
            <a:pPr fontAlgn="auto">
              <a:spcBef>
                <a:spcPts val="0"/>
              </a:spcBef>
              <a:spcAft>
                <a:spcPts val="0"/>
              </a:spcAft>
              <a:defRPr/>
            </a:pPr>
            <a:r>
              <a:rPr lang="en-US" altLang="zh-CN" sz="1350" dirty="0">
                <a:latin typeface="+mn-lt"/>
                <a:ea typeface="+mn-ea"/>
                <a:cs typeface="+mn-cs"/>
              </a:rPr>
              <a:t>P1 aggressive and P2 feeble</a:t>
            </a:r>
            <a:endParaRPr lang="zh-CN" altLang="en-US" sz="1350" dirty="0">
              <a:latin typeface="+mn-lt"/>
              <a:ea typeface="+mn-ea"/>
              <a:cs typeface="+mn-cs"/>
            </a:endParaRPr>
          </a:p>
        </p:txBody>
      </p:sp>
      <p:sp>
        <p:nvSpPr>
          <p:cNvPr id="19" name="文本框 18">
            <a:extLst/>
          </p:cNvPr>
          <p:cNvSpPr txBox="1"/>
          <p:nvPr/>
        </p:nvSpPr>
        <p:spPr>
          <a:xfrm>
            <a:off x="1212850" y="4533900"/>
            <a:ext cx="2473325" cy="300038"/>
          </a:xfrm>
          <a:prstGeom prst="rect">
            <a:avLst/>
          </a:prstGeom>
          <a:noFill/>
        </p:spPr>
        <p:txBody>
          <a:bodyPr>
            <a:spAutoFit/>
          </a:bodyPr>
          <a:lstStyle/>
          <a:p>
            <a:pPr fontAlgn="auto">
              <a:spcBef>
                <a:spcPts val="0"/>
              </a:spcBef>
              <a:spcAft>
                <a:spcPts val="0"/>
              </a:spcAft>
              <a:defRPr/>
            </a:pPr>
            <a:r>
              <a:rPr lang="en-US" altLang="zh-CN" sz="1350" dirty="0">
                <a:latin typeface="+mn-lt"/>
                <a:ea typeface="+mn-ea"/>
                <a:cs typeface="+mn-cs"/>
              </a:rPr>
              <a:t>P1 feeble and p2 aggressive</a:t>
            </a:r>
            <a:endParaRPr lang="zh-CN" altLang="en-US" sz="1350" dirty="0">
              <a:latin typeface="+mn-lt"/>
              <a:ea typeface="+mn-ea"/>
              <a:cs typeface="+mn-cs"/>
            </a:endParaRPr>
          </a:p>
        </p:txBody>
      </p:sp>
      <p:sp>
        <p:nvSpPr>
          <p:cNvPr id="22" name="文本框 21">
            <a:extLst/>
          </p:cNvPr>
          <p:cNvSpPr txBox="1"/>
          <p:nvPr/>
        </p:nvSpPr>
        <p:spPr>
          <a:xfrm>
            <a:off x="5883275" y="4545013"/>
            <a:ext cx="2339975" cy="300037"/>
          </a:xfrm>
          <a:prstGeom prst="rect">
            <a:avLst/>
          </a:prstGeom>
          <a:noFill/>
        </p:spPr>
        <p:txBody>
          <a:bodyPr>
            <a:spAutoFit/>
          </a:bodyPr>
          <a:lstStyle/>
          <a:p>
            <a:pPr fontAlgn="auto">
              <a:spcBef>
                <a:spcPts val="0"/>
              </a:spcBef>
              <a:spcAft>
                <a:spcPts val="0"/>
              </a:spcAft>
              <a:defRPr/>
            </a:pPr>
            <a:r>
              <a:rPr lang="en-US" altLang="zh-CN" sz="1350" dirty="0">
                <a:latin typeface="+mn-lt"/>
                <a:ea typeface="+mn-ea"/>
                <a:cs typeface="+mn-cs"/>
              </a:rPr>
              <a:t>Both feeble</a:t>
            </a:r>
            <a:endParaRPr lang="zh-CN" altLang="en-US" sz="1350" dirty="0">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64518"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Games with Incomplete Information</a:t>
            </a:r>
          </a:p>
          <a:p>
            <a:pPr defTabSz="914400">
              <a:lnSpc>
                <a:spcPct val="90000"/>
              </a:lnSpc>
            </a:pPr>
            <a:r>
              <a:rPr lang="en-US" altLang="zh-CN" sz="1800" b="1">
                <a:solidFill>
                  <a:srgbClr val="000000"/>
                </a:solidFill>
                <a:latin typeface="微软雅黑" pitchFamily="34" charset="-122"/>
                <a:ea typeface="微软雅黑" pitchFamily="34" charset="-122"/>
                <a:sym typeface="Arial" charset="0"/>
              </a:rPr>
              <a:t>Also called Bayesian game</a:t>
            </a: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64521" name="文本框 2"/>
          <p:cNvSpPr txBox="1">
            <a:spLocks noChangeArrowheads="1"/>
          </p:cNvSpPr>
          <p:nvPr/>
        </p:nvSpPr>
        <p:spPr bwMode="auto">
          <a:xfrm>
            <a:off x="754063" y="1074738"/>
            <a:ext cx="7885112" cy="3267075"/>
          </a:xfrm>
          <a:prstGeom prst="rect">
            <a:avLst/>
          </a:prstGeom>
          <a:noFill/>
          <a:ln w="9525">
            <a:noFill/>
            <a:miter lim="800000"/>
            <a:headEnd/>
            <a:tailEnd/>
          </a:ln>
        </p:spPr>
        <p:txBody>
          <a:bodyPr>
            <a:spAutoFit/>
          </a:bodyPr>
          <a:lstStyle/>
          <a:p>
            <a:r>
              <a:rPr lang="en-US" altLang="zh-CN" dirty="0" err="1">
                <a:latin typeface="Calibri" pitchFamily="34" charset="0"/>
              </a:rPr>
              <a:t>Harsanyi</a:t>
            </a:r>
            <a:r>
              <a:rPr lang="en-US" altLang="zh-CN" dirty="0">
                <a:latin typeface="Calibri" pitchFamily="34" charset="0"/>
              </a:rPr>
              <a:t> transformation:</a:t>
            </a:r>
          </a:p>
          <a:p>
            <a:endParaRPr lang="en-US" altLang="zh-CN" dirty="0">
              <a:latin typeface="Calibri" pitchFamily="34" charset="0"/>
            </a:endParaRPr>
          </a:p>
          <a:p>
            <a:r>
              <a:rPr lang="en-US" altLang="zh-CN" dirty="0">
                <a:latin typeface="Calibri" pitchFamily="34" charset="0"/>
              </a:rPr>
              <a:t>Introduce the 3</a:t>
            </a:r>
            <a:r>
              <a:rPr lang="en-US" altLang="zh-CN" baseline="30000" dirty="0">
                <a:latin typeface="Calibri" pitchFamily="34" charset="0"/>
              </a:rPr>
              <a:t>rd</a:t>
            </a:r>
            <a:r>
              <a:rPr lang="en-US" altLang="zh-CN" dirty="0">
                <a:latin typeface="Calibri" pitchFamily="34" charset="0"/>
              </a:rPr>
              <a:t> player “nature” and let it compete with the original player. This player will not have any gaining function and only take the role of selecting the type for each player individually. P1 will know the selection result for himself and get a distribution of probability for </a:t>
            </a:r>
            <a:r>
              <a:rPr lang="en-US" altLang="zh-CN" dirty="0" smtClean="0">
                <a:latin typeface="Calibri" pitchFamily="34" charset="0"/>
              </a:rPr>
              <a:t>P2’s </a:t>
            </a:r>
            <a:r>
              <a:rPr lang="en-US" altLang="zh-CN" dirty="0">
                <a:latin typeface="Calibri" pitchFamily="34" charset="0"/>
              </a:rPr>
              <a:t>possible </a:t>
            </a:r>
            <a:r>
              <a:rPr lang="en-US" altLang="zh-CN" dirty="0" smtClean="0">
                <a:latin typeface="Calibri" pitchFamily="34" charset="0"/>
              </a:rPr>
              <a:t>types. </a:t>
            </a:r>
            <a:r>
              <a:rPr lang="en-US" altLang="zh-CN" dirty="0">
                <a:latin typeface="Calibri" pitchFamily="34" charset="0"/>
              </a:rPr>
              <a:t>Same for P2.</a:t>
            </a:r>
          </a:p>
          <a:p>
            <a:endParaRPr lang="en-US" altLang="zh-CN" dirty="0">
              <a:latin typeface="Calibri" pitchFamily="34" charset="0"/>
            </a:endParaRPr>
          </a:p>
          <a:p>
            <a:r>
              <a:rPr lang="en-US" altLang="zh-CN" dirty="0">
                <a:latin typeface="Calibri" pitchFamily="34" charset="0"/>
              </a:rPr>
              <a:t>The distribution function is common knowledge. </a:t>
            </a:r>
          </a:p>
          <a:p>
            <a:endParaRPr lang="en-US" altLang="zh-CN" dirty="0">
              <a:latin typeface="Calibri" pitchFamily="34" charset="0"/>
            </a:endParaRPr>
          </a:p>
          <a:p>
            <a:r>
              <a:rPr lang="en-US" altLang="zh-CN" dirty="0">
                <a:latin typeface="Calibri" pitchFamily="34" charset="0"/>
              </a:rPr>
              <a:t>Then the two original players will continue the chicken game and the gaining function for each player’s expected gain will be his gaining function.</a:t>
            </a:r>
          </a:p>
          <a:p>
            <a:endParaRPr lang="en-US" altLang="zh-CN" dirty="0">
              <a:latin typeface="Calibri" pitchFamily="34" charset="0"/>
            </a:endParaRPr>
          </a:p>
          <a:p>
            <a:r>
              <a:rPr lang="en-US" altLang="zh-CN" dirty="0">
                <a:latin typeface="Calibri" pitchFamily="34" charset="0"/>
              </a:rPr>
              <a:t>We consider an aggressive player1 and </a:t>
            </a:r>
            <a:r>
              <a:rPr lang="en-US" altLang="zh-CN" dirty="0">
                <a:latin typeface="Calibri" pitchFamily="34" charset="0"/>
              </a:rPr>
              <a:t>p</a:t>
            </a:r>
            <a:r>
              <a:rPr lang="en-US" altLang="zh-CN" baseline="-25000" dirty="0">
                <a:latin typeface="Calibri" pitchFamily="34" charset="0"/>
              </a:rPr>
              <a:t>1</a:t>
            </a:r>
            <a:r>
              <a:rPr lang="en-US" altLang="zh-CN" dirty="0" smtClean="0">
                <a:latin typeface="Calibri" pitchFamily="34" charset="0"/>
              </a:rPr>
              <a:t> </a:t>
            </a:r>
            <a:r>
              <a:rPr lang="en-US" altLang="zh-CN" dirty="0">
                <a:latin typeface="Calibri" pitchFamily="34" charset="0"/>
              </a:rPr>
              <a:t>is the probability of having an aggressive player2. x is the probability for aggressive player2 to choose U.</a:t>
            </a:r>
          </a:p>
          <a:p>
            <a:endParaRPr lang="en-US" altLang="zh-CN" dirty="0">
              <a:latin typeface="Calibri" pitchFamily="34" charset="0"/>
            </a:endParaRPr>
          </a:p>
          <a:p>
            <a:r>
              <a:rPr lang="en-US" altLang="zh-CN" dirty="0">
                <a:latin typeface="Calibri" pitchFamily="34" charset="0"/>
              </a:rPr>
              <a:t>                     u</a:t>
            </a:r>
            <a:r>
              <a:rPr lang="en-US" altLang="zh-CN" baseline="-25000" dirty="0">
                <a:latin typeface="Calibri" pitchFamily="34" charset="0"/>
              </a:rPr>
              <a:t>1</a:t>
            </a:r>
            <a:r>
              <a:rPr lang="en-US" altLang="zh-CN" dirty="0">
                <a:latin typeface="Calibri" pitchFamily="34" charset="0"/>
              </a:rPr>
              <a:t>(U)=p</a:t>
            </a:r>
            <a:r>
              <a:rPr lang="en-US" altLang="zh-CN" baseline="-25000" dirty="0">
                <a:latin typeface="Calibri" pitchFamily="34" charset="0"/>
              </a:rPr>
              <a:t>1</a:t>
            </a:r>
            <a:r>
              <a:rPr lang="en-US" altLang="zh-CN" dirty="0">
                <a:latin typeface="Calibri" pitchFamily="34" charset="0"/>
              </a:rPr>
              <a:t>(-4x+2*(1-x))+2*(1-p</a:t>
            </a:r>
            <a:r>
              <a:rPr lang="en-US" altLang="zh-CN" baseline="-25000" dirty="0">
                <a:latin typeface="Calibri" pitchFamily="34" charset="0"/>
              </a:rPr>
              <a:t>1</a:t>
            </a:r>
            <a:r>
              <a:rPr lang="en-US" altLang="zh-CN" dirty="0">
                <a:latin typeface="Calibri" pitchFamily="34" charset="0"/>
              </a:rPr>
              <a:t>)                                 u</a:t>
            </a:r>
            <a:r>
              <a:rPr lang="en-US" altLang="zh-CN" baseline="-25000" dirty="0">
                <a:latin typeface="Calibri" pitchFamily="34" charset="0"/>
              </a:rPr>
              <a:t>1</a:t>
            </a:r>
            <a:r>
              <a:rPr lang="en-US" altLang="zh-CN" dirty="0">
                <a:latin typeface="Calibri" pitchFamily="34" charset="0"/>
              </a:rPr>
              <a:t>(D)=p</a:t>
            </a:r>
            <a:r>
              <a:rPr lang="en-US" altLang="zh-CN" baseline="-25000" dirty="0">
                <a:latin typeface="Calibri" pitchFamily="34" charset="0"/>
              </a:rPr>
              <a:t>1</a:t>
            </a:r>
            <a:r>
              <a:rPr lang="en-US" altLang="zh-CN" dirty="0">
                <a:latin typeface="Calibri" pitchFamily="34" charset="0"/>
              </a:rPr>
              <a:t>(-2x+0*(1-x))+0*(1-p</a:t>
            </a:r>
            <a:r>
              <a:rPr lang="en-US" altLang="zh-CN" baseline="-25000" dirty="0">
                <a:latin typeface="Calibri" pitchFamily="34" charset="0"/>
              </a:rPr>
              <a:t>1</a:t>
            </a:r>
            <a:r>
              <a:rPr lang="en-US" altLang="zh-CN" dirty="0">
                <a:latin typeface="Calibri" pitchFamily="34" charset="0"/>
              </a:rPr>
              <a:t>)</a:t>
            </a:r>
            <a:endParaRPr lang="zh-CN" altLang="en-US" dirty="0">
              <a:latin typeface="Calibri" pitchFamily="34" charset="0"/>
            </a:endParaRPr>
          </a:p>
          <a:p>
            <a:endParaRPr lang="zh-CN" altLang="en-US"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57350" y="228600"/>
            <a:ext cx="5829300" cy="857250"/>
          </a:xfrm>
        </p:spPr>
        <p:txBody>
          <a:bodyPr/>
          <a:lstStyle/>
          <a:p>
            <a:pPr eaLnBrk="1" hangingPunct="1"/>
            <a:r>
              <a:rPr lang="en-US" altLang="de-DE" smtClean="0">
                <a:ea typeface="宋体" pitchFamily="2" charset="-122"/>
              </a:rPr>
              <a:t>Rationality</a:t>
            </a:r>
          </a:p>
        </p:txBody>
      </p:sp>
      <p:sp>
        <p:nvSpPr>
          <p:cNvPr id="21506" name="Rectangle 3"/>
          <p:cNvSpPr>
            <a:spLocks noGrp="1" noChangeArrowheads="1"/>
          </p:cNvSpPr>
          <p:nvPr>
            <p:ph idx="1"/>
          </p:nvPr>
        </p:nvSpPr>
        <p:spPr>
          <a:xfrm>
            <a:off x="1600200" y="1028700"/>
            <a:ext cx="5829300" cy="3371850"/>
          </a:xfrm>
        </p:spPr>
        <p:txBody>
          <a:bodyPr/>
          <a:lstStyle/>
          <a:p>
            <a:pPr eaLnBrk="1" hangingPunct="1">
              <a:buFont typeface="Wingdings" pitchFamily="2" charset="2"/>
              <a:buNone/>
            </a:pPr>
            <a:r>
              <a:rPr lang="en-US" altLang="de-DE" dirty="0" smtClean="0">
                <a:ea typeface="宋体" pitchFamily="2" charset="-122"/>
              </a:rPr>
              <a:t>Assumptions: </a:t>
            </a:r>
          </a:p>
          <a:p>
            <a:pPr eaLnBrk="1" hangingPunct="1"/>
            <a:r>
              <a:rPr lang="en-US" altLang="de-DE" dirty="0" smtClean="0">
                <a:ea typeface="宋体" pitchFamily="2" charset="-122"/>
              </a:rPr>
              <a:t>humans are rational beings</a:t>
            </a:r>
          </a:p>
          <a:p>
            <a:pPr eaLnBrk="1" hangingPunct="1"/>
            <a:r>
              <a:rPr lang="en-US" altLang="de-DE" dirty="0" smtClean="0">
                <a:ea typeface="宋体" pitchFamily="2" charset="-122"/>
              </a:rPr>
              <a:t>humans always seek the best alternative in a set of possible choices</a:t>
            </a:r>
          </a:p>
          <a:p>
            <a:pPr eaLnBrk="1" hangingPunct="1">
              <a:buFont typeface="Wingdings" pitchFamily="2" charset="2"/>
              <a:buNone/>
            </a:pPr>
            <a:r>
              <a:rPr lang="en-US" altLang="de-DE" dirty="0" smtClean="0">
                <a:ea typeface="宋体" pitchFamily="2" charset="-122"/>
              </a:rPr>
              <a:t>Why assume rationality?</a:t>
            </a:r>
          </a:p>
          <a:p>
            <a:pPr eaLnBrk="1" hangingPunct="1"/>
            <a:r>
              <a:rPr lang="en-US" altLang="de-DE" dirty="0" smtClean="0">
                <a:ea typeface="宋体" pitchFamily="2" charset="-122"/>
              </a:rPr>
              <a:t>narrow down the range of possibilities</a:t>
            </a:r>
          </a:p>
          <a:p>
            <a:pPr eaLnBrk="1" hangingPunct="1"/>
            <a:r>
              <a:rPr lang="en-US" altLang="de-DE" dirty="0" smtClean="0">
                <a:ea typeface="宋体" pitchFamily="2" charset="-122"/>
              </a:rPr>
              <a:t>predictability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66566"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Games with Incomplete Information</a:t>
            </a:r>
          </a:p>
          <a:p>
            <a:pPr defTabSz="914400">
              <a:lnSpc>
                <a:spcPct val="90000"/>
              </a:lnSpc>
            </a:pPr>
            <a:r>
              <a:rPr lang="en-US" altLang="zh-CN" sz="1800" b="1">
                <a:solidFill>
                  <a:srgbClr val="000000"/>
                </a:solidFill>
                <a:latin typeface="微软雅黑" pitchFamily="34" charset="-122"/>
                <a:ea typeface="微软雅黑" pitchFamily="34" charset="-122"/>
                <a:sym typeface="Arial" charset="0"/>
              </a:rPr>
              <a:t>Also called Bayesian game</a:t>
            </a: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66569" name="文本框 2"/>
          <p:cNvSpPr txBox="1">
            <a:spLocks noChangeArrowheads="1"/>
          </p:cNvSpPr>
          <p:nvPr/>
        </p:nvSpPr>
        <p:spPr bwMode="auto">
          <a:xfrm>
            <a:off x="754063" y="1074738"/>
            <a:ext cx="7885112" cy="2274887"/>
          </a:xfrm>
          <a:prstGeom prst="rect">
            <a:avLst/>
          </a:prstGeom>
          <a:noFill/>
          <a:ln w="9525">
            <a:noFill/>
            <a:miter lim="800000"/>
            <a:headEnd/>
            <a:tailEnd/>
          </a:ln>
        </p:spPr>
        <p:txBody>
          <a:bodyPr>
            <a:spAutoFit/>
          </a:bodyPr>
          <a:lstStyle/>
          <a:p>
            <a:r>
              <a:rPr lang="en-US" altLang="zh-CN">
                <a:latin typeface="Calibri" pitchFamily="34" charset="0"/>
              </a:rPr>
              <a:t>Notification:</a:t>
            </a:r>
          </a:p>
          <a:p>
            <a:r>
              <a:rPr lang="en-US" altLang="zh-CN">
                <a:latin typeface="Calibri" pitchFamily="34" charset="0"/>
              </a:rPr>
              <a:t>Let t=( t</a:t>
            </a:r>
            <a:r>
              <a:rPr lang="en-US" altLang="zh-CN" baseline="-25000">
                <a:latin typeface="Calibri" pitchFamily="34" charset="0"/>
              </a:rPr>
              <a:t>1</a:t>
            </a:r>
            <a:r>
              <a:rPr lang="en-US" altLang="zh-CN">
                <a:latin typeface="Calibri" pitchFamily="34" charset="0"/>
              </a:rPr>
              <a:t>,….t</a:t>
            </a:r>
            <a:r>
              <a:rPr lang="en-US" altLang="zh-CN" baseline="-25000">
                <a:latin typeface="Calibri" pitchFamily="34" charset="0"/>
              </a:rPr>
              <a:t>n</a:t>
            </a:r>
            <a:r>
              <a:rPr lang="zh-CN" altLang="en-US">
                <a:latin typeface="Calibri" pitchFamily="34" charset="0"/>
              </a:rPr>
              <a:t>）</a:t>
            </a:r>
            <a:r>
              <a:rPr lang="en-US" altLang="zh-CN">
                <a:latin typeface="Calibri" pitchFamily="34" charset="0"/>
              </a:rPr>
              <a:t> be one of the type combination of all players</a:t>
            </a:r>
          </a:p>
          <a:p>
            <a:r>
              <a:rPr lang="en-US" altLang="zh-CN">
                <a:latin typeface="Calibri" pitchFamily="34" charset="0"/>
              </a:rPr>
              <a:t>t</a:t>
            </a:r>
            <a:r>
              <a:rPr lang="en-US" altLang="zh-CN" baseline="-25000">
                <a:latin typeface="Calibri" pitchFamily="34" charset="0"/>
              </a:rPr>
              <a:t>-i  </a:t>
            </a:r>
            <a:r>
              <a:rPr lang="en-US" altLang="zh-CN">
                <a:latin typeface="Calibri" pitchFamily="34" charset="0"/>
              </a:rPr>
              <a:t>be one of the type combination of all players except player i</a:t>
            </a:r>
          </a:p>
          <a:p>
            <a:r>
              <a:rPr lang="en-US" altLang="zh-CN">
                <a:latin typeface="Calibri" pitchFamily="34" charset="0"/>
              </a:rPr>
              <a:t>T</a:t>
            </a:r>
            <a:r>
              <a:rPr lang="en-US" altLang="zh-CN" baseline="-25000">
                <a:latin typeface="Calibri" pitchFamily="34" charset="0"/>
              </a:rPr>
              <a:t>i</a:t>
            </a:r>
            <a:r>
              <a:rPr lang="en-US" altLang="zh-CN">
                <a:latin typeface="Calibri" pitchFamily="34" charset="0"/>
              </a:rPr>
              <a:t> be the type set of player </a:t>
            </a:r>
          </a:p>
          <a:p>
            <a:r>
              <a:rPr lang="en-US" altLang="zh-CN">
                <a:latin typeface="Calibri" pitchFamily="34" charset="0"/>
              </a:rPr>
              <a:t>1.  Nature will only take the role of selecting type for each player i. And only i knows the exact type of himself.</a:t>
            </a:r>
          </a:p>
          <a:p>
            <a:pPr>
              <a:buFontTx/>
              <a:buAutoNum type="arabicPeriod"/>
            </a:pPr>
            <a:endParaRPr lang="en-US" altLang="zh-CN">
              <a:latin typeface="Calibri" pitchFamily="34" charset="0"/>
            </a:endParaRPr>
          </a:p>
          <a:p>
            <a:r>
              <a:rPr lang="en-US" altLang="zh-CN">
                <a:latin typeface="Calibri" pitchFamily="34" charset="0"/>
              </a:rPr>
              <a:t>2. There will be a distribution function p(t</a:t>
            </a:r>
            <a:r>
              <a:rPr lang="en-US" altLang="zh-CN" baseline="-25000">
                <a:latin typeface="Calibri" pitchFamily="34" charset="0"/>
              </a:rPr>
              <a:t>1</a:t>
            </a:r>
            <a:r>
              <a:rPr lang="en-US" altLang="zh-CN">
                <a:latin typeface="Calibri" pitchFamily="34" charset="0"/>
              </a:rPr>
              <a:t>,….t</a:t>
            </a:r>
            <a:r>
              <a:rPr lang="en-US" altLang="zh-CN" baseline="-25000">
                <a:latin typeface="Calibri" pitchFamily="34" charset="0"/>
              </a:rPr>
              <a:t>n</a:t>
            </a:r>
            <a:r>
              <a:rPr lang="en-US" altLang="zh-CN">
                <a:latin typeface="Calibri" pitchFamily="34" charset="0"/>
              </a:rPr>
              <a:t>) for nature when selecting the type combination for players. And such function is common knowledge.</a:t>
            </a:r>
          </a:p>
          <a:p>
            <a:endParaRPr lang="en-US" altLang="zh-CN">
              <a:latin typeface="Calibri" pitchFamily="34" charset="0"/>
            </a:endParaRPr>
          </a:p>
          <a:p>
            <a:r>
              <a:rPr lang="en-US" altLang="zh-CN">
                <a:latin typeface="Calibri" pitchFamily="34" charset="0"/>
              </a:rPr>
              <a:t>        So, player i can use Bayesian probability to calculate the probability distribution for other players.</a:t>
            </a:r>
            <a:endParaRPr lang="en-US" altLang="zh-CN" baseline="-25000">
              <a:latin typeface="Calibri Light" pitchFamily="34" charset="0"/>
            </a:endParaRPr>
          </a:p>
          <a:p>
            <a:endParaRPr lang="en-US" altLang="zh-CN">
              <a:latin typeface="Calibri Light" pitchFamily="34" charset="0"/>
            </a:endParaRPr>
          </a:p>
        </p:txBody>
      </p:sp>
      <p:pic>
        <p:nvPicPr>
          <p:cNvPr id="66570" name="图片 5"/>
          <p:cNvPicPr>
            <a:picLocks noChangeAspect="1"/>
          </p:cNvPicPr>
          <p:nvPr/>
        </p:nvPicPr>
        <p:blipFill>
          <a:blip r:embed="rId3"/>
          <a:srcRect/>
          <a:stretch>
            <a:fillRect/>
          </a:stretch>
        </p:blipFill>
        <p:spPr bwMode="auto">
          <a:xfrm>
            <a:off x="2492811" y="3349625"/>
            <a:ext cx="2867946" cy="7756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72710"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Games with Incomplete Information</a:t>
            </a:r>
          </a:p>
          <a:p>
            <a:pPr defTabSz="914400">
              <a:lnSpc>
                <a:spcPct val="90000"/>
              </a:lnSpc>
            </a:pPr>
            <a:r>
              <a:rPr lang="en-US" altLang="zh-CN" sz="1800" b="1">
                <a:solidFill>
                  <a:srgbClr val="000000"/>
                </a:solidFill>
                <a:latin typeface="微软雅黑" pitchFamily="34" charset="-122"/>
                <a:ea typeface="微软雅黑" pitchFamily="34" charset="-122"/>
                <a:sym typeface="Arial" charset="0"/>
              </a:rPr>
              <a:t>Also called Bayesian game</a:t>
            </a: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4" name="AutoShape 2" descr="{\displaystyle P(A\mid B)={\frac {P(A\cap B)}{P(B)}},}"/>
          <p:cNvSpPr>
            <a:spLocks noChangeAspect="1" noChangeArrowheads="1"/>
          </p:cNvSpPr>
          <p:nvPr/>
        </p:nvSpPr>
        <p:spPr bwMode="auto">
          <a:xfrm>
            <a:off x="307975" y="79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72713" name="文本框 2"/>
          <p:cNvSpPr txBox="1">
            <a:spLocks noChangeArrowheads="1"/>
          </p:cNvSpPr>
          <p:nvPr/>
        </p:nvSpPr>
        <p:spPr bwMode="auto">
          <a:xfrm>
            <a:off x="460375" y="1082675"/>
            <a:ext cx="7488238" cy="2473325"/>
          </a:xfrm>
          <a:prstGeom prst="rect">
            <a:avLst/>
          </a:prstGeom>
          <a:noFill/>
          <a:ln w="9525">
            <a:noFill/>
            <a:miter lim="800000"/>
            <a:headEnd/>
            <a:tailEnd/>
          </a:ln>
        </p:spPr>
        <p:txBody>
          <a:bodyPr>
            <a:spAutoFit/>
          </a:bodyPr>
          <a:lstStyle/>
          <a:p>
            <a:r>
              <a:rPr lang="en-US" altLang="zh-CN" dirty="0">
                <a:latin typeface="Calibri" pitchFamily="34" charset="0"/>
              </a:rPr>
              <a:t>Given the common knowledge function </a:t>
            </a:r>
          </a:p>
          <a:p>
            <a:endParaRPr lang="en-US" altLang="zh-CN" dirty="0">
              <a:latin typeface="Calibri" pitchFamily="34" charset="0"/>
            </a:endParaRPr>
          </a:p>
          <a:p>
            <a:r>
              <a:rPr lang="en-US" altLang="zh-CN" dirty="0">
                <a:latin typeface="Calibri" pitchFamily="34" charset="0"/>
              </a:rPr>
              <a:t>p</a:t>
            </a:r>
            <a:r>
              <a:rPr lang="en-US" altLang="zh-CN" dirty="0" smtClean="0">
                <a:latin typeface="Calibri" pitchFamily="34" charset="0"/>
              </a:rPr>
              <a:t>(aa</a:t>
            </a:r>
            <a:r>
              <a:rPr lang="en-US" altLang="zh-CN" dirty="0">
                <a:latin typeface="Calibri" pitchFamily="34" charset="0"/>
              </a:rPr>
              <a:t>)=0.2 p(</a:t>
            </a:r>
            <a:r>
              <a:rPr lang="en-US" altLang="zh-CN" dirty="0" err="1">
                <a:latin typeface="Calibri" pitchFamily="34" charset="0"/>
              </a:rPr>
              <a:t>af</a:t>
            </a:r>
            <a:r>
              <a:rPr lang="en-US" altLang="zh-CN" dirty="0">
                <a:latin typeface="Calibri" pitchFamily="34" charset="0"/>
              </a:rPr>
              <a:t>)=0.3 p(fa)=0.2 p(</a:t>
            </a:r>
            <a:r>
              <a:rPr lang="en-US" altLang="zh-CN" dirty="0" err="1">
                <a:latin typeface="Calibri" pitchFamily="34" charset="0"/>
              </a:rPr>
              <a:t>ff</a:t>
            </a:r>
            <a:r>
              <a:rPr lang="en-US" altLang="zh-CN" dirty="0">
                <a:latin typeface="Calibri" pitchFamily="34" charset="0"/>
              </a:rPr>
              <a:t>)=0.3</a:t>
            </a:r>
          </a:p>
          <a:p>
            <a:endParaRPr lang="en-US" altLang="zh-CN" dirty="0">
              <a:latin typeface="Calibri" pitchFamily="34" charset="0"/>
            </a:endParaRPr>
          </a:p>
          <a:p>
            <a:r>
              <a:rPr lang="en-US" altLang="zh-CN" dirty="0">
                <a:latin typeface="Calibri" pitchFamily="34" charset="0"/>
              </a:rPr>
              <a:t>Aggressive player 1 will have :P2(</a:t>
            </a:r>
            <a:r>
              <a:rPr lang="en-US" altLang="zh-CN" dirty="0" err="1">
                <a:latin typeface="Calibri" pitchFamily="34" charset="0"/>
              </a:rPr>
              <a:t>a|a</a:t>
            </a:r>
            <a:r>
              <a:rPr lang="en-US" altLang="zh-CN" dirty="0">
                <a:latin typeface="Calibri" pitchFamily="34" charset="0"/>
              </a:rPr>
              <a:t>)=0.4    P2(</a:t>
            </a:r>
            <a:r>
              <a:rPr lang="en-US" altLang="zh-CN" dirty="0" err="1">
                <a:latin typeface="Calibri" pitchFamily="34" charset="0"/>
              </a:rPr>
              <a:t>f|a</a:t>
            </a:r>
            <a:r>
              <a:rPr lang="en-US" altLang="zh-CN" dirty="0">
                <a:latin typeface="Calibri" pitchFamily="34" charset="0"/>
              </a:rPr>
              <a:t>)=0.6</a:t>
            </a:r>
          </a:p>
          <a:p>
            <a:endParaRPr lang="en-US" altLang="zh-CN" dirty="0">
              <a:latin typeface="Calibri" pitchFamily="34" charset="0"/>
            </a:endParaRPr>
          </a:p>
          <a:p>
            <a:r>
              <a:rPr lang="en-US" altLang="zh-CN" dirty="0">
                <a:latin typeface="Calibri" pitchFamily="34" charset="0"/>
              </a:rPr>
              <a:t>Feeble player 1 will have :       P2(</a:t>
            </a:r>
            <a:r>
              <a:rPr lang="en-US" altLang="zh-CN" dirty="0" err="1">
                <a:latin typeface="Calibri" pitchFamily="34" charset="0"/>
              </a:rPr>
              <a:t>a|f</a:t>
            </a:r>
            <a:r>
              <a:rPr lang="en-US" altLang="zh-CN" dirty="0">
                <a:latin typeface="Calibri" pitchFamily="34" charset="0"/>
              </a:rPr>
              <a:t>)=0.4     P2(</a:t>
            </a:r>
            <a:r>
              <a:rPr lang="en-US" altLang="zh-CN" dirty="0" err="1">
                <a:latin typeface="Calibri" pitchFamily="34" charset="0"/>
              </a:rPr>
              <a:t>f|f</a:t>
            </a:r>
            <a:r>
              <a:rPr lang="en-US" altLang="zh-CN" dirty="0">
                <a:latin typeface="Calibri" pitchFamily="34" charset="0"/>
              </a:rPr>
              <a:t>)=0.6</a:t>
            </a:r>
          </a:p>
          <a:p>
            <a:endParaRPr lang="en-US" altLang="zh-CN" dirty="0">
              <a:latin typeface="Calibri" pitchFamily="34" charset="0"/>
            </a:endParaRPr>
          </a:p>
          <a:p>
            <a:r>
              <a:rPr lang="en-US" altLang="zh-CN" dirty="0">
                <a:latin typeface="Calibri" pitchFamily="34" charset="0"/>
              </a:rPr>
              <a:t>Aggressive player 2 will have :P1(</a:t>
            </a:r>
            <a:r>
              <a:rPr lang="en-US" altLang="zh-CN" dirty="0" err="1">
                <a:latin typeface="Calibri" pitchFamily="34" charset="0"/>
              </a:rPr>
              <a:t>a|a</a:t>
            </a:r>
            <a:r>
              <a:rPr lang="en-US" altLang="zh-CN" dirty="0">
                <a:latin typeface="Calibri" pitchFamily="34" charset="0"/>
              </a:rPr>
              <a:t>)=0.5     P1(</a:t>
            </a:r>
            <a:r>
              <a:rPr lang="en-US" altLang="zh-CN" dirty="0" err="1">
                <a:latin typeface="Calibri" pitchFamily="34" charset="0"/>
              </a:rPr>
              <a:t>f|a</a:t>
            </a:r>
            <a:r>
              <a:rPr lang="en-US" altLang="zh-CN" dirty="0">
                <a:latin typeface="Calibri" pitchFamily="34" charset="0"/>
              </a:rPr>
              <a:t>)=0.5</a:t>
            </a:r>
          </a:p>
          <a:p>
            <a:endParaRPr lang="en-US" altLang="zh-CN" dirty="0">
              <a:latin typeface="Calibri" pitchFamily="34" charset="0"/>
            </a:endParaRPr>
          </a:p>
          <a:p>
            <a:r>
              <a:rPr lang="en-US" altLang="zh-CN" dirty="0">
                <a:latin typeface="Calibri" pitchFamily="34" charset="0"/>
              </a:rPr>
              <a:t>Feeble player 2 will have:        P1(</a:t>
            </a:r>
            <a:r>
              <a:rPr lang="en-US" altLang="zh-CN" dirty="0" err="1">
                <a:latin typeface="Calibri" pitchFamily="34" charset="0"/>
              </a:rPr>
              <a:t>a|f</a:t>
            </a:r>
            <a:r>
              <a:rPr lang="en-US" altLang="zh-CN" dirty="0">
                <a:latin typeface="Calibri" pitchFamily="34" charset="0"/>
              </a:rPr>
              <a:t>)=0.5      P1(</a:t>
            </a:r>
            <a:r>
              <a:rPr lang="en-US" altLang="zh-CN" dirty="0" err="1">
                <a:latin typeface="Calibri" pitchFamily="34" charset="0"/>
              </a:rPr>
              <a:t>f|f</a:t>
            </a:r>
            <a:r>
              <a:rPr lang="en-US" altLang="zh-CN" dirty="0">
                <a:latin typeface="Calibri" pitchFamily="34" charset="0"/>
              </a:rPr>
              <a:t>)=0.5</a:t>
            </a:r>
          </a:p>
          <a:p>
            <a:endParaRPr lang="en-US" altLang="zh-CN"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出自【趣你的PPT】(微信:qunideppt)：最优质的PPT资源库"/>
          <p:cNvSpPr/>
          <p:nvPr/>
        </p:nvSpPr>
        <p:spPr>
          <a:xfrm>
            <a:off x="2601913" y="2455863"/>
            <a:ext cx="161925" cy="180975"/>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0" name="出自【趣你的PPT】(微信:qunideppt)：最优质的PPT资源库"/>
          <p:cNvSpPr/>
          <p:nvPr/>
        </p:nvSpPr>
        <p:spPr>
          <a:xfrm>
            <a:off x="5719763" y="3214688"/>
            <a:ext cx="163512"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21" name="出自【趣你的PPT】(微信:qunideppt)：最优质的PPT资源库"/>
          <p:cNvSpPr/>
          <p:nvPr/>
        </p:nvSpPr>
        <p:spPr>
          <a:xfrm>
            <a:off x="6403975" y="2454275"/>
            <a:ext cx="165100" cy="184150"/>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dirty="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68614" name="出自【趣你的PPT】(微信:qunideppt)：最优质的PPT资源库"/>
          <p:cNvSpPr txBox="1">
            <a:spLocks/>
          </p:cNvSpPr>
          <p:nvPr/>
        </p:nvSpPr>
        <p:spPr bwMode="auto">
          <a:xfrm>
            <a:off x="700088" y="268288"/>
            <a:ext cx="7813675" cy="300037"/>
          </a:xfrm>
          <a:prstGeom prst="rect">
            <a:avLst/>
          </a:prstGeom>
          <a:noFill/>
          <a:ln w="9525">
            <a:noFill/>
            <a:miter lim="800000"/>
            <a:headEnd/>
            <a:tailEnd/>
          </a:ln>
        </p:spPr>
        <p:txBody>
          <a:bodyPr/>
          <a:lstStyle/>
          <a:p>
            <a:pPr defTabSz="914400">
              <a:lnSpc>
                <a:spcPct val="90000"/>
              </a:lnSpc>
            </a:pPr>
            <a:r>
              <a:rPr lang="en-US" altLang="zh-CN" sz="1800" b="1">
                <a:solidFill>
                  <a:srgbClr val="000000"/>
                </a:solidFill>
                <a:latin typeface="微软雅黑" pitchFamily="34" charset="-122"/>
                <a:ea typeface="微软雅黑" pitchFamily="34" charset="-122"/>
                <a:sym typeface="Arial" charset="0"/>
              </a:rPr>
              <a:t>Games with Incomplete Information</a:t>
            </a:r>
          </a:p>
          <a:p>
            <a:pPr defTabSz="914400">
              <a:lnSpc>
                <a:spcPct val="90000"/>
              </a:lnSpc>
            </a:pPr>
            <a:r>
              <a:rPr lang="en-US" altLang="zh-CN" sz="1800" b="1">
                <a:solidFill>
                  <a:srgbClr val="000000"/>
                </a:solidFill>
                <a:latin typeface="微软雅黑" pitchFamily="34" charset="-122"/>
                <a:ea typeface="微软雅黑" pitchFamily="34" charset="-122"/>
                <a:sym typeface="Arial" charset="0"/>
              </a:rPr>
              <a:t>Also called Bayesian game</a:t>
            </a:r>
          </a:p>
          <a:p>
            <a:pPr defTabSz="914400">
              <a:lnSpc>
                <a:spcPct val="90000"/>
              </a:lnSpc>
            </a:pPr>
            <a:endParaRPr lang="ms-MY" altLang="zh-CN" sz="1800" b="1">
              <a:solidFill>
                <a:srgbClr val="000000"/>
              </a:solidFill>
              <a:latin typeface="微软雅黑" pitchFamily="34" charset="-122"/>
              <a:ea typeface="微软雅黑" pitchFamily="34" charset="-122"/>
            </a:endParaRPr>
          </a:p>
        </p:txBody>
      </p:sp>
      <p:sp>
        <p:nvSpPr>
          <p:cNvPr id="2" name="AutoShape 2" descr="\forall x_{1},x_{2}\in X,\forall t\in [0,1]:\qquad f(tx_{1}+(1-t)x_{2})\leq tf(x_{1})+(1-t)f(x_{2})."/>
          <p:cNvSpPr>
            <a:spLocks noChangeAspect="1" noChangeArrowheads="1"/>
          </p:cNvSpPr>
          <p:nvPr/>
        </p:nvSpPr>
        <p:spPr bwMode="auto">
          <a:xfrm>
            <a:off x="2449513" y="1544638"/>
            <a:ext cx="304800" cy="304800"/>
          </a:xfrm>
          <a:prstGeom prst="rect">
            <a:avLst/>
          </a:prstGeom>
          <a:noFill/>
          <a:extLst/>
        </p:spPr>
        <p:txBody>
          <a:bodyPr/>
          <a:lstStyle/>
          <a:p>
            <a:pPr fontAlgn="auto">
              <a:spcBef>
                <a:spcPts val="0"/>
              </a:spcBef>
              <a:spcAft>
                <a:spcPts val="0"/>
              </a:spcAft>
              <a:defRPr/>
            </a:pPr>
            <a:endParaRPr lang="en-US" sz="1350">
              <a:latin typeface="+mn-lt"/>
              <a:ea typeface="+mn-ea"/>
              <a:cs typeface="+mn-cs"/>
            </a:endParaRPr>
          </a:p>
        </p:txBody>
      </p:sp>
      <p:sp>
        <p:nvSpPr>
          <p:cNvPr id="5" name="文本框 4">
            <a:extLst/>
          </p:cNvPr>
          <p:cNvSpPr txBox="1"/>
          <p:nvPr/>
        </p:nvSpPr>
        <p:spPr>
          <a:xfrm>
            <a:off x="612775" y="1174750"/>
            <a:ext cx="7626350" cy="1282700"/>
          </a:xfrm>
          <a:prstGeom prst="rect">
            <a:avLst/>
          </a:prstGeom>
          <a:noFill/>
        </p:spPr>
        <p:txBody>
          <a:bodyPr>
            <a:spAutoFit/>
          </a:bodyPr>
          <a:lstStyle/>
          <a:p>
            <a:r>
              <a:rPr lang="en-US" altLang="zh-CN">
                <a:latin typeface="Calibri" pitchFamily="34" charset="0"/>
              </a:rPr>
              <a:t>Equilibrium in Bayesian game:</a:t>
            </a:r>
          </a:p>
          <a:p>
            <a:r>
              <a:rPr lang="en-US" altLang="zh-CN">
                <a:latin typeface="Calibri" pitchFamily="34" charset="0"/>
              </a:rPr>
              <a:t>Player i will also select the action a</a:t>
            </a:r>
            <a:r>
              <a:rPr lang="en-US" altLang="zh-CN" baseline="-25000">
                <a:latin typeface="Calibri" pitchFamily="34" charset="0"/>
              </a:rPr>
              <a:t>i</a:t>
            </a:r>
            <a:r>
              <a:rPr lang="en-US" altLang="zh-CN" baseline="30000">
                <a:latin typeface="Calibri" pitchFamily="34" charset="0"/>
              </a:rPr>
              <a:t>*</a:t>
            </a:r>
            <a:r>
              <a:rPr lang="en-US" altLang="zh-CN">
                <a:latin typeface="Calibri" pitchFamily="34" charset="0"/>
              </a:rPr>
              <a:t>(t</a:t>
            </a:r>
            <a:r>
              <a:rPr lang="en-US" altLang="zh-CN" baseline="-25000">
                <a:latin typeface="Calibri" pitchFamily="34" charset="0"/>
              </a:rPr>
              <a:t>i</a:t>
            </a:r>
            <a:r>
              <a:rPr lang="en-US" altLang="zh-CN">
                <a:latin typeface="Calibri" pitchFamily="34" charset="0"/>
              </a:rPr>
              <a:t>)</a:t>
            </a:r>
            <a:r>
              <a:rPr lang="zh-CN" altLang="en-US">
                <a:latin typeface="Calibri" pitchFamily="34" charset="0"/>
              </a:rPr>
              <a:t> </a:t>
            </a:r>
            <a:r>
              <a:rPr lang="en-US" altLang="zh-CN">
                <a:latin typeface="Calibri" pitchFamily="34" charset="0"/>
              </a:rPr>
              <a:t>which</a:t>
            </a:r>
            <a:r>
              <a:rPr lang="zh-CN" altLang="en-US">
                <a:latin typeface="Calibri" pitchFamily="34" charset="0"/>
              </a:rPr>
              <a:t> </a:t>
            </a:r>
            <a:r>
              <a:rPr lang="en-US" altLang="zh-CN">
                <a:latin typeface="Calibri" pitchFamily="34" charset="0"/>
              </a:rPr>
              <a:t>will</a:t>
            </a:r>
            <a:r>
              <a:rPr lang="zh-CN" altLang="en-US">
                <a:latin typeface="Calibri" pitchFamily="34" charset="0"/>
              </a:rPr>
              <a:t> </a:t>
            </a:r>
            <a:r>
              <a:rPr lang="en-US" altLang="zh-CN">
                <a:latin typeface="Calibri" pitchFamily="34" charset="0"/>
              </a:rPr>
              <a:t>maximize</a:t>
            </a:r>
            <a:r>
              <a:rPr lang="zh-CN" altLang="en-US">
                <a:latin typeface="Calibri" pitchFamily="34" charset="0"/>
              </a:rPr>
              <a:t> </a:t>
            </a:r>
            <a:r>
              <a:rPr lang="en-US" altLang="zh-CN">
                <a:latin typeface="Calibri" pitchFamily="34" charset="0"/>
              </a:rPr>
              <a:t>his</a:t>
            </a:r>
            <a:r>
              <a:rPr lang="zh-CN" altLang="en-US">
                <a:latin typeface="Calibri" pitchFamily="34" charset="0"/>
              </a:rPr>
              <a:t> </a:t>
            </a:r>
            <a:r>
              <a:rPr lang="en-US" altLang="zh-CN">
                <a:latin typeface="Calibri" pitchFamily="34" charset="0"/>
              </a:rPr>
              <a:t>expected gain when the decision set of other players s</a:t>
            </a:r>
            <a:r>
              <a:rPr lang="en-US" altLang="zh-CN" baseline="-25000">
                <a:latin typeface="Calibri" pitchFamily="34" charset="0"/>
              </a:rPr>
              <a:t>-i  </a:t>
            </a:r>
            <a:r>
              <a:rPr lang="en-US" altLang="zh-CN">
                <a:latin typeface="Calibri" pitchFamily="34" charset="0"/>
              </a:rPr>
              <a:t>are given.</a:t>
            </a:r>
          </a:p>
          <a:p>
            <a:endParaRPr lang="en-US" altLang="zh-CN">
              <a:latin typeface="Calibri" pitchFamily="34" charset="0"/>
            </a:endParaRPr>
          </a:p>
          <a:p>
            <a:r>
              <a:rPr lang="en-US" altLang="zh-CN">
                <a:latin typeface="Calibri" pitchFamily="34" charset="0"/>
              </a:rPr>
              <a:t>A decision set (a</a:t>
            </a:r>
            <a:r>
              <a:rPr lang="en-US" altLang="zh-CN" baseline="-25000">
                <a:latin typeface="Calibri" pitchFamily="34" charset="0"/>
              </a:rPr>
              <a:t>1</a:t>
            </a:r>
            <a:r>
              <a:rPr lang="en-US" altLang="zh-CN" baseline="30000">
                <a:latin typeface="Calibri" pitchFamily="34" charset="0"/>
              </a:rPr>
              <a:t>*</a:t>
            </a:r>
            <a:r>
              <a:rPr lang="en-US" altLang="zh-CN">
                <a:latin typeface="Calibri" pitchFamily="34" charset="0"/>
              </a:rPr>
              <a:t>(t</a:t>
            </a:r>
            <a:r>
              <a:rPr lang="en-US" altLang="zh-CN" baseline="-25000">
                <a:latin typeface="Calibri" pitchFamily="34" charset="0"/>
              </a:rPr>
              <a:t>1</a:t>
            </a:r>
            <a:r>
              <a:rPr lang="en-US" altLang="zh-CN">
                <a:latin typeface="Calibri" pitchFamily="34" charset="0"/>
              </a:rPr>
              <a:t>)</a:t>
            </a:r>
            <a:r>
              <a:rPr lang="zh-CN" altLang="en-US">
                <a:latin typeface="Calibri" pitchFamily="34" charset="0"/>
              </a:rPr>
              <a:t> </a:t>
            </a:r>
            <a:r>
              <a:rPr lang="en-US" altLang="zh-CN">
                <a:latin typeface="Calibri" pitchFamily="34" charset="0"/>
              </a:rPr>
              <a:t>, a</a:t>
            </a:r>
            <a:r>
              <a:rPr lang="en-US" altLang="zh-CN" baseline="-25000">
                <a:latin typeface="Calibri" pitchFamily="34" charset="0"/>
              </a:rPr>
              <a:t>2</a:t>
            </a:r>
            <a:r>
              <a:rPr lang="en-US" altLang="zh-CN" baseline="30000">
                <a:latin typeface="Calibri" pitchFamily="34" charset="0"/>
              </a:rPr>
              <a:t>*</a:t>
            </a:r>
            <a:r>
              <a:rPr lang="en-US" altLang="zh-CN">
                <a:latin typeface="Calibri" pitchFamily="34" charset="0"/>
              </a:rPr>
              <a:t>(t</a:t>
            </a:r>
            <a:r>
              <a:rPr lang="en-US" altLang="zh-CN" baseline="-25000">
                <a:latin typeface="Calibri" pitchFamily="34" charset="0"/>
              </a:rPr>
              <a:t>2</a:t>
            </a:r>
            <a:r>
              <a:rPr lang="en-US" altLang="zh-CN">
                <a:latin typeface="Calibri" pitchFamily="34" charset="0"/>
              </a:rPr>
              <a:t>)</a:t>
            </a:r>
            <a:r>
              <a:rPr lang="zh-CN" altLang="en-US">
                <a:latin typeface="Calibri" pitchFamily="34" charset="0"/>
              </a:rPr>
              <a:t> </a:t>
            </a:r>
            <a:r>
              <a:rPr lang="en-US" altLang="zh-CN">
                <a:latin typeface="Calibri" pitchFamily="34" charset="0"/>
              </a:rPr>
              <a:t>,…, a</a:t>
            </a:r>
            <a:r>
              <a:rPr lang="en-US" altLang="zh-CN" baseline="-25000">
                <a:latin typeface="Calibri" pitchFamily="34" charset="0"/>
              </a:rPr>
              <a:t>n</a:t>
            </a:r>
            <a:r>
              <a:rPr lang="en-US" altLang="zh-CN" baseline="30000">
                <a:latin typeface="Calibri" pitchFamily="34" charset="0"/>
              </a:rPr>
              <a:t>*</a:t>
            </a:r>
            <a:r>
              <a:rPr lang="en-US" altLang="zh-CN">
                <a:latin typeface="Calibri" pitchFamily="34" charset="0"/>
              </a:rPr>
              <a:t>(t</a:t>
            </a:r>
            <a:r>
              <a:rPr lang="en-US" altLang="zh-CN" baseline="-25000">
                <a:latin typeface="Calibri" pitchFamily="34" charset="0"/>
              </a:rPr>
              <a:t>n</a:t>
            </a:r>
            <a:r>
              <a:rPr lang="en-US" altLang="zh-CN">
                <a:latin typeface="Calibri" pitchFamily="34" charset="0"/>
              </a:rPr>
              <a:t>)</a:t>
            </a:r>
            <a:r>
              <a:rPr lang="zh-CN" altLang="en-US">
                <a:latin typeface="Calibri" pitchFamily="34" charset="0"/>
              </a:rPr>
              <a:t> </a:t>
            </a:r>
            <a:r>
              <a:rPr lang="en-US" altLang="zh-CN">
                <a:latin typeface="Calibri" pitchFamily="34" charset="0"/>
              </a:rPr>
              <a:t>) is a Bayesian Nash Equilibrium if for each player I the following equality holds</a:t>
            </a:r>
          </a:p>
        </p:txBody>
      </p:sp>
      <p:pic>
        <p:nvPicPr>
          <p:cNvPr id="68618" name="图片 7"/>
          <p:cNvPicPr>
            <a:picLocks noChangeAspect="1"/>
          </p:cNvPicPr>
          <p:nvPr/>
        </p:nvPicPr>
        <p:blipFill>
          <a:blip r:embed="rId3"/>
          <a:srcRect/>
          <a:stretch>
            <a:fillRect/>
          </a:stretch>
        </p:blipFill>
        <p:spPr bwMode="auto">
          <a:xfrm>
            <a:off x="1923966" y="2665740"/>
            <a:ext cx="3601989" cy="603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idx="4294967295"/>
          </p:nvPr>
        </p:nvSpPr>
        <p:spPr/>
        <p:txBody>
          <a:bodyPr/>
          <a:lstStyle/>
          <a:p>
            <a:r>
              <a:rPr lang="en-US" smtClean="0">
                <a:ea typeface="宋体" pitchFamily="2" charset="-122"/>
              </a:rPr>
              <a:t>Cooperative vs. Non-cooperative</a:t>
            </a:r>
          </a:p>
        </p:txBody>
      </p:sp>
      <p:sp>
        <p:nvSpPr>
          <p:cNvPr id="78850" name="Rectangle 3"/>
          <p:cNvSpPr>
            <a:spLocks noGrp="1"/>
          </p:cNvSpPr>
          <p:nvPr>
            <p:ph type="body" idx="4294967295"/>
          </p:nvPr>
        </p:nvSpPr>
        <p:spPr/>
        <p:txBody>
          <a:bodyPr/>
          <a:lstStyle/>
          <a:p>
            <a:r>
              <a:rPr lang="en-US" smtClean="0">
                <a:ea typeface="宋体" pitchFamily="2" charset="-122"/>
              </a:rPr>
              <a:t>All previous examples are non-cooperative games</a:t>
            </a:r>
          </a:p>
          <a:p>
            <a:r>
              <a:rPr lang="en-US" smtClean="0">
                <a:ea typeface="宋体" pitchFamily="2" charset="-122"/>
              </a:rPr>
              <a:t>Cooperative game</a:t>
            </a:r>
          </a:p>
          <a:p>
            <a:pPr lvl="1"/>
            <a:r>
              <a:rPr lang="en-US" smtClean="0">
                <a:ea typeface="宋体" pitchFamily="2" charset="-122"/>
              </a:rPr>
              <a:t>Gloves game</a:t>
            </a:r>
          </a:p>
          <a:p>
            <a:pPr lvl="1"/>
            <a:r>
              <a:rPr lang="en-US" smtClean="0">
                <a:ea typeface="宋体" pitchFamily="2" charset="-122"/>
              </a:rPr>
              <a:t>Player 1 and 2 each holds a left glove, player 3 holds a right glove</a:t>
            </a:r>
          </a:p>
          <a:p>
            <a:pPr lvl="1"/>
            <a:r>
              <a:rPr lang="en-US" smtClean="0">
                <a:ea typeface="宋体" pitchFamily="2" charset="-122"/>
              </a:rPr>
              <a:t>Pair of gloves is worth 1</a:t>
            </a:r>
          </a:p>
          <a:p>
            <a:pPr lvl="1"/>
            <a:r>
              <a:rPr lang="en-US" smtClean="0">
                <a:ea typeface="宋体" pitchFamily="2" charset="-122"/>
              </a:rPr>
              <a:t>Value gained by coalitions</a:t>
            </a:r>
          </a:p>
          <a:p>
            <a:pPr lvl="2"/>
            <a:r>
              <a:rPr lang="en-US" smtClean="0">
                <a:ea typeface="宋体" pitchFamily="2" charset="-122"/>
              </a:rPr>
              <a:t>{1,3}, {2,3}, {1,2,3} </a:t>
            </a:r>
            <a:r>
              <a:rPr lang="en-US" smtClean="0">
                <a:ea typeface="宋体" pitchFamily="2" charset="-122"/>
                <a:sym typeface="Wingdings" pitchFamily="2" charset="2"/>
              </a:rPr>
              <a:t>value 1</a:t>
            </a:r>
          </a:p>
          <a:p>
            <a:pPr lvl="2"/>
            <a:r>
              <a:rPr lang="en-US" smtClean="0">
                <a:ea typeface="宋体" pitchFamily="2" charset="-122"/>
                <a:sym typeface="Wingdings" pitchFamily="2" charset="2"/>
              </a:rPr>
              <a:t>Others 0</a:t>
            </a:r>
          </a:p>
          <a:p>
            <a:pPr lvl="1"/>
            <a:r>
              <a:rPr lang="en-US" smtClean="0">
                <a:ea typeface="宋体" pitchFamily="2" charset="-122"/>
              </a:rPr>
              <a:t>Shapley value</a:t>
            </a:r>
          </a:p>
          <a:p>
            <a:pPr lvl="2"/>
            <a:r>
              <a:rPr lang="en-US" smtClean="0">
                <a:ea typeface="宋体" pitchFamily="2" charset="-122"/>
              </a:rPr>
              <a:t>How to distribute value 1 to three players</a:t>
            </a:r>
          </a:p>
          <a:p>
            <a:pPr lvl="2"/>
            <a:r>
              <a:rPr lang="en-US" smtClean="0">
                <a:ea typeface="宋体" pitchFamily="2" charset="-122"/>
              </a:rPr>
              <a:t>S(1)=S(2)=1/6, S(3)=2/3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idx="4294967295"/>
          </p:nvPr>
        </p:nvSpPr>
        <p:spPr/>
        <p:txBody>
          <a:bodyPr/>
          <a:lstStyle/>
          <a:p>
            <a:r>
              <a:rPr lang="en-US" smtClean="0">
                <a:ea typeface="宋体" pitchFamily="2" charset="-122"/>
              </a:rPr>
              <a:t>How to calculate Shapley value</a:t>
            </a:r>
          </a:p>
        </p:txBody>
      </p:sp>
      <p:sp>
        <p:nvSpPr>
          <p:cNvPr id="79874" name="Rectangle 3"/>
          <p:cNvSpPr>
            <a:spLocks noGrp="1"/>
          </p:cNvSpPr>
          <p:nvPr>
            <p:ph type="body" idx="4294967295"/>
          </p:nvPr>
        </p:nvSpPr>
        <p:spPr/>
        <p:txBody>
          <a:bodyPr/>
          <a:lstStyle/>
          <a:p>
            <a:r>
              <a:rPr lang="en-US" smtClean="0">
                <a:ea typeface="宋体" pitchFamily="2" charset="-122"/>
              </a:rPr>
              <a:t>X1+X2+X3=1</a:t>
            </a:r>
          </a:p>
          <a:p>
            <a:r>
              <a:rPr lang="en-US" smtClean="0">
                <a:ea typeface="宋体" pitchFamily="2" charset="-122"/>
              </a:rPr>
              <a:t>Consider all 6 arriving orders</a:t>
            </a:r>
          </a:p>
          <a:p>
            <a:pPr lvl="1"/>
            <a:r>
              <a:rPr lang="en-US" smtClean="0">
                <a:ea typeface="宋体" pitchFamily="2" charset="-122"/>
              </a:rPr>
              <a:t>What is the marginal value brought by player 1?</a:t>
            </a:r>
          </a:p>
          <a:p>
            <a:pPr lvl="1"/>
            <a:r>
              <a:rPr lang="en-US" smtClean="0">
                <a:ea typeface="宋体" pitchFamily="2" charset="-122"/>
              </a:rPr>
              <a:t>Only the sequence 3,1,2 makes player 1 valuable</a:t>
            </a:r>
          </a:p>
          <a:p>
            <a:pPr lvl="1"/>
            <a:r>
              <a:rPr lang="en-US" smtClean="0">
                <a:ea typeface="宋体" pitchFamily="2" charset="-122"/>
              </a:rPr>
              <a:t>S(1)=1/6</a:t>
            </a:r>
          </a:p>
          <a:p>
            <a:pPr lvl="1"/>
            <a:r>
              <a:rPr lang="en-US" smtClean="0">
                <a:ea typeface="宋体" pitchFamily="2" charset="-122"/>
              </a:rPr>
              <a:t>By symmetry S(2)=1/6</a:t>
            </a:r>
          </a:p>
          <a:p>
            <a:pPr lvl="1"/>
            <a:r>
              <a:rPr lang="en-US" smtClean="0">
                <a:ea typeface="宋体" pitchFamily="2" charset="-122"/>
              </a:rPr>
              <a:t>By sum=1, S(3)=2/3</a:t>
            </a:r>
          </a:p>
          <a:p>
            <a:pPr lvl="1"/>
            <a:endParaRPr lang="en-US" smtClean="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idx="4294967295"/>
          </p:nvPr>
        </p:nvSpPr>
        <p:spPr/>
        <p:txBody>
          <a:bodyPr/>
          <a:lstStyle/>
          <a:p>
            <a:r>
              <a:rPr lang="en-US" smtClean="0">
                <a:ea typeface="宋体" pitchFamily="2" charset="-122"/>
              </a:rPr>
              <a:t>Stackelberg Game (Leader-Follower Game)</a:t>
            </a:r>
          </a:p>
        </p:txBody>
      </p:sp>
      <p:sp>
        <p:nvSpPr>
          <p:cNvPr id="80898" name="Rectangle 3"/>
          <p:cNvSpPr>
            <a:spLocks noGrp="1"/>
          </p:cNvSpPr>
          <p:nvPr>
            <p:ph type="body" idx="4294967295"/>
          </p:nvPr>
        </p:nvSpPr>
        <p:spPr/>
        <p:txBody>
          <a:bodyPr/>
          <a:lstStyle/>
          <a:p>
            <a:r>
              <a:rPr lang="en-US" smtClean="0">
                <a:ea typeface="宋体" pitchFamily="2" charset="-122"/>
              </a:rPr>
              <a:t>Leader announces some value (could be budget)</a:t>
            </a:r>
          </a:p>
          <a:p>
            <a:r>
              <a:rPr lang="en-US" smtClean="0">
                <a:ea typeface="宋体" pitchFamily="2" charset="-122"/>
              </a:rPr>
              <a:t>Followers play the game with the value specified by the leader</a:t>
            </a:r>
          </a:p>
          <a:p>
            <a:r>
              <a:rPr lang="en-US" smtClean="0">
                <a:ea typeface="宋体" pitchFamily="2" charset="-122"/>
              </a:rPr>
              <a:t>For different values, the game will achieve different equilibrium</a:t>
            </a:r>
          </a:p>
          <a:p>
            <a:r>
              <a:rPr lang="en-US" smtClean="0">
                <a:ea typeface="宋体" pitchFamily="2" charset="-122"/>
              </a:rPr>
              <a:t>How should the leader select the value?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idx="4294967295"/>
          </p:nvPr>
        </p:nvSpPr>
        <p:spPr/>
        <p:txBody>
          <a:bodyPr/>
          <a:lstStyle/>
          <a:p>
            <a:r>
              <a:rPr lang="en-US" smtClean="0">
                <a:ea typeface="宋体" pitchFamily="2" charset="-122"/>
              </a:rPr>
              <a:t>Stackelberg Game (Leader-Follower Game)</a:t>
            </a:r>
          </a:p>
        </p:txBody>
      </p:sp>
      <p:sp>
        <p:nvSpPr>
          <p:cNvPr id="80898" name="Rectangle 3"/>
          <p:cNvSpPr>
            <a:spLocks noGrp="1"/>
          </p:cNvSpPr>
          <p:nvPr>
            <p:ph type="body" idx="4294967295"/>
          </p:nvPr>
        </p:nvSpPr>
        <p:spPr>
          <a:xfrm>
            <a:off x="628650" y="1370012"/>
            <a:ext cx="4541316" cy="3481193"/>
          </a:xfrm>
        </p:spPr>
        <p:txBody>
          <a:bodyPr/>
          <a:lstStyle/>
          <a:p>
            <a:r>
              <a:rPr lang="en-US" dirty="0"/>
              <a:t>Consider a normal-form </a:t>
            </a:r>
            <a:r>
              <a:rPr lang="en-US" dirty="0" smtClean="0"/>
              <a:t>game</a:t>
            </a:r>
            <a:endParaRPr lang="en-US" dirty="0"/>
          </a:p>
          <a:p>
            <a:r>
              <a:rPr lang="en-US" dirty="0"/>
              <a:t>Now suppose the game is played as follows:​</a:t>
            </a:r>
          </a:p>
          <a:p>
            <a:r>
              <a:rPr lang="en-US" dirty="0"/>
              <a:t>Player 1 [Leader] commits to playing one of the rows,​</a:t>
            </a:r>
          </a:p>
          <a:p>
            <a:r>
              <a:rPr lang="en-US" dirty="0"/>
              <a:t>Player 2 [Follower] observes the commitment and then chooses a column</a:t>
            </a:r>
            <a:r>
              <a:rPr lang="en-US" dirty="0" smtClean="0"/>
              <a:t>​</a:t>
            </a:r>
            <a:endParaRPr lang="en-US" dirty="0"/>
          </a:p>
          <a:p>
            <a:r>
              <a:rPr lang="en-US" dirty="0" err="1"/>
              <a:t>Stackelberg</a:t>
            </a:r>
            <a:r>
              <a:rPr lang="en-US" dirty="0"/>
              <a:t> Equilibrium: What is the optimal strategy for player 1?</a:t>
            </a:r>
          </a:p>
        </p:txBody>
      </p:sp>
      <p:graphicFrame>
        <p:nvGraphicFramePr>
          <p:cNvPr id="2" name="Table 1"/>
          <p:cNvGraphicFramePr>
            <a:graphicFrameLocks noGrp="1"/>
          </p:cNvGraphicFramePr>
          <p:nvPr>
            <p:extLst>
              <p:ext uri="{D42A27DB-BD31-4B8C-83A1-F6EECF244321}">
                <p14:modId xmlns:p14="http://schemas.microsoft.com/office/powerpoint/2010/main" val="668133882"/>
              </p:ext>
            </p:extLst>
          </p:nvPr>
        </p:nvGraphicFramePr>
        <p:xfrm>
          <a:off x="5330654" y="2042561"/>
          <a:ext cx="2421969" cy="1521970"/>
        </p:xfrm>
        <a:graphic>
          <a:graphicData uri="http://schemas.openxmlformats.org/drawingml/2006/table">
            <a:tbl>
              <a:tblPr/>
              <a:tblGrid>
                <a:gridCol w="1095653">
                  <a:extLst>
                    <a:ext uri="{9D8B030D-6E8A-4147-A177-3AD203B41FA5}">
                      <a16:colId xmlns:a16="http://schemas.microsoft.com/office/drawing/2014/main" val="813723284"/>
                    </a:ext>
                  </a:extLst>
                </a:gridCol>
                <a:gridCol w="1326316">
                  <a:extLst>
                    <a:ext uri="{9D8B030D-6E8A-4147-A177-3AD203B41FA5}">
                      <a16:colId xmlns:a16="http://schemas.microsoft.com/office/drawing/2014/main" val="476604065"/>
                    </a:ext>
                  </a:extLst>
                </a:gridCol>
              </a:tblGrid>
              <a:tr h="760985">
                <a:tc>
                  <a:txBody>
                    <a:bodyPr/>
                    <a:lstStyle/>
                    <a:p>
                      <a:pPr algn="ctr" fontAlgn="base"/>
                      <a:r>
                        <a:rPr lang="en-US" sz="1800" b="0" i="0" u="none" strike="noStrike">
                          <a:solidFill>
                            <a:srgbClr val="000000"/>
                          </a:solidFill>
                          <a:effectLst/>
                          <a:latin typeface="Arial" panose="020B0604020202020204" pitchFamily="34" charset="0"/>
                        </a:rPr>
                        <a:t>2, 1</a:t>
                      </a:r>
                      <a:r>
                        <a:rPr lang="en-US" sz="1800" b="0" i="0">
                          <a:solidFill>
                            <a:srgbClr val="000000"/>
                          </a:solidFill>
                          <a:effectLst/>
                          <a:latin typeface="Arial" panose="020B0604020202020204" pitchFamily="34" charset="0"/>
                        </a:rPr>
                        <a:t>​</a:t>
                      </a:r>
                      <a:endParaRPr lang="en-US" b="0" i="0">
                        <a:solidFill>
                          <a:srgbClr val="000000"/>
                        </a:solidFill>
                        <a:effectLst/>
                      </a:endParaRPr>
                    </a:p>
                  </a:txBody>
                  <a:tcPr>
                    <a:lnL w="28256" cap="flat" cmpd="sng" algn="ctr">
                      <a:solidFill>
                        <a:srgbClr val="000000"/>
                      </a:solidFill>
                      <a:prstDash val="solid"/>
                      <a:round/>
                      <a:headEnd type="none" w="med" len="med"/>
                      <a:tailEnd type="none" w="med" len="med"/>
                    </a:lnL>
                    <a:lnR w="12559" cap="flat" cmpd="sng" algn="ctr">
                      <a:solidFill>
                        <a:srgbClr val="000000"/>
                      </a:solidFill>
                      <a:prstDash val="solid"/>
                      <a:round/>
                      <a:headEnd type="none" w="med" len="med"/>
                      <a:tailEnd type="none" w="med" len="med"/>
                    </a:lnR>
                    <a:lnT w="28256" cap="flat" cmpd="sng" algn="ctr">
                      <a:solidFill>
                        <a:srgbClr val="000000"/>
                      </a:solidFill>
                      <a:prstDash val="solid"/>
                      <a:round/>
                      <a:headEnd type="none" w="med" len="med"/>
                      <a:tailEnd type="none" w="med" len="med"/>
                    </a:lnT>
                    <a:lnB w="12559" cap="flat" cmpd="sng" algn="ctr">
                      <a:solidFill>
                        <a:srgbClr val="000000"/>
                      </a:solidFill>
                      <a:prstDash val="solid"/>
                      <a:round/>
                      <a:headEnd type="none" w="med" len="med"/>
                      <a:tailEnd type="none" w="med" len="med"/>
                    </a:lnB>
                  </a:tcPr>
                </a:tc>
                <a:tc>
                  <a:txBody>
                    <a:bodyPr/>
                    <a:lstStyle/>
                    <a:p>
                      <a:pPr algn="ctr" fontAlgn="base"/>
                      <a:r>
                        <a:rPr lang="en-US" sz="1800" b="0" i="0" u="none" strike="noStrike">
                          <a:solidFill>
                            <a:srgbClr val="000000"/>
                          </a:solidFill>
                          <a:effectLst/>
                          <a:latin typeface="Arial" panose="020B0604020202020204" pitchFamily="34" charset="0"/>
                        </a:rPr>
                        <a:t>4, 0</a:t>
                      </a:r>
                      <a:r>
                        <a:rPr lang="en-US" sz="1800" b="0" i="0">
                          <a:solidFill>
                            <a:srgbClr val="000000"/>
                          </a:solidFill>
                          <a:effectLst/>
                          <a:latin typeface="Arial" panose="020B0604020202020204" pitchFamily="34" charset="0"/>
                        </a:rPr>
                        <a:t>​</a:t>
                      </a:r>
                      <a:endParaRPr lang="en-US" b="0" i="0">
                        <a:solidFill>
                          <a:srgbClr val="000000"/>
                        </a:solidFill>
                        <a:effectLst/>
                      </a:endParaRPr>
                    </a:p>
                  </a:txBody>
                  <a:tcPr>
                    <a:lnL w="12559" cap="flat" cmpd="sng" algn="ctr">
                      <a:solidFill>
                        <a:srgbClr val="000000"/>
                      </a:solidFill>
                      <a:prstDash val="solid"/>
                      <a:round/>
                      <a:headEnd type="none" w="med" len="med"/>
                      <a:tailEnd type="none" w="med" len="med"/>
                    </a:lnL>
                    <a:lnR w="28256" cap="flat" cmpd="sng" algn="ctr">
                      <a:solidFill>
                        <a:srgbClr val="000000"/>
                      </a:solidFill>
                      <a:prstDash val="solid"/>
                      <a:round/>
                      <a:headEnd type="none" w="med" len="med"/>
                      <a:tailEnd type="none" w="med" len="med"/>
                    </a:lnR>
                    <a:lnT w="28256" cap="flat" cmpd="sng" algn="ctr">
                      <a:solidFill>
                        <a:srgbClr val="000000"/>
                      </a:solidFill>
                      <a:prstDash val="solid"/>
                      <a:round/>
                      <a:headEnd type="none" w="med" len="med"/>
                      <a:tailEnd type="none" w="med" len="med"/>
                    </a:lnT>
                    <a:lnB w="1255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077480"/>
                  </a:ext>
                </a:extLst>
              </a:tr>
              <a:tr h="760985">
                <a:tc>
                  <a:txBody>
                    <a:bodyPr/>
                    <a:lstStyle/>
                    <a:p>
                      <a:pPr algn="ctr" fontAlgn="base"/>
                      <a:r>
                        <a:rPr lang="en-US" sz="1800" b="0" i="0" u="none" strike="noStrike">
                          <a:solidFill>
                            <a:srgbClr val="000000"/>
                          </a:solidFill>
                          <a:effectLst/>
                          <a:latin typeface="Arial" panose="020B0604020202020204" pitchFamily="34" charset="0"/>
                        </a:rPr>
                        <a:t>1, 0</a:t>
                      </a:r>
                      <a:r>
                        <a:rPr lang="en-US" sz="1800" b="0" i="0">
                          <a:solidFill>
                            <a:srgbClr val="000000"/>
                          </a:solidFill>
                          <a:effectLst/>
                          <a:latin typeface="Arial" panose="020B0604020202020204" pitchFamily="34" charset="0"/>
                        </a:rPr>
                        <a:t>​</a:t>
                      </a:r>
                      <a:endParaRPr lang="en-US" b="0" i="0">
                        <a:solidFill>
                          <a:srgbClr val="000000"/>
                        </a:solidFill>
                        <a:effectLst/>
                      </a:endParaRPr>
                    </a:p>
                  </a:txBody>
                  <a:tcPr>
                    <a:lnL w="28256" cap="flat" cmpd="sng" algn="ctr">
                      <a:solidFill>
                        <a:srgbClr val="000000"/>
                      </a:solidFill>
                      <a:prstDash val="solid"/>
                      <a:round/>
                      <a:headEnd type="none" w="med" len="med"/>
                      <a:tailEnd type="none" w="med" len="med"/>
                    </a:lnL>
                    <a:lnR w="12559" cap="flat" cmpd="sng" algn="ctr">
                      <a:solidFill>
                        <a:srgbClr val="000000"/>
                      </a:solidFill>
                      <a:prstDash val="solid"/>
                      <a:round/>
                      <a:headEnd type="none" w="med" len="med"/>
                      <a:tailEnd type="none" w="med" len="med"/>
                    </a:lnR>
                    <a:lnT w="12559" cap="flat" cmpd="sng" algn="ctr">
                      <a:solidFill>
                        <a:srgbClr val="000000"/>
                      </a:solidFill>
                      <a:prstDash val="solid"/>
                      <a:round/>
                      <a:headEnd type="none" w="med" len="med"/>
                      <a:tailEnd type="none" w="med" len="med"/>
                    </a:lnT>
                    <a:lnB w="28256" cap="flat" cmpd="sng" algn="ctr">
                      <a:solidFill>
                        <a:srgbClr val="000000"/>
                      </a:solidFill>
                      <a:prstDash val="solid"/>
                      <a:round/>
                      <a:headEnd type="none" w="med" len="med"/>
                      <a:tailEnd type="none" w="med" len="med"/>
                    </a:lnB>
                  </a:tcPr>
                </a:tc>
                <a:tc>
                  <a:txBody>
                    <a:bodyPr/>
                    <a:lstStyle/>
                    <a:p>
                      <a:pPr algn="ctr" fontAlgn="base"/>
                      <a:r>
                        <a:rPr lang="en-US" sz="1800" b="0" i="0" u="none" strike="noStrike" dirty="0">
                          <a:solidFill>
                            <a:srgbClr val="000000"/>
                          </a:solidFill>
                          <a:effectLst/>
                          <a:latin typeface="Arial" panose="020B0604020202020204" pitchFamily="34" charset="0"/>
                        </a:rPr>
                        <a:t>3, 1</a:t>
                      </a:r>
                      <a:r>
                        <a:rPr lang="en-US" sz="1800" b="0" i="0" dirty="0">
                          <a:solidFill>
                            <a:srgbClr val="000000"/>
                          </a:solidFill>
                          <a:effectLst/>
                          <a:latin typeface="Arial" panose="020B0604020202020204" pitchFamily="34" charset="0"/>
                        </a:rPr>
                        <a:t>​</a:t>
                      </a:r>
                      <a:endParaRPr lang="en-US" b="0" i="0" dirty="0">
                        <a:solidFill>
                          <a:srgbClr val="000000"/>
                        </a:solidFill>
                        <a:effectLst/>
                      </a:endParaRPr>
                    </a:p>
                  </a:txBody>
                  <a:tcPr>
                    <a:lnL w="12559" cap="flat" cmpd="sng" algn="ctr">
                      <a:solidFill>
                        <a:srgbClr val="000000"/>
                      </a:solidFill>
                      <a:prstDash val="solid"/>
                      <a:round/>
                      <a:headEnd type="none" w="med" len="med"/>
                      <a:tailEnd type="none" w="med" len="med"/>
                    </a:lnL>
                    <a:lnR w="28256" cap="flat" cmpd="sng" algn="ctr">
                      <a:solidFill>
                        <a:srgbClr val="000000"/>
                      </a:solidFill>
                      <a:prstDash val="solid"/>
                      <a:round/>
                      <a:headEnd type="none" w="med" len="med"/>
                      <a:tailEnd type="none" w="med" len="med"/>
                    </a:lnR>
                    <a:lnT w="12559" cap="flat" cmpd="sng" algn="ctr">
                      <a:solidFill>
                        <a:srgbClr val="000000"/>
                      </a:solidFill>
                      <a:prstDash val="solid"/>
                      <a:round/>
                      <a:headEnd type="none" w="med" len="med"/>
                      <a:tailEnd type="none" w="med" len="med"/>
                    </a:lnT>
                    <a:lnB w="282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169417"/>
                  </a:ext>
                </a:extLst>
              </a:tr>
            </a:tbl>
          </a:graphicData>
        </a:graphic>
      </p:graphicFrame>
      <p:sp>
        <p:nvSpPr>
          <p:cNvPr id="3" name="AutoShape 2" descr="data:image/png;base64,%20iVBORw0KGgoAAAANSUhEUgAAA9cAAALgCAMAAACpoXS6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dFJOUwABAgMEBQYHCAkKCwwNDg8QERITFBUWFxgZGhscHR4fICEiIyQlJicoKSorLC0uLzAxMjM0NTY3ODk6Ozw9Pj9AQUJDREVGR0hJSktMTU5PUFFSU1RVVldYWVpbXF1eX2BhYmNkZWZnaGlqa2xtbm9wcXJzdHV2d3h5ent8fX5/gIGCg4SFhoeIiYqLjI2Oj5CRkpOUlZaXmJmam5ydnp+goaKjpKWmp6ipqqusra6vsLGys7S1tre4ubq7vL2+v8DBwsPExcbHyMnKy8zNzs/Q0dLT1NXW19jZ2tvc3d7f4OHi4+Tl5ufo6err7O3u7/Dx8vP09fb3+Pn6+/z9/usI2TUAAAAJcEhZcwAADsMAAA7DAcdvqGQAAIEGSURBVHhe7d11QBtJGwbwTXCnpe7u7u7u7l/d5dpe5eouV3d3udpd3d3dvdShSnGXkDzfbDIUSgMESCDy/v64eycJd7DZd3dmdkQghBBCCCGEEEIIIYQQQgghhBBCCCGEEEIIIYQQQgghhBBCCCGEEEIIIYQQQgghhBBCCCEGSWppziNCiBZlLlujepTKxQvmclG9bJa3drXSjqpYZ2xrtS/LQ0KIFo16B/lPiuBn81SJnWEdZI+qK0OdsW32Bdt4TAjRotX4hfzH4QLiy5WOAUdLKz+hK2ZNXyByPi8QQrRoP0vm22fOMxev3HFjhbDlhdnLXe8g4u9cqo/oRrZhN4FXg3iJEKI10pwXgaBB9ZszLdp0G3PME/DtzN6Y4o7wHs6qD+mCXekZb9hF5GxTXiaEaI15kweQPcnGS4JQcBNLtj9ZsDUcwZUkqhe1zyJrmysy9n/C5uL8FUKI1liOfIfAXZl5iekRCqzKIQgXgG/R6a5lDj0uhkWKaY1puu5yJ8QEWa/3huektLzEtPwK7Cot5LuHsMvpVC8V7DBo8sRBrcRWN2OVq0qtwvaqmP18wSo1i6dRhpIqPUZPHdQyr7IgcqlRvZClkK/35EGV7GPe+S0r7/0UBkRGsLzux18jhGiP9dVIfG5jy0tML5Zx63KZNX8F7zXK5nXtSXtvPPv06fmVvWPLieUMPQ5enP2zo7zMrqNX/srAAudWc44+eP/txdUdQ3Or3rJufvb0wEqtdz50e727YMzhJ44TQwD5w9WsSuDTir9GCNGe9G7A28JmvMRy7m92E50i2P71Ce5/2AmCXYNTCmWFmQn5p5pUELJOAx515R9PM4G9vshaEDL2uy9+hF0U4DmbVeOZHPPZnX/BbfFltyLsB3/KsP/b17u7e5ZbAcXNmvw1QojWWFTyBB5a8hLTit1EWeXYeZsvXta3FMxrf2AV5rDABzfehbP8vuDEMr9jMFxH8Y93vAccrS0Itn97sc99vvTvLW/286Myie9V3gM8eIuIMPmPDTHTWsh4cPegfIJQ7xTkW6jbjBCtS9PbF2H7eYFpL95ez1QXXO7KcD+zRKh0MhK42qFQxjS5uv5g99061oK0QhA8Fqo+7rCefbwru9tPeAsEzCztlCZNm4vAp+bim21vARHwW9x6yIhqv3SsS13S2rKf6f8E8vFZ+WuEEK3JtjAI3xZKBanU3M4lX4OJ92WArLOtkJvdxk+z2/Aklrdnm7H6uCCk3emLH/3YDTubFyJ2KX9a6P8csgOFBfOSjwCvYXnEl8wHvgMmsY8Jw9h/Aw/65rFNn0n5H4htnjfkrVgVnhCiXYVOhMHnzMTxEydMmjlv3anPLBMDt2YSzGuGIWgDawn/ce/Gzf/xz050g4eY12meAeeVr6Q7JYdHUxsh4+xQ+G5zUL4mFNkMbCzKgjnsP+YxLu75WruB4FI8JoRoT7kPcpZ9MUR83Z1XKqQbGIp34wTBLm+1xlXTCuaWNvb22VZ+x+cmNoLgdCQI98Qktuv5HcFH2CulX0fiWh2JxNzMzEzINAo4VEsQrMURLmvEBFdLYn8RinfZeYkQoj11Vdn8U9iV3uKj6TxLw3G9neojglOeUtWbdhm5zj0SH0ux26/9sh94Wow1kPM8kuFBXXNB2o795PFiKoXLTWQt8jaCUPIIFN71+H/jd+YV7iL4sLKDjRCiTda9WUa+2XvgwIGDB3YtnzSwTblcytp0mVMyHBCfUdvUXnTpxdv3Hz9/9w6KZB8V53DajPiI142thHSDwxC8SsLyW6xxB7x9p/LeA7jYUhDa3kQ4a3vHxbKnKzznqka0EEK0KNcswH9FsQoVKlSsUKZQ9rRW/PVanxRYw27cmYfd+i7exhl/LwVwRWwtW7Z8CfcBdkLte8BJVuEWym7nn/npQgNBGPcWwSPFESvq2fz9De7/U9uhRghJjkq7gedRY0xiaMNyc6og2A53BYJfXTr+3+YFc/8Ngc8G8XmVWYn7+D7Dznoaq7b/Kb5Q6wTw4dLxE0rHjx45emZ8EUHYFAifKnH3mtkdCcbrMnG/TwhJolZ3WcP49zawxVDAZ6BgVucRFEGH+yhHgztN9cdrZRoLjlfgu8Gu9S3gQEWx3OgqsK60rZOSc7pM6V1spYJwkVXb46lmp3kFPOBd6IQQLRroA6wsxAvR8iwC7rQSLKa6w29JdkEqZnOhWxG40UiZ18JRBJ/IuhGQNVMOQK1+BNhcSpAwguBcs0fDInaCJMsTBO7/OT3kd4W8gWM8JoRo0VRW3x79e/LV2A/sriRYHw2FG5+Dbd45gt3a8ytjYX145NOJ9xCyR7WeSsHFwIn6ylAQxj90fzE7n2BV5y2+zLLhL/7OrmUAfizlBUKI9jisYXndiRdi6HwPmJ1LsL4og1tl5SvSdlfYR/fw0WFTPsP/pR8+1FENLHccCHiMV4ZCm0fsc4NcBIdhX/CyS4yB57FkHh+E50N4gRCiPaUPQOGl5hHzaC+gj7VgtS8QPnMLm0vtsying2A9f7/PQ7EU+E/UbI764cDlGi6W1ulq3IiA7Eo2QUi3xgd3SkXPE4utwI4wXGzAC4QQ7Wl3HZFXK/BCDEtY1rJ0t5j4EfJvS+oVbzPfHeLyJov4+43OiXl9uZaqii4I+U4EA68H1mowzZW9/qA6u01nuRSGs3FXw4Wyd2XYpxxQTgjRqnHvELFeuarwLxx3Qv6hvCBIMh0D5MHenr4heHeZZewq/oHie1ghZC4vsQ/mORcJub+3d6AcuKLsTMv9A9iheletWuxKEPWfI4Ro0U6WnmMy8kK0cteBC0XEqM4uVsNmZHubtJcBB5Rvs3b5cvbaf5V4SVRx4zflB/FmdmXl4ivVgdB5yrfU68Y+O5PHhBAt6rF09aJyv8+UzDdsw6Iuyl0/zCpM3X7sxL6VEysITlOWbuppoXxfyLUFCOrzy1oJZYf8vePkkR1L+mRRFqWFlq2dFM9aKJKKa1fOpbVSCElpvPHsUKx0jNVKVfo9gnzvbzO1nMsUifXILKr9HZeE3o8mkZhp/mFCSKJJ0p8FAmrG3detfU758uSjsWmE6JD1Om/4rU/PSynBZZLn+1OqB+mEEK0zHz178rYfwL2Sv7SudazdfUCxiC9fTAjRMqdXCALwbiwvp4gsuyJ9T+L98LhHrxFCkk6S5RXLapnf9JRs7DrM8ozcW/IJTv8cB0MI0SJJ5jusRvywZ0o2rm0aeuJ4UemgN+HbU7KrjhDTYVG4TsMqRcVVhFOIRMi5H9/+EISc+/ClH/WJE2IU0gz1x0xxsEvr67hUg+7YhBiDLo9xs5g4gsWqn0/Qot8HsxNCDE6xQ/AVFy1nci2M/NZHGRFCDNosr9AdyqHqrG1f6xPON1HFhBCDZdbkIa7+nKWdZoifbF22lBwQQwjRvsJn8H4AjxmXrUHvhlPXGSEGLcMYYF7Mh2p1zuNO3FuIEEIMQJ3nuBi1zqmSzbQw2Sq+KCohxBCV3Yaghjzm8i2GW19nXiCEGBynhRHyuS6xFl+ockl2IVauE0IMR7uXuJcv9lQPh15+8pVx7+ZHCNFraQ4p3g3ncQy5TsJtFM3YJMQguUz2UbsQsXn5e7hUNWpDX0KIAbFu+QP7y/PCLyRDXoZud07EmoeEED1RfA+8uvM4ljxr4dHDkRcIIQbDaqS/bF5OXoit9UPa2osQA9TtHp5kjquubdc1NGQxzdgkxLBIC1/A56a/b0QSJcvioK8jeUwIMQTsLj3XL3KrHS+qYV7lFS6r2d+XEKK3LGq9wEm1feFR7Cf8iNycjbrECTEcpQ7ia28exyHdBsXH/im4fCIhJHkyTgImJLSSca2juFeSx4QQvdf6Ka7H3FtbLfsRMvlKmopNiIEothNejRIeAF54OdyHxdqXlxCinxyXBIavkWowTLT0PdnZpjwmhOgzyxafcTGvJmsTWvb5JN9iywuEED2W7oT8nWZDTqRZj+HzKEpsQvRexrH+mGnBCwmQ1LqM69VoxiYhes68sxsOl+OFBEkHvgtZn4tmbBKi38rug08Lc15IWO4F+NGD1k4hRL9N9gteLe6dqSFJwze42IwXCCF6qctD3EvUIsKOHYJlq/PyAiFE/5gVuobXnXhBQy6rfd3H85gQom8kguO0CKxSbYmruaq3cKsibcVHiL6q+RrHavNYY9bTveSbf+64SQjRLxX2wK8ljxMh81J86puOFwgheiX938CYjLyQGNUOK27X4DEhRK90fYbbRXicKI69whSrCvICIUSP5PoPHzsmbYhJvu34PCax/W2EEJ1Ls8A3cr1yycLEkxZ7gIsNaDQpIXrGrrkvDhXihcTr+1K2h+Z/EKJXJELeo3AfyEtJkO0feAyl3e4J0SvpRwViYkIrFcanyQVcr6P5fBFCiO71fIkLBZMz39Ki+/eQlUnqTSeE6EapE/CsF/euPZrINkfmOYjHhBA9sMA3aGMy1/g3r/IeV1vxAiEktZm3fobzWXkhyRz7eCm25KIJIIToBUmJy3jVgxeSwXmtv/tYc1oUiRB9kGkSMFMb6/tXP4WHpXhMCElVjV7jdE0eJ4vV+CDFBtrZhxA9UGkP/LWS1oKQaw6+DHbhBUJIqkm7ErIp2hopVu607DqtYkhIquv2Bjdyaauvy66rDzYku2edEJI8GU7AdQCPtSDbIXwZn7wBLoSQZMowyx+LeawN0pI3cL0WJTYhqcimvS92leQF7ej7JHyPCz3EJiT1lDmIb4lcLzwhOVbAq38aXiCEpDj78UER07TdzdX0Jq7RbveEpJo+T3AnnbbrzDbtAsNWFeUFQkjKMit+DR/raX/1ogxzA36M4zEhJCVJBMnigLD1Oui6Ni//HDeb8AIhJCVZNXyNg8V5Qats//yCnVob60II0VyFE/jYhcdalmZlxOdh1CdOSIrLOgMYravcq3oAj8vxmBCSYjq54mJZHmud7eBQbCjBC4SQFFLmX3jU1N26wPnm49uoZK6YRghJnDRrwkIWS3Q43LPYtYgrrXlMCEkJVu2/40xOXa4xaP6/j/iHbtiEpKBM5xSuQ3isG5KMB/B9vAMvEUJ0LuuUIEzksc5UPo07tWnzXEJSiGXPb9ij3dmZ6vR8GbYtH83YJCRlVDyMH411v4B/jjnwGWDLC4QQ3ZoVGLgoA491qfYzXG/DY0KILkl6PcPNFLmN2rfyl28syAuEEN0xL34Pz1JofzznxV7fpvGYEKIrEsH570jFYu1PulavwjXcr0G73ROiY9L677G/Ci/onOX4b9hRgBcIITpS9SB+NOZxCkg/D18Hp0QfHSEmLNMSYGg6XkgJFfYpHtXjMSFEJ3q/wtUUrRfbdwvGxmK8QAjRgQJH8LaFBS+kjNzr8X2iHY06I0RX0q0IClsudoqnIEnBm7jWjPKaEB2xbxuEfXl5IeV0fyo/YMdjQohWSYSCp/GuNy+loExb4DWKdrsnRCcyTwzBn9rawT4x6p7AnUaWvEAI0SLpgPc4njc15k2adXIPpVUMCdGFCmfxrUbq3DUzT4vwGcFjQogWLQvwX23P4xRmVt4VtzrwAiFEWyw7u+JkqnVe2Xf5hn/ymfESIUQrJGVv4YmWd7BPDIdlPl8nW9CiSIRoU9ZZwOTUXJOo0jE8q0hpTYg2tXiPIyk2O1Mdi1G+2KaT3TsJMVXVD8C7Eo9TSbYp+D48PS8QQpJLkn4DwsY48lJqKXkk4i6tYkiI1vT+gEvZeJxqbDp4YltuXiCEJFP2c3jWg8epKPNuuce0VHqCToixybIgCHN5nJokRS7hTgPa2YcQLbDrGozNRXghdXW/LzuYkR5iE5J8FY7DvS2PU1nWRfD9IyVXVyPESDlPCw37KyMvpLb6F3G7Fd2vCUkmyeBXuOKsL3Vfqxbe4Rt0v5MnIcbNrMwdvEml2ZnquEz385nCY0JIUkgEs1XBQStSdgHSeJmVeoR7rXmBEJIUNi0+YK9e7aNjPegj9ubT/ebbhBivqhfgqid94VEcF4V8G02rGBKDF7vPKuX6sHLMA4Y58YK+qLAHL6ryWAPUe070kJmto9Ov3VbWTo42KVQP/d87nNK73mfrvkHYVpYXEiCxcXBUcbCmBCf6o8qpqw9Hx7xl5p318Mr2lFmcs9JhfKmgf03ZXNPhOT4tL8TPcc/1a1dVrlw+88/U0vx1QlJXKwDbYg4LKXMKcKvFC7okSbc5MmCWPlZkC54Pv9WRx/Fz+cEOX7RPB//So2d2xIQ1C1RgbczlBEodgPx5NV7QJeuunjiWVR97ns06vsU+jYaTpn0PyIMDmMDgcDGzI463phlhJPWlXl7nuKJ42pfH+kWSbjc8p2qy84iY1/4n9+7es2f/8WvvwmQKwKOeHj2OJ6Yq1fI65+xQjOKx3il7FA8barCMopjXL8umT+Pi4pIufZbKW/3Z7ftxbf4mIakmtfLaur83turH7Ex1ujyO2FMw4aa/mNdPsvICa5jPfMvq4jNolTSS2uLOa/N0ubLZCWZZStSqUTaH6j0tqn4SX+rp76OhrNPg/0fCK66Jef00T3QfQZaFocD1nyNtzLMXq1arYoEMqpJjrhzZ+aoNkqw5c2ZShYJjzuxZrQS7HDnTSgTrrKVrViuSnoa7kWSKO6/Tdp43tmy2WuO23ri8b2rFdNo918wXhPjN1udRXdXv4U7C+xTEzmuhxgUgYqEqtszQYMrGc9ePLh1eiaWsIFSaNWUGfxDmMmbG7IG857zenMlDsgqlp85uliVr6wm7rpxbM6Kag+otQpIo7rwuchy+YzZ/FHt5gaBZeVRva4d0gCsumfOCXrJt5IXtxXghTr/ldYY/2cH6V5mxZpX2+KkOHjymZWEvDIgE/lL+0TaNfAHX4so4w2bIbpSyGABs6LVNJn5agdd/WYlvEZJUced10VPAd3+W0i/YPxC8rLDqfW2wKP0EDxvxgp5ymOPhmeCqa7/ltVA1CLhcjr1iWeOx+OQrPEBM1cADZcyEJveBzUXFD2WezKrrX3sqn4g1ugTZ4mw2g4AfH9nPqrz+Q99G1xLDEs/9+oR4hrmt6tSk/Qp3ds/R2rRkiZB2iTxirl7frpnSF/G0fgLPrH7P60Jv5LjXir1SWjx8z6f06NR3yXd2WdziIBReAVxrJ36o8DGW8r6rlI/IJ31AWBNzx4HiwcaZKX0GzHvD7tp3aMFjkhwJ5PWP+WKXWbbZ7JZ9pWDM8zc5zJu74x8NR2CnHvORbtibQI/973md/2o4nvY0E9L9xY7enb7ixSv9VNaY8WlsYfU/wHOS+KGqXxWsGX5buWT6f3J8yiGkEfM6+HxTM0FwHunK3qwhvkdIEiWQ18tVk6MzHA/Bm2HaGnBR6wQ+1+WxHks7HT9GZOYF9X7P69xHQuA6zExoegn40p+/uNIXsv1FhDKBwDax3B6IlCOI1cklGR8g6LCjkFbM67tNlJ8WNrO4e2pvf0IMWvx5HVRf9aJNi0/4vlhLnTlZV0HRT7N5Famr9E48b8xj9X7P61z7Q/B2tJkw4DOwOB9/sfwxyN2qCXnOhOJMPomQbTrw4Qsi29kK1m3fwe1PG1Veb+Efn+kJxUCaAk6S4be8Lrkf8hfVWcDyOvxiVGeZiytCjlnzQjINfIcLWu1d1xXbDoHYXoYX1FJfD3/Wy0yYxfI0eu7IUlZqJKSb7INHHc2EavuBtf9CMTOX4LzEE49KmyvzOiiqm26YKxRDY34nhCRSM38F1sesbJY/DPkzfr8OXpdT9aIg3AWea6dqWPwUXtXX904zlezL5F7THeMZPfN7Xhf9IMftxlKL9UB4Hf6aIExged1VsKj+Fd8Wmgn/ewuvdlOhOFpRyHAnEscs2X+I5bXbaP7p3g+hGEZ5TZKh8Q8FtvzMXqbOGUTer8wClteBc8XnrkrnAI/oAZPJkHF9aPB8fZydqU7ey4rbbRKV12VCgQulJBl2QPE1uu/rD1/gD1vB6TEiz1sLkxF5Ln9v4FNzoXgAvBewD4h5/SyqOd79HuU1SZ667xTYFfPRdNvriLxUngUsrwOm/7yTn5LDoyCPk8Oxcxh2xryO6LfOD3Esnoldv+d1PXZnPppRcNoM+SexNaMy+Acw0lGQbveHexa79Qib59z0A9DbsmcEbnRgHxDz+lFv1YeFHpTXJJlqPJbjiHh7jsIqgbLjpVjA8jpoyc/da+8B37Wxw02xS3j5Px4bgPTr4DeRj+9W47e8zjyO5fVeFqxk7eXoevh4OdDXTJAMegGPlo2OIri9tNxBYFqN1TJsE/saxLx+THlNtKXCuUjcjjkQevY3RGwuxAKW1yHbc6leFBxeAO+0sGJA9pnhisF2vGAIqh/Eg+ZxPgj4La9bPefPqMV+s6aq15g5rNSRNT5KnIffnBn34FNAyD4N2DThoQKTxQ8o87qP8rOU1yT5CqySwWd1dKY5HgXCx4rVb5bXsqd8noJlQ3eEnUx+f7j5H5+xP6chreEpbfM2LO4+8dh5nXk1S+D94mqmY1g7e1wa1atCjt1AhDhu1mwLQi+c/4r7zoJFG+D+lWB86iJ+gvKaaJVzz3DgbdeoCURpu30EAuqLNyiW10AfVS5n3x4AtwnJX7qr6mW4VzKs9UQyTAgLGBvXhUiZ1z97C6wzTX7NjtkfZizu/BS4wjcOkYx6Bfkt5QC7Cb7w9lb4rGVVn5J+kMmAfcpGEOU10a5i4tJ735qqFgdx6fE6EvJHyt4yZV5fVdYlbdoEAjcqiOdr8qwJ8lliYBvHS0s/w72uvBDbL/drx/on2WFSXBUfEgp55rGjt0l5IM2L3AJCZ2YX45YX2ct415ddLvOcDxPjMcpFIymviXY5T/dlJ+Pn+3unD5my9oJHJPClm/ImrczryDvjSuatvvAz4JPg5KYEWfd8j8MGt6yfbRt37Cuk/oG7mNd+x3ft/GfX3sOXn35idW88r6Wqj9R5BwRd6F4id4WRz8IRfiqv8tV8K8RcflCSXSIz/M0OPBT1lK9TXhPtkuZer5xKGOL24qO3nAUfJqRRVjuVec2Kp45c+soSfI1yhmFySCs9wt1WvGBAbOf9+DHLSm2ngJjX8tCgwMCg4Ajl0cKVVryTLe2wL+y9RycPn3MFZEeqqF4VBokfOiWmvl3r7+yNR6rDSnlNtK3CkufinUPl251RfCwKy+tIt8deqpffbRYfaSdPjvlQGOSCAWUP4lUNtY0QF3bF+ynU5+OtTe35O+y9idfEiesir30/h5k3ZgdUvk6MJLndWbhcNdgn7RDANWpcSu9nwIi4H64RohHnVtveeHh6e3t5fnuysEJUtxbL6+Dt3Zd9/OHt9e3maE1W3U1Ae3fFv8m/OqQC82E/sFvtVh7OV75++azievPo5ollYw5REepuffeNHdZvT5dE759SYou712XV8srSo9+9nrZStUscu3zxOiUOUBG1Oe7zqYchTIwhek1iZu1SrH7HLq1q5Hey/HlmsrwO3VNAcKnQqWlRR4vkP5qqewweBrrPTaa/4DUmap3BmCTWtlFsbKytLH5Ja8HMwiFf447NSztHH1RBamVra80b6+yHbcxUB1ZiHv2yYM7eME/+ASdEkFo7ONr98iBLzOu9uQXBwsH219M1SSSZtiN4qKGux1fk3/BHCa9iqI6Ng23yHyMQojXKvFb14mrDoE84o+6WZxCsW33Hbm0MjycklWk3r/NcxkPN9rLTSxm2RHjPpiVMiOHTal7nWBYqm8pjg5T/NB4002BnH0L0W9FTiPg3aiWfZHLoHYE1+XnBMHW8JT+ulQnohKSmvNuC3q7U0kzpqufwrgWPDVSmvxEw1mA7CAjhnJuOGlhfO03K9HMjQocb+kJ8NU/iYXvq2yZGQRuPUc1GvsdZB0OanamORaNvEdvK8QIhps68wiO8MLDZmeo4T/T2n8VjQkybRLDYGOq30AgqsGbF7uJxJy2M0SHE8Nl1+ITthrNSYTwse73GwcLUxCZEEGpdx5PmPDZwdrMDPCfSBEpChNxLgAEGt5hCHMrswOvaPCbEhPV1kx9JYFdKw2HV3Q97KvECISarxkm4R88+NnjZxsNnijbWUSfEcEky7oLPJO08BdcPeU+E3TegfQ0I0QGb3r44kNGYlgiQtnbFYRonTkxavht40J3HxkGSZqvCdzZtTk1MWN5FERjKY6NR/D88bWYsHfyEJJrtsECsLcALxqPdXdnBokbUZUBIotQ5j4/Re0AbjUwTEDSWlgslJspmWbjPZC2sT6x3Kt3AQ+oTJ6bJ4o93OMNj42Jd9zt2l6KKODFBFhVccdtIx1zaTfvqu5jHhJgOiZB+tSJkhrFOaix+Fq/i3u2eEGNl1e4rNhfnBaNjNugNDhjR8FhCNNPgHN5XN96HQU4T5V5/ZeMFQkxEzo2QdXfiBWNUfLPCtSWPCTERw91wMgePjZJNK1/srcgLhJiEchfwtJpxrwSWea7Mb24aethFTEfW7TK/GcY0O1OdnKflDzrTKobEZDj1iMQm45/L2PYuTtNiZ8RklLqOJx14bMTSrkDg9My8QIiRyzNfFtnbFAZtVNiNp21seIEQo2Y55gd2ZjWJeYxNX4RTnzgxDbVv4F1Zc14wbulGhwZPseQFQoyYZFPoj3kmMnRaWvwBnvTiBUKMl+0Ad+wzmVuYdZN3OFTcNConxISZVX+B6014wQRYz/jqvcCaFkUixi33ckT8afhb4mqu5F68rW9KfzAxRV2/yneU5LFJkPb7jP3UJ06MWuMz+Gw0m3FpJt1w+E6kjQKI8ZJk2wv/vna8ZCoK7Ah/QasYEmMlEYQRX3HM5EZMWzX9QmunEOMlKXwDd0xwrQGXNaH+C2g9cWKkcq+NCB3PY5OS+wietjG15gcxEU4DFFiamxdMS+urOJuTx4QYlVqX8bIxj01M+hkInkyrGBIjlGVxZFA/Y9y1RxOVD+BpVxqdQoyOxbhPOGJjqgMqzeq4yfZU5gVCjIVFted4bCKzM9VxGOMZNJ/HhBgLmx1hXnNMePaDWcEbeNHDjJcIMQqOPb5hQyZeMEkWnZ7jOM3YJEalwT3cbchjE2Uz1cdnRkZeIMQI5F8NWS9bXjBVJTbjfSMeE2IEBn2R/VeAxybLorMX9lfjBUIMXv3zeGfyaS0ImUYgYJZJdzIQIyLJegA//lTO5zJxOQ6EPO3LY0IMm83gAOxxoaxmV7Zmz3HSNEfIE6NT+B5ud+SxaZM4rYsIXJCBlwgxYAVXREb247HJK/gPXrZ24AVCDJb9qDAsycMLpMX1yBMlqauBGLpGV/GGJjz8lH60InQy1cSJgXNcK/McRRXPaGXP41kful8Tg2Y12h1HeUxEltXdsb88JTYxYFbVPuBqFV4gStbjPgWs5DEhhkciZNoM/4m8RLhCJ/C2Pe12TwyWbTcPrKIBpLFIez3HsbK8QIjBaXYVLyvSQ53Y7EeH+06h5UmJgcq7A6EdqS/8d4XWyt+35zEhBmbMF8XhLDwmMVg19cSh6rxAiCGRVLmKB+WoEq5OxilhQQvT07EhhifXXoWnSe7ao4mshyOe9pTyAiEGI01/YA0t5xWX5jdxkTbFJgan/F3ca81j8hunRQj5OzsvEGIgCi6TR3Sm5bLjVmoLXnWiPTaJQbGZ7Iv1mejRdTzqP4w4RKsYEoPS8B5elqDbdXzS/BEcNtvU114mBsVyR/jXabS3RbwkhW7iRX+q0RCDYf/HV+ykMzYBlnVf4Vhp2jyXGAiLOm9xvg4vkDhZTHDzW2FHnRDEMORfh5Ah1LhOWJGdcGtuzQuE6Lc+P+Qbi/CYxEPS4z2OVOUFQvRai0v4kI/HJF5pBiFgeg5eIER/SXMehE83en6jmTybQt/04TEh+koiCH/9wIE0vEgSYFnfDcfK8wIh+kpa6i6umfgO9onhvDgweFk6XiBETxXYIg8cyWOigez/4mVHe14gRC+lHQbMy8YLRBNNL+ByXh4Topfq38LjujwmGkk7CWGzc/ECIXoo1yoEdKNKZeKU24VXPa14gRC9YzX1O/ZZ0cDIxJFWfxN5oAYvEKJvLGq/xr0SNI0rsexGeIQu5TEh+sZ+X8T3aTwmmpPmvYw3/WhiF9FLzv09sZJGpCSBWauHOFOGEpvoIUmzJ7hamxdIolj+5eE/Pwt1TBD9U3gjQrvSpMOkKbIW7i15TIgeGeER/k8eHpNEMm/7DUepskP0TrOreEUzDpMs/QB58HzaKIDoF2nO4/gymBdIEmTdFfRqCI8J0Q92I4Kx3Zn6fZKh4ROcK0hHkOiTUo9wtRWPSVJI7JeHhizLzEuE6IGi6xXh3XlMkijPFrzp6MQLhKQ6pwlyzKFOs+RqdEF+rhw9xCb6osUtvCjHY5JkLn9Ehs+iPnGiJ1w2K74Poa0hk6/EcbgOpIXXiV6wnfgV//KYJIdFxXc4Upkq4kQPWNf+jPNUC9cKiz8/hKznMSGpRyJk/QdeY3iJJFO+w/jYjZo0JNU59PHGoty8QJJJ0uUBTleimjhJbW1u41FpejijLbbDgvxn0/QZksoK7kVQa6o4ak++FXL3rjwmJJVM+i7bl5HHRAssG3zHCVqqmaQmae3buF2UKuHalG5MUOjyTFJeIkQtnSZdvsP4Qrv2aFnGvWGvBhhkXpvcUrRpS1SrGqVy8fw506u+NkmWGtXKpFeGumCRMWfJWnXyZ3Wx4S9om8swYJkLLxBtaXQF15P+hEGSpurPk61a+aJ5szupRrBZF6pcs4iuzgRBsMuct3Tj8vkypzGl8XIdHkMeGUUR+maDat8Wp7+ANzrrJLGssOdDmELmdXVxE/6KtlV9hBtNeUy0xn5uZPjiJO/sY9shEvxMi4yURwbcH5VT+XrBkyE4VkQZ6oBll+OekXK526np+U3orj0iAjEpfC9UF18usg64pqukyzv1XaDy/yYLfDDYXBf18WJrEdaax0SLiq7B2/858EJiZZ+i/NZ/ivBbUUx8vcxXYJ+u7tfFD3wMVf7fwn/cqMpfMwFz2F/87OxF5tLV2+9krPRPZfZyg5PAptKqj2ibzWT2Pcrubt9+hf3vnvXUwRbLdrOCsDw9PbrWgVq3ZCdq8TixSu8A/J6fV55s1+5/Y+eaz6I07EuqpwB0tatIsdXsJPM9s/WfV+x/d6oxf9Xopd/E7tEz67Vo2bJFy7ZdRu79AoRMYq/3fgFM0M0SGZL2z6Dw+adLsaKtd7Dv9n5N/roWNX+MJ0Wo31YXnAYGRixI4hIL9W4Ddyc3adGyRYtW7XtMPRGowNPa5oJNb8BTR+N9LSf5sQbl0oaFSg44yW7bG01lKn6VY5C7VeMFQcgyk13V1rFgcjDQSTeZYX0dCNyufLKcfin73/VWvqpNdntln8bTpEKdkOS7jDdDk3ZwO/mwSmBBXmDN6kth+DjOSsjN6ox3O/EXtazOBVbdH2AphhUuynGjg/JV4/e/u5CdLMULTDVvBY4WFoQ1rD0Sne7aJC3sDrxQdZgIze8Cs7VdEXca8wObeEy0zaLaE5ypoMyUxBrGruIzotvRjgO+IfA/G6HSPuA/3Zxswvh3CFtfQBlat4jAF1PZpG36J4QviTHot6RrJC7VEjL8h8inJVUvZW/Vb/ykIe1Kqr5K86wVapZ0imq5muWtWLN0elWpZJfhU4e2LaqMRXZVahRzELJ2HD+8ptiIipJmqAwhm/kFv/weYFcFVawtlo0+4YSOThPCvvNR74LWOySh88L5b5bXg3iBsW7qDvkNO6HlfWAhv9CXazdkwoR+rfKpSkKRGlVK/LyESIrVrFpetRu3fdWeYycMbBT1MUGavXzNYoJQfMDE3mV+6dU7A8ib8q1e8rGK+G5VaPT+kSF0QIznvDV8FDhZQqh2EaF7lUet7MitVx67fX55ff/UmuJjAvs2Oy+urBZVD8u2/vClRTlYfd2ywaR/77z+5np9z1+8YWtR8fD58VXrrb394e3JijEu7w7NN1zY3o6fFZUOsUNdURVrS+Gt8O+X+LOOaKrAFnxpn4SB96V2Aj/a8QLjOPQ7Qo7ZCv0DgGHiGeVYa/L+6y/c3Z9c3TGslPIsmnr22Oa0YsCY1Vp7bv8MZxalabPw2AO3z8/Pb++ZRfWe9fA9Z2db99zz1O3h6vKql1T+OnD2cFQ3UZEwYA+PjZzZZSC4ZvR2idb92SV1p7XQ5wkCp7HjYVFhB2toq0SebMQufE7DAvD5D56ntl3Z64fY3dipFWvHAOzAIXSl6padjtW6zs48K74cXifGg0OJTc7qlTPwvOv8Gliq3b4Ms0HekSvy8wLRhc4vcSoJfeKtLuGX7Q+z7A/CtwVWwmR2iojpbtv+tHi2KAVtLCaeIkfYyZNX+WFBSLs9DIGznARJtsEv2Cfk4gPaj+NUJ4/jFbGJ/kn8yUt1lK9wTgWq1+Y3Iee+EfBdrIqNnFmBR4BXdl5iqrGmDhYJwryv8OnoIEiL3FVAHh7y4rprqIK1itkhtq73EV/nqWpDQvXzwI2OrHI+hB1Sheetf698Zz+/QPlNFFwux6tHiAyT+x+Ja+BajnXs438mrRMmLu1uwJUWINUpx96RQXMTP2Nz+BtgU3FeYKqzk+Vlb3OHVZC/r8su+N0fs5uHzPPp9S9h7GRbJF6bF3kjrJLq0+bV/Nhlgd28c06JZHeQr2cP3gtQsERXvpn+Ezxf+skjw2SKfnF11te6Lccz09j4xbrVG8huRVV0BKHOUZZndzoIwqFweBaVCrn/CWKHvm+pLC7Zmz9nd/YOLNVzv4bfLlXnh9VY9vGpLMf7sBaSbH31tC7O9dmFwWuY+GblUwrIoNjUpc+4hnHtZbnAB4qH9XhBK6T5TsCjne7GJBJRjtUhH2M0lDW0hFXnxkY/O+30Qg6cyiCU2Y/I42XZN3ePpfX+boXTZ8g+/R3wvAX7zEhXhPMqf8E9EXj5B6tCDgtn9+nZ+TOkydzxtRzX6rP7urSsLyIj8W1J+16Lo27vsRVYyU7WTTHuYUbMYcJX+O1II0ilZjZpctX446JY6R7nLNg8BFydBQuxmv2kmzLvLRZ+h2w8a85YPUTkVVvlj7dktZ+LtQVprhMsrWcUV9atWz6NxKYMLGjqxi66n0YXtU+T1UF9a1cqXsAxWIujuNn/Z6o39jjyItERi1rvcSbRg7fEumAba3aymdulz99ozgNWfD1EENpfR8SivEL65ex8uV1RmcS5VrH6dy8WdLiBiJHKR6LSruwWs5GdWO1vAR/GKl9z7uUJj0WsuufUNZBVzJ90y2mfJk8ce/BnWvgDePc/XjJyaXf6I+jatLHjx0+YNmflIXaVhOxIScGs0HuEnbYSnDreun13HG9L932C8PHiEtKngLfKuo71ehnC+zoL1n9+Q/BJPmo48/wwnBBHrPVg/zH/VfEMOcwwgDWuw/7jHaHaYVbxMS7U4AWiM46zfcPWZOIFzUiyskYb1v01bvz4idPnrz3tzUp+M1mLadx7hPdzETIsP/f4uJjLoqHszBDjqkcgYznPVNjD2oGd2Um3hZ2jU/m8esd7UJyVCkL2WSHsHjIgngZd4dmspeg9wTRu10LG++LA0RgiPc+VMxfs2n7G96VWgnWOKk1qZRPMLa3tHJynvEVYjzTsh9b5wFNMRmmLx4i4mZsl6M0IvG1rI5ibmZkJaboE43pblmF/sf/cwbgfN0my/ekDhB7T7rCwIrvhTXtnpoDMO/G2e6LqRWb1WD37F+HfVoldrBtCEFLTTLAqWb11NYnU3NLG3jHLHFbVFrvScm1G5F7l89bJ7HY9NasgrXWbtcYLKc81M8Hiv2A8Ye3AIvvDEfFv3GktLbEiAvi+zlT2GMvjxw8xF/nwr3Qsz1wme+HVAF6hsctRvHKjjkOWvJAhtIHYXzbpPbxrsJu47ZlwfGWNH0mFAOBpuaJFijKFSvcNxlPW9srLqlKhA1T/CXXybYoEa31rd72sdKOBGYm7jZCkaXAaNwrxWCMWQ8VWVwwBZ1QXhrPsRso7OqWOeUtXa9Jt5A5Wc7zdkL1gsQDy62KFv8oZyN9UEgTzOZ8RfKBOPvFcK1qwxB4fvE8vCJVeROJKPNP36p9j/78vf5tKt4tFvTDg2/6DBw8eOrh3zfRhnarmE2/IQtbdgbjNLqGCtNy0k09fv33v/tUrgN3ZQ5RPsP73AH5dnQT7tt8RfpTVszP8EcpS+M2bt6I3bz/L8bifINQ+DFyI8VAjJtYMbnCe1ZwCx2m1Es7a9Pdxl2rhKcLpL0XEwp/jQjRgteoHwp4cOyCebTuXTRrQukJ2sZEmzXEHEbfEDhlJy2UXXr1+9+HTd58gdrIdEhtzwl9QuDVg/94YgLChLuyUvSSH3O/Da36y+UXiA7s4NJADG1R9PuoMf8ju1g/i7Cg3OumHRCBkf5kKFZlyRXKmi7qe5Xkmw5n0EsG503nlI0Em0Isd6nfKUQC1LrKEzCgUOCfDQ1bhFvIsCecfivK0qyD0fADMjatvMk3fK+xu/WwoH1WgLfk3wrcN9YWnjJKb8G5AIg621UUZPMbULCeebGUKZU/Lq4OWDV/AdzO7naSbeUNscjPyb+IJtVA5BqFfEBRtBIuqLyC/Iy7oYBvrpg+4WwmSnqxSP078uDpZpotTuY60F0e0mIb8K2RwG88LMZRibZld7NrY8RYQ8f7a6UM7ls7Z4YngY8qe8dwHEbwyi9BDAcVKsV5e5J8IfL928pTSyRPHjl+YX1EQpnoB7flj7tgyD3vGbv6X+mu1ac2+8zk+8m06mc5Nfiep+Ex2PBHPKF1Y3fpd9KSPKLYj3PF5tL2QYRhrzYU+uXzyvy2Lht1hidhHWUlv9wLoKWTYEgi3EWL7OctnRH47HXWyHTt24sxKqZB1OvAwjhkdksIz2H/Y72B1qemcGBXORuJWZ16IZtYMCJovCGWPsrS+9GcpZd18mBu+z1EeavMtCNufreIJ4LL4iFEoeUyGo9UdnZwZJ+d0mTKkc2DfwAZ2MEuIb//OcZYHa8of1upza8ay4XvcKBxPnyjRKuvBXyPWaLwCiVkZT+DJ7/d3x3XecG1qJbRnb/sfbV9Y+ZxrM6BQtafqnAaGW1YPZDdcZ5aX0iJfEHo0rZ14rrGTLWPGDC72glB+O7CtrPLzvym6jF0jvLabVKdLg88KHPp91kXGP4FXQwRh4FPItpcSpOJ1zul4MN52UX0tiyC7UWw0O1zDlI/ACm2LwEn2LUgYwb5sjyYlnQWJw2GEX1bfKWa27gf72bm/X7qTyemg7JOaygfREWnOs/gwNI4q2W+c/ueLiKO8EEPaq+F4kFsiiOfTZAcz8WSTFL8ExSfVukilNgET6m2U43F/ZTmjOxQXWJ1MebI5turQqCC7srS8BoxXP6YxL0t5fP7L1qQqcZ3Y37z292EhRdcC55oKwuoAhLZQPb2WVGe5+KSM6uo8LkjxdtYxKE6rLglZxoXidtRd/383P7xdUU6QlrmCgNVqHyvYD2Btdr+xWt84wmWYDxbQNgApSNr4Fi5qOmMzy5xAfFvECzFk/QZckAh52Tl3P2o1k7+/Iuy8ajxEjmnA6sU+rLmtGhVpcwN4xnvI0g1689ZtDgsGfQU6ql6LxWqdP+Day3Sa1iKrUSyv1UxIrXke2FpMELaFI7SlqnujxmH20TsuqqteH1cEunogqCOrAjE2zcLht0YZCjXPsM/NziaYdX0Cz6HqDqd5vSeA++ykLpEVJ2kbV5ytwgskRZgP/xS4LJtm7dYCh8LwbCAvRJNWCkbYNkEosQ14KXZ8s9Oy20s5AjapdtG36ws8dwUeNVMWBfPtfvjeXtXY6vac3SAms2AGEPjLbI8otsO+QP6mq5b7cfRd/uVAsJphvm3YDXUWS7wl3ohYU8FCYpuuzk6WrrjE329+USyFXYhaD6Egu+S6NsloZZW2xOEQdjllt3GLGZ/wpba6OloBcYmUG83yFSgkKlwgq5YaxMV3IKiDhvcOoiXsDPraQbOsKf06Epd/T740PUPxkeVmNnYuRk50spbYZ2r3jJ0hPjN4vbqxeK4hcjRvIJv98Q6h52o5WNpkairO/lpbguX6OsjuqW1e538LhJwrnkt5rrGzzckkMlx8xPy4DS/EMIAdL3HQVv/HUPhuaV648eTHiGSvHVa9LVTcJR7q162jZnM4/uMLfB9bp9Zwcfjal5asMmy5NxBv1fZVtBXn2H06rOrQPHX24DgtPVUc4xW2RctPw0lCpC3ccUp1l01ITQWw//dhnLnmheNOFxaIdcfnf9cr0nbdGygU+DFM2VsrCOXZnQKRLwurSoKk8DFWvjisWsM57wHZLXG6aOEDCNuuWhPlV3Yd2Gkb9DCq+/zM2TomceHv/ogd6t9H71uxJo2n+NTAaQWgCPH28A6C9xk5cFb1vpB7ITu0EXt/doVK0u8MAwK8vPxZWrt2F2vnVo+B62pH4I9nP4vI0HAVfFvIv79kanMLT2mgWYpL2zMibIkml1PL7uxrFxfOi6XkERmOiP00VU+yNA308vAJR8AzX3hN4P0+xZ+z3PSOMaak2n5xgWJPr0B2Rt6rINb2Wl5D8Dh1fTmF17HPKCLCw1Qnm0yh2SXI0E1nh3rJ70OGCvzDmjP1xajsan8xC1lGd6/pySrYvFfKejh76Rpv8CgVm/9R9cGvaxooG9V5AoHd6tpdRQ6oPhgldJg2WtrSvOfwMWrOAElBGbcEvNNku6Tsc9mXLfZxxVLnO7BTPGVs6xxmd3QmcG/bUe7AJj5mKc+hUMgvxdg/0azurs/KD+LZ9MrKe8t49t9opW60WVMv1QejKPhUbiPXfNmatfV+T6tsPTeu6q/sjZQUGr/12OmDG2bVtxDGrNgylud1BnZDl836pfFcYOCc7SdP7lkzXDVkWJJl7pbZLdXldf5BG1fFsGFGiTjm1SWK/bhQbIhjNijRqdoPcFW1ZlG80rdeu2aummHFBeeu3CoOWmT5WvvvvcfP7F0zuoqQa9SWRd34HbrQtXC4/tLfZl1u2JJ9p47tXP4/nvpNZm5amEvdr1BqKT/NlFavmGoS8z7iTwP+rm2hsr9t29LiIruD/7Zfql2JUtELNKSwcs9x1mSWfNcvtvP9Q5dn44WE/HbK/fqCc7HyMZ5CK98za8uaeFt/64PJULpI3MPBo6g5wdW8RDjb9axK8z996oEoshrhvw+bIykixzrcbK+dThI1ahwF7tNm+ilhujsi9kf1T+qDNNPkeGoaXSL6aCBCdbHxlfLWmmk5u4eM0/pgBxJL93njV38AvujVA4N2dwG3mN14JAWlEXvEFiV5j824Few5bcqeT8ApLa8vT34jPQpf9i3+WKLxcP8UkPkfcXljWiUllXS9j9d4E7XytBY1PxcmPrv+2JoGB+uYxOE4O9Dy4K1Ry3/rA4eZP4Keh2ODuoEJRPd24uuod4pTNbV+SrS+yU42vJ9Faa1rEntxSck3Y/VpeW6bhj/wX6sbisc9+QskJZk3fYin5gPehG3T+gTZxuLiRdd7a+M5KImfWb46TWuW4vtx6QOJkONffB/kNME3Qs2gB6JzlquC3gwScvyHz3203bvlXLR20xqFddbTTvSZ8xA/zM4kVPuKf+31qHFgMtI9wT4nQWh7ExeraXdSBX2bpqzzI9wqxk6vB3jQmJZKSXF2zYMxgf3bqr9v4ALaFI1oSdED8GsqruKyJtBnKc3STHGFj+M/5aT33Isiv9IAfaIlMz3Ddion/rS+h0vUw5LiqgLDldN1LWp9xjkayku0wazxA1xTTUjLfhRuJaginsJy/o1nfL32NMP8I9ZmM4l1C4iOFTqFn9s6LkXgKPVL1xGdafdSPidqzke6HcHvlLvTE5Is6UcBC6LWUOv5Sn6GhqaksBkIqP2zV6PuBdxO1M4+hKhT6xku/ZzuUXwTPMrxmKSM2ufwOHpuru30MNnKxOzsQ4gapbcguBGP2Vk1FuhLQw5T1Hr552FRi9wx+ZfgYx/TWtKXaJ3jggjFPJfo4Qut/LAjjj0fiC6Yl3iAh+liDh+pcll2nubLkmRp+xz388c4q0oekr+NY48mogsOU70jlvJYxaG3n3w5dV6SZHA+KH8/MubNIv3gCIziMUkBmW9gn2qznZ9yncLHUTQ8iCRZ2kneWM1jFWm1MNAK4imoUgjEzTZiMq9wDxerarplFyGxWLXwwMFY62hkvYsH3XlMdK7AatxoyOOfJENfhWxzojkbJGmK7YZ37AnX9rO9g5fwmOiYRKjng3ExlvXm8q7H9//RemQkSaxG+MsWxF5Sy7K2K45R4y6FmI2Gr5r1wIU2j3BBuakEIYnV9R6e8kXho0nS3cTzmjT5I2U0vyrbpG7dHLuuYSGLaOAfSTxpoXP40jzGgIgoa8K8F1AdMGVMVfiqX1Awy5KgLyN4TIimJIIwx1e+Td051fEurjjymOiSpMBRvMrAC78yr/oal9TuRk1IPMxrPMepirzwizx78K0Yj4lOTfMIWBZHr7f9JM/IjdmoS5wkTskD+N6bx7H8jfDBUbvtEx1K9wDXS8c12Tr9JsWHGBvbEqKBjBOAiXEMVuz2Xn6sFI+J7jj198QOHqtR+yjuluAxIRpp9QQ3lEtqqVFqE77V4jHRnRxHcTaeCR4OI2SRK/RpBzei94rugHfjuEYqOg4DBtCTLp0r74uJ8TWgC6+E+1B7XiAkQQ6LAyLWSuMcqNgwGFuoIq5rGcfCK/59Dsvcl9GG5ERjls0/4XK+uFfHK3RG/qoHj4muNH6CeXl5rJ5l30+Rm8T1nwnRQLrjke/jm4yZ7o9ATOEx0ZVhUNSPf+VRabbj+PSnLS8REq+MY/wxK74h4BaV/bHr99kIRJsqHsbJhLZelNS+jGvVaMYm0YB5p484Wp4X1MtwHw868pjoxkRfrwEJriQnHfg+ZF1OmrFJElZmL3xbxb+lvsVi74CVPCY6YXcQz+Lp4oiSZxF+dKfpdSRhk3yDV2flcRzMGz7E+fhTnySLRfe32Mfj+EgavcGF+HvNCWE638f9hLZDlmQ4j7cV6TahO9ZXcasFj+Pl1CkkYlUeXiBEPbNCV/GmMy/EY4XCb4ZyKz6iC7bNPLFds1ZzujV+7uN4TIg6EsFxagRWafDkpOsDXE6gsk6SLvfGSHdNN8Stdhs3K9BWfCQ+1V1xXJNpvQU34wcNOdOZKh8xXdMHidYzvCM35uYFQtQovxt+rXkcL/MpQP/oXaOIVln0AprwOGFZlsG9N02cJXFKNxcYm4kX4tfhC/bH/5CbJFmdU/gnEZtmVjuiuMU3yCbkd12e4E5RHieg1A58oucrOjISkW0SsbuhY58wxYr8vEBILDn/hVtnDUclph0I/MFjol0uO/EkoSGkvyiwE59Gq1likhBBcJ7vK9/I44TVDMNmmtWvE8Pe+0xP1DQtaYlHOF+fRpMSNWyb+eKw5pma6wqe9eEx0ap/8aRi4kbzSfq9lO2m+R/kNxIhzxG4D+YlDaQZ6xM5n8dEiyxrvcBhHmss2z/4PoRWMSS/STcqEJPUL1atlmXlLzjoRHU/rXP8J+JNIq6vXNNLuFabhuyT2Hq8xKVCiZnxl/YuHjenM0nryntjc+KH8ln09AheTv0dJJaSx+BVP3Fdqiv8/VZSm07bcs6WYziPEyP7XNmPATwmhJvnG7TJmccaan4bVymvta36A6wuwuPEMK/2AZdb8gIhIvNWT3EhGy9oKsthfCpDFXEt6wE05WHiOPX1lm/OSRNASLTil/Ba0/lD0RYhaFwietqIBoptwYMkDh1z3hDgNsacFkUiUTJNBGYnfu/bbs8UFwrymGjHCK/AgQktaxGXGqfxsCSPCREauOJMbR4nQtF18FS75SZJsu1wi3/R8HhYTwyWr0/EfBFi3Crugn9SNtyyHgUMoC3utUjS/mnI6qT3Reaei8+DaPYsUUqzXCGbliYp7bLm3thdgcdEG7bjSbNkNJDLn5FdTVqvGzE6XV7jZu4knUzF/pN/0GAxNKIhSd7nOJCcMXx23XywLgsvEJOW4TheD+JxIrkMCMdfPCbJ5zI5MDh5GyRlP4zP42nGJhHSz/TDUh4nlqRyCLbTIrdaU8Qd/5TlcdJIS93AtZqU2CbPpq0Pdid5BcLMN/E48c+9iXoZRiiSNIT0F/2ehu92oYfYpq7UfnzvwuPEs5vmGbacxyS5qp/GlUo8TrKcK+HVL5EjgomxsfsrKGJGYgeQRrOo/gonaQdmLekdgo7J3/W22S1c1XwxU2KUej3GvfRJr7VJ0l7Hy7q0oY9WOC+FX3YeJ4NN+8CwlUmZOUKMhVmxq3Crn6w5WSuCfZc68pgkS9+XgbOTOoQ0pgx/B3jQUwrTJREkiwLCNySv87TtLdyg1pxWbIdbWQseJ4d5hee40ZgXiOmxbPAah5M5USDnP/AozWOSDGbFHuI/7Uxntx31FdtzUZe4qSp3HO7deJxksxAxnCZrJp/VksCX2npkmHa17NNQbVTpiQHKMh0Yk+xZAp3fKE7RDTv50j7Bf1rbPa/aATwqx2NiYjq8xKXkb7FVfB1+aLIDJ4mXc3d/zORx8tkNDlOsL84LxKSU3guP2snvp3EYDAymZc6SRyIUuY4LDXhJC/IvxNeR9JzCBDmvCg1dItHCgMP6AdievEHNRLDoDoyy5wVtKH4j4hKtYmh6rNp9w1mtrHJX4ETk6948JklUYRcCq/NYKyy6f8QOumGbnExn5a+H8jh5XAYHYAaPSRL1+RI2QqtPFSSZDuLbOG3WAIgByDI5CJO184TTvIIP9tJc/uRZhPBcPNSWKmdxuxbN2DQpFt2/Yl+SZ2fGku42HnflMUmShtfxr9anz/R+FbolL83YNCUVD8GziRkvJJfFPM+gNTwmSbIeb5ppffZMzrnw7keT7UzJzIDAxRl5nGxmdR/gEs3pSgbrJzilg3Vd6z7HtdY8Jiagx1PcsuNx8knSncX7qpTYSeY42sv9Tx5rk33rgMgNBXiBGDvzYnfwXKvX8aWR/nPT8ZgkWtobOKiTEQBplnh/ncpjYtwkgvMcGZZodYRYpzu4nvRFV0ydZX1/zNDNfnkVr+NedW31oxC9Jqn3Dgeq8oJ25NsAbxpyllSFt+BDGx5rmeXE79iexG38iGGpcgBeWl7/SjoBGEwV8SRqH47pOXisbRnm4+tAmkZrAjIuBv5Izwva0sYdR5K9kqaJKrQaqMFj7av4r+JBXR4TI9brFa5rfXPb4pvxlWYZJM3/nkds0t1wPfv/hWBDUV4gRiv/YbxrpY1VtH7h3A/QxZMaU7AI3qXNeawDuTfg2wQ7GnVm3NItCwxfKXaKa1m1YOygefxJIMl3Frd5rBOSQrdxtSnltVGzbxOIffl4QZtyXlC87M9jkgjSOd7v+uv2SVSPZ/L92huFRPSORCh4Cu/68JJWOY/0UizkMUmMhzibTbd308xb4fUn7XZvxDJNCMFonaxTaVHhMw6npdpeYtk28wmbzmOdqX8KtxtovU+F6Atp/3c4qaOZe8638KyNDrt/jFS2Azij88dQZl0+h66j3g+jVe4MvtXU1fyMJT7+a2nuR2JV9MZM3VeRs0yP8En2BrxEXy3x91+jg+mAKo1v4gatzpFIOWcgtD2PdciswmvcbMcLxLhYdnqFU7ob7JnpAL5UoIp44rR2x4bCPNYl+67fsSMvTQAxQpIyN/G0My/owjwET87EY6KRNPOBhimSbQ4rfL5MsqBFkYxP1hnA1OTvmh63To8UlwvxmGik1XU8zZAyyVb5GJ6Wp7Q2Ps3f4Zh2Z2fGUmg1vKvwmGhkftinVim0AJnlaD9sLcYLxGhU2w+fyjzWDasRwBAnXiAasD+Np7pZT0GNbNPwfbi25/GR1CVJtw7hY3WcdE088C/dsDVnNeCTTwpuqFDqaMQdWsXQyPR6j8vZeawrRXbLk7+dtgmxvIwzZXicAmw7emGrtjcfIKkq61k819am6XFK2ycCE3lMElYoBCk6pD7LXsX3KbrsOSUpLPO8IPzNY92RVAjCLlpMS1O5lstut+JxipAUvYTb9WijAKNh1yUQW1NgzYyM1/CMJmtqqtxHzM/J4xTS/YHsQAo9VyO6V/4YPqXEKEK7iR4Rq3lMEuD0B5ACQ0h/kXUJfIfS+pJGwmlKSPj4lBgJZlHlJc7S1qyaaXgZl1N8jlWDy7jVku7XxmHgS1x3TpHal/MVvG6o1R0HjNcshHZL8af9Vi19w9eV4AViyMxK38LbWik0g3JJoP9KGpqiiRqn4Z8KNeJ0M/28J/OYGC6JYLYyKHhVSk2MbnkNt3WyHovRme7pMS4VajZmpR/jbor2whOdsG7+Hv9qfb3wuGTfDs9y1H5LmMUp3M2QGgfKeogb9uRLsdGrREcqn8ObFOx2nQbZaJqsmSDLmh+xgccpzGlJ6LdRLrxADFT2ucDwFGzxtn+pOFeOxyRO6ffILzXmcUqruBfPaRi/gev2FqdL8TglFFkFr/o8JnHKGoQlqfVA0KZfMLal4Lh0on0VD+JrpZRc/sZuAKsf0FDFBGT8Ex878Tjl5Z6JH39R76bhkrhskgXOETvFU05tX+yuwGMShyp3sLYIj1NBoQvhN1J6qBvRHqsunjieNWX7PvMdjnzXl8ckDr2BLqm4dqtZp3fYR11nBivbJcXzlJ6Hkaa/P2bzmKhXfjfcUnPrWkn6PfCcQuOHDFSOWSEYw+MUY1bWG//l4AWi1pTQgAmpO/ui3DHcr09TsQ2SVT8vbEv520Ka63jWk8dEDUm+Y/DOwwuppeuT8N0FaMamIap2HF/rp/w3Zz7LIySVhlwYBsnwj4o9PE412abDb6jO9n4humM2P9h/birU9sxq3sVVetIVN6vDuFY21QdyVn+A2x15TAyHtP8rXEmNffAkaU/BrSZN1oyLJK8bdvA4Fdk28VGkQiuNJI9F6cd41IQXUtiC8ICFGXhMYss0N/SZPqza6vj3jx/04MKwSIS0i+Wyeam0lXm7m7il6zWNDZVEyOeOFXrxvKDsZTyuR7vdGxSzpm7YXZ4XUlqedfCtyGMSi1l7RHTnceqyGPUJu1NiM0+iNbWO4UtdHqc4yV/AcKqIq1flCP5LyYk48XCZCY/hmXmBGIAsq4D+aXkh5bX8gBM0E1C9HiHyfvoy56LMLsXTRjwmBmDAW1zMy+NUUHQ9PGgnKLVyroV3iq9CGhe7ToHYpieVB5Kwoifh2tCcF1KBUy9gDI1lUmfo+/Bt+jNFMscKhedUR/qmDEPGdaHBC8Su11RTOQC76D6ghs0RfKiWGqMK1JPku4xbrWmxM4Pg2CkU/6TuvonZzshdB/OYRLPs5IobPNYPXR7hKE3sMghFL+DV/3icSpyGemIpj0k0250R91NiQyXNZVgP3/G0270ByD4jTDEklTfTsSjrjuPpqd0WW7b32JySq1JpoMYhPGhGo371nvmwTziQM7Vn4DlexcsOqdhzp5/S9IoIHsJjfSFt+y6MVjHUf1Uu4VOV1B8dON8rcAPdBWIpdR2bS/JYb2ScGOY/lqpW+m5VkM9SPVgIo/413Kb1OGJpBPTWs2q4IJiVeYZ7XXiB6CfrHm9xWB+my6f/D9+q6M8DHb1QbAOu6eGeCbZtP2FvIb273pBo0or3cb8NL6SuOQiZnoXHRKnH54i/9HHYvN0CT4+ZVrQokv7KMQ8Yl4oL2MbQ/h6upeIS2XrIYim8yuvlbbHcIbysTjds/dXOTfFfas3OjKXAcvhW5zERtb6DK3Y81i/mwzyxqzQvEL1T5yg89OWRhcVQYDhtFhPDv3jdVU97HDKNgydtg6qnJBm3IvgPvVljsuFXHKzGYyJY1niJG/rRRFKj2H/hDzvwmOiZge44qz/T5Attj/yiHwuD6AXnxUE/JvBY/1i3/o5dBXiBJJ/EMUM6B0utdEXmvoRHqbdJ42+ce4ZjCo9NhZVLhjS26jugcj3BJj1e9C3jVpnXLEdeIOo4ZC+QO41mvYtmToW7jBnetqSFIEjNk5nc2ZeGRk7nsV4oG4C9hXgczcwpb768XL7cGe3tbKyijpVjjvz54qqpxvGexEzX3bgZ8ufLo1mrWGqZoebQ0f0ap5UIEovYX6Z5Azn+4LFeKnAGD5okOJLIMmN+/t2xbzFnWjtbm6h7kiR97gLZ4ziF43pPamZAU0QlfW+EvJ+pWX247wNv34AQtzVOglXRBsmbq+HAbo/r9Komlf4SXv4+WTPbmO9eHj99//zqzKzK/K0hj/y8GsWRp0Of+Ho3+v3USFupKo90ZUu49w/NppLnnfPdyz8g9EMlqZC2R+wpUqX24Jiuf9Xk6XRbfizBAQfltwXyb0703f3RvmFZVe/YbXoffjW7+jy13fI+7FrW37+9nHXz8cgASEe5IXK1RlWutpchiljsUHbRuZnJmy1X5Qzet+SxfrAd+022lsfRcs1R/s3Rwr5dnay6IU7wAtrGMVlkog97L/ZZY9t67+F+PNaV4+xX1GRxVYn9XE/l3yPL7dTh4NNi/GUVidAiEoP0e55zpnkIGJ2RF+JS45Tyb4wW+P5QW+U79kcj8S6P+ry2OxaJDzlj53WOoWc3GlDHqnS4KwKXZeOleP0bAcXXGxd3tMm7JATrkvWcId3s8NARqbtHY2wWFZ/j/G/ncs7pCsh+PH2m5OrmJ54cnzope/En+QLt4sjrsV+BVrHOGouyZ/FlFC/oygH2+2myT7+0ym12hX514exuy1aXgFjjRZ1m46OeDCyIU61TeNAugWZNtcNA6Icnyi/v+dsv4eK3d6qS+I7DMQU+xJXXBwLxMkesvLbv8RaX6vGCAdA8r82eAb6LmlYsnqnmffitTOhaGR/p8Lc456BnQwEdL+Dtb1N7xbz2OdRnoNLI6Zse+MqBB8rM6XfV7V29OE4sdXnt9L9wvBzBC7qiaV6bD3ZF+N1R1UuVElaFIjzWMILOj8IWJ+f7TQkWjb9HbC3LC3Fgea1wW9xT+eUNHjv3wJsQBYL2iM1y2xWPPE5mTURe51kOnKzDCwZA87xO7wr5DXGHOrPKN5OX1+blH+BlZb3bu2GBf8BaZx5HEfP6Q/Su3JKMq76zzOkt1sTT5CtWNK6eG3V57dg5QI/yerIbPHope5SX+v2W14vwvZ7ePryO4jzJx28mj+Mg5vWN6GGE0spnQ4HPRdnFWJq5UIm8cdxX1OZ1roXGmtfZ3yBwrzIqdwN+y5I8OEsiWGwI8V+s657hxGt6Gfdir2KuzOvRvCBKv4llzuL8vBQXZV7HOjOs2/vjxVBe0BVN81qY+xWfayijRSyvf1lLWFr+Ih7o/6a0ZsXu4XEH9bdcTszr6zEaxeYlXwHevRLoOVCb11nmAccNaKRx3HntUrZZn/815Lck62xlW31C4IlyRfNlL93jCQL31S6SO95jGje79u7YmborFaqVZSu8K8X6m2Ldr5k/fgD7xG0EXAoULxb1UCBn/f/1bl/eWTAvWKKoCyuLed1MsCjeuFfXGjmVn5BkrDE+CB8XFiup026FuPLaPF/1Tr07VM2tKqUtVOYfb3j0Lle8UNYCu4IQ0bl4wRj1r5WB3ybzUJ9Z9n6LA/HO2FTer1VXLxXp/hD4zWR/qjRr4ZL5eOeIRbGWvXo2LWwlpC1aogCrpoh5/SKL4FKxdb/WZcVvk30kX7MdwM1+BYrpfTWGiyuvM7actv38q0cn142uJGZ27gE7DwQg4v2WzZOHbTn+AxGuu3aMtIujIpOAmlfxTL/6wrnJiBwf69nJ73k96AuwX7xwN5i/dVNJ5RHI2m7h8Ycvbu2cUrHUrA2r6rNXxLxuV3bwhjPP7u9f0E/c88C6+/7LEfC/s3FnY13WVOLI66J9V+y/++LWvsVdlNfT2mu2vAhF8ImtW+b3X/1KBvmRrQvaRH2ZkjyvcC5P0r7alGU/N/DHhPiey/yW18LuQPjPzSQIVgNW7JqRRvlHlhy48dKzZ+fXDsvVeunGuSwTlPfrIo0n77766sr2qW1ZzUWScc7hZ8DXkxtXG8SBYdTntSTTnx/YGaJ0sgW7RlU7yiKFWHx+Piq6kjFJf2OuxcBAvazmtXmmuBirG/j3vJ7L/vL14vJAE6Oec2Wa7i8eDubwQtb6HsdeEvN6xr/8VfzNDm+af1igPGxTdHnJV5vX1qX3hYn/ZyZwfgFWIxkhhspfxvOw+E/G52fDyGWMP5bzWM+V3QnX2jxW57e8drzL/tIR7B5sf1SGt2J/uEXx48oDwfx9MBQepVV57T7Mlb/q3dZRMCv6jZcUhjJBVH1e59sXyP6I8Fdf5exfH6cKQvl/IIYIU9zYL1MeiHAcS5ukvO79UX7s1+el+qLQMvg05DH3W15XOs3+9sniOJ6x7MbdiuW19dZQ8cB8Y6kcGaFAsNgaF/M6IhKQh7B/IHyNvWC/VplIijCM1mWHobq8tq77Ufxff3vLLkTA2RJmwgB/5SMfebji9Y4AMYrEu+lRLZB8l7BPoyZ66rPq4Y/d8fyusfPatrMH8KMZq4Da7w/Ec7EhWeRJBPv7/T/5Kb8whRu7Yot5rQhnh0wWIh4kz86CkP+leJQQqfAuH6uhpq/U5rVDP3aqvp1ZuXjxJitYOt8sK7XJU6Uda1+frFa2aL7KfZ8i8L9GZQvG8fA2ftVPwL2UflZmbPsCf/4651jM63fRnV3Z+95gR8ZPuQP/2M/KvLYa/JadEgsaFCvb+pqYPj/zGrg9qFbpZmvYAbzXWipkrz85GB+XlK+YWZd/vLq8LnpSDtnlDuWKle3+CAjYailkLF1llxc8+lcrXypPyb2sfd29fMlsUb9WzTD9HkIaU7YJ8Jkcd4eFmNdXoofflZn5gX0Zd8SehKi8zruYpfWboZWKVxrBvk7Io/IaCN3ZsVK5nhdZtKmUYF20Datv3RxcslwqL4mtMbV53egS8GKCcshdsaXe8N8gdn5neg3fzeJLQolr8F0c1yOe+Eky/gPfyezfvKxfanjh31931hTz2u/MXxNFk6cv2PGYfc+RC5SHS5nXZoLLzUj4LigovlJPHN4UndfHW4nPkSodD8WXueIlsKU/ng8QP6dDavLaYSg7dY/VFeuPlq1vR+JzXfFh5ZyvcFOtTTDPF2ExRvTmmQfXWjzWf/lOht3rxuPfiXn9eeNo8cubNGXW0iNu7Oi8GSCee1F53YxVsB8OFJ9upunD3o3O65BF4p3Zoh+7Et5pz95OOwc4akDbpKvN65ns75/GOyQyXmCtsKLsg/nfwm+H2DZMzvNr616+OJi0dnkKyLNf9nEgj1XEvI7l2/58yt9fmddSoQi7gV/i64D1eB8jrz+ozjebbj/YcWN5nVrPr2scBFyjZs6NfIPwFbnYCbvwGz5VU47CifX8uq0bVFd0gyBt44pDcY4TZ3kdS/jbqcquHVVeS4Q/2GtTeJN5g290XodfU40FzzWftUPFU8IYnl9n2w7F97qCuUgqLPZEaCs7LeV13ht42IPH+se5tx/+5rGKMq8Vcrlcld6KiNBnk1WPPlR5Ldi0DoJ71MS0vOzL/5nXa1WdCGYlPiF4P2tTp1Ze92PthPn5ld+mmVmBg5DdZDXTuPN6EoKVIy0NgyTtNoXvrLj2TlfmdfS3Jw/3u9haNaJQlddCpr/Z7VjZqmL/qepXovP6+0jVLFCrPoDHcBYYQ16XPwz564Flq4uqVV7zGWFD02snr/MsCNfnxptZKU8c4s94VcS8jvR6/uLFW2/xzAg+0jCjDa9tqPI6w18huKGaS8D0jJHXU3OoXsv8EWHHUzGv/woAFjesovw2q9c8Brk7y9s487rhRfnupF2yU0mJA3jSNI6F2MS8Dnd/9uLlR7FrE5+WFUvLOy15XpdlreYNLJWVbPdF57V7O97ObAP4if2mxpDXLS5DEfTy9j2lu+6hCJ+XSyt5bTMkAOuUTVE95XQFL/ryWEnM62+ry1apUrVurzMhkH8Z93PpXVVe59sSjpM/2+RNY+R1H/4sz+UDwk+mYl6zmiQ+3L+r+jbv/GC3LXZ6xpnXf4d97Sy2vw1H+3uyA0XUd9iI7etng0tVqVKt8aQnQMStn7sI8rxudQWYoRo4xKyP7g9/U55fAJoD/mPZv40hr/s+Eq9uMe0uqpW8rn0ObjV5rJfMpn4LU/UNcmJev1PVMCT19gcBrwdE3RtUeV38nAxHfi6OWTcSIVF5HTWHM7Xzei2riqq+xSht4sxrSaazuKfTDnvtyzwRgaPVj2oW8/qKam6IS+9HkZBdrMzb0jyv+74EJvxsni+PzutXUXO9jCmvBz+Dwuctq3xyr54szq+NvLZeGuYzJfbMCr1iVu0ObsSs1Il5/fP5dU2xuXazwy/18BIXZDj+M5MaxMjrlvxzqZzXkg3sJbdn/Kt88eL5y/eN48xrqxFfZOt5bDAq3cQD9X3iYl7/fH494AU7EJv5JZjndX9X1l76ufjAiui8fhm1YIox5XXb64jYWztDjig5c7hYaCGvLYa+xVn9vhdInI7jU13xj+R+yWuh8Ut257tWSnXN5/XwreG42Ej5AtM2Rj08aj5Xat+vF7GX/peOf5WinKyeHUdep32Cc3pdoVLHut537FKN6I3ll7wW5rA2CP5W3Z2j6uFXgaU/V7/aHt2+/jnvw5jyusoxyE6VEqRKEqm1skKZ7Ly2qPASd/T+yPwdGrg0xp/2a17bd5UBoSdVXaWqvM46OxSP+ihfYGfY4ITyWuxa1SU1eT0hBOhpyb9NwVrsD5LEkdfO//PHalVoSOymf/NZyONf/JrXWVazg+OtWpyS53X1g8B/Ud3/GQ4mlNfxjVnVM+ryOtcuKDx5778gdNu0d2WLtLHzelUi81oipFulCJmp96Pw2BX8Lu/IFv2a10LWHcGA3wDlRD9VXtt3jUDIDuWbglCZpVW8ef1qpOo1nVGT14PdgXVRexS5/Hlky4p8v92v+foEhf7F/Vaq0KCUOIcXzdQs1/hrXguNrrGjc0OclxOV1zmWAz96Kd8UhD7PEsjrU4Z2v17EH8ly5uLchhV8jnGmM6ww4Je8rnADAVt+/ZGEWbb5gi0leEF/5VwF/xhDzmLltXnlh4D8oXIerjKvpUKxN8C7psqTynG2Tzx57dDeH+/FSSG6JOY1OzVjqneCta+H8UIP1qB0r/hLXi/yQThfi7GuJ/7U/4nXvzMb8hYHfplDrhIrr536BAFB+8Sn3TyvBXHA9B7VTxY4HRZPXmefD1w2sHWQgjaWds4UJYOTRGh5D/CYlc7G3Mom18TvwOcCMevh0hJXEXqhpI19om6+9c/iQw09HT8a0yhgVPTabbHyWrkeATBHvKMr89pcsF78A+G36qZ3csow9Dl7L868tmvuD8+1aZysdXkMxLxu7JyRf5eZMqe3FBxHstfO1Xe0tLBOU/SKAiEL2W8fI6/neCCidzY71uh2GAl5dBYYEqdJCq8xv4+Si5XXQrajLI1929tH5bVUKH1YAd8tBdI5ORRbzKpiced1plmAa29LpyTNiUgFYl7LPe5evsrdPDXFQrAbwE6FwPOdytUdfYIdCc8lrEUZI6/zXAQiD63ql5j5XDk2QNZDr/vCuWZvcCZ6XYzf8jrTTnZovMTbH89raYGb7HzwOLpg6TXl1Kg489qqth+r9G1aXl+Xj4fFvH58hX+XV6/ePVDaQih7LhL4NLdBhXYrXMPZRbqM2S95PckNine7JrRil/NbshW/jMoxHCW2KFxb8Dha7Lw2L+vGztwXrNYYldfWzdn5HfZ269ytz8T5inHntdME9vb91TMLGEhii3kNeXhYOCf3/ofVKfOtEjuIPrx8/ZVdxMK2iU80o/NakBxkf2Ng2KkK/GGgJv74iFM/BwDos0Kr4PVz+MLveS10vMv+eHFFnL++AK3ZtyytLT7+CvXyVcCT1cn9xSa0urwWcnqwI+0X8rcuU0fM64ifX2Y43te1FmwaiOMRfrx5+d6bnbvvuoo9ZxaLfuZ1J/YHRQa5bTETJiO0rvIlw2PTxg97YnUssLw+8mteC9ZidUs+O/fPvBbS9HrHDo6/ZyDwyhPytyzn1ea10IN9LCzgUyf9Xn75J+losWIZ03H21ZoXHXdLvH6JHsxWrjUgLfAD+FeZ10J75UriX3uKZ6tmypzH8xqJuAykHofuwPifv2muuezuPIkXlNKMEf/2PbbCJHZ7Vi50K62x/B7LcXy9NIZ9+ru4ucBk1pBry88MF2/WMhOPlM2ED+KPntJlVTf2gtnBjdg3ZtNi40de9jzWRznT0GJlCAKqK5M40yR2vWFntXnOo7isjxvZayTrPJnvbNUCKNFqnGO1l186sfOJ1+CAwYL9CVaFEfNacOix9yX7hiJfH+xxHrLHRVles4P4OSqvW7PPK7//IpuVa1P8HaNTVZ9Jmm+4eCqGcwfGKbNV2mnTmeuPHt25uOt/qoldkkybr/03SpXJli32X715Z3tzjeskWbfK/GeKneIGoIIf9v1cTzt9l5MXt/wc/q1UePvJ09fXOQttdlw4w5dDc+k+ZevBbZMbO7cDPogPvdrtPH82alKf/darR6crLxROY07euHlzbgKL4ybLpGv8e1S5uFPcdIlVQsYcunjn8YMb5//mv7F5n13XdhZSfX8Fppy+cfPWRmHc928jNb9S65tcZ+X3O/EqUpTCU66cXPTrGh5dD545dauvYD3+wPV16VXnY4mh8/btXzOskvV2RNwoxG7qEw9e2+DCz9UKF87+p/z+pQXXXrh568wg/dkqMsmy16hZNK4mcYa8GTU/B5y6R2DLr8/S9FeWE5Fvo7qPNWCeMa191JFIMw541oUX1DHLmtc5lS5uNsXqVM0Rx4XYLFduJ0F6GrfEJXgNVbt7OKV2iYX4DrhdJqefCwnkP4Gwk2pXmuX/BYdcOX9+2JBJzc3N4jooEmkizs9S1/BUj/bOjJ/jQI9ErO9lVt7t87GoqSINzrBqtvL5aFykiTls2mVmYR7rdhZNHLDS6gP+4UWD5LISAdMSuQuN9fDgp1uiNlwb9QaBq+K7+0jYYSLRcs+TyfuoWuYGwLzUR5zUfO5DPhlwVtUstV8aCSxJaG1xPZX2NO535rFhqrgXT1on8mHDECBikuq7LnAb8E9obXESzXK0B3ZlM4zGtcj+El511biRkfY54Lese7WiRevMeAMEdzGQByGxmNcPxAoDP6mbvwyPbxVDdVoHAw8mty5fuFS7jWHAk4J0R9ZYrRt4X96QzvY5HsFbNH7eYzvjE4BvJ1evucju3P47DWgv1ZgKrECE/i5ko5l0Y0KDJiWu56/ETnE5Utfdy7eLK9e9nWYwN5/UJ9kY4jnPoB6L1rmMe5qvO2m1JfjnBGe/Q3q4j4lGGrpipqH+7lGkxR/icU9e0FDhx8ollxkFPk0zrBUlUpVtfzf8a1ijHVz2wqOGmmkEcXBpseWz8sz4vKdbBkOtx7GGpgHtPhUHm2bvcaBYoqqG5rmHnFFu6yB/uqSmoSwirAfMqj3HjZ9zwwzEDEXonESsyWlTtEmHvoP7dW5S0mAbqFUP4bSBjLiIj/XMr97zrRPXlZO+UqsuAwf1blc3ar8uooHcSyH709BGO7S+hVtFeWwaJof7qXbrN3Cl9uFtPUM73QxRly+Kf6J3XDAQeZcgwHDWxteGg3gW5yrchsRswFf8G2uPNaJ9jU7ji+Hd+cwHA6MSO8HcgJn1f+cz14CHmsWQbiR8DGhfA8MkybobAf0MsDeinjuOmdIN+zBu1TSSRzwF/wl//j8eE11gJ8ofX3Aivg2K9VWBzZHfopbHMX7mZd9jp+b9//rNqtlX7NfP/VqNRqHruGOI62UJTt3CMYPHxi/T8vDvBrOFZoJc1ob5z1e/njjRitxrwsPG89jAlPIzoYt+RR+s1eddWBIpz1E8aRXHzj4k+Zz6y7HMQNfVcTmH18ZzC4tfzmmAUTU62lxTnDGCh/H6quZlvDK0ESlRbP78It/IY2PX4Cb2qlnM03Cln4ngSdQnriOZF0UGDzCElQrVMS/7DJfj2n7VyAwDGhjXUKsqh/C0C41O0QmLse44Zms4szNjsT+L960NZs54cmTfgg+G+MwiHuZ1P8l2G9Au3gbEvMozPClnwNfMuT5BG02iV/VPd68xxjCENCbHv7yC5vGYaI9EsN4W5j3XkIc6NLqAh2qXyzI2h/CqgHGMNYtmVugmnv/P2P4qPeDQ7Ss2GvTSjZk2wbea8Z8ZFrVdscH4/kyLLi9wtBgltrbVv4N7DXlsoMZDPsVQ1lBNOpstEfd/XUfZONhM9fGenvi9nEm88q1EZG8DX5O1xSNcjVoD3HjlfIttRnn6l9iMdwZ+Z9E/Az/L9hv6CKb8i+BvqI/fNZZhRCiU29QYHYvO3thflReIVtQ7h/eFeGywrHsCY42tozi2ci/xX4xtgY1J5j/hP4Nq4tojyfofPEcr53MZtKrfcVCXe2npAYfhQF9j7V3KdTDkSW8ek+SzGeiPvekMfzpvrj0Rn4bw2EjVOob3pQ3+AhwHSfMXOG7oa6zqkUJ3cMdgdu2Jh1N3XyzksZEa7hfc3VCH+iZI4rReFjDfyIbSpZ4Cy2XyATw2aNLiHjhqoMv8a8ZiHXyNeexNod140crYu0hSiP2foViWlxcMm8MFuA4y0kqqUucnoasMa2n3RGp5I/JYSWNtZ6Sshpfx1kh6WM0mfg7fxmOjtBfPqhn1otkZxipCJlFNXAscVss8xzrygoGTVr6FW0byt6iT6Q32GcuyZnEodxFPe9H9OtmsRrvhGI8NnsThCL40NNo9m9LOCngVtXO3sbKs8Qn/laPETibLKu9xzYgG+cwKClqVyK3SDUeWJ9hZmMdGy3rCp4AVPCZJIxEybkTAZF4yBs0u4kFOHhsbuw7GOoT0F4VP4E1bk1ggQ3dsunhgjcEPII0h+3IEGv42k+qVOYr7DXhsxKR9XuBoGV4gSdL0MlwrGdVjhRHAOKPYuOp3fYGRptBVbD82wmcSLU+aDHm2IdwodmWM1ugVzhvnhj5ldwKleWzcCq9TvGvHY5IEYz4rjhjZ8q4Flil8OvLYuAz+GDTLJNZ5EqybeeNANV4giVb5Kh5VMLJHCvZdgMlG+Yx3Pb7nMZHnPxmnhQUuMIKJSKkj5x6F10TDn50ZSzl2rTfCFWul5W/jBI+NX7ajsifdpbxAEiVNXwXWGd+z3sxHZB9G8tiImK8JedbRdO5gLW/hgpF2f+pa+Tu434bHRsSh73es5rERMX+HgyaynYnIeQmC5xr/IpQ6UGCpXNbFCOcQmBf/gLPZjO3O5tQ78MefPDYJpbfhZUfaYzPRrCf6YFMmY5wRZ3seb3oa215Puc9jv2ntc9PwUcQBI13ITZfq34VrKeNcKGv6t5AdxjYOsX4Qxhr4MtCJlHZ4cOhMo53CoysW28O/zTDSDQxrXsRDJx4bicLL4dWIxyZCUvg2nvejZ12JYj/0C/4x1ucIaXbBq45xrSrSwy9yXm4emwqr+q44Voo2z00E89pvcLEeLxifKbKwBdl5bBSyrwOMfyeT2CwnufstM9yNm1NBvjUIHWa8e5w1v4a7xXlsFP73GGeMdhXSuBXdhY9NjXo5Ny3r5SHfVJTHRij3QgQZVW1kDd7VMPL1j9SR9PqAw9QnrrHmF/ExP4+NkVl/4C/jmdEoyXAdN3lsWtIMhv80mrGpGUnOA/DpbtQPTWp/wKk6PDZ8thO83IxwZKwm8m4Oe92HxyQ+EkEY62HsQxLzrpX9MJbTQSLYPsZBY65excOygTuOluUFEh9pibu4buTPQh07hWM2jw2eWTUZJvHY5KRZGhS01DRmnSdT/s2RQUY/0ri4Nw6V5LGhK7hdcc54n0kmJMd+vOhgzwskTmmGAsb1cFedNKfkb42lSVrTE5ONdunkhDW/iIvGscuUTtW7iSf1eWy8rId9whYeG7jMUxDRmMemKO1khM4y1qWjtSbHSkVgd+PfsNC89BNcTW8UI5XaP1EcMNFeM5Xye/Cyhwk+vU8Mq8nf8J+VCQzNsz2Jj+2NYTaQ2QoENzWtmVyxSKu/le031jXhtcOilivulTTqDRmjzPQK3moMD/OaXoebiS8vYDfCI3Qpj4k6dnvCv0/nsZGrdxZPMvDYkC0JfN/bxOc0SfNdxuu+NLErTs59f2CVCy8YuQwb4F/L8GsmdtdxxaRr4SLzNo9wqrRJVDOTpMljXDee4ZUJGAv5DIPvRrVt6yGfx2MTZjXuh9/fmXmBxFJ4A8K6mcxGhc3u4YbBzwXKdBrHjGgX4yQrsg7uLXlMYhn+PWK36TzhzzcfgS14bLAKKjCdGpasJt7uO44Y57ZrydbkClxz8dgEWP0PmGjgixHknoPHTXls2tIPkgfNo40CfifNcRRfh/KCSaj0BUdr89hA1XmF+Xl4bOKy7Ql+OYjHJJrt8CDscDaltaJy7Aj/OozHhslsJCKbGe9yVYnT6AnOFqC1zmIr8RDXjHDXnng4dvHBEh4bpjon8IRu1yoShxWhwUuoTzyWIusU4T14bCKkRb7hREFDvsIvgtcAI1sIPRnybsHrDnQ4fuE4LhJ/m9qkGPszeDPMcBdJl5a9iK8mMopII40vyc+WpWWHY2p+Ey/K89hkSMe6y3by2ABJp3wPMOx2hJa5jJCHz6I+8RjSbpJ7DDO52QPSCtdxNw0vGB67Czibj8dEVPIkXg2gfsSfbCZ8wX4emxCJ3QF8bWaoo6vNS//ASh4TJYvK73C4MlXEOatan3DR5Grhomn+wesMteKWY73smsGPl9Myy1Efg9fx2NRJhCw74PMXL5mWRmfx2DAfFEmEYn6YTQtxxpL/MD50Mfn5bSr2vb2wxDQfg2ZZimADncDmMAherXlMoki6PsKpilQTF7W+hcem+nhgGDA5G48NS93L2FyIx+Qn2+HB/jNNbcdgtfLvRnAbU12AucEzXDbMG/ZQRXhH419fMvHyr5S7deaxSZvwTfZfRh6bnHyLFP4GeRYU3YXPdFtSw6qhB44Z+HQeLZDUuom7JUy2QWLbCZhmiEtJTPH0X0S3a3XS/RUcsiyjqTex8xzEt1E8NkWlPXDY8BYckWQ4D9ditKCXWpn+DX/Zz3CHB2uFyxBguSk/Lcm4P9zd8K5rNgPccITHJLbG13DVhBYIUafKQ9xqzmOTZN/zKwxvJIPzYVw0mQUmE81hnjxskUkndtE1CGtr0k0RsyLvcD6XodXaCnzHCh6S3xVbhzfdTLj3wW5GEFZmMO2Zbdan8K6fge3ulGms/HM3HhM1at+JOF6Txyao6SM8K2riPQzCpM9huwysR7ziCywx6a32EuI8KDBiviMvmBybPbJPE01+WlvV83hiYJM1OwHteEjUkeS/gtdDTPTUdhrlgc08NmFOO+HTwKBu2JX/xfEiPCZqWdR4itPlTXLzXMuGbjhF24sKwoSw8KUGtQTUEN+QgYa7HETKMB/zPnCtvSl2HRXagsABpj4sR9TkEh6U5LEhSLMZX2jGR0IKbsXntiY4Y1M60DtyVQFeMGk55yGkIY8NQe8XOGSSNczE6fIKJ02wT7ztdbw28UE5nKQPMDETL+g/yRk8aUJDSBPk2EceOMfUlhWQ5j2GHx1oYQmlGm9wtgGP9Z5N8/c4y2MSn5xrQj6Y1s4+rFU92Qt7aQ11lTwrI7z781jvpdsY7tqPxyQ+FrU/4HRlXjANZuUf4iJtK8o5tAuDwWwOX/AdllJnuEac5vqFrTKcBpYWFPkHvkN4TIQiP3CsLI/1nG1HoBePSQIy78Lr/5nQOPF0o4BZtEXZT07HIj+M4bGeq3IaO0rzmCSk4RlcL8hjE9DkHu5TLTya9UA3bOexnusEdLXhMUmI81+KiPl5ecHo5dsAv3bUFx7NrPgj3MhkCGN0cqzB42I8JgkruQVv+5nIddB2tpd8h4Vpz86MxfoY3A1iOfn+b4OmpeUxSZik0vPIo3V5wbhZNniPm0Vod7JfTPUI2WkIW85ugFslGmuWCDZDvoWvNomT3emA7PMEHhOu1kk81/8nImb17uKKBS8QTUhzncOHwVa8ZMRchnpjMa1QG4vLGgTW0/+M2R35ZjAPiWbMmt7GBeOfsSlt9Qrnq/EC+elPKP7W93X2zUt/xFHaai+RLEZ+Dlyazdi7k4pvQ1AHaqH9ptEt3NH3dcQzzQrBVB4TjRVYgS8djH21rzGeYVsNahGBFJJ7DoJb8VhfFb+PdYV5TDQmbfEJpwxmXk/StL6FZyY1YlZTll2AKXr+BKkp0IOHJBHS9ooIXZKDF4yRNM9ZuPXhBfKLCu44WZ/H+qnERlwvz2OSGJm2BrwdwWNj5DA2FJscaECKOtk3h30fyWP91MMPQ6jXLEnqPsDlksb7FLvcS5xvwmPyK4cOvljJY/20CB4leEgSRWK7IDB8ZRZeMjq5ZiKkE49JLJKCn/GfPi8lX+1M+FqaeJ1EOdbjQmVjHdFjlqf/gHw8JrFZdWuYWZ+rajYlGpejsWZJVWdcLhvjbYA6u5jAiLqkcub/1ltmltQ1klSORlsLJ8Rk0QWREEIIIYQQQgghhBBCCCGEEEIIIYQQQgghhBBCCCGEEEIIIYQQQgghhBBCCCGEEEIIIYQQQgghhBBCCCGEEEIIIYQQQgghhBBCCCGEGAmHTLmLlClRIFtac/6CxszSl6pYwJ4XjJtz3mJF8ljyQsJsM+UtVqZk4Ry2vKxbkrTFKhZ1SsQW7JYZ8hQpU6pILgdeJiq2WfIWL12iYHYrXk4E5yIVS6SR8kLqk9jmaTd+5cFbF3bM6lcpvRl/VUMZ/7j6en0ZXjBqlp03nTqwLDMvJUBi7thkwoYTdy7un980YyIPaZLY9jz55kAtja865jY1R60+cuvqoeXtciT6Wm7ErLK1mLLhzM0Lu+bWzWTBX9OURadDb042tOGl1Jd94ruAkNBwmSw8JChgb13+qobqe8lwqR4vGDNJoecKeejz/LyYALsmZzzDwiLYMQ3zf9CMv6hLBd5E4lUHa15KiEWVf78qf72IsKBXA/iLRLDrfzcoVPm1hYQ8GJHIFM36UI5P3fWm/tPt3GdEC3ywMC1/QxN1zrCfud6Ql4xZ9l3h7E99V5AX4+c4wDVUeTiV7vXhL+tO4d2R7JfrpGFeW7d6GMR/N+blBLpjqxTb/kbODwqgcN+ePxHtGiHnZvaVf++lL3ld64Lyrwj98OSVtzLyHO3M30pYtX/Z6YSrDXjRiDkPDGZ/aeTrArwcL4s+j8Ujqfj60kP8Nx700XEju+hK8TLypqNmeS1pcUn5a3m8+ix+ffgwKh1/x7TlnKc8HMFvHrn6iUHEmjz8HQ3k/TuQ/cjXnnqS1xkOhrBfJ+DB9kn9Riw//13BCp8baniZcih9LEL8+00hr9vcEf9SDfO65i3xw25H5v6x4KSbGL6vnoRuGI3Z5F8nfoka53Xp/eKnPc4sGjHz4GvxG/dvY8ffMmXS8V/YsQh5tm10nxHrX4aJx6i/E38vIda5F4hprTd5nXaEeJOWbaugLGWY8FX85XarSglJ15XXWkwgrwvsUP6lmuW15T6xlvt1kNg1atvFi2VO0Kbsqrd0wb7xLeV9RuO8XuLDPuw9R/ywRd13LI7cX1r1jimT1LomHsRTypPZrMJV8ZZ1UcMz26b2BZn4w3qT13kuslZjyPbivOg8+QP75X704sV41f/XlzdGTCCvVwco/1K5JnltUVY8iH7tVd0uTs3FO7ZnWWVBF0qv/646pzTMa7N8N9hnI0Y6Kks21e+yUkhbZcGkSWd+YkfiRhtVybLWVfGQjlKVElBw+Sf+FehLXpf2Z7/M64q8JAgZd4m/3QReiptZ/mk3f3a9GH1eS3u+Vv2lka4a5HWm2axKFrgxCy/aLRcb2cNceFHLsv1xTrz7KmmW17ajP4t36BK8KEwUr0J/Z+Ul02VzRTyG/X+2SBaLN+xFGrSfMvY7+UP8UZGe5LV5G/a7hB2J8Sx9vNhjsDTBHv4cq33FPyPy03v2T6PP62I3ZQh7G6zQLK8L3mFnxLc6P8+IatfZMTpeg5e0y3Gmu/g94IcrqztpltfOp1ljXNbp51iiEv+yn7/ejpdMliSveH3z+nm5E4aJ9SwN2k/W496I3wC8X7F7tp7kdaY/Q2X4PC/Gc45+L9mvuD0fL8WptvJPCbq6aBP7l7Hnda65rIn8ZvwHDfO6nFgHehbdAy4R60DBfXlJu3Ire2vCH6xZyK4lmuV1JvH89YnR0zudlSPm8oLJsiz77+uvH/bk5kVBGCjW0XYk/Fwzg/IxccTTTXPYd6EneZ2x87+X3l3pG2NA1GCxH2Vrgv37NcW/JWxj7oIr2L+NPK8lPVjORGx3fKphPbwFOyRB+2Ic03li3+okXtCuXMoHaQcrZJoYrmlel2anX9jljLzE9BevDdt5wXRJpLb5a5eOvhxPFx9srk7PS3HLoGyjnarjMpJdz/WlHp4mZ97C+dJKeJGZLXYAzI/xgnq1AN/dbbMLBUwgr1uJT61OlLLQMK8zjmYf/zwnRtvmD7GxslTzUQGJkNsX4Sd75BcyapzXTt1YNdxnfRpeZNqwPwyHNRwga9Qk1pY/z/z0e9lRwUxeikfGD5Bf6FdYcNajvP5NroPiX5NwL2C5p9sHlLYUhCLGn9d5xUdcb/sJVs80y+sCi9jnXw6OkdddxGffO4vyklZluXZ4ZDXWVM6qcV5nHhfKWv+TVb3hSnXPsl/vYsUEr+UmJfNC8WH2x668GI80p06PqcUOZ3o9zmvJeLHxpcFfk2WAqglu/HltPYt9wbJp2QVrDfO6xHp2SO63i5HXTcTBtoer8ZJW2fdWPUDTPK9zzmWtgo/9YgxEqbiH/Xq3mlFeq0itnTLkrztN7D+OXKBBs8vqf1WVh06P81qaX6ySYX8VXk6Y0ee1Va2PrHF9tQhLcA3zutxOdkiu1Y6RJtXF8V0ndTo5RvO8zrtM/GSrGJ8svob9evfaUV6rOFbv+udO5VOGwGul+Gua0OO8zntGOVuhg+bzAIw+r/OID62+V2NNDk3zurKYxZcqxUiTirvZK+ea8pJOaJ7XBTayT7o2jPFcttBS9us96kZ5rVLqqn9YuDjiynNz3sTMsNXfvC62VUxr2ebovv4EGXte55jNsuDbDLHWqmle1zolZnGpGGlSZjt75QofyKQbmud10T3sQvWyZoyZ2vkXsF/vWT/Ka5Wqqrk6gM++Gqxlyl9NmN7mdeHl4mBJxc0KiZi2Z+R5bdbrEyD/L5cYa5rXtcXW9PkyMU6IklvYKzc68pJOaJ7XxfaJeV07Rl7nmcN+vZdDYnQImLR6QLhyvH3Y+6NdEzHRTU/zWpJ3rXKe5v1EDaAw8ryudZz9ebdUGZmo+/XFCvqa18r79at6MerhqryO2YFv0srfPrNz37XnylHSz3pqPg9PP/Nakueksm39bCB/QTPGndf24kix8GGqgsb369Psh86Xjl0Pv9iCl3QiEXm9V209/ElPqoerSMVDIy1zQDlQOhHja/Uzr2veUk7hfdEpcYtxGXdezxJn+CzgSx9pmtfVDrMf+uVxsLLf7FR9XtIJzfO60Fb2Sdf6sfvN7negvI7J3GGq+ABb/g8vJ0wf89q86zVxfj2ut03k0qLGnNc29V6yRtbFn5n8hOX1y0zKML4cqCgOVLpWK8ZHaog95Lp5fh1F87zOv0b8ZMsYnyy+lv16t5pSXv8q52J2WHC/jKa9TXqY12l7i5NwEXqqbWK/XGPO6xxrWI019OqI7gP6M72HfAUUHpN7DOxdMd7VRUptZofkbqvY41L+LcdLOqF5XudaII5L6RVjYSbluJRrdSivY2nszu51b7trcEyV9C+vM/VXTkkJP1yHv6A5Y87rYrdZXquzMif/hFrK5urz/jHyuts99sq2QrykE5rndaYxoez0Gx/j9Kt3nv1658tRXsdSQly879Nfmi5Np3d5nX2KsscMK5MwgtmY87rINfV5HbIk3rx2GcY+83FyjLweJs6RWxxjRLb2aZ7XDu2CAa9lMWahtGYNDBzMwEumTGoV86FAvsUy4McSTVum+pbXueYo1/gJGZuXv5AYRn2/VjZOfqdYpXyeHadW7DMBu2KcIQvF0UujeUE3NM9roSzL69DzMR7MDhSnka7nBZPl0GzZ0ftXG8a4OxdYxfLaY4GB5nXm2d/Ek/XtqCSthGPU7etFpy6e/+nsRfH0D795+tLx/vFPyq0kPlm4H73kjLnYHe7dnZd0IxF5nVVsdH2NcWmaycqB03jBZLmM+cAu2fNjzEsveYTVwz8M0nR3AP3Ka+sxyiHuT0fFeKCZCMac13YVmjRv9lPDNsp+s4F1WzQuEH/6FLjF6u/fKv98YFhDXCfwik4fcyUmr51OsOtOZKufD7pK/cd+vUe6vewYAKdePkDEnSK8yLT8qACeVDbI/nDL6uIjWsVrtV+rmTkTf3eKMed1LFLxOder6PucVDw6MdtjUTJM9WMV8XVRn7RfLa5qtzDhB9/J8XteS8Rvz0zNt2c73I39IXujFkiVTPnIfr0dOu2tNwTSAux+jchOP+9vucXH+ris2sswzi87ml7ldd4b7HyAT3Ne/IVVgbLlK5RyjvevMaG8Vo1Lid6fK1OJ8uUq5lIzztCysjhzIGiQakkSu+7i+IawxD9qSJTf8zptMfbrFVBTiTQr8pD9QvIZqvVSpc2VW5PofqchvWdxUzwQD35Ou5spDjgL3aAq5Cxdvnz5+Hfi06e8dugudvnKvy0ePmZstEktlA3InIcePHlxtVO8Wx6YXF5H33aH33r62HWJuhm6DnvFwcWfZ4p37Kx/vme1uYj98Xe1Jdvved3u6pPHr7epGwwjXSpOBPBaW4zFaXo8Fuc4nI9eadpkSfq4irlwRTUkvMJm8XKM/1Tfr2T5vadPno2O90vUp7wuJ3bpQBH44fXbGL6tUj7xKiR2sMhGxzulxYTzWllNO1WTl35RX7mPz4ftkweP3/JcDF820LT3JYl+z+uhYr4+asVLv6igXOzKc9+MIWPWKvv8v3fRdL8aY5Z2IUtMyB4vHtlv2JxDymHVTzuo3pIqN7FbE6Px/Tt9yuv2yt2jfnNUefku4MpODd8/4l3Q3oTzep74zR9SPzr0z9diVgHikpbM+ynx91IkX9ZJsfN6gLiQzw31W/R2eiS2vlgtU/lPeCyjtBaV36xMZsh9VAMX5B8G8icf0uPiK0vjHVqkT3ndl28/EsvB8uKbBcS15imvo4h5Ldcwr4VWD6PHtMi9ZvFXdUd5v36raV4Lla7wK47Ib1uMHzNppf4JVE6TUAm73z5qwLBmeR2gN3k9RvUXxHZM2TtaUOwg9B0eb14XXs0+c9cU9rUXrMV1oj9ErxO/UDxSceW1WfGtUctuRGytE+94cq3IOpn9n77G3Nd+sPi4/WYceW2WY4nYC650qDXdrTlphsan+Z5zrO00PtvPwykV595iWbx5ne5Pdk3w76EXeZ2/czs1OlVSjjK0r9/tBnwGxrvNvUPJ9u061Ux48XQjYFa3ffu29aNHHxVpPVOO/+LscCpcr9vYlXs3/T2iXZF4u1G1w7pAm/YdG2aJ8ewiZ4uRfrgWZ00qb61OI5fu3rZwdOfSur/qGA7rMm2HzNq0Y8PcoR1qRG2wxkgqtdsaPWNXPcu8LTt0bJo9EYsN6Uy8rT72Ztr98O6i03HNhifqmLF/N4vEDrFTOS72BauUjL7mpyz265XxwPnKvKiOdd5KZXNRUscmyVyyfPFssdNTOhaYqsPNjlOStPMDeNTQfCUYE1NwqRzLYow71DOZJgXgkI4fr5mO6v8BA4zjFifJdjQUr+Kthpsys16fgeG8oH8k9V/JsZIXSDLZzvVFmNpnmoan0PUg+C5J2rhxEzDlC3BNf3sMe72PxLP/8QJJHpud3sCBBHeZNQxF3uPbvELxtsFN2SLgXCudbKanFUMicKc3TarWDovTiNhd1UgeB6affn5avD2Apq3FrsPNzOPvekxNVdef6eKgv7+egRl0dFMVZWekEZA65k/kKoYmxSprIvZFSXkWGeiarD22uVQLVhoFiZQu9/GQxD9vL7Xp+a9nWCgVCCGEEEIIIYQQQgghhBBCCCGEEEIIIYQQQgghhBBCCCGEEEIIIYQQQgghhBBCCCGEEEIIIYQQQgghhBBCCCGEEEIIIYQQQgghhBBCiP4ShP8DZWgSUJBL5ygAAAAASUVORK5CYII="/>
          <p:cNvSpPr>
            <a:spLocks noChangeAspect="1" noChangeArrowheads="1"/>
          </p:cNvSpPr>
          <p:nvPr/>
        </p:nvSpPr>
        <p:spPr bwMode="auto">
          <a:xfrm>
            <a:off x="5724865" y="861928"/>
            <a:ext cx="1004200" cy="1004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7423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txBox="1">
            <a:spLocks noChangeArrowheads="1"/>
          </p:cNvSpPr>
          <p:nvPr/>
        </p:nvSpPr>
        <p:spPr bwMode="auto">
          <a:xfrm>
            <a:off x="1276350" y="2033588"/>
            <a:ext cx="6972300" cy="993775"/>
          </a:xfrm>
          <a:prstGeom prst="rect">
            <a:avLst/>
          </a:prstGeom>
          <a:noFill/>
          <a:ln w="9525">
            <a:noFill/>
            <a:miter lim="800000"/>
            <a:headEnd/>
            <a:tailEnd/>
          </a:ln>
        </p:spPr>
        <p:txBody>
          <a:bodyPr/>
          <a:lstStyle/>
          <a:p>
            <a:pPr>
              <a:lnSpc>
                <a:spcPct val="90000"/>
              </a:lnSpc>
            </a:pPr>
            <a:r>
              <a:rPr lang="en-US" altLang="zh-CN" sz="3300">
                <a:latin typeface="Calibri Light" pitchFamily="34" charset="0"/>
              </a:rPr>
              <a:t>Application Examples and paradoxes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tLang="zh-CN" smtClean="0"/>
              <a:t>Shortest Path Auctions</a:t>
            </a:r>
          </a:p>
        </p:txBody>
      </p:sp>
      <p:sp>
        <p:nvSpPr>
          <p:cNvPr id="82946" name="Rectangle 3"/>
          <p:cNvSpPr>
            <a:spLocks noGrp="1" noChangeArrowheads="1"/>
          </p:cNvSpPr>
          <p:nvPr>
            <p:ph idx="1"/>
          </p:nvPr>
        </p:nvSpPr>
        <p:spPr/>
        <p:txBody>
          <a:bodyPr/>
          <a:lstStyle/>
          <a:p>
            <a:pPr eaLnBrk="1" hangingPunct="1"/>
            <a:r>
              <a:rPr lang="en-US" altLang="zh-CN" smtClean="0"/>
              <a:t>A buyer wants to purchase a path from s to t in a graph</a:t>
            </a:r>
          </a:p>
          <a:p>
            <a:pPr lvl="1" eaLnBrk="1" hangingPunct="1"/>
            <a:r>
              <a:rPr lang="en-US" altLang="zh-CN" smtClean="0"/>
              <a:t>Selfish agents own the edges</a:t>
            </a:r>
          </a:p>
          <a:p>
            <a:pPr lvl="1" eaLnBrk="1" hangingPunct="1"/>
            <a:r>
              <a:rPr lang="en-US" altLang="zh-CN" smtClean="0"/>
              <a:t>Edge costs are </a:t>
            </a:r>
            <a:r>
              <a:rPr lang="en-US" altLang="zh-CN" i="1" smtClean="0"/>
              <a:t>private</a:t>
            </a:r>
            <a:endParaRPr lang="en-US" altLang="zh-CN" smtClean="0"/>
          </a:p>
          <a:p>
            <a:pPr lvl="2" eaLnBrk="1" hangingPunct="1"/>
            <a:r>
              <a:rPr lang="en-US" altLang="zh-CN" smtClean="0"/>
              <a:t>Only the selfish agents know the true costs</a:t>
            </a:r>
          </a:p>
          <a:p>
            <a:pPr eaLnBrk="1" hangingPunct="1"/>
            <a:r>
              <a:rPr lang="en-US" altLang="zh-CN" smtClean="0"/>
              <a:t>We want to lower the buyer’s expected payments in shortest path auctions</a:t>
            </a:r>
          </a:p>
          <a:p>
            <a:pPr eaLnBrk="1" hangingPunct="1"/>
            <a:endParaRPr lang="zh-CN"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1277938" y="92075"/>
            <a:ext cx="5865812" cy="971550"/>
          </a:xfrm>
        </p:spPr>
        <p:txBody>
          <a:bodyPr/>
          <a:lstStyle/>
          <a:p>
            <a:pPr eaLnBrk="1" hangingPunct="1"/>
            <a:r>
              <a:rPr lang="en-US" altLang="zh-CN" smtClean="0"/>
              <a:t>One possible solution</a:t>
            </a:r>
          </a:p>
        </p:txBody>
      </p:sp>
      <p:sp>
        <p:nvSpPr>
          <p:cNvPr id="22531" name="Rectangle 3"/>
          <p:cNvSpPr>
            <a:spLocks noGrp="1" noChangeArrowheads="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altLang="zh-CN" sz="1950"/>
              <a:t>All edges submit their bids</a:t>
            </a:r>
          </a:p>
          <a:p>
            <a:pPr eaLnBrk="1" fontAlgn="auto" hangingPunct="1">
              <a:spcAft>
                <a:spcPts val="0"/>
              </a:spcAft>
              <a:buFont typeface="Arial" panose="020B0604020202020204" pitchFamily="34" charset="0"/>
              <a:buChar char="•"/>
              <a:defRPr/>
            </a:pPr>
            <a:r>
              <a:rPr lang="en-US" altLang="zh-CN" sz="1950"/>
              <a:t>The buyer chooses the cheapest path</a:t>
            </a:r>
          </a:p>
          <a:p>
            <a:pPr eaLnBrk="1" fontAlgn="auto" hangingPunct="1">
              <a:spcAft>
                <a:spcPts val="0"/>
              </a:spcAft>
              <a:buFont typeface="Arial" panose="020B0604020202020204" pitchFamily="34" charset="0"/>
              <a:buChar char="•"/>
              <a:defRPr/>
            </a:pPr>
            <a:r>
              <a:rPr lang="en-US" altLang="zh-CN" sz="1950"/>
              <a:t>The buyer pays each winning agent its </a:t>
            </a:r>
            <a:r>
              <a:rPr lang="en-US" altLang="zh-CN" sz="1950" i="1"/>
              <a:t>threshold bid</a:t>
            </a:r>
            <a:endParaRPr lang="en-US" altLang="zh-CN" sz="1950"/>
          </a:p>
          <a:p>
            <a:pPr lvl="1" eaLnBrk="1" fontAlgn="auto" hangingPunct="1">
              <a:spcAft>
                <a:spcPts val="0"/>
              </a:spcAft>
              <a:buFont typeface="Arial" panose="020B0604020202020204" pitchFamily="34" charset="0"/>
              <a:buChar char="•"/>
              <a:defRPr/>
            </a:pPr>
            <a:r>
              <a:rPr lang="en-US" altLang="zh-CN" sz="1650"/>
              <a:t>The highest amount that agent can bid and remain on the chosen path</a:t>
            </a:r>
          </a:p>
          <a:p>
            <a:pPr eaLnBrk="1" fontAlgn="auto" hangingPunct="1">
              <a:spcAft>
                <a:spcPts val="0"/>
              </a:spcAft>
              <a:buFont typeface="Arial" panose="020B0604020202020204" pitchFamily="34" charset="0"/>
              <a:buChar char="•"/>
              <a:defRPr/>
            </a:pPr>
            <a:r>
              <a:rPr lang="en-US" altLang="zh-CN" sz="1950">
                <a:solidFill>
                  <a:srgbClr val="00CC00"/>
                </a:solidFill>
              </a:rPr>
              <a:t>Truthful</a:t>
            </a:r>
          </a:p>
          <a:p>
            <a:pPr eaLnBrk="1" fontAlgn="auto" hangingPunct="1">
              <a:spcAft>
                <a:spcPts val="0"/>
              </a:spcAft>
              <a:buFont typeface="Arial" panose="020B0604020202020204" pitchFamily="34" charset="0"/>
              <a:buChar char="•"/>
              <a:defRPr/>
            </a:pPr>
            <a:r>
              <a:rPr lang="en-US" altLang="zh-CN" sz="1950"/>
              <a:t>May have </a:t>
            </a:r>
            <a:r>
              <a:rPr lang="en-US" altLang="zh-CN" sz="1950">
                <a:solidFill>
                  <a:srgbClr val="CC0000"/>
                </a:solidFill>
              </a:rPr>
              <a:t>extremely high costs</a:t>
            </a:r>
          </a:p>
          <a:p>
            <a:pPr lvl="1" eaLnBrk="1" fontAlgn="auto" hangingPunct="1">
              <a:spcAft>
                <a:spcPts val="0"/>
              </a:spcAft>
              <a:buFont typeface="Arial" panose="020B0604020202020204" pitchFamily="34" charset="0"/>
              <a:buChar char="•"/>
              <a:defRPr/>
            </a:pPr>
            <a:r>
              <a:rPr lang="en-US" altLang="zh-CN" sz="1650"/>
              <a:t>Bad behavior when we have long vertex-disjoint paths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de-DE" smtClean="0">
                <a:ea typeface="宋体" pitchFamily="2" charset="-122"/>
              </a:rPr>
              <a:t>Utility Theory</a:t>
            </a:r>
          </a:p>
        </p:txBody>
      </p:sp>
      <p:sp>
        <p:nvSpPr>
          <p:cNvPr id="23554" name="Rectangle 3"/>
          <p:cNvSpPr>
            <a:spLocks noGrp="1" noChangeArrowheads="1"/>
          </p:cNvSpPr>
          <p:nvPr>
            <p:ph idx="1"/>
          </p:nvPr>
        </p:nvSpPr>
        <p:spPr/>
        <p:txBody>
          <a:bodyPr/>
          <a:lstStyle/>
          <a:p>
            <a:pPr eaLnBrk="1" hangingPunct="1">
              <a:buFont typeface="Wingdings" pitchFamily="2" charset="2"/>
              <a:buNone/>
            </a:pPr>
            <a:r>
              <a:rPr lang="en-US" altLang="de-DE" dirty="0" smtClean="0">
                <a:ea typeface="宋体" pitchFamily="2" charset="-122"/>
              </a:rPr>
              <a:t>Utility Theory based on:</a:t>
            </a:r>
          </a:p>
          <a:p>
            <a:pPr eaLnBrk="1" hangingPunct="1"/>
            <a:r>
              <a:rPr lang="en-US" altLang="de-DE" dirty="0" smtClean="0">
                <a:ea typeface="宋体" pitchFamily="2" charset="-122"/>
              </a:rPr>
              <a:t>rationality</a:t>
            </a:r>
          </a:p>
          <a:p>
            <a:pPr eaLnBrk="1" hangingPunct="1"/>
            <a:r>
              <a:rPr lang="en-US" altLang="de-DE" dirty="0" smtClean="0">
                <a:ea typeface="宋体" pitchFamily="2" charset="-122"/>
              </a:rPr>
              <a:t>maximization of utility</a:t>
            </a:r>
          </a:p>
          <a:p>
            <a:pPr lvl="1" eaLnBrk="1" hangingPunct="1"/>
            <a:r>
              <a:rPr lang="en-US" altLang="de-DE" dirty="0" smtClean="0">
                <a:ea typeface="宋体" pitchFamily="2" charset="-122"/>
              </a:rPr>
              <a:t>may not be a linear function of income or wealth</a:t>
            </a:r>
          </a:p>
          <a:p>
            <a:pPr eaLnBrk="1" hangingPunct="1">
              <a:buFont typeface="Wingdings" pitchFamily="2" charset="2"/>
              <a:buNone/>
            </a:pPr>
            <a:endParaRPr lang="en-US" altLang="de-DE" dirty="0" smtClean="0">
              <a:ea typeface="宋体" pitchFamily="2" charset="-122"/>
            </a:endParaRPr>
          </a:p>
          <a:p>
            <a:pPr eaLnBrk="1" hangingPunct="1">
              <a:buFont typeface="Wingdings" pitchFamily="2" charset="2"/>
              <a:buNone/>
            </a:pPr>
            <a:r>
              <a:rPr lang="en-US" altLang="de-DE" dirty="0" smtClean="0">
                <a:ea typeface="宋体" pitchFamily="2" charset="-122"/>
              </a:rPr>
              <a:t>It is a quantification of a person's preferences with respect to certain objects.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altLang="zh-CN" smtClean="0"/>
              <a:t>Reducing Payments</a:t>
            </a:r>
          </a:p>
        </p:txBody>
      </p:sp>
      <p:sp>
        <p:nvSpPr>
          <p:cNvPr id="87042" name="Rectangle 3"/>
          <p:cNvSpPr>
            <a:spLocks noGrp="1" noChangeArrowheads="1"/>
          </p:cNvSpPr>
          <p:nvPr>
            <p:ph idx="1"/>
          </p:nvPr>
        </p:nvSpPr>
        <p:spPr/>
        <p:txBody>
          <a:bodyPr/>
          <a:lstStyle/>
          <a:p>
            <a:pPr eaLnBrk="1" hangingPunct="1"/>
            <a:r>
              <a:rPr lang="en-US" altLang="zh-CN" smtClean="0"/>
              <a:t>Can we modify the graph?</a:t>
            </a:r>
          </a:p>
          <a:p>
            <a:pPr lvl="1" eaLnBrk="1" hangingPunct="1"/>
            <a:r>
              <a:rPr lang="en-US" altLang="zh-CN" smtClean="0">
                <a:solidFill>
                  <a:srgbClr val="CC0000"/>
                </a:solidFill>
              </a:rPr>
              <a:t>Adding new edges is not possible</a:t>
            </a:r>
          </a:p>
          <a:p>
            <a:pPr lvl="2" eaLnBrk="1" hangingPunct="1"/>
            <a:r>
              <a:rPr lang="en-US" altLang="zh-CN" smtClean="0"/>
              <a:t>These are resources we do not have</a:t>
            </a:r>
          </a:p>
          <a:p>
            <a:pPr lvl="1" eaLnBrk="1" hangingPunct="1"/>
            <a:r>
              <a:rPr lang="en-US" altLang="zh-CN" smtClean="0">
                <a:solidFill>
                  <a:srgbClr val="00CC00"/>
                </a:solidFill>
              </a:rPr>
              <a:t>Removing edges can be performed</a:t>
            </a:r>
            <a:r>
              <a:rPr lang="en-US" altLang="zh-CN" smtClean="0"/>
              <a:t> by prohibiting some agents from participating</a:t>
            </a:r>
          </a:p>
          <a:p>
            <a:pPr lvl="2" eaLnBrk="1" hangingPunct="1"/>
            <a:r>
              <a:rPr lang="en-US" altLang="zh-CN" smtClean="0"/>
              <a:t>Counter-intuitive: we are reducing the competition. Why would this reduce the payments?</a:t>
            </a:r>
          </a:p>
          <a:p>
            <a:pPr eaLnBrk="1" hangingPunct="1">
              <a:buFont typeface="Wingdings" pitchFamily="2" charset="2"/>
              <a:buNone/>
            </a:pPr>
            <a:endParaRPr lang="en-US" altLang="zh-CN"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altLang="zh-CN" smtClean="0"/>
              <a:t>Deleting can be rewarding</a:t>
            </a:r>
          </a:p>
        </p:txBody>
      </p:sp>
      <p:pic>
        <p:nvPicPr>
          <p:cNvPr id="89090" name="Picture 4"/>
          <p:cNvPicPr>
            <a:picLocks noChangeAspect="1" noChangeArrowheads="1"/>
          </p:cNvPicPr>
          <p:nvPr/>
        </p:nvPicPr>
        <p:blipFill>
          <a:blip r:embed="rId3"/>
          <a:srcRect l="15352" t="15511" r="49205" b="64551"/>
          <a:stretch>
            <a:fillRect/>
          </a:stretch>
        </p:blipFill>
        <p:spPr bwMode="auto">
          <a:xfrm>
            <a:off x="2195513" y="1114425"/>
            <a:ext cx="4537075" cy="2322513"/>
          </a:xfrm>
          <a:prstGeom prst="rect">
            <a:avLst/>
          </a:prstGeom>
          <a:noFill/>
          <a:ln w="9525">
            <a:noFill/>
            <a:miter lim="800000"/>
            <a:headEnd/>
            <a:tailEnd/>
          </a:ln>
        </p:spPr>
      </p:pic>
      <p:sp>
        <p:nvSpPr>
          <p:cNvPr id="48134" name="AutoShape 6"/>
          <p:cNvSpPr>
            <a:spLocks noChangeArrowheads="1"/>
          </p:cNvSpPr>
          <p:nvPr/>
        </p:nvSpPr>
        <p:spPr bwMode="auto">
          <a:xfrm>
            <a:off x="1655763" y="3760788"/>
            <a:ext cx="5724525" cy="1187450"/>
          </a:xfrm>
          <a:prstGeom prst="wedgeRoundRectCallout">
            <a:avLst>
              <a:gd name="adj1" fmla="val -30139"/>
              <a:gd name="adj2" fmla="val -121542"/>
              <a:gd name="adj3" fmla="val 16667"/>
            </a:avLst>
          </a:prstGeom>
          <a:solidFill>
            <a:schemeClr val="accent1"/>
          </a:solidFill>
          <a:ln w="9525">
            <a:solidFill>
              <a:schemeClr val="tx1"/>
            </a:solidFill>
            <a:miter lim="800000"/>
            <a:headEnd/>
            <a:tailEnd/>
          </a:ln>
          <a:effectLst/>
          <a:extLst/>
        </p:spPr>
        <p:txBody>
          <a:bodyPr/>
          <a:lstStyle/>
          <a:p>
            <a:pPr fontAlgn="auto">
              <a:spcBef>
                <a:spcPts val="0"/>
              </a:spcBef>
              <a:spcAft>
                <a:spcPts val="0"/>
              </a:spcAft>
              <a:defRPr/>
            </a:pPr>
            <a:r>
              <a:rPr lang="en-US" altLang="zh-CN" sz="1013" dirty="0">
                <a:latin typeface="+mn-lt"/>
                <a:cs typeface="+mn-cs"/>
              </a:rPr>
              <a:t>The m edges path wins. The threshold bid of each edge is 1.</a:t>
            </a:r>
          </a:p>
          <a:p>
            <a:pPr fontAlgn="auto">
              <a:spcBef>
                <a:spcPts val="0"/>
              </a:spcBef>
              <a:spcAft>
                <a:spcPts val="0"/>
              </a:spcAft>
              <a:defRPr/>
            </a:pPr>
            <a:r>
              <a:rPr lang="en-US" altLang="zh-CN" sz="1013" dirty="0">
                <a:latin typeface="+mn-lt"/>
                <a:cs typeface="+mn-cs"/>
              </a:rPr>
              <a:t>We pay a total of m.</a:t>
            </a:r>
          </a:p>
          <a:p>
            <a:pPr fontAlgn="auto">
              <a:spcBef>
                <a:spcPts val="0"/>
              </a:spcBef>
              <a:spcAft>
                <a:spcPts val="0"/>
              </a:spcAft>
              <a:defRPr/>
            </a:pPr>
            <a:r>
              <a:rPr lang="en-US" altLang="zh-CN" sz="1013" dirty="0">
                <a:latin typeface="+mn-lt"/>
                <a:cs typeface="+mn-cs"/>
              </a:rPr>
              <a:t>If we remove any edge on the long path, one of the lower edges wins. Its threshold bid is 1, so it is paid 1. </a:t>
            </a:r>
          </a:p>
          <a:p>
            <a:pPr fontAlgn="auto">
              <a:spcBef>
                <a:spcPts val="0"/>
              </a:spcBef>
              <a:spcAft>
                <a:spcPts val="0"/>
              </a:spcAft>
              <a:defRPr/>
            </a:pPr>
            <a:r>
              <a:rPr lang="en-US" altLang="zh-CN" sz="1013" dirty="0">
                <a:latin typeface="+mn-lt"/>
                <a:cs typeface="+mn-cs"/>
              </a:rPr>
              <a:t>Edge deletion can give a performance ratio of 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en-US" altLang="zh-CN" smtClean="0"/>
              <a:t>Classifications	</a:t>
            </a:r>
          </a:p>
        </p:txBody>
      </p:sp>
      <p:sp>
        <p:nvSpPr>
          <p:cNvPr id="91138" name="Rectangle 3"/>
          <p:cNvSpPr>
            <a:spLocks noGrp="1" noChangeArrowheads="1"/>
          </p:cNvSpPr>
          <p:nvPr>
            <p:ph idx="1"/>
          </p:nvPr>
        </p:nvSpPr>
        <p:spPr/>
        <p:txBody>
          <a:bodyPr/>
          <a:lstStyle/>
          <a:p>
            <a:pPr eaLnBrk="1" hangingPunct="1"/>
            <a:r>
              <a:rPr lang="en-US" altLang="zh-CN" smtClean="0"/>
              <a:t>Nash Equilibrium does not exist</a:t>
            </a:r>
          </a:p>
          <a:p>
            <a:pPr eaLnBrk="1" hangingPunct="1"/>
            <a:r>
              <a:rPr lang="en-US" altLang="zh-CN" smtClean="0"/>
              <a:t>Nash Equilibrium exists but not every path converges to a Nash Equilibrium </a:t>
            </a:r>
          </a:p>
          <a:p>
            <a:pPr lvl="1" eaLnBrk="1" hangingPunct="1"/>
            <a:r>
              <a:rPr lang="en-US" altLang="zh-CN" smtClean="0"/>
              <a:t>cycle exists</a:t>
            </a:r>
          </a:p>
          <a:p>
            <a:pPr eaLnBrk="1" hangingPunct="1"/>
            <a:r>
              <a:rPr lang="en-US" altLang="zh-CN" smtClean="0"/>
              <a:t>Nash Equilibrium exists and every path converges to a Nash Equilibrium </a:t>
            </a:r>
          </a:p>
          <a:p>
            <a:pPr lvl="1" eaLnBrk="1" hangingPunct="1"/>
            <a:r>
              <a:rPr lang="en-US" altLang="zh-CN" smtClean="0"/>
              <a:t>potential function exists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en-US" altLang="zh-CN" smtClean="0"/>
              <a:t>Example: Total Distance Game</a:t>
            </a:r>
          </a:p>
        </p:txBody>
      </p:sp>
      <p:sp>
        <p:nvSpPr>
          <p:cNvPr id="93186" name="Rectangle 3"/>
          <p:cNvSpPr>
            <a:spLocks noGrp="1" noChangeArrowheads="1"/>
          </p:cNvSpPr>
          <p:nvPr>
            <p:ph idx="1"/>
          </p:nvPr>
        </p:nvSpPr>
        <p:spPr/>
        <p:txBody>
          <a:bodyPr/>
          <a:lstStyle/>
          <a:p>
            <a:pPr eaLnBrk="1" hangingPunct="1"/>
            <a:r>
              <a:rPr lang="en-US" altLang="zh-CN" smtClean="0"/>
              <a:t>m players play on a graph with n vertices</a:t>
            </a:r>
          </a:p>
          <a:p>
            <a:pPr lvl="1" eaLnBrk="1" hangingPunct="1"/>
            <a:r>
              <a:rPr lang="en-US" altLang="zh-CN" smtClean="0"/>
              <a:t>each chooses one vertex</a:t>
            </a:r>
          </a:p>
          <a:p>
            <a:pPr eaLnBrk="1" hangingPunct="1"/>
            <a:r>
              <a:rPr lang="en-US" altLang="zh-CN" smtClean="0"/>
              <a:t>Try to maximize his total distance to all the other players</a:t>
            </a:r>
          </a:p>
          <a:p>
            <a:pPr eaLnBrk="1" hangingPunct="1"/>
            <a:r>
              <a:rPr lang="en-US" altLang="zh-CN" smtClean="0"/>
              <a:t>Which category?</a:t>
            </a:r>
          </a:p>
          <a:p>
            <a:pPr eaLnBrk="1" hangingPunct="1"/>
            <a:endParaRPr lang="en-US" altLang="zh-CN" smtClean="0"/>
          </a:p>
        </p:txBody>
      </p:sp>
      <p:sp>
        <p:nvSpPr>
          <p:cNvPr id="118788" name="Line 4"/>
          <p:cNvSpPr>
            <a:spLocks noChangeShapeType="1"/>
          </p:cNvSpPr>
          <p:nvPr/>
        </p:nvSpPr>
        <p:spPr bwMode="auto">
          <a:xfrm flipV="1">
            <a:off x="3924300" y="2517775"/>
            <a:ext cx="1944688" cy="863600"/>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89" name="Line 5"/>
          <p:cNvSpPr>
            <a:spLocks noChangeShapeType="1"/>
          </p:cNvSpPr>
          <p:nvPr/>
        </p:nvSpPr>
        <p:spPr bwMode="auto">
          <a:xfrm>
            <a:off x="3924300" y="3381375"/>
            <a:ext cx="485775" cy="1674813"/>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0" name="Line 6"/>
          <p:cNvSpPr>
            <a:spLocks noChangeShapeType="1"/>
          </p:cNvSpPr>
          <p:nvPr/>
        </p:nvSpPr>
        <p:spPr bwMode="auto">
          <a:xfrm flipV="1">
            <a:off x="4410075" y="4840288"/>
            <a:ext cx="2808288" cy="215900"/>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1" name="Line 7"/>
          <p:cNvSpPr>
            <a:spLocks noChangeShapeType="1"/>
          </p:cNvSpPr>
          <p:nvPr/>
        </p:nvSpPr>
        <p:spPr bwMode="auto">
          <a:xfrm flipH="1" flipV="1">
            <a:off x="5868988" y="2517775"/>
            <a:ext cx="1349375" cy="2322513"/>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2" name="Line 8"/>
          <p:cNvSpPr>
            <a:spLocks noChangeShapeType="1"/>
          </p:cNvSpPr>
          <p:nvPr/>
        </p:nvSpPr>
        <p:spPr bwMode="auto">
          <a:xfrm flipV="1">
            <a:off x="4410075" y="3275013"/>
            <a:ext cx="2970213" cy="1781175"/>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3" name="Line 9"/>
          <p:cNvSpPr>
            <a:spLocks noChangeShapeType="1"/>
          </p:cNvSpPr>
          <p:nvPr/>
        </p:nvSpPr>
        <p:spPr bwMode="auto">
          <a:xfrm flipV="1">
            <a:off x="3924300" y="3275013"/>
            <a:ext cx="3455988" cy="106362"/>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4" name="Line 10"/>
          <p:cNvSpPr>
            <a:spLocks noChangeShapeType="1"/>
          </p:cNvSpPr>
          <p:nvPr/>
        </p:nvSpPr>
        <p:spPr bwMode="auto">
          <a:xfrm>
            <a:off x="5868988" y="2517775"/>
            <a:ext cx="1511300" cy="757238"/>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5" name="Line 11"/>
          <p:cNvSpPr>
            <a:spLocks noChangeShapeType="1"/>
          </p:cNvSpPr>
          <p:nvPr/>
        </p:nvSpPr>
        <p:spPr bwMode="auto">
          <a:xfrm>
            <a:off x="3924300" y="3381375"/>
            <a:ext cx="3294063" cy="1458913"/>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6" name="Line 12"/>
          <p:cNvSpPr>
            <a:spLocks noChangeShapeType="1"/>
          </p:cNvSpPr>
          <p:nvPr/>
        </p:nvSpPr>
        <p:spPr bwMode="auto">
          <a:xfrm flipH="1">
            <a:off x="4410075" y="2517775"/>
            <a:ext cx="1458913" cy="2538413"/>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18797" name="Line 13"/>
          <p:cNvSpPr>
            <a:spLocks noChangeShapeType="1"/>
          </p:cNvSpPr>
          <p:nvPr/>
        </p:nvSpPr>
        <p:spPr bwMode="auto">
          <a:xfrm flipH="1">
            <a:off x="7218363" y="3275013"/>
            <a:ext cx="161925" cy="1565275"/>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ltLang="zh-CN" smtClean="0"/>
              <a:t>How Bad is Selfish Routing?</a:t>
            </a:r>
          </a:p>
        </p:txBody>
      </p:sp>
      <p:sp>
        <p:nvSpPr>
          <p:cNvPr id="95234" name="Rectangle 3"/>
          <p:cNvSpPr>
            <a:spLocks noGrp="1" noChangeArrowheads="1"/>
          </p:cNvSpPr>
          <p:nvPr>
            <p:ph idx="1"/>
          </p:nvPr>
        </p:nvSpPr>
        <p:spPr/>
        <p:txBody>
          <a:bodyPr/>
          <a:lstStyle/>
          <a:p>
            <a:pPr eaLnBrk="1" hangingPunct="1"/>
            <a:r>
              <a:rPr lang="en-US" altLang="zh-CN" smtClean="0"/>
              <a:t>Latency function: l(x) where x is the traffic</a:t>
            </a:r>
          </a:p>
        </p:txBody>
      </p:sp>
      <p:sp>
        <p:nvSpPr>
          <p:cNvPr id="107524" name="Oval 4"/>
          <p:cNvSpPr>
            <a:spLocks noChangeArrowheads="1"/>
          </p:cNvSpPr>
          <p:nvPr/>
        </p:nvSpPr>
        <p:spPr bwMode="auto">
          <a:xfrm>
            <a:off x="2519363" y="1868488"/>
            <a:ext cx="325437"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v</a:t>
            </a:r>
          </a:p>
        </p:txBody>
      </p:sp>
      <p:sp>
        <p:nvSpPr>
          <p:cNvPr id="107525" name="Oval 5"/>
          <p:cNvSpPr>
            <a:spLocks noChangeArrowheads="1"/>
          </p:cNvSpPr>
          <p:nvPr/>
        </p:nvSpPr>
        <p:spPr bwMode="auto">
          <a:xfrm>
            <a:off x="3544888" y="2787650"/>
            <a:ext cx="325437"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t</a:t>
            </a:r>
          </a:p>
        </p:txBody>
      </p:sp>
      <p:sp>
        <p:nvSpPr>
          <p:cNvPr id="107526" name="Oval 6"/>
          <p:cNvSpPr>
            <a:spLocks noChangeArrowheads="1"/>
          </p:cNvSpPr>
          <p:nvPr/>
        </p:nvSpPr>
        <p:spPr bwMode="auto">
          <a:xfrm>
            <a:off x="2465388" y="3598863"/>
            <a:ext cx="325437"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w</a:t>
            </a:r>
          </a:p>
        </p:txBody>
      </p:sp>
      <p:sp>
        <p:nvSpPr>
          <p:cNvPr id="107527" name="Oval 7"/>
          <p:cNvSpPr>
            <a:spLocks noChangeArrowheads="1"/>
          </p:cNvSpPr>
          <p:nvPr/>
        </p:nvSpPr>
        <p:spPr bwMode="auto">
          <a:xfrm>
            <a:off x="1439863" y="2787650"/>
            <a:ext cx="325437"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s</a:t>
            </a:r>
          </a:p>
        </p:txBody>
      </p:sp>
      <p:sp>
        <p:nvSpPr>
          <p:cNvPr id="107528" name="Line 8"/>
          <p:cNvSpPr>
            <a:spLocks noChangeShapeType="1"/>
          </p:cNvSpPr>
          <p:nvPr/>
        </p:nvSpPr>
        <p:spPr bwMode="auto">
          <a:xfrm flipV="1">
            <a:off x="1709738" y="2139950"/>
            <a:ext cx="809625" cy="70167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29" name="Line 9"/>
          <p:cNvSpPr>
            <a:spLocks noChangeShapeType="1"/>
          </p:cNvSpPr>
          <p:nvPr/>
        </p:nvSpPr>
        <p:spPr bwMode="auto">
          <a:xfrm flipV="1">
            <a:off x="2789238" y="3057525"/>
            <a:ext cx="757237" cy="649288"/>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30" name="Line 10"/>
          <p:cNvSpPr>
            <a:spLocks noChangeShapeType="1"/>
          </p:cNvSpPr>
          <p:nvPr/>
        </p:nvSpPr>
        <p:spPr bwMode="auto">
          <a:xfrm>
            <a:off x="1709738" y="3057525"/>
            <a:ext cx="755650" cy="59372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31" name="Line 11"/>
          <p:cNvSpPr>
            <a:spLocks noChangeShapeType="1"/>
          </p:cNvSpPr>
          <p:nvPr/>
        </p:nvSpPr>
        <p:spPr bwMode="auto">
          <a:xfrm>
            <a:off x="2844800" y="2139950"/>
            <a:ext cx="755650" cy="70167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32" name="Text Box 12"/>
          <p:cNvSpPr txBox="1">
            <a:spLocks noChangeArrowheads="1"/>
          </p:cNvSpPr>
          <p:nvPr/>
        </p:nvSpPr>
        <p:spPr bwMode="auto">
          <a:xfrm>
            <a:off x="1439863" y="2139950"/>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l(x)=x</a:t>
            </a:r>
          </a:p>
        </p:txBody>
      </p:sp>
      <p:sp>
        <p:nvSpPr>
          <p:cNvPr id="107533" name="Text Box 13"/>
          <p:cNvSpPr txBox="1">
            <a:spLocks noChangeArrowheads="1"/>
          </p:cNvSpPr>
          <p:nvPr/>
        </p:nvSpPr>
        <p:spPr bwMode="auto">
          <a:xfrm>
            <a:off x="3330575" y="2193925"/>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l(x)=1</a:t>
            </a:r>
          </a:p>
        </p:txBody>
      </p:sp>
      <p:sp>
        <p:nvSpPr>
          <p:cNvPr id="107534" name="Text Box 14"/>
          <p:cNvSpPr txBox="1">
            <a:spLocks noChangeArrowheads="1"/>
          </p:cNvSpPr>
          <p:nvPr/>
        </p:nvSpPr>
        <p:spPr bwMode="auto">
          <a:xfrm>
            <a:off x="3221038" y="3436938"/>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l(x)=x</a:t>
            </a:r>
          </a:p>
        </p:txBody>
      </p:sp>
      <p:sp>
        <p:nvSpPr>
          <p:cNvPr id="107535" name="Text Box 15"/>
          <p:cNvSpPr txBox="1">
            <a:spLocks noChangeArrowheads="1"/>
          </p:cNvSpPr>
          <p:nvPr/>
        </p:nvSpPr>
        <p:spPr bwMode="auto">
          <a:xfrm>
            <a:off x="1385888" y="3436938"/>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l(x)=1</a:t>
            </a:r>
          </a:p>
        </p:txBody>
      </p:sp>
      <p:sp>
        <p:nvSpPr>
          <p:cNvPr id="107536" name="Oval 16"/>
          <p:cNvSpPr>
            <a:spLocks noChangeArrowheads="1"/>
          </p:cNvSpPr>
          <p:nvPr/>
        </p:nvSpPr>
        <p:spPr bwMode="auto">
          <a:xfrm>
            <a:off x="5975350" y="1868488"/>
            <a:ext cx="325438"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v</a:t>
            </a:r>
          </a:p>
        </p:txBody>
      </p:sp>
      <p:sp>
        <p:nvSpPr>
          <p:cNvPr id="107537" name="Oval 17"/>
          <p:cNvSpPr>
            <a:spLocks noChangeArrowheads="1"/>
          </p:cNvSpPr>
          <p:nvPr/>
        </p:nvSpPr>
        <p:spPr bwMode="auto">
          <a:xfrm>
            <a:off x="7002463" y="2787650"/>
            <a:ext cx="325437"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t</a:t>
            </a:r>
          </a:p>
        </p:txBody>
      </p:sp>
      <p:sp>
        <p:nvSpPr>
          <p:cNvPr id="107538" name="Oval 18"/>
          <p:cNvSpPr>
            <a:spLocks noChangeArrowheads="1"/>
          </p:cNvSpPr>
          <p:nvPr/>
        </p:nvSpPr>
        <p:spPr bwMode="auto">
          <a:xfrm>
            <a:off x="5922963" y="3598863"/>
            <a:ext cx="323850"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w</a:t>
            </a:r>
          </a:p>
        </p:txBody>
      </p:sp>
      <p:sp>
        <p:nvSpPr>
          <p:cNvPr id="107539" name="Oval 19"/>
          <p:cNvSpPr>
            <a:spLocks noChangeArrowheads="1"/>
          </p:cNvSpPr>
          <p:nvPr/>
        </p:nvSpPr>
        <p:spPr bwMode="auto">
          <a:xfrm>
            <a:off x="4895850" y="2787650"/>
            <a:ext cx="325438" cy="323850"/>
          </a:xfrm>
          <a:prstGeom prst="ellipse">
            <a:avLst/>
          </a:prstGeom>
          <a:solidFill>
            <a:schemeClr val="accent1"/>
          </a:solidFill>
          <a:ln w="9525">
            <a:solidFill>
              <a:schemeClr val="tx1"/>
            </a:solidFill>
            <a:round/>
            <a:headEnd/>
            <a:tailEnd/>
          </a:ln>
          <a:effectLst/>
          <a:extLst/>
        </p:spPr>
        <p:txBody>
          <a:bodyPr wrap="none" anchor="ctr"/>
          <a:lstStyle/>
          <a:p>
            <a:pPr algn="ctr" fontAlgn="auto">
              <a:spcBef>
                <a:spcPts val="0"/>
              </a:spcBef>
              <a:spcAft>
                <a:spcPts val="0"/>
              </a:spcAft>
              <a:defRPr/>
            </a:pPr>
            <a:r>
              <a:rPr lang="en-US" altLang="zh-CN" sz="1013">
                <a:latin typeface="+mn-lt"/>
                <a:cs typeface="+mn-cs"/>
              </a:rPr>
              <a:t>s</a:t>
            </a:r>
          </a:p>
        </p:txBody>
      </p:sp>
      <p:sp>
        <p:nvSpPr>
          <p:cNvPr id="107540" name="Line 20"/>
          <p:cNvSpPr>
            <a:spLocks noChangeShapeType="1"/>
          </p:cNvSpPr>
          <p:nvPr/>
        </p:nvSpPr>
        <p:spPr bwMode="auto">
          <a:xfrm flipV="1">
            <a:off x="5165725" y="2139950"/>
            <a:ext cx="809625" cy="70167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41" name="Line 21"/>
          <p:cNvSpPr>
            <a:spLocks noChangeShapeType="1"/>
          </p:cNvSpPr>
          <p:nvPr/>
        </p:nvSpPr>
        <p:spPr bwMode="auto">
          <a:xfrm flipV="1">
            <a:off x="6246813" y="3057525"/>
            <a:ext cx="755650" cy="649288"/>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42" name="Line 22"/>
          <p:cNvSpPr>
            <a:spLocks noChangeShapeType="1"/>
          </p:cNvSpPr>
          <p:nvPr/>
        </p:nvSpPr>
        <p:spPr bwMode="auto">
          <a:xfrm>
            <a:off x="5165725" y="3057525"/>
            <a:ext cx="757238" cy="59372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43" name="Line 23"/>
          <p:cNvSpPr>
            <a:spLocks noChangeShapeType="1"/>
          </p:cNvSpPr>
          <p:nvPr/>
        </p:nvSpPr>
        <p:spPr bwMode="auto">
          <a:xfrm>
            <a:off x="6300788" y="2139950"/>
            <a:ext cx="755650" cy="70167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44" name="Text Box 24"/>
          <p:cNvSpPr txBox="1">
            <a:spLocks noChangeArrowheads="1"/>
          </p:cNvSpPr>
          <p:nvPr/>
        </p:nvSpPr>
        <p:spPr bwMode="auto">
          <a:xfrm>
            <a:off x="4895850" y="2139950"/>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l(x)=x</a:t>
            </a:r>
          </a:p>
        </p:txBody>
      </p:sp>
      <p:sp>
        <p:nvSpPr>
          <p:cNvPr id="107545" name="Text Box 25"/>
          <p:cNvSpPr txBox="1">
            <a:spLocks noChangeArrowheads="1"/>
          </p:cNvSpPr>
          <p:nvPr/>
        </p:nvSpPr>
        <p:spPr bwMode="auto">
          <a:xfrm>
            <a:off x="6786563" y="2193925"/>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l(x)=1</a:t>
            </a:r>
          </a:p>
        </p:txBody>
      </p:sp>
      <p:sp>
        <p:nvSpPr>
          <p:cNvPr id="107546" name="Text Box 26"/>
          <p:cNvSpPr txBox="1">
            <a:spLocks noChangeArrowheads="1"/>
          </p:cNvSpPr>
          <p:nvPr/>
        </p:nvSpPr>
        <p:spPr bwMode="auto">
          <a:xfrm>
            <a:off x="6678613" y="3436938"/>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l(x)=x</a:t>
            </a:r>
          </a:p>
        </p:txBody>
      </p:sp>
      <p:sp>
        <p:nvSpPr>
          <p:cNvPr id="107547" name="Text Box 27"/>
          <p:cNvSpPr txBox="1">
            <a:spLocks noChangeArrowheads="1"/>
          </p:cNvSpPr>
          <p:nvPr/>
        </p:nvSpPr>
        <p:spPr bwMode="auto">
          <a:xfrm>
            <a:off x="4841875" y="3436938"/>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l(x)=1</a:t>
            </a:r>
          </a:p>
        </p:txBody>
      </p:sp>
      <p:sp>
        <p:nvSpPr>
          <p:cNvPr id="107548" name="Line 28"/>
          <p:cNvSpPr>
            <a:spLocks noChangeShapeType="1"/>
          </p:cNvSpPr>
          <p:nvPr/>
        </p:nvSpPr>
        <p:spPr bwMode="auto">
          <a:xfrm>
            <a:off x="6137275" y="2192338"/>
            <a:ext cx="0" cy="140652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7549" name="Text Box 29"/>
          <p:cNvSpPr txBox="1">
            <a:spLocks noChangeArrowheads="1"/>
          </p:cNvSpPr>
          <p:nvPr/>
        </p:nvSpPr>
        <p:spPr bwMode="auto">
          <a:xfrm>
            <a:off x="6192838" y="2733675"/>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l(x)=0</a:t>
            </a:r>
          </a:p>
        </p:txBody>
      </p:sp>
      <p:sp>
        <p:nvSpPr>
          <p:cNvPr id="107550" name="Text Box 30"/>
          <p:cNvSpPr txBox="1">
            <a:spLocks noChangeArrowheads="1"/>
          </p:cNvSpPr>
          <p:nvPr/>
        </p:nvSpPr>
        <p:spPr bwMode="auto">
          <a:xfrm>
            <a:off x="1709738" y="4408488"/>
            <a:ext cx="5832475" cy="247650"/>
          </a:xfrm>
          <a:prstGeom prst="rect">
            <a:avLst/>
          </a:prstGeom>
          <a:noFill/>
          <a:ln>
            <a:noFill/>
          </a:ln>
          <a:effectLst/>
          <a:extLst/>
        </p:spPr>
        <p:txBody>
          <a:bodyPr>
            <a:spAutoFit/>
          </a:bodyPr>
          <a:lstStyle/>
          <a:p>
            <a:pPr fontAlgn="auto">
              <a:spcBef>
                <a:spcPct val="50000"/>
              </a:spcBef>
              <a:spcAft>
                <a:spcPts val="0"/>
              </a:spcAft>
              <a:defRPr/>
            </a:pPr>
            <a:r>
              <a:rPr lang="en-US" altLang="zh-CN" sz="1013" dirty="0">
                <a:latin typeface="+mn-lt"/>
                <a:cs typeface="+mn-cs"/>
              </a:rPr>
              <a:t>Adding an edge makes the latency larger: counter-intuitive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tLang="zh-CN" dirty="0" smtClean="0"/>
              <a:t>Isolation Games</a:t>
            </a:r>
          </a:p>
        </p:txBody>
      </p:sp>
      <p:sp>
        <p:nvSpPr>
          <p:cNvPr id="97282" name="Rectangle 3"/>
          <p:cNvSpPr>
            <a:spLocks noGrp="1" noChangeArrowheads="1"/>
          </p:cNvSpPr>
          <p:nvPr>
            <p:ph idx="1"/>
          </p:nvPr>
        </p:nvSpPr>
        <p:spPr/>
        <p:txBody>
          <a:bodyPr/>
          <a:lstStyle/>
          <a:p>
            <a:pPr eaLnBrk="1" hangingPunct="1"/>
            <a:r>
              <a:rPr lang="en-US" altLang="zh-CN" smtClean="0"/>
              <a:t>Shop allocation</a:t>
            </a:r>
          </a:p>
          <a:p>
            <a:pPr lvl="1" eaLnBrk="1" hangingPunct="1"/>
            <a:r>
              <a:rPr lang="en-US" altLang="zh-CN" smtClean="0"/>
              <a:t>To have more customers</a:t>
            </a:r>
          </a:p>
          <a:p>
            <a:pPr lvl="1" eaLnBrk="1" hangingPunct="1"/>
            <a:r>
              <a:rPr lang="en-US" altLang="zh-CN" smtClean="0"/>
              <a:t>To keep away from other shops</a:t>
            </a:r>
          </a:p>
          <a:p>
            <a:pPr lvl="1" eaLnBrk="1" hangingPunct="1"/>
            <a:endParaRPr lang="en-US" altLang="zh-CN" smtClean="0"/>
          </a:p>
          <a:p>
            <a:pPr eaLnBrk="1" hangingPunct="1"/>
            <a:r>
              <a:rPr lang="en-US" altLang="zh-CN" smtClean="0"/>
              <a:t>Product design</a:t>
            </a:r>
          </a:p>
          <a:p>
            <a:pPr lvl="1" eaLnBrk="1" hangingPunct="1"/>
            <a:r>
              <a:rPr lang="en-US" altLang="zh-CN" smtClean="0"/>
              <a:t>Different from other products</a:t>
            </a:r>
          </a:p>
          <a:p>
            <a:pPr lvl="1" eaLnBrk="1" hangingPunct="1"/>
            <a:endParaRPr lang="en-US" altLang="zh-CN" smtClean="0"/>
          </a:p>
          <a:p>
            <a:pPr eaLnBrk="1" hangingPunct="1"/>
            <a:r>
              <a:rPr lang="en-US" altLang="zh-CN" smtClean="0"/>
              <a:t>Approximation of Voronoi game</a:t>
            </a:r>
          </a:p>
          <a:p>
            <a:pPr lvl="1" eaLnBrk="1" hangingPunct="1"/>
            <a:r>
              <a:rPr lang="en-US" altLang="zh-CN" smtClean="0"/>
              <a:t>Maximize the area of voronoi cell</a:t>
            </a:r>
          </a:p>
          <a:p>
            <a:pPr lvl="1" eaLnBrk="1" hangingPunct="1"/>
            <a:r>
              <a:rPr lang="en-US" altLang="zh-CN" smtClean="0"/>
              <a:t>Maximize the distance from all the other players.</a:t>
            </a:r>
          </a:p>
          <a:p>
            <a:pPr lvl="1" eaLnBrk="1" hangingPunct="1">
              <a:buFontTx/>
              <a:buNone/>
            </a:pPr>
            <a:endParaRPr lang="en-US" altLang="zh-CN" smtClean="0"/>
          </a:p>
        </p:txBody>
      </p:sp>
      <p:sp>
        <p:nvSpPr>
          <p:cNvPr id="4" name="Date Placeholder 3"/>
          <p:cNvSpPr>
            <a:spLocks noGrp="1"/>
          </p:cNvSpPr>
          <p:nvPr>
            <p:ph type="dt" sz="quarter" idx="10"/>
          </p:nvPr>
        </p:nvSpPr>
        <p:spPr/>
        <p:txBody>
          <a:bodyPr/>
          <a:lstStyle/>
          <a:p>
            <a:pPr>
              <a:defRPr/>
            </a:pPr>
            <a:fld id="{F2573E46-FD04-4EDC-B0C0-691E797B0CD0}" type="datetime1">
              <a:rPr lang="en-US" altLang="en-US">
                <a:solidFill>
                  <a:schemeClr val="tx1">
                    <a:tint val="75000"/>
                  </a:schemeClr>
                </a:solidFill>
              </a:rPr>
              <a:pPr>
                <a:defRPr/>
              </a:pPr>
              <a:t>2/8/2023</a:t>
            </a:fld>
            <a:endParaRPr lang="en-US" altLang="en-US">
              <a:solidFill>
                <a:schemeClr val="tx1">
                  <a:tint val="75000"/>
                </a:schemeClr>
              </a:solidFill>
            </a:endParaRPr>
          </a:p>
        </p:txBody>
      </p:sp>
      <p:sp>
        <p:nvSpPr>
          <p:cNvPr id="5" name="Footer Placeholder 4"/>
          <p:cNvSpPr>
            <a:spLocks noGrp="1"/>
          </p:cNvSpPr>
          <p:nvPr>
            <p:ph type="ftr" sz="quarter" idx="11"/>
          </p:nvPr>
        </p:nvSpPr>
        <p:spPr/>
        <p:txBody>
          <a:bodyPr/>
          <a:lstStyle/>
          <a:p>
            <a:pPr>
              <a:defRPr/>
            </a:pPr>
            <a:r>
              <a:rPr lang="en-US" altLang="zh-CN">
                <a:solidFill>
                  <a:schemeClr val="tx1">
                    <a:tint val="75000"/>
                  </a:schemeClr>
                </a:solidFill>
              </a:rPr>
              <a:t>isolation game</a:t>
            </a:r>
          </a:p>
        </p:txBody>
      </p:sp>
      <p:sp>
        <p:nvSpPr>
          <p:cNvPr id="6" name="Slide Number Placeholder 5"/>
          <p:cNvSpPr>
            <a:spLocks noGrp="1"/>
          </p:cNvSpPr>
          <p:nvPr>
            <p:ph type="sldNum" sz="quarter" idx="12"/>
          </p:nvPr>
        </p:nvSpPr>
        <p:spPr/>
        <p:txBody>
          <a:bodyPr/>
          <a:lstStyle/>
          <a:p>
            <a:pPr>
              <a:defRPr/>
            </a:pPr>
            <a:fld id="{38D5393B-69F6-4CF0-9870-89DEE4ED48E1}" type="slidenum">
              <a:rPr lang="en-US" altLang="en-US">
                <a:solidFill>
                  <a:schemeClr val="tx1">
                    <a:tint val="75000"/>
                  </a:schemeClr>
                </a:solidFill>
              </a:rPr>
              <a:pPr>
                <a:defRPr/>
              </a:pPr>
              <a:t>45</a:t>
            </a:fld>
            <a:endParaRPr lang="en-US" altLang="en-US">
              <a:solidFill>
                <a:schemeClr val="tx1">
                  <a:tint val="7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altLang="zh-CN" smtClean="0"/>
              <a:t>Isolation game</a:t>
            </a:r>
          </a:p>
        </p:txBody>
      </p:sp>
      <p:sp>
        <p:nvSpPr>
          <p:cNvPr id="104451" name="Rectangle 3"/>
          <p:cNvSpPr>
            <a:spLocks noGrp="1" noChangeArrowheads="1"/>
          </p:cNvSpPr>
          <p:nvPr>
            <p:ph idx="1"/>
          </p:nvPr>
        </p:nvSpPr>
        <p:spPr/>
        <p:txBody>
          <a:bodyPr rtlCol="0">
            <a:normAutofit lnSpcReduction="10000"/>
          </a:bodyPr>
          <a:lstStyle/>
          <a:p>
            <a:pPr eaLnBrk="1" fontAlgn="auto" hangingPunct="1">
              <a:spcAft>
                <a:spcPts val="0"/>
              </a:spcAft>
              <a:buFont typeface="Arial" panose="020B0604020202020204" pitchFamily="34" charset="0"/>
              <a:buChar char="•"/>
              <a:defRPr/>
            </a:pPr>
            <a:r>
              <a:rPr lang="en-US" altLang="zh-CN" dirty="0"/>
              <a:t>Game space</a:t>
            </a:r>
          </a:p>
          <a:p>
            <a:pPr eaLnBrk="1" fontAlgn="auto" hangingPunct="1">
              <a:spcAft>
                <a:spcPts val="0"/>
              </a:spcAft>
              <a:buFont typeface="Arial" panose="020B0604020202020204" pitchFamily="34" charset="0"/>
              <a:buChar char="•"/>
              <a:defRPr/>
            </a:pPr>
            <a:r>
              <a:rPr lang="en-US" altLang="zh-CN" dirty="0"/>
              <a:t>Configuration</a:t>
            </a:r>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r>
              <a:rPr lang="en-US" altLang="zh-CN" dirty="0"/>
              <a:t>Distance vector</a:t>
            </a:r>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r>
              <a:rPr lang="en-US" altLang="zh-CN" dirty="0"/>
              <a:t>Weight vector</a:t>
            </a:r>
          </a:p>
          <a:p>
            <a:pPr lvl="1" eaLnBrk="1" fontAlgn="auto" hangingPunct="1">
              <a:spcAft>
                <a:spcPts val="0"/>
              </a:spcAft>
              <a:buFontTx/>
              <a:buNone/>
              <a:defRPr/>
            </a:pPr>
            <a:endParaRPr lang="en-US" altLang="zh-CN" dirty="0"/>
          </a:p>
          <a:p>
            <a:pPr eaLnBrk="1" fontAlgn="auto" hangingPunct="1">
              <a:spcAft>
                <a:spcPts val="0"/>
              </a:spcAft>
              <a:buFont typeface="Arial" panose="020B0604020202020204" pitchFamily="34" charset="0"/>
              <a:buChar char="•"/>
              <a:defRPr/>
            </a:pPr>
            <a:r>
              <a:rPr lang="en-US" altLang="zh-CN" dirty="0"/>
              <a:t>Utility function</a:t>
            </a:r>
          </a:p>
          <a:p>
            <a:pPr eaLnBrk="1" fontAlgn="auto" hangingPunct="1">
              <a:spcAft>
                <a:spcPts val="0"/>
              </a:spcAft>
              <a:buFont typeface="Arial" panose="020B0604020202020204" pitchFamily="34" charset="0"/>
              <a:buChar char="•"/>
              <a:defRPr/>
            </a:pPr>
            <a:endParaRPr lang="en-US" altLang="zh-CN" dirty="0"/>
          </a:p>
        </p:txBody>
      </p:sp>
      <p:sp>
        <p:nvSpPr>
          <p:cNvPr id="47" name="Date Placeholder 46"/>
          <p:cNvSpPr>
            <a:spLocks noGrp="1"/>
          </p:cNvSpPr>
          <p:nvPr>
            <p:ph type="dt" sz="quarter" idx="10"/>
          </p:nvPr>
        </p:nvSpPr>
        <p:spPr/>
        <p:txBody>
          <a:bodyPr/>
          <a:lstStyle/>
          <a:p>
            <a:pPr>
              <a:defRPr/>
            </a:pPr>
            <a:fld id="{29949AFF-CA7A-4F5A-9BA5-E65E4D021070}" type="datetime1">
              <a:rPr lang="en-US" altLang="en-US">
                <a:solidFill>
                  <a:schemeClr val="tx1">
                    <a:tint val="75000"/>
                  </a:schemeClr>
                </a:solidFill>
              </a:rPr>
              <a:pPr>
                <a:defRPr/>
              </a:pPr>
              <a:t>2/8/2023</a:t>
            </a:fld>
            <a:endParaRPr lang="en-US" altLang="en-US">
              <a:solidFill>
                <a:schemeClr val="tx1">
                  <a:tint val="75000"/>
                </a:schemeClr>
              </a:solidFill>
            </a:endParaRPr>
          </a:p>
        </p:txBody>
      </p:sp>
      <p:sp>
        <p:nvSpPr>
          <p:cNvPr id="48" name="Footer Placeholder 47"/>
          <p:cNvSpPr>
            <a:spLocks noGrp="1"/>
          </p:cNvSpPr>
          <p:nvPr>
            <p:ph type="ftr" sz="quarter" idx="11"/>
          </p:nvPr>
        </p:nvSpPr>
        <p:spPr/>
        <p:txBody>
          <a:bodyPr/>
          <a:lstStyle/>
          <a:p>
            <a:pPr>
              <a:defRPr/>
            </a:pPr>
            <a:r>
              <a:rPr lang="en-US" altLang="zh-CN" dirty="0">
                <a:solidFill>
                  <a:schemeClr val="tx1">
                    <a:tint val="75000"/>
                  </a:schemeClr>
                </a:solidFill>
              </a:rPr>
              <a:t>isolation game</a:t>
            </a:r>
          </a:p>
        </p:txBody>
      </p:sp>
      <p:sp>
        <p:nvSpPr>
          <p:cNvPr id="49" name="Slide Number Placeholder 48"/>
          <p:cNvSpPr>
            <a:spLocks noGrp="1"/>
          </p:cNvSpPr>
          <p:nvPr>
            <p:ph type="sldNum" sz="quarter" idx="12"/>
          </p:nvPr>
        </p:nvSpPr>
        <p:spPr/>
        <p:txBody>
          <a:bodyPr/>
          <a:lstStyle/>
          <a:p>
            <a:pPr>
              <a:defRPr/>
            </a:pPr>
            <a:fld id="{5CCB982D-E6C8-4817-B719-CDE069E6165E}" type="slidenum">
              <a:rPr lang="en-US" altLang="en-US">
                <a:solidFill>
                  <a:schemeClr val="tx1">
                    <a:tint val="75000"/>
                  </a:schemeClr>
                </a:solidFill>
              </a:rPr>
              <a:pPr>
                <a:defRPr/>
              </a:pPr>
              <a:t>46</a:t>
            </a:fld>
            <a:endParaRPr lang="en-US" altLang="en-US">
              <a:solidFill>
                <a:schemeClr val="tx1">
                  <a:tint val="75000"/>
                </a:schemeClr>
              </a:solidFill>
            </a:endParaRPr>
          </a:p>
        </p:txBody>
      </p:sp>
      <p:grpSp>
        <p:nvGrpSpPr>
          <p:cNvPr id="104485" name="Group 37"/>
          <p:cNvGrpSpPr>
            <a:grpSpLocks/>
          </p:cNvGrpSpPr>
          <p:nvPr/>
        </p:nvGrpSpPr>
        <p:grpSpPr bwMode="auto">
          <a:xfrm>
            <a:off x="5435600" y="1328738"/>
            <a:ext cx="2214563" cy="2808287"/>
            <a:chOff x="3606" y="1117"/>
            <a:chExt cx="1860" cy="2359"/>
          </a:xfrm>
        </p:grpSpPr>
        <p:sp>
          <p:nvSpPr>
            <p:cNvPr id="104469" name="Oval 21"/>
            <p:cNvSpPr>
              <a:spLocks noChangeArrowheads="1"/>
            </p:cNvSpPr>
            <p:nvPr/>
          </p:nvSpPr>
          <p:spPr bwMode="auto">
            <a:xfrm>
              <a:off x="3651" y="2069"/>
              <a:ext cx="91"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0" name="Oval 22"/>
            <p:cNvSpPr>
              <a:spLocks noChangeArrowheads="1"/>
            </p:cNvSpPr>
            <p:nvPr/>
          </p:nvSpPr>
          <p:spPr bwMode="auto">
            <a:xfrm>
              <a:off x="4741" y="1525"/>
              <a:ext cx="92"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1" name="Oval 23"/>
            <p:cNvSpPr>
              <a:spLocks noChangeArrowheads="1"/>
            </p:cNvSpPr>
            <p:nvPr/>
          </p:nvSpPr>
          <p:spPr bwMode="auto">
            <a:xfrm>
              <a:off x="4513" y="2114"/>
              <a:ext cx="92" cy="92"/>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2" name="Oval 24"/>
            <p:cNvSpPr>
              <a:spLocks noChangeArrowheads="1"/>
            </p:cNvSpPr>
            <p:nvPr/>
          </p:nvSpPr>
          <p:spPr bwMode="auto">
            <a:xfrm>
              <a:off x="4195" y="1206"/>
              <a:ext cx="91" cy="92"/>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3" name="Oval 25"/>
            <p:cNvSpPr>
              <a:spLocks noChangeArrowheads="1"/>
            </p:cNvSpPr>
            <p:nvPr/>
          </p:nvSpPr>
          <p:spPr bwMode="auto">
            <a:xfrm>
              <a:off x="3787" y="2387"/>
              <a:ext cx="91" cy="92"/>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4" name="Oval 26"/>
            <p:cNvSpPr>
              <a:spLocks noChangeArrowheads="1"/>
            </p:cNvSpPr>
            <p:nvPr/>
          </p:nvSpPr>
          <p:spPr bwMode="auto">
            <a:xfrm>
              <a:off x="5149" y="1933"/>
              <a:ext cx="92"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5" name="Oval 27"/>
            <p:cNvSpPr>
              <a:spLocks noChangeArrowheads="1"/>
            </p:cNvSpPr>
            <p:nvPr/>
          </p:nvSpPr>
          <p:spPr bwMode="auto">
            <a:xfrm>
              <a:off x="4195" y="3249"/>
              <a:ext cx="91"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6" name="Oval 28"/>
            <p:cNvSpPr>
              <a:spLocks noChangeArrowheads="1"/>
            </p:cNvSpPr>
            <p:nvPr/>
          </p:nvSpPr>
          <p:spPr bwMode="auto">
            <a:xfrm>
              <a:off x="5375" y="2840"/>
              <a:ext cx="91"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7" name="Oval 29"/>
            <p:cNvSpPr>
              <a:spLocks noChangeArrowheads="1"/>
            </p:cNvSpPr>
            <p:nvPr/>
          </p:nvSpPr>
          <p:spPr bwMode="auto">
            <a:xfrm>
              <a:off x="4877" y="2931"/>
              <a:ext cx="92" cy="92"/>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8" name="Oval 30"/>
            <p:cNvSpPr>
              <a:spLocks noChangeArrowheads="1"/>
            </p:cNvSpPr>
            <p:nvPr/>
          </p:nvSpPr>
          <p:spPr bwMode="auto">
            <a:xfrm>
              <a:off x="3606" y="2795"/>
              <a:ext cx="91" cy="92"/>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79" name="Oval 31"/>
            <p:cNvSpPr>
              <a:spLocks noChangeArrowheads="1"/>
            </p:cNvSpPr>
            <p:nvPr/>
          </p:nvSpPr>
          <p:spPr bwMode="auto">
            <a:xfrm>
              <a:off x="4469" y="2615"/>
              <a:ext cx="92" cy="92"/>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80" name="Oval 32"/>
            <p:cNvSpPr>
              <a:spLocks noChangeArrowheads="1"/>
            </p:cNvSpPr>
            <p:nvPr/>
          </p:nvSpPr>
          <p:spPr bwMode="auto">
            <a:xfrm>
              <a:off x="5375" y="2341"/>
              <a:ext cx="91"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81" name="Oval 33"/>
            <p:cNvSpPr>
              <a:spLocks noChangeArrowheads="1"/>
            </p:cNvSpPr>
            <p:nvPr/>
          </p:nvSpPr>
          <p:spPr bwMode="auto">
            <a:xfrm>
              <a:off x="5103" y="3385"/>
              <a:ext cx="91"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82" name="Oval 34"/>
            <p:cNvSpPr>
              <a:spLocks noChangeArrowheads="1"/>
            </p:cNvSpPr>
            <p:nvPr/>
          </p:nvSpPr>
          <p:spPr bwMode="auto">
            <a:xfrm>
              <a:off x="5103" y="1117"/>
              <a:ext cx="91"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83" name="Oval 35"/>
            <p:cNvSpPr>
              <a:spLocks noChangeArrowheads="1"/>
            </p:cNvSpPr>
            <p:nvPr/>
          </p:nvSpPr>
          <p:spPr bwMode="auto">
            <a:xfrm>
              <a:off x="4105" y="1570"/>
              <a:ext cx="92"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84" name="Oval 36"/>
            <p:cNvSpPr>
              <a:spLocks noChangeArrowheads="1"/>
            </p:cNvSpPr>
            <p:nvPr/>
          </p:nvSpPr>
          <p:spPr bwMode="auto">
            <a:xfrm>
              <a:off x="4513" y="1933"/>
              <a:ext cx="92" cy="91"/>
            </a:xfrm>
            <a:prstGeom prst="ellipse">
              <a:avLst/>
            </a:prstGeom>
            <a:solidFill>
              <a:srgbClr val="8000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grpSp>
      <p:pic>
        <p:nvPicPr>
          <p:cNvPr id="104455" name="Picture 7"/>
          <p:cNvPicPr>
            <a:picLocks noChangeAspect="1" noChangeArrowheads="1"/>
          </p:cNvPicPr>
          <p:nvPr>
            <p:custDataLst>
              <p:tags r:id="rId1"/>
            </p:custDataLst>
          </p:nvPr>
        </p:nvPicPr>
        <p:blipFill>
          <a:blip r:embed="rId13">
            <a:clrChange>
              <a:clrFrom>
                <a:srgbClr val="FFFFFF"/>
              </a:clrFrom>
              <a:clrTo>
                <a:srgbClr val="FFFFFF">
                  <a:alpha val="0"/>
                </a:srgbClr>
              </a:clrTo>
            </a:clrChange>
          </a:blip>
          <a:srcRect/>
          <a:stretch>
            <a:fillRect/>
          </a:stretch>
        </p:blipFill>
        <p:spPr bwMode="auto">
          <a:xfrm>
            <a:off x="2141538" y="2770188"/>
            <a:ext cx="1998662" cy="238125"/>
          </a:xfrm>
          <a:prstGeom prst="rect">
            <a:avLst/>
          </a:prstGeom>
          <a:noFill/>
          <a:ln w="9525">
            <a:noFill/>
            <a:miter lim="800000"/>
            <a:headEnd/>
            <a:tailEnd/>
          </a:ln>
        </p:spPr>
      </p:pic>
      <p:sp>
        <p:nvSpPr>
          <p:cNvPr id="104456" name="AutoShape 8"/>
          <p:cNvSpPr>
            <a:spLocks noChangeArrowheads="1"/>
          </p:cNvSpPr>
          <p:nvPr/>
        </p:nvSpPr>
        <p:spPr bwMode="auto">
          <a:xfrm>
            <a:off x="6462713" y="2247900"/>
            <a:ext cx="161925" cy="161925"/>
          </a:xfrm>
          <a:prstGeom prst="smileyFace">
            <a:avLst>
              <a:gd name="adj" fmla="val 4653"/>
            </a:avLst>
          </a:prstGeom>
          <a:solidFill>
            <a:srgbClr val="FF99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57" name="AutoShape 9"/>
          <p:cNvSpPr>
            <a:spLocks noChangeArrowheads="1"/>
          </p:cNvSpPr>
          <p:nvPr/>
        </p:nvSpPr>
        <p:spPr bwMode="auto">
          <a:xfrm>
            <a:off x="7218363" y="1330325"/>
            <a:ext cx="161925" cy="161925"/>
          </a:xfrm>
          <a:prstGeom prst="smileyFace">
            <a:avLst>
              <a:gd name="adj" fmla="val 4653"/>
            </a:avLst>
          </a:prstGeom>
          <a:solidFill>
            <a:schemeClr val="accent1"/>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58" name="AutoShape 10"/>
          <p:cNvSpPr>
            <a:spLocks noChangeArrowheads="1"/>
          </p:cNvSpPr>
          <p:nvPr/>
        </p:nvSpPr>
        <p:spPr bwMode="auto">
          <a:xfrm>
            <a:off x="6030913" y="1816100"/>
            <a:ext cx="161925" cy="161925"/>
          </a:xfrm>
          <a:prstGeom prst="smileyFace">
            <a:avLst>
              <a:gd name="adj" fmla="val 4653"/>
            </a:avLst>
          </a:prstGeom>
          <a:solidFill>
            <a:schemeClr val="accent1"/>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59" name="AutoShape 11"/>
          <p:cNvSpPr>
            <a:spLocks noChangeArrowheads="1"/>
          </p:cNvSpPr>
          <p:nvPr/>
        </p:nvSpPr>
        <p:spPr bwMode="auto">
          <a:xfrm>
            <a:off x="5437188" y="3327400"/>
            <a:ext cx="161925" cy="161925"/>
          </a:xfrm>
          <a:prstGeom prst="smileyFace">
            <a:avLst>
              <a:gd name="adj" fmla="val 4653"/>
            </a:avLst>
          </a:prstGeom>
          <a:solidFill>
            <a:schemeClr val="accent1"/>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60" name="AutoShape 12"/>
          <p:cNvSpPr>
            <a:spLocks noChangeArrowheads="1"/>
          </p:cNvSpPr>
          <p:nvPr/>
        </p:nvSpPr>
        <p:spPr bwMode="auto">
          <a:xfrm>
            <a:off x="7488238" y="2733675"/>
            <a:ext cx="161925" cy="161925"/>
          </a:xfrm>
          <a:prstGeom prst="smileyFace">
            <a:avLst>
              <a:gd name="adj" fmla="val 4426"/>
            </a:avLst>
          </a:prstGeom>
          <a:solidFill>
            <a:schemeClr val="accent1"/>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61" name="AutoShape 13"/>
          <p:cNvSpPr>
            <a:spLocks noChangeArrowheads="1"/>
          </p:cNvSpPr>
          <p:nvPr/>
        </p:nvSpPr>
        <p:spPr bwMode="auto">
          <a:xfrm>
            <a:off x="6462713" y="3057525"/>
            <a:ext cx="161925" cy="161925"/>
          </a:xfrm>
          <a:prstGeom prst="smileyFace">
            <a:avLst>
              <a:gd name="adj" fmla="val 4653"/>
            </a:avLst>
          </a:prstGeom>
          <a:solidFill>
            <a:schemeClr val="accent1"/>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4462" name="AutoShape 14"/>
          <p:cNvSpPr>
            <a:spLocks noChangeArrowheads="1"/>
          </p:cNvSpPr>
          <p:nvPr/>
        </p:nvSpPr>
        <p:spPr bwMode="auto">
          <a:xfrm>
            <a:off x="7218363" y="4030663"/>
            <a:ext cx="161925" cy="161925"/>
          </a:xfrm>
          <a:prstGeom prst="smileyFace">
            <a:avLst>
              <a:gd name="adj" fmla="val 4653"/>
            </a:avLst>
          </a:prstGeom>
          <a:solidFill>
            <a:schemeClr val="accent1"/>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pic>
        <p:nvPicPr>
          <p:cNvPr id="104464" name="Picture 16"/>
          <p:cNvPicPr>
            <a:picLocks noChangeAspect="1" noChangeArrowheads="1"/>
          </p:cNvPicPr>
          <p:nvPr>
            <p:custDataLst>
              <p:tags r:id="rId2"/>
            </p:custDataLst>
          </p:nvPr>
        </p:nvPicPr>
        <p:blipFill>
          <a:blip r:embed="rId14">
            <a:clrChange>
              <a:clrFrom>
                <a:srgbClr val="FFFFFF"/>
              </a:clrFrom>
              <a:clrTo>
                <a:srgbClr val="FFFFFF">
                  <a:alpha val="0"/>
                </a:srgbClr>
              </a:clrTo>
            </a:clrChange>
          </a:blip>
          <a:srcRect/>
          <a:stretch>
            <a:fillRect/>
          </a:stretch>
        </p:blipFill>
        <p:spPr bwMode="auto">
          <a:xfrm>
            <a:off x="2087563" y="3902075"/>
            <a:ext cx="2168525" cy="200025"/>
          </a:xfrm>
          <a:prstGeom prst="rect">
            <a:avLst/>
          </a:prstGeom>
          <a:noFill/>
          <a:ln w="9525">
            <a:noFill/>
            <a:miter lim="800000"/>
            <a:headEnd/>
            <a:tailEnd/>
          </a:ln>
        </p:spPr>
      </p:pic>
      <p:pic>
        <p:nvPicPr>
          <p:cNvPr id="104466" name="Picture 18"/>
          <p:cNvPicPr>
            <a:picLocks noChangeAspect="1" noChangeArrowheads="1"/>
          </p:cNvPicPr>
          <p:nvPr>
            <p:custDataLst>
              <p:tags r:id="rId3"/>
            </p:custDataLst>
          </p:nvPr>
        </p:nvPicPr>
        <p:blipFill>
          <a:blip r:embed="rId15">
            <a:clrChange>
              <a:clrFrom>
                <a:srgbClr val="FFFFFF"/>
              </a:clrFrom>
              <a:clrTo>
                <a:srgbClr val="FFFFFF">
                  <a:alpha val="0"/>
                </a:srgbClr>
              </a:clrTo>
            </a:clrChange>
          </a:blip>
          <a:srcRect/>
          <a:stretch>
            <a:fillRect/>
          </a:stretch>
        </p:blipFill>
        <p:spPr bwMode="auto">
          <a:xfrm>
            <a:off x="1979613" y="4498975"/>
            <a:ext cx="2863850" cy="304800"/>
          </a:xfrm>
          <a:prstGeom prst="rect">
            <a:avLst/>
          </a:prstGeom>
          <a:noFill/>
          <a:ln w="9525">
            <a:noFill/>
            <a:miter lim="800000"/>
            <a:headEnd/>
            <a:tailEnd/>
          </a:ln>
        </p:spPr>
      </p:pic>
      <p:grpSp>
        <p:nvGrpSpPr>
          <p:cNvPr id="104509" name="Group 61"/>
          <p:cNvGrpSpPr>
            <a:grpSpLocks/>
          </p:cNvGrpSpPr>
          <p:nvPr/>
        </p:nvGrpSpPr>
        <p:grpSpPr bwMode="auto">
          <a:xfrm>
            <a:off x="5599113" y="1438275"/>
            <a:ext cx="1943100" cy="2592388"/>
            <a:chOff x="3742" y="1208"/>
            <a:chExt cx="1633" cy="2177"/>
          </a:xfrm>
        </p:grpSpPr>
        <p:sp>
          <p:nvSpPr>
            <p:cNvPr id="104492" name="Line 44"/>
            <p:cNvSpPr>
              <a:spLocks noChangeShapeType="1"/>
            </p:cNvSpPr>
            <p:nvPr/>
          </p:nvSpPr>
          <p:spPr bwMode="auto">
            <a:xfrm flipH="1" flipV="1">
              <a:off x="4196" y="1661"/>
              <a:ext cx="319" cy="227"/>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4493" name="Line 45"/>
            <p:cNvSpPr>
              <a:spLocks noChangeShapeType="1"/>
            </p:cNvSpPr>
            <p:nvPr/>
          </p:nvSpPr>
          <p:spPr bwMode="auto">
            <a:xfrm flipV="1">
              <a:off x="4559" y="1208"/>
              <a:ext cx="544" cy="680"/>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4494" name="Line 46"/>
            <p:cNvSpPr>
              <a:spLocks noChangeShapeType="1"/>
            </p:cNvSpPr>
            <p:nvPr/>
          </p:nvSpPr>
          <p:spPr bwMode="auto">
            <a:xfrm flipH="1">
              <a:off x="4513" y="2024"/>
              <a:ext cx="45" cy="544"/>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4495" name="Line 47"/>
            <p:cNvSpPr>
              <a:spLocks noChangeShapeType="1"/>
            </p:cNvSpPr>
            <p:nvPr/>
          </p:nvSpPr>
          <p:spPr bwMode="auto">
            <a:xfrm>
              <a:off x="4604" y="1979"/>
              <a:ext cx="771" cy="317"/>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4496" name="Line 48"/>
            <p:cNvSpPr>
              <a:spLocks noChangeShapeType="1"/>
            </p:cNvSpPr>
            <p:nvPr/>
          </p:nvSpPr>
          <p:spPr bwMode="auto">
            <a:xfrm flipH="1">
              <a:off x="3742" y="1979"/>
              <a:ext cx="726" cy="861"/>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104497" name="Line 49"/>
            <p:cNvSpPr>
              <a:spLocks noChangeShapeType="1"/>
            </p:cNvSpPr>
            <p:nvPr/>
          </p:nvSpPr>
          <p:spPr bwMode="auto">
            <a:xfrm>
              <a:off x="4559" y="2024"/>
              <a:ext cx="591" cy="1361"/>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grpSp>
      <p:grpSp>
        <p:nvGrpSpPr>
          <p:cNvPr id="104510" name="Group 62"/>
          <p:cNvGrpSpPr>
            <a:grpSpLocks/>
          </p:cNvGrpSpPr>
          <p:nvPr/>
        </p:nvGrpSpPr>
        <p:grpSpPr bwMode="auto">
          <a:xfrm>
            <a:off x="5545138" y="1600200"/>
            <a:ext cx="1916112" cy="2227263"/>
            <a:chOff x="3697" y="1344"/>
            <a:chExt cx="1610" cy="1870"/>
          </a:xfrm>
        </p:grpSpPr>
        <p:pic>
          <p:nvPicPr>
            <p:cNvPr id="99348" name="Picture 50"/>
            <p:cNvPicPr>
              <a:picLocks noChangeAspect="1" noChangeArrowheads="1"/>
            </p:cNvPicPr>
            <p:nvPr>
              <p:custDataLst>
                <p:tags r:id="rId5"/>
              </p:custDataLst>
            </p:nvPr>
          </p:nvPicPr>
          <p:blipFill>
            <a:blip r:embed="rId16">
              <a:clrChange>
                <a:clrFrom>
                  <a:srgbClr val="FFFFFF"/>
                </a:clrFrom>
                <a:clrTo>
                  <a:srgbClr val="FFFFFF">
                    <a:alpha val="0"/>
                  </a:srgbClr>
                </a:clrTo>
              </a:clrChange>
            </a:blip>
            <a:srcRect/>
            <a:stretch>
              <a:fillRect/>
            </a:stretch>
          </p:blipFill>
          <p:spPr bwMode="auto">
            <a:xfrm>
              <a:off x="4182" y="1738"/>
              <a:ext cx="150" cy="150"/>
            </a:xfrm>
            <a:prstGeom prst="rect">
              <a:avLst/>
            </a:prstGeom>
            <a:noFill/>
            <a:ln w="9525">
              <a:noFill/>
              <a:miter lim="800000"/>
              <a:headEnd/>
              <a:tailEnd/>
            </a:ln>
          </p:spPr>
        </p:pic>
        <p:pic>
          <p:nvPicPr>
            <p:cNvPr id="99349" name="Picture 52"/>
            <p:cNvPicPr>
              <a:picLocks noChangeAspect="1" noChangeArrowheads="1"/>
            </p:cNvPicPr>
            <p:nvPr>
              <p:custDataLst>
                <p:tags r:id="rId6"/>
              </p:custDataLst>
            </p:nvPr>
          </p:nvPicPr>
          <p:blipFill>
            <a:blip r:embed="rId17">
              <a:clrChange>
                <a:clrFrom>
                  <a:srgbClr val="FFFFFF"/>
                </a:clrFrom>
                <a:clrTo>
                  <a:srgbClr val="FFFFFF">
                    <a:alpha val="0"/>
                  </a:srgbClr>
                </a:clrTo>
              </a:clrChange>
            </a:blip>
            <a:srcRect/>
            <a:stretch>
              <a:fillRect/>
            </a:stretch>
          </p:blipFill>
          <p:spPr bwMode="auto">
            <a:xfrm>
              <a:off x="4355" y="2328"/>
              <a:ext cx="158" cy="150"/>
            </a:xfrm>
            <a:prstGeom prst="rect">
              <a:avLst/>
            </a:prstGeom>
            <a:noFill/>
            <a:ln w="9525">
              <a:noFill/>
              <a:miter lim="800000"/>
              <a:headEnd/>
              <a:tailEnd/>
            </a:ln>
          </p:spPr>
        </p:pic>
        <p:pic>
          <p:nvPicPr>
            <p:cNvPr id="99350" name="Picture 54"/>
            <p:cNvPicPr>
              <a:picLocks noChangeAspect="1" noChangeArrowheads="1"/>
            </p:cNvPicPr>
            <p:nvPr>
              <p:custDataLst>
                <p:tags r:id="rId7"/>
              </p:custDataLst>
            </p:nvPr>
          </p:nvPicPr>
          <p:blipFill>
            <a:blip r:embed="rId18">
              <a:clrChange>
                <a:clrFrom>
                  <a:srgbClr val="FFFFFF"/>
                </a:clrFrom>
                <a:clrTo>
                  <a:srgbClr val="FFFFFF">
                    <a:alpha val="0"/>
                  </a:srgbClr>
                </a:clrTo>
              </a:clrChange>
            </a:blip>
            <a:srcRect/>
            <a:stretch>
              <a:fillRect/>
            </a:stretch>
          </p:blipFill>
          <p:spPr bwMode="auto">
            <a:xfrm>
              <a:off x="5149" y="2066"/>
              <a:ext cx="158" cy="150"/>
            </a:xfrm>
            <a:prstGeom prst="rect">
              <a:avLst/>
            </a:prstGeom>
            <a:noFill/>
            <a:ln w="9525">
              <a:noFill/>
              <a:miter lim="800000"/>
              <a:headEnd/>
              <a:tailEnd/>
            </a:ln>
          </p:spPr>
        </p:pic>
        <p:pic>
          <p:nvPicPr>
            <p:cNvPr id="99351" name="Picture 56"/>
            <p:cNvPicPr>
              <a:picLocks noChangeAspect="1" noChangeArrowheads="1"/>
            </p:cNvPicPr>
            <p:nvPr>
              <p:custDataLst>
                <p:tags r:id="rId8"/>
              </p:custDataLst>
            </p:nvPr>
          </p:nvPicPr>
          <p:blipFill>
            <a:blip r:embed="rId19">
              <a:clrChange>
                <a:clrFrom>
                  <a:srgbClr val="FFFFFF"/>
                </a:clrFrom>
                <a:clrTo>
                  <a:srgbClr val="FFFFFF">
                    <a:alpha val="0"/>
                  </a:srgbClr>
                </a:clrTo>
              </a:clrChange>
            </a:blip>
            <a:srcRect/>
            <a:stretch>
              <a:fillRect/>
            </a:stretch>
          </p:blipFill>
          <p:spPr bwMode="auto">
            <a:xfrm>
              <a:off x="4967" y="1344"/>
              <a:ext cx="158" cy="150"/>
            </a:xfrm>
            <a:prstGeom prst="rect">
              <a:avLst/>
            </a:prstGeom>
            <a:noFill/>
            <a:ln w="9525">
              <a:noFill/>
              <a:miter lim="800000"/>
              <a:headEnd/>
              <a:tailEnd/>
            </a:ln>
          </p:spPr>
        </p:pic>
        <p:pic>
          <p:nvPicPr>
            <p:cNvPr id="99352" name="Picture 58"/>
            <p:cNvPicPr>
              <a:picLocks noChangeAspect="1" noChangeArrowheads="1"/>
            </p:cNvPicPr>
            <p:nvPr>
              <p:custDataLst>
                <p:tags r:id="rId9"/>
              </p:custDataLst>
            </p:nvPr>
          </p:nvPicPr>
          <p:blipFill>
            <a:blip r:embed="rId20">
              <a:clrChange>
                <a:clrFrom>
                  <a:srgbClr val="FFFFFF"/>
                </a:clrFrom>
                <a:clrTo>
                  <a:srgbClr val="FFFFFF">
                    <a:alpha val="0"/>
                  </a:srgbClr>
                </a:clrTo>
              </a:clrChange>
            </a:blip>
            <a:srcRect/>
            <a:stretch>
              <a:fillRect/>
            </a:stretch>
          </p:blipFill>
          <p:spPr bwMode="auto">
            <a:xfrm>
              <a:off x="3697" y="2565"/>
              <a:ext cx="158" cy="150"/>
            </a:xfrm>
            <a:prstGeom prst="rect">
              <a:avLst/>
            </a:prstGeom>
            <a:noFill/>
            <a:ln w="9525">
              <a:noFill/>
              <a:miter lim="800000"/>
              <a:headEnd/>
              <a:tailEnd/>
            </a:ln>
          </p:spPr>
        </p:pic>
        <p:pic>
          <p:nvPicPr>
            <p:cNvPr id="99353" name="Picture 60"/>
            <p:cNvPicPr>
              <a:picLocks noChangeAspect="1" noChangeArrowheads="1"/>
            </p:cNvPicPr>
            <p:nvPr>
              <p:custDataLst>
                <p:tags r:id="rId10"/>
              </p:custDataLst>
            </p:nvPr>
          </p:nvPicPr>
          <p:blipFill>
            <a:blip r:embed="rId21">
              <a:clrChange>
                <a:clrFrom>
                  <a:srgbClr val="FFFFFF"/>
                </a:clrFrom>
                <a:clrTo>
                  <a:srgbClr val="FFFFFF">
                    <a:alpha val="0"/>
                  </a:srgbClr>
                </a:clrTo>
              </a:clrChange>
            </a:blip>
            <a:srcRect/>
            <a:stretch>
              <a:fillRect/>
            </a:stretch>
          </p:blipFill>
          <p:spPr bwMode="auto">
            <a:xfrm>
              <a:off x="5058" y="3064"/>
              <a:ext cx="158" cy="150"/>
            </a:xfrm>
            <a:prstGeom prst="rect">
              <a:avLst/>
            </a:prstGeom>
            <a:noFill/>
            <a:ln w="9525">
              <a:noFill/>
              <a:miter lim="800000"/>
              <a:headEnd/>
              <a:tailEnd/>
            </a:ln>
          </p:spPr>
        </p:pic>
      </p:grpSp>
      <p:pic>
        <p:nvPicPr>
          <p:cNvPr id="104513" name="Picture 65"/>
          <p:cNvPicPr>
            <a:picLocks noChangeAspect="1" noChangeArrowheads="1"/>
          </p:cNvPicPr>
          <p:nvPr>
            <p:custDataLst>
              <p:tags r:id="rId4"/>
            </p:custDataLst>
          </p:nvPr>
        </p:nvPicPr>
        <p:blipFill>
          <a:blip r:embed="rId22">
            <a:clrChange>
              <a:clrFrom>
                <a:srgbClr val="FFFFFF"/>
              </a:clrFrom>
              <a:clrTo>
                <a:srgbClr val="FFFFFF">
                  <a:alpha val="0"/>
                </a:srgbClr>
              </a:clrTo>
            </a:clrChange>
          </a:blip>
          <a:srcRect/>
          <a:stretch>
            <a:fillRect/>
          </a:stretch>
        </p:blipFill>
        <p:spPr bwMode="auto">
          <a:xfrm>
            <a:off x="2141538" y="3222625"/>
            <a:ext cx="1798637" cy="184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checkerboard(across)">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4485"/>
                                        </p:tgtEl>
                                        <p:attrNameLst>
                                          <p:attrName>style.visibility</p:attrName>
                                        </p:attrNameLst>
                                      </p:cBhvr>
                                      <p:to>
                                        <p:strVal val="visible"/>
                                      </p:to>
                                    </p:set>
                                    <p:animEffect transition="in" filter="checkerboard(across)">
                                      <p:cBhvr>
                                        <p:cTn id="12" dur="500"/>
                                        <p:tgtEl>
                                          <p:spTgt spid="104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456"/>
                                        </p:tgtEl>
                                        <p:attrNameLst>
                                          <p:attrName>style.visibility</p:attrName>
                                        </p:attrNameLst>
                                      </p:cBhvr>
                                      <p:to>
                                        <p:strVal val="visible"/>
                                      </p:to>
                                    </p:set>
                                    <p:anim calcmode="lin" valueType="num">
                                      <p:cBhvr additive="base">
                                        <p:cTn id="17" dur="500" fill="hold"/>
                                        <p:tgtEl>
                                          <p:spTgt spid="104456"/>
                                        </p:tgtEl>
                                        <p:attrNameLst>
                                          <p:attrName>ppt_x</p:attrName>
                                        </p:attrNameLst>
                                      </p:cBhvr>
                                      <p:tavLst>
                                        <p:tav tm="0">
                                          <p:val>
                                            <p:strVal val="#ppt_x"/>
                                          </p:val>
                                        </p:tav>
                                        <p:tav tm="100000">
                                          <p:val>
                                            <p:strVal val="#ppt_x"/>
                                          </p:val>
                                        </p:tav>
                                      </p:tavLst>
                                    </p:anim>
                                    <p:anim calcmode="lin" valueType="num">
                                      <p:cBhvr additive="base">
                                        <p:cTn id="18" dur="500" fill="hold"/>
                                        <p:tgtEl>
                                          <p:spTgt spid="10445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4457"/>
                                        </p:tgtEl>
                                        <p:attrNameLst>
                                          <p:attrName>style.visibility</p:attrName>
                                        </p:attrNameLst>
                                      </p:cBhvr>
                                      <p:to>
                                        <p:strVal val="visible"/>
                                      </p:to>
                                    </p:set>
                                    <p:anim calcmode="lin" valueType="num">
                                      <p:cBhvr additive="base">
                                        <p:cTn id="21" dur="500" fill="hold"/>
                                        <p:tgtEl>
                                          <p:spTgt spid="104457"/>
                                        </p:tgtEl>
                                        <p:attrNameLst>
                                          <p:attrName>ppt_x</p:attrName>
                                        </p:attrNameLst>
                                      </p:cBhvr>
                                      <p:tavLst>
                                        <p:tav tm="0">
                                          <p:val>
                                            <p:strVal val="#ppt_x"/>
                                          </p:val>
                                        </p:tav>
                                        <p:tav tm="100000">
                                          <p:val>
                                            <p:strVal val="#ppt_x"/>
                                          </p:val>
                                        </p:tav>
                                      </p:tavLst>
                                    </p:anim>
                                    <p:anim calcmode="lin" valueType="num">
                                      <p:cBhvr additive="base">
                                        <p:cTn id="22" dur="500" fill="hold"/>
                                        <p:tgtEl>
                                          <p:spTgt spid="10445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4458"/>
                                        </p:tgtEl>
                                        <p:attrNameLst>
                                          <p:attrName>style.visibility</p:attrName>
                                        </p:attrNameLst>
                                      </p:cBhvr>
                                      <p:to>
                                        <p:strVal val="visible"/>
                                      </p:to>
                                    </p:set>
                                    <p:anim calcmode="lin" valueType="num">
                                      <p:cBhvr additive="base">
                                        <p:cTn id="25" dur="500" fill="hold"/>
                                        <p:tgtEl>
                                          <p:spTgt spid="104458"/>
                                        </p:tgtEl>
                                        <p:attrNameLst>
                                          <p:attrName>ppt_x</p:attrName>
                                        </p:attrNameLst>
                                      </p:cBhvr>
                                      <p:tavLst>
                                        <p:tav tm="0">
                                          <p:val>
                                            <p:strVal val="#ppt_x"/>
                                          </p:val>
                                        </p:tav>
                                        <p:tav tm="100000">
                                          <p:val>
                                            <p:strVal val="#ppt_x"/>
                                          </p:val>
                                        </p:tav>
                                      </p:tavLst>
                                    </p:anim>
                                    <p:anim calcmode="lin" valueType="num">
                                      <p:cBhvr additive="base">
                                        <p:cTn id="26" dur="500" fill="hold"/>
                                        <p:tgtEl>
                                          <p:spTgt spid="1044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4459"/>
                                        </p:tgtEl>
                                        <p:attrNameLst>
                                          <p:attrName>style.visibility</p:attrName>
                                        </p:attrNameLst>
                                      </p:cBhvr>
                                      <p:to>
                                        <p:strVal val="visible"/>
                                      </p:to>
                                    </p:set>
                                    <p:anim calcmode="lin" valueType="num">
                                      <p:cBhvr additive="base">
                                        <p:cTn id="29" dur="500" fill="hold"/>
                                        <p:tgtEl>
                                          <p:spTgt spid="104459"/>
                                        </p:tgtEl>
                                        <p:attrNameLst>
                                          <p:attrName>ppt_x</p:attrName>
                                        </p:attrNameLst>
                                      </p:cBhvr>
                                      <p:tavLst>
                                        <p:tav tm="0">
                                          <p:val>
                                            <p:strVal val="#ppt_x"/>
                                          </p:val>
                                        </p:tav>
                                        <p:tav tm="100000">
                                          <p:val>
                                            <p:strVal val="#ppt_x"/>
                                          </p:val>
                                        </p:tav>
                                      </p:tavLst>
                                    </p:anim>
                                    <p:anim calcmode="lin" valueType="num">
                                      <p:cBhvr additive="base">
                                        <p:cTn id="30" dur="500" fill="hold"/>
                                        <p:tgtEl>
                                          <p:spTgt spid="10445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4460"/>
                                        </p:tgtEl>
                                        <p:attrNameLst>
                                          <p:attrName>style.visibility</p:attrName>
                                        </p:attrNameLst>
                                      </p:cBhvr>
                                      <p:to>
                                        <p:strVal val="visible"/>
                                      </p:to>
                                    </p:set>
                                    <p:anim calcmode="lin" valueType="num">
                                      <p:cBhvr additive="base">
                                        <p:cTn id="33" dur="500" fill="hold"/>
                                        <p:tgtEl>
                                          <p:spTgt spid="104460"/>
                                        </p:tgtEl>
                                        <p:attrNameLst>
                                          <p:attrName>ppt_x</p:attrName>
                                        </p:attrNameLst>
                                      </p:cBhvr>
                                      <p:tavLst>
                                        <p:tav tm="0">
                                          <p:val>
                                            <p:strVal val="#ppt_x"/>
                                          </p:val>
                                        </p:tav>
                                        <p:tav tm="100000">
                                          <p:val>
                                            <p:strVal val="#ppt_x"/>
                                          </p:val>
                                        </p:tav>
                                      </p:tavLst>
                                    </p:anim>
                                    <p:anim calcmode="lin" valueType="num">
                                      <p:cBhvr additive="base">
                                        <p:cTn id="34" dur="500" fill="hold"/>
                                        <p:tgtEl>
                                          <p:spTgt spid="10446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4461"/>
                                        </p:tgtEl>
                                        <p:attrNameLst>
                                          <p:attrName>style.visibility</p:attrName>
                                        </p:attrNameLst>
                                      </p:cBhvr>
                                      <p:to>
                                        <p:strVal val="visible"/>
                                      </p:to>
                                    </p:set>
                                    <p:anim calcmode="lin" valueType="num">
                                      <p:cBhvr additive="base">
                                        <p:cTn id="37" dur="500" fill="hold"/>
                                        <p:tgtEl>
                                          <p:spTgt spid="104461"/>
                                        </p:tgtEl>
                                        <p:attrNameLst>
                                          <p:attrName>ppt_x</p:attrName>
                                        </p:attrNameLst>
                                      </p:cBhvr>
                                      <p:tavLst>
                                        <p:tav tm="0">
                                          <p:val>
                                            <p:strVal val="#ppt_x"/>
                                          </p:val>
                                        </p:tav>
                                        <p:tav tm="100000">
                                          <p:val>
                                            <p:strVal val="#ppt_x"/>
                                          </p:val>
                                        </p:tav>
                                      </p:tavLst>
                                    </p:anim>
                                    <p:anim calcmode="lin" valueType="num">
                                      <p:cBhvr additive="base">
                                        <p:cTn id="38" dur="500" fill="hold"/>
                                        <p:tgtEl>
                                          <p:spTgt spid="10446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4462"/>
                                        </p:tgtEl>
                                        <p:attrNameLst>
                                          <p:attrName>style.visibility</p:attrName>
                                        </p:attrNameLst>
                                      </p:cBhvr>
                                      <p:to>
                                        <p:strVal val="visible"/>
                                      </p:to>
                                    </p:set>
                                    <p:anim calcmode="lin" valueType="num">
                                      <p:cBhvr additive="base">
                                        <p:cTn id="41" dur="500" fill="hold"/>
                                        <p:tgtEl>
                                          <p:spTgt spid="104462"/>
                                        </p:tgtEl>
                                        <p:attrNameLst>
                                          <p:attrName>ppt_x</p:attrName>
                                        </p:attrNameLst>
                                      </p:cBhvr>
                                      <p:tavLst>
                                        <p:tav tm="0">
                                          <p:val>
                                            <p:strVal val="#ppt_x"/>
                                          </p:val>
                                        </p:tav>
                                        <p:tav tm="100000">
                                          <p:val>
                                            <p:strVal val="#ppt_x"/>
                                          </p:val>
                                        </p:tav>
                                      </p:tavLst>
                                    </p:anim>
                                    <p:anim calcmode="lin" valueType="num">
                                      <p:cBhvr additive="base">
                                        <p:cTn id="42" dur="500" fill="hold"/>
                                        <p:tgtEl>
                                          <p:spTgt spid="10446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04451">
                                            <p:txEl>
                                              <p:pRg st="1" end="1"/>
                                            </p:txEl>
                                          </p:spTgt>
                                        </p:tgtEl>
                                        <p:attrNameLst>
                                          <p:attrName>style.visibility</p:attrName>
                                        </p:attrNameLst>
                                      </p:cBhvr>
                                      <p:to>
                                        <p:strVal val="visible"/>
                                      </p:to>
                                    </p:set>
                                    <p:animEffect transition="in" filter="checkerboard(across)">
                                      <p:cBhvr>
                                        <p:cTn id="47" dur="500"/>
                                        <p:tgtEl>
                                          <p:spTgt spid="104451">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mph" presetSubtype="0" fill="hold" grpId="1" nodeType="clickEffect">
                                  <p:stCondLst>
                                    <p:cond delay="0"/>
                                  </p:stCondLst>
                                  <p:childTnLst>
                                    <p:animRot by="21600000">
                                      <p:cBhvr>
                                        <p:cTn id="51" dur="1000" fill="hold"/>
                                        <p:tgtEl>
                                          <p:spTgt spid="104456"/>
                                        </p:tgtEl>
                                        <p:attrNameLst>
                                          <p:attrName>r</p:attrName>
                                        </p:attrNameLst>
                                      </p:cBhvr>
                                    </p:animRo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104451">
                                            <p:txEl>
                                              <p:pRg st="3" end="3"/>
                                            </p:txEl>
                                          </p:spTgt>
                                        </p:tgtEl>
                                        <p:attrNameLst>
                                          <p:attrName>style.visibility</p:attrName>
                                        </p:attrNameLst>
                                      </p:cBhvr>
                                      <p:to>
                                        <p:strVal val="visible"/>
                                      </p:to>
                                    </p:set>
                                    <p:animEffect transition="in" filter="checkerboard(across)">
                                      <p:cBhvr>
                                        <p:cTn id="56" dur="500"/>
                                        <p:tgtEl>
                                          <p:spTgt spid="104451">
                                            <p:txEl>
                                              <p:pRg st="3" end="3"/>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104455"/>
                                        </p:tgtEl>
                                        <p:attrNameLst>
                                          <p:attrName>style.visibility</p:attrName>
                                        </p:attrNameLst>
                                      </p:cBhvr>
                                      <p:to>
                                        <p:strVal val="visible"/>
                                      </p:to>
                                    </p:set>
                                    <p:animEffect transition="in" filter="checkerboard(across)">
                                      <p:cBhvr>
                                        <p:cTn id="59" dur="500"/>
                                        <p:tgtEl>
                                          <p:spTgt spid="104455"/>
                                        </p:tgtEl>
                                      </p:cBhvr>
                                    </p:animEffect>
                                  </p:childTnLst>
                                </p:cTn>
                              </p:par>
                              <p:par>
                                <p:cTn id="60" presetID="5" presetClass="entr" presetSubtype="10" fill="hold" nodeType="withEffect">
                                  <p:stCondLst>
                                    <p:cond delay="0"/>
                                  </p:stCondLst>
                                  <p:childTnLst>
                                    <p:set>
                                      <p:cBhvr>
                                        <p:cTn id="61" dur="1" fill="hold">
                                          <p:stCondLst>
                                            <p:cond delay="0"/>
                                          </p:stCondLst>
                                        </p:cTn>
                                        <p:tgtEl>
                                          <p:spTgt spid="104513"/>
                                        </p:tgtEl>
                                        <p:attrNameLst>
                                          <p:attrName>style.visibility</p:attrName>
                                        </p:attrNameLst>
                                      </p:cBhvr>
                                      <p:to>
                                        <p:strVal val="visible"/>
                                      </p:to>
                                    </p:set>
                                    <p:animEffect transition="in" filter="checkerboard(across)">
                                      <p:cBhvr>
                                        <p:cTn id="62" dur="500"/>
                                        <p:tgtEl>
                                          <p:spTgt spid="1045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104509"/>
                                        </p:tgtEl>
                                        <p:attrNameLst>
                                          <p:attrName>style.visibility</p:attrName>
                                        </p:attrNameLst>
                                      </p:cBhvr>
                                      <p:to>
                                        <p:strVal val="visible"/>
                                      </p:to>
                                    </p:set>
                                    <p:animEffect transition="in" filter="checkerboard(across)">
                                      <p:cBhvr>
                                        <p:cTn id="67" dur="500"/>
                                        <p:tgtEl>
                                          <p:spTgt spid="10450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104510"/>
                                        </p:tgtEl>
                                        <p:attrNameLst>
                                          <p:attrName>style.visibility</p:attrName>
                                        </p:attrNameLst>
                                      </p:cBhvr>
                                      <p:to>
                                        <p:strVal val="visible"/>
                                      </p:to>
                                    </p:set>
                                    <p:anim calcmode="lin" valueType="num">
                                      <p:cBhvr additive="base">
                                        <p:cTn id="72" dur="500" fill="hold"/>
                                        <p:tgtEl>
                                          <p:spTgt spid="104510"/>
                                        </p:tgtEl>
                                        <p:attrNameLst>
                                          <p:attrName>ppt_x</p:attrName>
                                        </p:attrNameLst>
                                      </p:cBhvr>
                                      <p:tavLst>
                                        <p:tav tm="0">
                                          <p:val>
                                            <p:strVal val="#ppt_x"/>
                                          </p:val>
                                        </p:tav>
                                        <p:tav tm="100000">
                                          <p:val>
                                            <p:strVal val="#ppt_x"/>
                                          </p:val>
                                        </p:tav>
                                      </p:tavLst>
                                    </p:anim>
                                    <p:anim calcmode="lin" valueType="num">
                                      <p:cBhvr additive="base">
                                        <p:cTn id="73" dur="500" fill="hold"/>
                                        <p:tgtEl>
                                          <p:spTgt spid="104510"/>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5" presetClass="entr" presetSubtype="10" fill="hold" nodeType="clickEffect">
                                  <p:stCondLst>
                                    <p:cond delay="0"/>
                                  </p:stCondLst>
                                  <p:childTnLst>
                                    <p:set>
                                      <p:cBhvr>
                                        <p:cTn id="77" dur="1" fill="hold">
                                          <p:stCondLst>
                                            <p:cond delay="0"/>
                                          </p:stCondLst>
                                        </p:cTn>
                                        <p:tgtEl>
                                          <p:spTgt spid="104451">
                                            <p:txEl>
                                              <p:pRg st="6" end="6"/>
                                            </p:txEl>
                                          </p:spTgt>
                                        </p:tgtEl>
                                        <p:attrNameLst>
                                          <p:attrName>style.visibility</p:attrName>
                                        </p:attrNameLst>
                                      </p:cBhvr>
                                      <p:to>
                                        <p:strVal val="visible"/>
                                      </p:to>
                                    </p:set>
                                    <p:animEffect transition="in" filter="checkerboard(across)">
                                      <p:cBhvr>
                                        <p:cTn id="78" dur="500"/>
                                        <p:tgtEl>
                                          <p:spTgt spid="104451">
                                            <p:txEl>
                                              <p:pRg st="6" end="6"/>
                                            </p:txEl>
                                          </p:spTgt>
                                        </p:tgtEl>
                                      </p:cBhvr>
                                    </p:animEffect>
                                  </p:childTnLst>
                                </p:cTn>
                              </p:par>
                              <p:par>
                                <p:cTn id="79" presetID="5" presetClass="entr" presetSubtype="10" fill="hold" nodeType="withEffect">
                                  <p:stCondLst>
                                    <p:cond delay="0"/>
                                  </p:stCondLst>
                                  <p:childTnLst>
                                    <p:set>
                                      <p:cBhvr>
                                        <p:cTn id="80" dur="1" fill="hold">
                                          <p:stCondLst>
                                            <p:cond delay="0"/>
                                          </p:stCondLst>
                                        </p:cTn>
                                        <p:tgtEl>
                                          <p:spTgt spid="104464"/>
                                        </p:tgtEl>
                                        <p:attrNameLst>
                                          <p:attrName>style.visibility</p:attrName>
                                        </p:attrNameLst>
                                      </p:cBhvr>
                                      <p:to>
                                        <p:strVal val="visible"/>
                                      </p:to>
                                    </p:set>
                                    <p:animEffect transition="in" filter="checkerboard(across)">
                                      <p:cBhvr>
                                        <p:cTn id="81" dur="500"/>
                                        <p:tgtEl>
                                          <p:spTgt spid="10446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 presetClass="entr" presetSubtype="10" fill="hold" nodeType="clickEffect">
                                  <p:stCondLst>
                                    <p:cond delay="0"/>
                                  </p:stCondLst>
                                  <p:childTnLst>
                                    <p:set>
                                      <p:cBhvr>
                                        <p:cTn id="85" dur="1" fill="hold">
                                          <p:stCondLst>
                                            <p:cond delay="0"/>
                                          </p:stCondLst>
                                        </p:cTn>
                                        <p:tgtEl>
                                          <p:spTgt spid="104451">
                                            <p:txEl>
                                              <p:pRg st="8" end="8"/>
                                            </p:txEl>
                                          </p:spTgt>
                                        </p:tgtEl>
                                        <p:attrNameLst>
                                          <p:attrName>style.visibility</p:attrName>
                                        </p:attrNameLst>
                                      </p:cBhvr>
                                      <p:to>
                                        <p:strVal val="visible"/>
                                      </p:to>
                                    </p:set>
                                    <p:animEffect transition="in" filter="checkerboard(across)">
                                      <p:cBhvr>
                                        <p:cTn id="86" dur="500"/>
                                        <p:tgtEl>
                                          <p:spTgt spid="104451">
                                            <p:txEl>
                                              <p:pRg st="8" end="8"/>
                                            </p:txEl>
                                          </p:spTgt>
                                        </p:tgtEl>
                                      </p:cBhvr>
                                    </p:animEffect>
                                  </p:childTnLst>
                                </p:cTn>
                              </p:par>
                              <p:par>
                                <p:cTn id="87" presetID="5" presetClass="entr" presetSubtype="10" fill="hold" nodeType="withEffect">
                                  <p:stCondLst>
                                    <p:cond delay="0"/>
                                  </p:stCondLst>
                                  <p:childTnLst>
                                    <p:set>
                                      <p:cBhvr>
                                        <p:cTn id="88" dur="1" fill="hold">
                                          <p:stCondLst>
                                            <p:cond delay="0"/>
                                          </p:stCondLst>
                                        </p:cTn>
                                        <p:tgtEl>
                                          <p:spTgt spid="104466"/>
                                        </p:tgtEl>
                                        <p:attrNameLst>
                                          <p:attrName>style.visibility</p:attrName>
                                        </p:attrNameLst>
                                      </p:cBhvr>
                                      <p:to>
                                        <p:strVal val="visible"/>
                                      </p:to>
                                    </p:set>
                                    <p:animEffect transition="in" filter="checkerboard(across)">
                                      <p:cBhvr>
                                        <p:cTn id="89" dur="500"/>
                                        <p:tgtEl>
                                          <p:spTgt spid="10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6" grpId="0" animBg="1"/>
      <p:bldP spid="104456" grpId="1" animBg="1"/>
      <p:bldP spid="104457" grpId="0" animBg="1"/>
      <p:bldP spid="104458" grpId="0" animBg="1"/>
      <p:bldP spid="104459" grpId="0" animBg="1"/>
      <p:bldP spid="104460" grpId="0" animBg="1"/>
      <p:bldP spid="104461" grpId="0" animBg="1"/>
      <p:bldP spid="1044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altLang="zh-CN" smtClean="0"/>
              <a:t>Farness measurement</a:t>
            </a:r>
          </a:p>
        </p:txBody>
      </p:sp>
      <p:sp>
        <p:nvSpPr>
          <p:cNvPr id="101378" name="Rectangle 3"/>
          <p:cNvSpPr>
            <a:spLocks noGrp="1" noChangeArrowheads="1"/>
          </p:cNvSpPr>
          <p:nvPr>
            <p:ph idx="1"/>
          </p:nvPr>
        </p:nvSpPr>
        <p:spPr/>
        <p:txBody>
          <a:bodyPr/>
          <a:lstStyle/>
          <a:p>
            <a:pPr eaLnBrk="1" hangingPunct="1"/>
            <a:endParaRPr lang="en-US" altLang="zh-CN" smtClean="0"/>
          </a:p>
          <a:p>
            <a:pPr eaLnBrk="1" hangingPunct="1"/>
            <a:r>
              <a:rPr lang="en-US" altLang="zh-CN" smtClean="0"/>
              <a:t>Single selection</a:t>
            </a:r>
          </a:p>
          <a:p>
            <a:pPr lvl="1" eaLnBrk="1" hangingPunct="1">
              <a:buFontTx/>
              <a:buNone/>
            </a:pPr>
            <a:endParaRPr lang="en-US" altLang="zh-CN" smtClean="0"/>
          </a:p>
          <a:p>
            <a:pPr eaLnBrk="1" hangingPunct="1"/>
            <a:r>
              <a:rPr lang="en-US" altLang="zh-CN" smtClean="0"/>
              <a:t>Monotonically increasing</a:t>
            </a:r>
          </a:p>
          <a:p>
            <a:pPr eaLnBrk="1" hangingPunct="1"/>
            <a:endParaRPr lang="en-US" altLang="zh-CN" smtClean="0"/>
          </a:p>
          <a:p>
            <a:pPr eaLnBrk="1" hangingPunct="1"/>
            <a:r>
              <a:rPr lang="en-US" altLang="zh-CN" smtClean="0"/>
              <a:t>Monotonically decreasing</a:t>
            </a:r>
          </a:p>
          <a:p>
            <a:pPr eaLnBrk="1" hangingPunct="1"/>
            <a:endParaRPr lang="en-US" altLang="zh-CN" smtClean="0"/>
          </a:p>
          <a:p>
            <a:pPr eaLnBrk="1" hangingPunct="1"/>
            <a:r>
              <a:rPr lang="en-US" altLang="zh-CN" smtClean="0"/>
              <a:t>All distance</a:t>
            </a:r>
          </a:p>
        </p:txBody>
      </p:sp>
      <p:sp>
        <p:nvSpPr>
          <p:cNvPr id="10" name="Date Placeholder 9"/>
          <p:cNvSpPr>
            <a:spLocks noGrp="1"/>
          </p:cNvSpPr>
          <p:nvPr>
            <p:ph type="dt" sz="quarter" idx="10"/>
          </p:nvPr>
        </p:nvSpPr>
        <p:spPr/>
        <p:txBody>
          <a:bodyPr/>
          <a:lstStyle/>
          <a:p>
            <a:pPr>
              <a:defRPr/>
            </a:pPr>
            <a:fld id="{0CD80AFA-8B5D-42B8-81B2-1D554D69C084}" type="datetime1">
              <a:rPr lang="en-US" altLang="en-US">
                <a:solidFill>
                  <a:schemeClr val="tx1">
                    <a:tint val="75000"/>
                  </a:schemeClr>
                </a:solidFill>
              </a:rPr>
              <a:pPr>
                <a:defRPr/>
              </a:pPr>
              <a:t>2/8/2023</a:t>
            </a:fld>
            <a:endParaRPr lang="en-US" altLang="en-US">
              <a:solidFill>
                <a:schemeClr val="tx1">
                  <a:tint val="75000"/>
                </a:schemeClr>
              </a:solidFill>
            </a:endParaRPr>
          </a:p>
        </p:txBody>
      </p:sp>
      <p:sp>
        <p:nvSpPr>
          <p:cNvPr id="11" name="Footer Placeholder 10"/>
          <p:cNvSpPr>
            <a:spLocks noGrp="1"/>
          </p:cNvSpPr>
          <p:nvPr>
            <p:ph type="ftr" sz="quarter" idx="11"/>
          </p:nvPr>
        </p:nvSpPr>
        <p:spPr/>
        <p:txBody>
          <a:bodyPr/>
          <a:lstStyle/>
          <a:p>
            <a:pPr>
              <a:defRPr/>
            </a:pPr>
            <a:r>
              <a:rPr lang="en-US" altLang="zh-CN">
                <a:solidFill>
                  <a:schemeClr val="tx1">
                    <a:tint val="75000"/>
                  </a:schemeClr>
                </a:solidFill>
              </a:rPr>
              <a:t>isolation game</a:t>
            </a:r>
          </a:p>
        </p:txBody>
      </p:sp>
      <p:sp>
        <p:nvSpPr>
          <p:cNvPr id="12" name="Slide Number Placeholder 11"/>
          <p:cNvSpPr>
            <a:spLocks noGrp="1"/>
          </p:cNvSpPr>
          <p:nvPr>
            <p:ph type="sldNum" sz="quarter" idx="12"/>
          </p:nvPr>
        </p:nvSpPr>
        <p:spPr/>
        <p:txBody>
          <a:bodyPr/>
          <a:lstStyle/>
          <a:p>
            <a:pPr>
              <a:defRPr/>
            </a:pPr>
            <a:fld id="{7EAD1E24-0B9A-45B2-A66C-A56B0987E597}" type="slidenum">
              <a:rPr lang="en-US" altLang="en-US">
                <a:solidFill>
                  <a:schemeClr val="tx1">
                    <a:tint val="75000"/>
                  </a:schemeClr>
                </a:solidFill>
              </a:rPr>
              <a:pPr>
                <a:defRPr/>
              </a:pPr>
              <a:t>47</a:t>
            </a:fld>
            <a:endParaRPr lang="en-US" altLang="en-US">
              <a:solidFill>
                <a:schemeClr val="tx1">
                  <a:tint val="75000"/>
                </a:schemeClr>
              </a:solidFill>
            </a:endParaRPr>
          </a:p>
        </p:txBody>
      </p:sp>
      <p:pic>
        <p:nvPicPr>
          <p:cNvPr id="101382" name="Picture 4"/>
          <p:cNvPicPr>
            <a:picLocks noChangeAspect="1" noChangeArrowheads="1"/>
          </p:cNvPicPr>
          <p:nvPr>
            <p:custDataLst>
              <p:tags r:id="rId1"/>
            </p:custDataLst>
          </p:nvPr>
        </p:nvPicPr>
        <p:blipFill>
          <a:blip r:embed="rId9">
            <a:clrChange>
              <a:clrFrom>
                <a:srgbClr val="FFFFFF"/>
              </a:clrFrom>
              <a:clrTo>
                <a:srgbClr val="FFFFFF">
                  <a:alpha val="0"/>
                </a:srgbClr>
              </a:clrTo>
            </a:clrChange>
          </a:blip>
          <a:srcRect/>
          <a:stretch>
            <a:fillRect/>
          </a:stretch>
        </p:blipFill>
        <p:spPr bwMode="auto">
          <a:xfrm>
            <a:off x="2141538" y="1160463"/>
            <a:ext cx="2376487" cy="223837"/>
          </a:xfrm>
          <a:prstGeom prst="rect">
            <a:avLst/>
          </a:prstGeom>
          <a:noFill/>
          <a:ln w="9525">
            <a:noFill/>
            <a:miter lim="800000"/>
            <a:headEnd/>
            <a:tailEnd/>
          </a:ln>
        </p:spPr>
      </p:pic>
      <p:pic>
        <p:nvPicPr>
          <p:cNvPr id="101383" name="Picture 7"/>
          <p:cNvPicPr>
            <a:picLocks noChangeAspect="1" noChangeArrowheads="1"/>
          </p:cNvPicPr>
          <p:nvPr>
            <p:custDataLst>
              <p:tags r:id="rId2"/>
            </p:custDataLst>
          </p:nvPr>
        </p:nvPicPr>
        <p:blipFill>
          <a:blip r:embed="rId10">
            <a:clrChange>
              <a:clrFrom>
                <a:srgbClr val="FFFFFF"/>
              </a:clrFrom>
              <a:clrTo>
                <a:srgbClr val="FFFFFF">
                  <a:alpha val="0"/>
                </a:srgbClr>
              </a:clrTo>
            </a:clrChange>
          </a:blip>
          <a:srcRect/>
          <a:stretch>
            <a:fillRect/>
          </a:stretch>
        </p:blipFill>
        <p:spPr bwMode="auto">
          <a:xfrm>
            <a:off x="2308225" y="2085975"/>
            <a:ext cx="803275" cy="203200"/>
          </a:xfrm>
          <a:prstGeom prst="rect">
            <a:avLst/>
          </a:prstGeom>
          <a:noFill/>
          <a:ln w="9525">
            <a:noFill/>
            <a:miter lim="800000"/>
            <a:headEnd/>
            <a:tailEnd/>
          </a:ln>
        </p:spPr>
      </p:pic>
      <p:pic>
        <p:nvPicPr>
          <p:cNvPr id="101384" name="Picture 9"/>
          <p:cNvPicPr>
            <a:picLocks noChangeAspect="1" noChangeArrowheads="1"/>
          </p:cNvPicPr>
          <p:nvPr>
            <p:custDataLst>
              <p:tags r:id="rId3"/>
            </p:custDataLst>
          </p:nvPr>
        </p:nvPicPr>
        <p:blipFill>
          <a:blip r:embed="rId11">
            <a:clrChange>
              <a:clrFrom>
                <a:srgbClr val="FFFFFF"/>
              </a:clrFrom>
              <a:clrTo>
                <a:srgbClr val="FFFFFF">
                  <a:alpha val="0"/>
                </a:srgbClr>
              </a:clrTo>
            </a:clrChange>
          </a:blip>
          <a:srcRect/>
          <a:stretch>
            <a:fillRect/>
          </a:stretch>
        </p:blipFill>
        <p:spPr bwMode="auto">
          <a:xfrm>
            <a:off x="3333750" y="2085975"/>
            <a:ext cx="1508125" cy="234950"/>
          </a:xfrm>
          <a:prstGeom prst="rect">
            <a:avLst/>
          </a:prstGeom>
          <a:noFill/>
          <a:ln w="9525">
            <a:noFill/>
            <a:miter lim="800000"/>
            <a:headEnd/>
            <a:tailEnd/>
          </a:ln>
        </p:spPr>
      </p:pic>
      <p:pic>
        <p:nvPicPr>
          <p:cNvPr id="101385" name="Picture 11"/>
          <p:cNvPicPr>
            <a:picLocks noChangeAspect="1" noChangeArrowheads="1"/>
          </p:cNvPicPr>
          <p:nvPr>
            <p:custDataLst>
              <p:tags r:id="rId4"/>
            </p:custDataLst>
          </p:nvPr>
        </p:nvPicPr>
        <p:blipFill>
          <a:blip r:embed="rId12">
            <a:clrChange>
              <a:clrFrom>
                <a:srgbClr val="FFFFFF"/>
              </a:clrFrom>
              <a:clrTo>
                <a:srgbClr val="FFFFFF">
                  <a:alpha val="0"/>
                </a:srgbClr>
              </a:clrTo>
            </a:clrChange>
          </a:blip>
          <a:srcRect/>
          <a:stretch>
            <a:fillRect/>
          </a:stretch>
        </p:blipFill>
        <p:spPr bwMode="auto">
          <a:xfrm>
            <a:off x="2303463" y="2914650"/>
            <a:ext cx="2160587" cy="196850"/>
          </a:xfrm>
          <a:prstGeom prst="rect">
            <a:avLst/>
          </a:prstGeom>
          <a:noFill/>
          <a:ln w="9525">
            <a:noFill/>
            <a:miter lim="800000"/>
            <a:headEnd/>
            <a:tailEnd/>
          </a:ln>
        </p:spPr>
      </p:pic>
      <p:pic>
        <p:nvPicPr>
          <p:cNvPr id="101386" name="Picture 13"/>
          <p:cNvPicPr>
            <a:picLocks noChangeAspect="1" noChangeArrowheads="1"/>
          </p:cNvPicPr>
          <p:nvPr>
            <p:custDataLst>
              <p:tags r:id="rId5"/>
            </p:custDataLst>
          </p:nvPr>
        </p:nvPicPr>
        <p:blipFill>
          <a:blip r:embed="rId13">
            <a:clrChange>
              <a:clrFrom>
                <a:srgbClr val="FFFFFF"/>
              </a:clrFrom>
              <a:clrTo>
                <a:srgbClr val="FFFFFF">
                  <a:alpha val="0"/>
                </a:srgbClr>
              </a:clrTo>
            </a:clrChange>
          </a:blip>
          <a:srcRect/>
          <a:stretch>
            <a:fillRect/>
          </a:stretch>
        </p:blipFill>
        <p:spPr bwMode="auto">
          <a:xfrm>
            <a:off x="2303463" y="3676650"/>
            <a:ext cx="2109787" cy="190500"/>
          </a:xfrm>
          <a:prstGeom prst="rect">
            <a:avLst/>
          </a:prstGeom>
          <a:noFill/>
          <a:ln w="9525">
            <a:noFill/>
            <a:miter lim="800000"/>
            <a:headEnd/>
            <a:tailEnd/>
          </a:ln>
        </p:spPr>
      </p:pic>
      <p:pic>
        <p:nvPicPr>
          <p:cNvPr id="101387" name="Picture 15"/>
          <p:cNvPicPr>
            <a:picLocks noChangeAspect="1" noChangeArrowheads="1"/>
          </p:cNvPicPr>
          <p:nvPr>
            <p:custDataLst>
              <p:tags r:id="rId6"/>
            </p:custDataLst>
          </p:nvPr>
        </p:nvPicPr>
        <p:blipFill>
          <a:blip r:embed="rId14">
            <a:clrChange>
              <a:clrFrom>
                <a:srgbClr val="FFFFFF"/>
              </a:clrFrom>
              <a:clrTo>
                <a:srgbClr val="FFFFFF">
                  <a:alpha val="0"/>
                </a:srgbClr>
              </a:clrTo>
            </a:clrChange>
          </a:blip>
          <a:srcRect/>
          <a:stretch>
            <a:fillRect/>
          </a:stretch>
        </p:blipFill>
        <p:spPr bwMode="auto">
          <a:xfrm>
            <a:off x="2303463" y="4486275"/>
            <a:ext cx="2635250" cy="1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altLang="zh-CN" smtClean="0"/>
              <a:t>Game spaces</a:t>
            </a:r>
          </a:p>
        </p:txBody>
      </p:sp>
      <p:sp>
        <p:nvSpPr>
          <p:cNvPr id="22" name="Date Placeholder 21"/>
          <p:cNvSpPr>
            <a:spLocks noGrp="1"/>
          </p:cNvSpPr>
          <p:nvPr>
            <p:ph type="dt" sz="quarter" idx="10"/>
          </p:nvPr>
        </p:nvSpPr>
        <p:spPr/>
        <p:txBody>
          <a:bodyPr/>
          <a:lstStyle/>
          <a:p>
            <a:pPr>
              <a:defRPr/>
            </a:pPr>
            <a:fld id="{F0E52034-2D5A-4C84-BB45-9C08ADCBCA8F}" type="datetime1">
              <a:rPr lang="en-US" altLang="en-US">
                <a:solidFill>
                  <a:schemeClr val="tx1">
                    <a:tint val="75000"/>
                  </a:schemeClr>
                </a:solidFill>
              </a:rPr>
              <a:pPr>
                <a:defRPr/>
              </a:pPr>
              <a:t>2/8/2023</a:t>
            </a:fld>
            <a:endParaRPr lang="en-US" altLang="en-US">
              <a:solidFill>
                <a:schemeClr val="tx1">
                  <a:tint val="75000"/>
                </a:schemeClr>
              </a:solidFill>
            </a:endParaRPr>
          </a:p>
        </p:txBody>
      </p:sp>
      <p:sp>
        <p:nvSpPr>
          <p:cNvPr id="23" name="Footer Placeholder 22"/>
          <p:cNvSpPr>
            <a:spLocks noGrp="1"/>
          </p:cNvSpPr>
          <p:nvPr>
            <p:ph type="ftr" sz="quarter" idx="11"/>
          </p:nvPr>
        </p:nvSpPr>
        <p:spPr/>
        <p:txBody>
          <a:bodyPr/>
          <a:lstStyle/>
          <a:p>
            <a:pPr>
              <a:defRPr/>
            </a:pPr>
            <a:r>
              <a:rPr lang="en-US" altLang="zh-CN">
                <a:solidFill>
                  <a:schemeClr val="tx1">
                    <a:tint val="75000"/>
                  </a:schemeClr>
                </a:solidFill>
              </a:rPr>
              <a:t>isolation game</a:t>
            </a:r>
          </a:p>
        </p:txBody>
      </p:sp>
      <p:sp>
        <p:nvSpPr>
          <p:cNvPr id="24" name="Slide Number Placeholder 23"/>
          <p:cNvSpPr>
            <a:spLocks noGrp="1"/>
          </p:cNvSpPr>
          <p:nvPr>
            <p:ph type="sldNum" sz="quarter" idx="12"/>
          </p:nvPr>
        </p:nvSpPr>
        <p:spPr/>
        <p:txBody>
          <a:bodyPr/>
          <a:lstStyle/>
          <a:p>
            <a:pPr>
              <a:defRPr/>
            </a:pPr>
            <a:fld id="{7F415E75-7768-4C98-9643-102F4D3703F4}" type="slidenum">
              <a:rPr lang="en-US" altLang="en-US">
                <a:solidFill>
                  <a:schemeClr val="tx1">
                    <a:tint val="75000"/>
                  </a:schemeClr>
                </a:solidFill>
              </a:rPr>
              <a:pPr>
                <a:defRPr/>
              </a:pPr>
              <a:t>48</a:t>
            </a:fld>
            <a:endParaRPr lang="en-US" altLang="en-US">
              <a:solidFill>
                <a:schemeClr val="tx1">
                  <a:tint val="75000"/>
                </a:schemeClr>
              </a:solidFill>
            </a:endParaRPr>
          </a:p>
        </p:txBody>
      </p:sp>
      <p:sp>
        <p:nvSpPr>
          <p:cNvPr id="137220" name="AutoShape 4"/>
          <p:cNvSpPr>
            <a:spLocks/>
          </p:cNvSpPr>
          <p:nvPr/>
        </p:nvSpPr>
        <p:spPr bwMode="auto">
          <a:xfrm>
            <a:off x="1871663" y="1598613"/>
            <a:ext cx="53975" cy="973137"/>
          </a:xfrm>
          <a:prstGeom prst="leftBrace">
            <a:avLst>
              <a:gd name="adj1" fmla="val 151295"/>
              <a:gd name="adj2" fmla="val 50000"/>
            </a:avLst>
          </a:prstGeom>
          <a:no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37221" name="Text Box 5"/>
          <p:cNvSpPr txBox="1">
            <a:spLocks noChangeArrowheads="1"/>
          </p:cNvSpPr>
          <p:nvPr/>
        </p:nvSpPr>
        <p:spPr bwMode="auto">
          <a:xfrm>
            <a:off x="1925638" y="1492250"/>
            <a:ext cx="1674812"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asymmetric</a:t>
            </a:r>
          </a:p>
        </p:txBody>
      </p:sp>
      <p:sp>
        <p:nvSpPr>
          <p:cNvPr id="137222" name="Text Box 6"/>
          <p:cNvSpPr txBox="1">
            <a:spLocks noChangeArrowheads="1"/>
          </p:cNvSpPr>
          <p:nvPr/>
        </p:nvSpPr>
        <p:spPr bwMode="auto">
          <a:xfrm>
            <a:off x="1979613" y="2301875"/>
            <a:ext cx="1243012"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symmetric</a:t>
            </a:r>
          </a:p>
        </p:txBody>
      </p:sp>
      <p:sp>
        <p:nvSpPr>
          <p:cNvPr id="137223" name="AutoShape 7"/>
          <p:cNvSpPr>
            <a:spLocks/>
          </p:cNvSpPr>
          <p:nvPr/>
        </p:nvSpPr>
        <p:spPr bwMode="auto">
          <a:xfrm>
            <a:off x="3222625" y="2139950"/>
            <a:ext cx="53975" cy="755650"/>
          </a:xfrm>
          <a:prstGeom prst="leftBrace">
            <a:avLst>
              <a:gd name="adj1" fmla="val 115036"/>
              <a:gd name="adj2" fmla="val 50000"/>
            </a:avLst>
          </a:prstGeom>
          <a:no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37224" name="Text Box 8"/>
          <p:cNvSpPr txBox="1">
            <a:spLocks noChangeArrowheads="1"/>
          </p:cNvSpPr>
          <p:nvPr/>
        </p:nvSpPr>
        <p:spPr bwMode="auto">
          <a:xfrm>
            <a:off x="3330575" y="1958975"/>
            <a:ext cx="12954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continuous</a:t>
            </a:r>
          </a:p>
        </p:txBody>
      </p:sp>
      <p:sp>
        <p:nvSpPr>
          <p:cNvPr id="137225" name="Text Box 9"/>
          <p:cNvSpPr txBox="1">
            <a:spLocks noChangeArrowheads="1"/>
          </p:cNvSpPr>
          <p:nvPr/>
        </p:nvSpPr>
        <p:spPr bwMode="auto">
          <a:xfrm>
            <a:off x="3330575" y="2660650"/>
            <a:ext cx="1135063" cy="249238"/>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discrete</a:t>
            </a:r>
          </a:p>
        </p:txBody>
      </p:sp>
      <p:sp>
        <p:nvSpPr>
          <p:cNvPr id="137226" name="AutoShape 10"/>
          <p:cNvSpPr>
            <a:spLocks/>
          </p:cNvSpPr>
          <p:nvPr/>
        </p:nvSpPr>
        <p:spPr bwMode="auto">
          <a:xfrm>
            <a:off x="4518025" y="2465388"/>
            <a:ext cx="53975" cy="809625"/>
          </a:xfrm>
          <a:prstGeom prst="leftBrace">
            <a:avLst>
              <a:gd name="adj1" fmla="val 123188"/>
              <a:gd name="adj2" fmla="val 50000"/>
            </a:avLst>
          </a:prstGeom>
          <a:no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37227" name="Text Box 11"/>
          <p:cNvSpPr txBox="1">
            <a:spLocks noChangeArrowheads="1"/>
          </p:cNvSpPr>
          <p:nvPr/>
        </p:nvSpPr>
        <p:spPr bwMode="auto">
          <a:xfrm>
            <a:off x="4679950" y="2336800"/>
            <a:ext cx="1674813" cy="249238"/>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general</a:t>
            </a:r>
          </a:p>
        </p:txBody>
      </p:sp>
      <p:sp>
        <p:nvSpPr>
          <p:cNvPr id="137228" name="Text Box 12"/>
          <p:cNvSpPr txBox="1">
            <a:spLocks noChangeArrowheads="1"/>
          </p:cNvSpPr>
          <p:nvPr/>
        </p:nvSpPr>
        <p:spPr bwMode="auto">
          <a:xfrm>
            <a:off x="4679950" y="2660650"/>
            <a:ext cx="1674813" cy="249238"/>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hypercube</a:t>
            </a:r>
          </a:p>
        </p:txBody>
      </p:sp>
      <p:sp>
        <p:nvSpPr>
          <p:cNvPr id="137229" name="Text Box 13"/>
          <p:cNvSpPr txBox="1">
            <a:spLocks noChangeArrowheads="1"/>
          </p:cNvSpPr>
          <p:nvPr/>
        </p:nvSpPr>
        <p:spPr bwMode="auto">
          <a:xfrm>
            <a:off x="4679950" y="3038475"/>
            <a:ext cx="1674813"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1D-circular</a:t>
            </a:r>
          </a:p>
        </p:txBody>
      </p:sp>
      <p:sp>
        <p:nvSpPr>
          <p:cNvPr id="137230" name="Text Box 14"/>
          <p:cNvSpPr txBox="1">
            <a:spLocks noChangeArrowheads="1"/>
          </p:cNvSpPr>
          <p:nvPr/>
        </p:nvSpPr>
        <p:spPr bwMode="auto">
          <a:xfrm>
            <a:off x="4895850" y="1958975"/>
            <a:ext cx="1674813"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Arial" panose="020B0604020202020204" pitchFamily="34" charset="0"/>
                <a:cs typeface="+mn-cs"/>
              </a:rPr>
              <a:t> 1-D circular</a:t>
            </a:r>
          </a:p>
        </p:txBody>
      </p:sp>
      <p:sp>
        <p:nvSpPr>
          <p:cNvPr id="137231" name="Line 15"/>
          <p:cNvSpPr>
            <a:spLocks noChangeShapeType="1"/>
          </p:cNvSpPr>
          <p:nvPr/>
        </p:nvSpPr>
        <p:spPr bwMode="auto">
          <a:xfrm>
            <a:off x="4572000" y="2139950"/>
            <a:ext cx="377825" cy="0"/>
          </a:xfrm>
          <a:prstGeom prst="line">
            <a:avLst/>
          </a:prstGeom>
          <a:noFill/>
          <a:ln w="9525">
            <a:solidFill>
              <a:schemeClr val="tx1"/>
            </a:solidFill>
            <a:round/>
            <a:headEnd/>
            <a:tailEnd/>
          </a:ln>
          <a:effectLst/>
          <a:extLst/>
        </p:spPr>
        <p:txBody>
          <a:bodyPr/>
          <a:lstStyle/>
          <a:p>
            <a:pPr fontAlgn="auto">
              <a:spcBef>
                <a:spcPts val="0"/>
              </a:spcBef>
              <a:spcAft>
                <a:spcPts val="0"/>
              </a:spcAft>
              <a:defRPr/>
            </a:pPr>
            <a:endParaRPr lang="en-US" sz="1013">
              <a:latin typeface="+mn-lt"/>
              <a:ea typeface="+mn-ea"/>
              <a:cs typeface="+mn-cs"/>
            </a:endParaRPr>
          </a:p>
        </p:txBody>
      </p:sp>
      <p:pic>
        <p:nvPicPr>
          <p:cNvPr id="103441" name="Picture 16"/>
          <p:cNvPicPr>
            <a:picLocks noChangeAspect="1" noChangeArrowheads="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5381625" y="3860800"/>
            <a:ext cx="1350963" cy="169863"/>
          </a:xfrm>
          <a:prstGeom prst="rect">
            <a:avLst/>
          </a:prstGeom>
          <a:noFill/>
          <a:ln w="9525">
            <a:noFill/>
            <a:miter lim="800000"/>
            <a:headEnd/>
            <a:tailEnd/>
          </a:ln>
        </p:spPr>
      </p:pic>
      <p:pic>
        <p:nvPicPr>
          <p:cNvPr id="103442" name="Picture 17"/>
          <p:cNvPicPr>
            <a:picLocks noChangeAspect="1" noChangeArrowheads="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5381625" y="4137025"/>
            <a:ext cx="1350963" cy="171450"/>
          </a:xfrm>
          <a:prstGeom prst="rect">
            <a:avLst/>
          </a:prstGeom>
          <a:noFill/>
          <a:ln w="9525">
            <a:noFill/>
            <a:miter lim="800000"/>
            <a:headEnd/>
            <a:tailEnd/>
          </a:ln>
        </p:spPr>
      </p:pic>
      <p:sp>
        <p:nvSpPr>
          <p:cNvPr id="137234" name="Text Box 18"/>
          <p:cNvSpPr txBox="1">
            <a:spLocks noChangeArrowheads="1"/>
          </p:cNvSpPr>
          <p:nvPr/>
        </p:nvSpPr>
        <p:spPr bwMode="auto">
          <a:xfrm>
            <a:off x="1763713" y="3381375"/>
            <a:ext cx="1243012"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Examples:</a:t>
            </a:r>
          </a:p>
        </p:txBody>
      </p:sp>
      <p:sp>
        <p:nvSpPr>
          <p:cNvPr id="137235" name="AutoShape 19"/>
          <p:cNvSpPr>
            <a:spLocks noChangeArrowheads="1"/>
          </p:cNvSpPr>
          <p:nvPr/>
        </p:nvSpPr>
        <p:spPr bwMode="auto">
          <a:xfrm>
            <a:off x="2033588" y="3867150"/>
            <a:ext cx="107950" cy="107950"/>
          </a:xfrm>
          <a:prstGeom prst="sun">
            <a:avLst>
              <a:gd name="adj" fmla="val 25000"/>
            </a:avLst>
          </a:prstGeom>
          <a:solidFill>
            <a:srgbClr val="FF0066"/>
          </a:solidFill>
          <a:ln w="9525">
            <a:solidFill>
              <a:schemeClr val="tx1"/>
            </a:solidFill>
            <a:miter lim="800000"/>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37236" name="AutoShape 20"/>
          <p:cNvSpPr>
            <a:spLocks noChangeArrowheads="1"/>
          </p:cNvSpPr>
          <p:nvPr/>
        </p:nvSpPr>
        <p:spPr bwMode="auto">
          <a:xfrm>
            <a:off x="2033588" y="4192588"/>
            <a:ext cx="107950" cy="107950"/>
          </a:xfrm>
          <a:prstGeom prst="sun">
            <a:avLst>
              <a:gd name="adj" fmla="val 25000"/>
            </a:avLst>
          </a:prstGeom>
          <a:solidFill>
            <a:srgbClr val="FF0066"/>
          </a:solidFill>
          <a:ln w="9525">
            <a:solidFill>
              <a:schemeClr val="tx1"/>
            </a:solidFill>
            <a:miter lim="800000"/>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03446" name="Text Box 21"/>
          <p:cNvSpPr txBox="1">
            <a:spLocks noChangeArrowheads="1"/>
          </p:cNvSpPr>
          <p:nvPr/>
        </p:nvSpPr>
        <p:spPr bwMode="auto">
          <a:xfrm>
            <a:off x="2195513" y="3760788"/>
            <a:ext cx="2970212" cy="322262"/>
          </a:xfrm>
          <a:prstGeom prst="rect">
            <a:avLst/>
          </a:prstGeom>
          <a:noFill/>
          <a:ln w="9525">
            <a:noFill/>
            <a:miter lim="800000"/>
            <a:headEnd/>
            <a:tailEnd/>
          </a:ln>
        </p:spPr>
        <p:txBody>
          <a:bodyPr>
            <a:spAutoFit/>
          </a:bodyPr>
          <a:lstStyle/>
          <a:p>
            <a:pPr>
              <a:spcBef>
                <a:spcPct val="50000"/>
              </a:spcBef>
            </a:pPr>
            <a:r>
              <a:rPr lang="en-US" altLang="zh-CN" sz="1500">
                <a:latin typeface="Calibri" pitchFamily="34" charset="0"/>
              </a:rPr>
              <a:t>nearest neighbor isolation game</a:t>
            </a:r>
          </a:p>
        </p:txBody>
      </p:sp>
      <p:sp>
        <p:nvSpPr>
          <p:cNvPr id="103447" name="Text Box 22"/>
          <p:cNvSpPr txBox="1">
            <a:spLocks noChangeArrowheads="1"/>
          </p:cNvSpPr>
          <p:nvPr/>
        </p:nvSpPr>
        <p:spPr bwMode="auto">
          <a:xfrm>
            <a:off x="2195513" y="4084638"/>
            <a:ext cx="2592387" cy="322262"/>
          </a:xfrm>
          <a:prstGeom prst="rect">
            <a:avLst/>
          </a:prstGeom>
          <a:noFill/>
          <a:ln w="9525">
            <a:noFill/>
            <a:miter lim="800000"/>
            <a:headEnd/>
            <a:tailEnd/>
          </a:ln>
        </p:spPr>
        <p:txBody>
          <a:bodyPr>
            <a:spAutoFit/>
          </a:bodyPr>
          <a:lstStyle/>
          <a:p>
            <a:pPr>
              <a:spcBef>
                <a:spcPct val="50000"/>
              </a:spcBef>
            </a:pPr>
            <a:r>
              <a:rPr lang="en-US" altLang="zh-CN" sz="1500">
                <a:latin typeface="Calibri" pitchFamily="34" charset="0"/>
              </a:rPr>
              <a:t>total distance isolation game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r>
              <a:rPr lang="en-US" altLang="zh-CN" smtClean="0"/>
              <a:t>Asymmetric spaces</a:t>
            </a:r>
          </a:p>
        </p:txBody>
      </p:sp>
      <p:sp>
        <p:nvSpPr>
          <p:cNvPr id="105474" name="Rectangle 7"/>
          <p:cNvSpPr>
            <a:spLocks noGrp="1" noChangeArrowheads="1"/>
          </p:cNvSpPr>
          <p:nvPr>
            <p:ph idx="1"/>
          </p:nvPr>
        </p:nvSpPr>
        <p:spPr/>
        <p:txBody>
          <a:bodyPr/>
          <a:lstStyle/>
          <a:p>
            <a:pPr eaLnBrk="1" hangingPunct="1"/>
            <a:r>
              <a:rPr lang="en-US" altLang="zh-CN" smtClean="0"/>
              <a:t>May have no Nash equilibrium</a:t>
            </a:r>
          </a:p>
          <a:p>
            <a:pPr eaLnBrk="1" hangingPunct="1">
              <a:buFontTx/>
              <a:buNone/>
            </a:pPr>
            <a:endParaRPr lang="en-US" altLang="zh-CN" smtClean="0"/>
          </a:p>
        </p:txBody>
      </p:sp>
      <p:sp>
        <p:nvSpPr>
          <p:cNvPr id="24" name="Date Placeholder 23"/>
          <p:cNvSpPr>
            <a:spLocks noGrp="1"/>
          </p:cNvSpPr>
          <p:nvPr>
            <p:ph type="dt" sz="quarter" idx="10"/>
          </p:nvPr>
        </p:nvSpPr>
        <p:spPr/>
        <p:txBody>
          <a:bodyPr/>
          <a:lstStyle/>
          <a:p>
            <a:pPr>
              <a:defRPr/>
            </a:pPr>
            <a:fld id="{DE12389B-925B-4CA4-8F78-F1EAD1004D0D}" type="datetime1">
              <a:rPr lang="en-US" altLang="en-US">
                <a:solidFill>
                  <a:schemeClr val="tx1">
                    <a:tint val="75000"/>
                  </a:schemeClr>
                </a:solidFill>
              </a:rPr>
              <a:pPr>
                <a:defRPr/>
              </a:pPr>
              <a:t>2/8/2023</a:t>
            </a:fld>
            <a:endParaRPr lang="en-US" altLang="en-US">
              <a:solidFill>
                <a:schemeClr val="tx1">
                  <a:tint val="75000"/>
                </a:schemeClr>
              </a:solidFill>
            </a:endParaRPr>
          </a:p>
        </p:txBody>
      </p:sp>
      <p:sp>
        <p:nvSpPr>
          <p:cNvPr id="25" name="Footer Placeholder 24"/>
          <p:cNvSpPr>
            <a:spLocks noGrp="1"/>
          </p:cNvSpPr>
          <p:nvPr>
            <p:ph type="ftr" sz="quarter" idx="11"/>
          </p:nvPr>
        </p:nvSpPr>
        <p:spPr/>
        <p:txBody>
          <a:bodyPr/>
          <a:lstStyle/>
          <a:p>
            <a:pPr>
              <a:defRPr/>
            </a:pPr>
            <a:r>
              <a:rPr lang="en-US" altLang="zh-CN">
                <a:solidFill>
                  <a:schemeClr val="tx1">
                    <a:tint val="75000"/>
                  </a:schemeClr>
                </a:solidFill>
              </a:rPr>
              <a:t>isolation game</a:t>
            </a:r>
          </a:p>
        </p:txBody>
      </p:sp>
      <p:sp>
        <p:nvSpPr>
          <p:cNvPr id="26" name="Slide Number Placeholder 25"/>
          <p:cNvSpPr>
            <a:spLocks noGrp="1"/>
          </p:cNvSpPr>
          <p:nvPr>
            <p:ph type="sldNum" sz="quarter" idx="12"/>
          </p:nvPr>
        </p:nvSpPr>
        <p:spPr/>
        <p:txBody>
          <a:bodyPr/>
          <a:lstStyle/>
          <a:p>
            <a:pPr>
              <a:defRPr/>
            </a:pPr>
            <a:fld id="{A7673C37-4E2B-4C98-844C-5E7C27A50FD4}" type="slidenum">
              <a:rPr lang="en-US" altLang="en-US">
                <a:solidFill>
                  <a:schemeClr val="tx1">
                    <a:tint val="75000"/>
                  </a:schemeClr>
                </a:solidFill>
              </a:rPr>
              <a:pPr>
                <a:defRPr/>
              </a:pPr>
              <a:t>49</a:t>
            </a:fld>
            <a:endParaRPr lang="en-US" altLang="en-US">
              <a:solidFill>
                <a:schemeClr val="tx1">
                  <a:tint val="75000"/>
                </a:schemeClr>
              </a:solidFill>
            </a:endParaRPr>
          </a:p>
        </p:txBody>
      </p:sp>
      <p:sp>
        <p:nvSpPr>
          <p:cNvPr id="98312" name="Rectangle 8"/>
          <p:cNvSpPr>
            <a:spLocks noChangeArrowheads="1"/>
          </p:cNvSpPr>
          <p:nvPr/>
        </p:nvSpPr>
        <p:spPr bwMode="auto">
          <a:xfrm>
            <a:off x="2844800" y="2139950"/>
            <a:ext cx="107950" cy="106363"/>
          </a:xfrm>
          <a:prstGeom prst="rect">
            <a:avLst/>
          </a:prstGeom>
          <a:solidFill>
            <a:schemeClr val="accent1"/>
          </a:solidFill>
          <a:ln w="9525">
            <a:solidFill>
              <a:schemeClr val="tx1"/>
            </a:solidFill>
            <a:miter lim="800000"/>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98313" name="Rectangle 9"/>
          <p:cNvSpPr>
            <a:spLocks noChangeArrowheads="1"/>
          </p:cNvSpPr>
          <p:nvPr/>
        </p:nvSpPr>
        <p:spPr bwMode="auto">
          <a:xfrm>
            <a:off x="1979613" y="3275013"/>
            <a:ext cx="109537" cy="106362"/>
          </a:xfrm>
          <a:prstGeom prst="rect">
            <a:avLst/>
          </a:prstGeom>
          <a:solidFill>
            <a:schemeClr val="accent1"/>
          </a:solidFill>
          <a:ln w="9525">
            <a:solidFill>
              <a:schemeClr val="tx1"/>
            </a:solidFill>
            <a:miter lim="800000"/>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98314" name="Rectangle 10"/>
          <p:cNvSpPr>
            <a:spLocks noChangeArrowheads="1"/>
          </p:cNvSpPr>
          <p:nvPr/>
        </p:nvSpPr>
        <p:spPr bwMode="auto">
          <a:xfrm>
            <a:off x="3600450" y="3275013"/>
            <a:ext cx="107950" cy="106362"/>
          </a:xfrm>
          <a:prstGeom prst="rect">
            <a:avLst/>
          </a:prstGeom>
          <a:solidFill>
            <a:schemeClr val="accent1"/>
          </a:solidFill>
          <a:ln w="9525">
            <a:solidFill>
              <a:schemeClr val="tx1"/>
            </a:solidFill>
            <a:miter lim="800000"/>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98315" name="Line 11"/>
          <p:cNvSpPr>
            <a:spLocks noChangeShapeType="1"/>
          </p:cNvSpPr>
          <p:nvPr/>
        </p:nvSpPr>
        <p:spPr bwMode="auto">
          <a:xfrm>
            <a:off x="2951163" y="2192338"/>
            <a:ext cx="757237" cy="1082675"/>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16" name="Line 12"/>
          <p:cNvSpPr>
            <a:spLocks noChangeShapeType="1"/>
          </p:cNvSpPr>
          <p:nvPr/>
        </p:nvSpPr>
        <p:spPr bwMode="auto">
          <a:xfrm flipH="1">
            <a:off x="2087563" y="3381375"/>
            <a:ext cx="1512887" cy="0"/>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17" name="Line 13"/>
          <p:cNvSpPr>
            <a:spLocks noChangeShapeType="1"/>
          </p:cNvSpPr>
          <p:nvPr/>
        </p:nvSpPr>
        <p:spPr bwMode="auto">
          <a:xfrm flipV="1">
            <a:off x="1979613" y="2139950"/>
            <a:ext cx="865187" cy="1135063"/>
          </a:xfrm>
          <a:prstGeom prst="line">
            <a:avLst/>
          </a:prstGeom>
          <a:noFill/>
          <a:ln w="952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18" name="Line 14"/>
          <p:cNvSpPr>
            <a:spLocks noChangeShapeType="1"/>
          </p:cNvSpPr>
          <p:nvPr/>
        </p:nvSpPr>
        <p:spPr bwMode="auto">
          <a:xfrm flipH="1">
            <a:off x="2087563" y="2247900"/>
            <a:ext cx="757237" cy="1027113"/>
          </a:xfrm>
          <a:prstGeom prst="line">
            <a:avLst/>
          </a:prstGeom>
          <a:noFill/>
          <a:ln w="9525">
            <a:solidFill>
              <a:srgbClr val="FF0000"/>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19" name="Line 15"/>
          <p:cNvSpPr>
            <a:spLocks noChangeShapeType="1"/>
          </p:cNvSpPr>
          <p:nvPr/>
        </p:nvSpPr>
        <p:spPr bwMode="auto">
          <a:xfrm flipV="1">
            <a:off x="2087563" y="3327400"/>
            <a:ext cx="1512887" cy="0"/>
          </a:xfrm>
          <a:prstGeom prst="line">
            <a:avLst/>
          </a:prstGeom>
          <a:noFill/>
          <a:ln w="9525">
            <a:solidFill>
              <a:srgbClr val="FF0000"/>
            </a:solidFill>
            <a:round/>
            <a:headEnd/>
            <a:tailEnd type="stealth" w="lg" len="lg"/>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20" name="Line 16"/>
          <p:cNvSpPr>
            <a:spLocks noChangeShapeType="1"/>
          </p:cNvSpPr>
          <p:nvPr/>
        </p:nvSpPr>
        <p:spPr bwMode="auto">
          <a:xfrm flipH="1" flipV="1">
            <a:off x="2898775" y="2247900"/>
            <a:ext cx="701675" cy="1027113"/>
          </a:xfrm>
          <a:prstGeom prst="line">
            <a:avLst/>
          </a:prstGeom>
          <a:noFill/>
          <a:ln w="9525">
            <a:solidFill>
              <a:srgbClr val="FF0000"/>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21" name="Line 17"/>
          <p:cNvSpPr>
            <a:spLocks noChangeShapeType="1"/>
          </p:cNvSpPr>
          <p:nvPr/>
        </p:nvSpPr>
        <p:spPr bwMode="auto">
          <a:xfrm flipH="1">
            <a:off x="1817688" y="4137025"/>
            <a:ext cx="433387" cy="0"/>
          </a:xfrm>
          <a:prstGeom prst="line">
            <a:avLst/>
          </a:prstGeom>
          <a:noFill/>
          <a:ln w="15875">
            <a:solidFill>
              <a:schemeClr val="tx1"/>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22" name="Line 18"/>
          <p:cNvSpPr>
            <a:spLocks noChangeShapeType="1"/>
          </p:cNvSpPr>
          <p:nvPr/>
        </p:nvSpPr>
        <p:spPr bwMode="auto">
          <a:xfrm flipH="1">
            <a:off x="1817688" y="4408488"/>
            <a:ext cx="433387" cy="0"/>
          </a:xfrm>
          <a:prstGeom prst="line">
            <a:avLst/>
          </a:prstGeom>
          <a:noFill/>
          <a:ln w="15875">
            <a:solidFill>
              <a:srgbClr val="FF0000"/>
            </a:solidFill>
            <a:round/>
            <a:headEnd/>
            <a:tailEnd type="triangle" w="med" len="med"/>
          </a:ln>
          <a:effectLst/>
          <a:extLst/>
        </p:spPr>
        <p:txBody>
          <a:bodyPr/>
          <a:lstStyle/>
          <a:p>
            <a:pPr fontAlgn="auto">
              <a:spcBef>
                <a:spcPts val="0"/>
              </a:spcBef>
              <a:spcAft>
                <a:spcPts val="0"/>
              </a:spcAft>
              <a:defRPr/>
            </a:pPr>
            <a:endParaRPr lang="en-US" sz="1013">
              <a:latin typeface="+mn-lt"/>
              <a:ea typeface="+mn-ea"/>
              <a:cs typeface="+mn-cs"/>
            </a:endParaRPr>
          </a:p>
        </p:txBody>
      </p:sp>
      <p:sp>
        <p:nvSpPr>
          <p:cNvPr id="98323" name="Text Box 19"/>
          <p:cNvSpPr txBox="1">
            <a:spLocks noChangeArrowheads="1"/>
          </p:cNvSpPr>
          <p:nvPr/>
        </p:nvSpPr>
        <p:spPr bwMode="auto">
          <a:xfrm>
            <a:off x="2303463" y="3975100"/>
            <a:ext cx="971550" cy="300038"/>
          </a:xfrm>
          <a:prstGeom prst="rect">
            <a:avLst/>
          </a:prstGeom>
          <a:noFill/>
          <a:ln>
            <a:noFill/>
          </a:ln>
          <a:effectLst/>
          <a:extLst/>
        </p:spPr>
        <p:txBody>
          <a:bodyPr>
            <a:spAutoFit/>
          </a:bodyPr>
          <a:lstStyle/>
          <a:p>
            <a:pPr fontAlgn="auto">
              <a:spcBef>
                <a:spcPct val="50000"/>
              </a:spcBef>
              <a:spcAft>
                <a:spcPts val="0"/>
              </a:spcAft>
              <a:defRPr/>
            </a:pPr>
            <a:r>
              <a:rPr lang="en-US" altLang="zh-CN" sz="1013" dirty="0">
                <a:latin typeface="+mn-lt"/>
                <a:cs typeface="+mn-cs"/>
              </a:rPr>
              <a:t>L</a:t>
            </a:r>
            <a:r>
              <a:rPr lang="en-US" altLang="zh-CN" sz="1350" dirty="0">
                <a:latin typeface="Arial" panose="020B0604020202020204" pitchFamily="34" charset="0"/>
                <a:cs typeface="+mn-cs"/>
              </a:rPr>
              <a:t>ength=2</a:t>
            </a:r>
          </a:p>
        </p:txBody>
      </p:sp>
      <p:sp>
        <p:nvSpPr>
          <p:cNvPr id="98324" name="Text Box 20"/>
          <p:cNvSpPr txBox="1">
            <a:spLocks noChangeArrowheads="1"/>
          </p:cNvSpPr>
          <p:nvPr/>
        </p:nvSpPr>
        <p:spPr bwMode="auto">
          <a:xfrm>
            <a:off x="2303463" y="4294188"/>
            <a:ext cx="971550" cy="300037"/>
          </a:xfrm>
          <a:prstGeom prst="rect">
            <a:avLst/>
          </a:prstGeom>
          <a:noFill/>
          <a:ln>
            <a:noFill/>
          </a:ln>
          <a:effectLst/>
          <a:extLst/>
        </p:spPr>
        <p:txBody>
          <a:bodyPr>
            <a:spAutoFit/>
          </a:bodyPr>
          <a:lstStyle/>
          <a:p>
            <a:pPr fontAlgn="auto">
              <a:spcBef>
                <a:spcPct val="50000"/>
              </a:spcBef>
              <a:spcAft>
                <a:spcPts val="0"/>
              </a:spcAft>
              <a:defRPr/>
            </a:pPr>
            <a:r>
              <a:rPr lang="en-US" altLang="zh-CN" sz="1350">
                <a:latin typeface="Arial" panose="020B0604020202020204" pitchFamily="34" charset="0"/>
                <a:cs typeface="+mn-cs"/>
              </a:rPr>
              <a:t>Length=3</a:t>
            </a:r>
          </a:p>
        </p:txBody>
      </p:sp>
      <p:sp>
        <p:nvSpPr>
          <p:cNvPr id="98325" name="AutoShape 21"/>
          <p:cNvSpPr>
            <a:spLocks noChangeArrowheads="1"/>
          </p:cNvSpPr>
          <p:nvPr/>
        </p:nvSpPr>
        <p:spPr bwMode="auto">
          <a:xfrm>
            <a:off x="4086225" y="2409825"/>
            <a:ext cx="539750" cy="431800"/>
          </a:xfrm>
          <a:prstGeom prst="rightArrow">
            <a:avLst>
              <a:gd name="adj1" fmla="val 50000"/>
              <a:gd name="adj2" fmla="val 31198"/>
            </a:avLst>
          </a:prstGeom>
          <a:solidFill>
            <a:srgbClr val="CCFFCC"/>
          </a:solidFill>
          <a:ln w="9525">
            <a:solidFill>
              <a:schemeClr val="tx1"/>
            </a:solidFill>
            <a:miter lim="800000"/>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98327" name="AutoShape 23"/>
          <p:cNvSpPr>
            <a:spLocks noChangeArrowheads="1"/>
          </p:cNvSpPr>
          <p:nvPr/>
        </p:nvSpPr>
        <p:spPr bwMode="auto">
          <a:xfrm>
            <a:off x="1817688" y="1924050"/>
            <a:ext cx="215900" cy="215900"/>
          </a:xfrm>
          <a:prstGeom prst="smileyFace">
            <a:avLst>
              <a:gd name="adj" fmla="val 4653"/>
            </a:avLst>
          </a:prstGeom>
          <a:solidFill>
            <a:srgbClr val="FFFF00"/>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98328" name="AutoShape 24"/>
          <p:cNvSpPr>
            <a:spLocks noChangeArrowheads="1"/>
          </p:cNvSpPr>
          <p:nvPr/>
        </p:nvSpPr>
        <p:spPr bwMode="auto">
          <a:xfrm>
            <a:off x="1817688" y="2301875"/>
            <a:ext cx="215900" cy="215900"/>
          </a:xfrm>
          <a:prstGeom prst="smileyFace">
            <a:avLst>
              <a:gd name="adj" fmla="val 4653"/>
            </a:avLst>
          </a:prstGeom>
          <a:solidFill>
            <a:srgbClr val="CCFFFF"/>
          </a:solid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98329" name="Text Box 25"/>
          <p:cNvSpPr txBox="1">
            <a:spLocks noChangeArrowheads="1"/>
          </p:cNvSpPr>
          <p:nvPr/>
        </p:nvSpPr>
        <p:spPr bwMode="auto">
          <a:xfrm>
            <a:off x="3978275" y="3975100"/>
            <a:ext cx="3779838" cy="508000"/>
          </a:xfrm>
          <a:prstGeom prst="rect">
            <a:avLst/>
          </a:prstGeom>
          <a:noFill/>
          <a:ln>
            <a:noFill/>
          </a:ln>
          <a:effectLst/>
          <a:extLst/>
        </p:spPr>
        <p:txBody>
          <a:bodyPr>
            <a:spAutoFit/>
          </a:bodyPr>
          <a:lstStyle/>
          <a:p>
            <a:pPr fontAlgn="auto">
              <a:spcBef>
                <a:spcPct val="50000"/>
              </a:spcBef>
              <a:spcAft>
                <a:spcPts val="0"/>
              </a:spcAft>
              <a:defRPr/>
            </a:pPr>
            <a:r>
              <a:rPr lang="en-US" altLang="zh-CN" sz="1350">
                <a:latin typeface="Arial" panose="020B0604020202020204" pitchFamily="34" charset="0"/>
                <a:cs typeface="+mn-cs"/>
              </a:rPr>
              <a:t>Theorem: NP hard to decide whether there is a  Nash equilibrium. </a:t>
            </a:r>
          </a:p>
        </p:txBody>
      </p:sp>
      <p:pic>
        <p:nvPicPr>
          <p:cNvPr id="98330" name="Picture 26"/>
          <p:cNvPicPr>
            <a:picLocks noChangeAspect="1" noChangeArrowheads="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4679950" y="1868488"/>
            <a:ext cx="2798763" cy="1244600"/>
          </a:xfrm>
          <a:prstGeom prst="rect">
            <a:avLst/>
          </a:prstGeom>
          <a:noFill/>
          <a:ln w="9525">
            <a:noFill/>
            <a:miter lim="800000"/>
            <a:headEnd/>
            <a:tailEnd/>
          </a:ln>
        </p:spPr>
      </p:pic>
      <p:sp>
        <p:nvSpPr>
          <p:cNvPr id="98331" name="Text Box 27"/>
          <p:cNvSpPr txBox="1">
            <a:spLocks noChangeArrowheads="1"/>
          </p:cNvSpPr>
          <p:nvPr/>
        </p:nvSpPr>
        <p:spPr bwMode="auto">
          <a:xfrm>
            <a:off x="3978275" y="3489325"/>
            <a:ext cx="3887788" cy="300038"/>
          </a:xfrm>
          <a:prstGeom prst="rect">
            <a:avLst/>
          </a:prstGeom>
          <a:noFill/>
          <a:ln>
            <a:noFill/>
          </a:ln>
          <a:effectLst/>
          <a:extLst/>
        </p:spPr>
        <p:txBody>
          <a:bodyPr>
            <a:spAutoFit/>
          </a:bodyPr>
          <a:lstStyle/>
          <a:p>
            <a:pPr fontAlgn="auto">
              <a:spcBef>
                <a:spcPct val="50000"/>
              </a:spcBef>
              <a:spcAft>
                <a:spcPts val="0"/>
              </a:spcAft>
              <a:defRPr/>
            </a:pPr>
            <a:r>
              <a:rPr lang="en-US" altLang="zh-CN" sz="1350">
                <a:latin typeface="Arial" panose="020B0604020202020204" pitchFamily="34" charset="0"/>
                <a:cs typeface="+mn-cs"/>
              </a:rPr>
              <a:t>Theorem: No Nash equilibrium if</a:t>
            </a:r>
          </a:p>
        </p:txBody>
      </p:sp>
      <p:pic>
        <p:nvPicPr>
          <p:cNvPr id="98332" name="Picture 28"/>
          <p:cNvPicPr>
            <a:picLocks noChangeAspect="1" noChangeArrowheads="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6678613" y="3571875"/>
            <a:ext cx="971550" cy="134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312"/>
                                        </p:tgtEl>
                                        <p:attrNameLst>
                                          <p:attrName>style.visibility</p:attrName>
                                        </p:attrNameLst>
                                      </p:cBhvr>
                                      <p:to>
                                        <p:strVal val="visible"/>
                                      </p:to>
                                    </p:set>
                                    <p:animEffect transition="in" filter="checkerboard(across)">
                                      <p:cBhvr>
                                        <p:cTn id="7" dur="500"/>
                                        <p:tgtEl>
                                          <p:spTgt spid="983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8313"/>
                                        </p:tgtEl>
                                        <p:attrNameLst>
                                          <p:attrName>style.visibility</p:attrName>
                                        </p:attrNameLst>
                                      </p:cBhvr>
                                      <p:to>
                                        <p:strVal val="visible"/>
                                      </p:to>
                                    </p:set>
                                    <p:animEffect transition="in" filter="checkerboard(across)">
                                      <p:cBhvr>
                                        <p:cTn id="10" dur="500"/>
                                        <p:tgtEl>
                                          <p:spTgt spid="983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8314"/>
                                        </p:tgtEl>
                                        <p:attrNameLst>
                                          <p:attrName>style.visibility</p:attrName>
                                        </p:attrNameLst>
                                      </p:cBhvr>
                                      <p:to>
                                        <p:strVal val="visible"/>
                                      </p:to>
                                    </p:set>
                                    <p:animEffect transition="in" filter="checkerboard(across)">
                                      <p:cBhvr>
                                        <p:cTn id="13" dur="500"/>
                                        <p:tgtEl>
                                          <p:spTgt spid="98314"/>
                                        </p:tgtEl>
                                      </p:cBhvr>
                                    </p:animEffect>
                                  </p:childTnLst>
                                </p:cTn>
                              </p:par>
                              <p:par>
                                <p:cTn id="14" presetID="5" presetClass="entr" presetSubtype="10" fill="hold" nodeType="withEffect">
                                  <p:stCondLst>
                                    <p:cond delay="0"/>
                                  </p:stCondLst>
                                  <p:childTnLst>
                                    <p:set>
                                      <p:cBhvr>
                                        <p:cTn id="15" dur="1" fill="hold">
                                          <p:stCondLst>
                                            <p:cond delay="0"/>
                                          </p:stCondLst>
                                        </p:cTn>
                                        <p:tgtEl>
                                          <p:spTgt spid="98315"/>
                                        </p:tgtEl>
                                        <p:attrNameLst>
                                          <p:attrName>style.visibility</p:attrName>
                                        </p:attrNameLst>
                                      </p:cBhvr>
                                      <p:to>
                                        <p:strVal val="visible"/>
                                      </p:to>
                                    </p:set>
                                    <p:animEffect transition="in" filter="checkerboard(across)">
                                      <p:cBhvr>
                                        <p:cTn id="16" dur="500"/>
                                        <p:tgtEl>
                                          <p:spTgt spid="98315"/>
                                        </p:tgtEl>
                                      </p:cBhvr>
                                    </p:animEffect>
                                  </p:childTnLst>
                                </p:cTn>
                              </p:par>
                              <p:par>
                                <p:cTn id="17" presetID="5" presetClass="entr" presetSubtype="10" fill="hold" nodeType="withEffect">
                                  <p:stCondLst>
                                    <p:cond delay="0"/>
                                  </p:stCondLst>
                                  <p:childTnLst>
                                    <p:set>
                                      <p:cBhvr>
                                        <p:cTn id="18" dur="1" fill="hold">
                                          <p:stCondLst>
                                            <p:cond delay="0"/>
                                          </p:stCondLst>
                                        </p:cTn>
                                        <p:tgtEl>
                                          <p:spTgt spid="98316"/>
                                        </p:tgtEl>
                                        <p:attrNameLst>
                                          <p:attrName>style.visibility</p:attrName>
                                        </p:attrNameLst>
                                      </p:cBhvr>
                                      <p:to>
                                        <p:strVal val="visible"/>
                                      </p:to>
                                    </p:set>
                                    <p:animEffect transition="in" filter="checkerboard(across)">
                                      <p:cBhvr>
                                        <p:cTn id="19" dur="500"/>
                                        <p:tgtEl>
                                          <p:spTgt spid="98316"/>
                                        </p:tgtEl>
                                      </p:cBhvr>
                                    </p:animEffect>
                                  </p:childTnLst>
                                </p:cTn>
                              </p:par>
                              <p:par>
                                <p:cTn id="20" presetID="5" presetClass="entr" presetSubtype="10" fill="hold" nodeType="withEffect">
                                  <p:stCondLst>
                                    <p:cond delay="0"/>
                                  </p:stCondLst>
                                  <p:childTnLst>
                                    <p:set>
                                      <p:cBhvr>
                                        <p:cTn id="21" dur="1" fill="hold">
                                          <p:stCondLst>
                                            <p:cond delay="0"/>
                                          </p:stCondLst>
                                        </p:cTn>
                                        <p:tgtEl>
                                          <p:spTgt spid="98317"/>
                                        </p:tgtEl>
                                        <p:attrNameLst>
                                          <p:attrName>style.visibility</p:attrName>
                                        </p:attrNameLst>
                                      </p:cBhvr>
                                      <p:to>
                                        <p:strVal val="visible"/>
                                      </p:to>
                                    </p:set>
                                    <p:animEffect transition="in" filter="checkerboard(across)">
                                      <p:cBhvr>
                                        <p:cTn id="22" dur="500"/>
                                        <p:tgtEl>
                                          <p:spTgt spid="98317"/>
                                        </p:tgtEl>
                                      </p:cBhvr>
                                    </p:animEffect>
                                  </p:childTnLst>
                                </p:cTn>
                              </p:par>
                              <p:par>
                                <p:cTn id="23" presetID="5" presetClass="entr" presetSubtype="10" fill="hold" nodeType="withEffect">
                                  <p:stCondLst>
                                    <p:cond delay="0"/>
                                  </p:stCondLst>
                                  <p:childTnLst>
                                    <p:set>
                                      <p:cBhvr>
                                        <p:cTn id="24" dur="1" fill="hold">
                                          <p:stCondLst>
                                            <p:cond delay="0"/>
                                          </p:stCondLst>
                                        </p:cTn>
                                        <p:tgtEl>
                                          <p:spTgt spid="98318"/>
                                        </p:tgtEl>
                                        <p:attrNameLst>
                                          <p:attrName>style.visibility</p:attrName>
                                        </p:attrNameLst>
                                      </p:cBhvr>
                                      <p:to>
                                        <p:strVal val="visible"/>
                                      </p:to>
                                    </p:set>
                                    <p:animEffect transition="in" filter="checkerboard(across)">
                                      <p:cBhvr>
                                        <p:cTn id="25" dur="500"/>
                                        <p:tgtEl>
                                          <p:spTgt spid="98318"/>
                                        </p:tgtEl>
                                      </p:cBhvr>
                                    </p:animEffect>
                                  </p:childTnLst>
                                </p:cTn>
                              </p:par>
                              <p:par>
                                <p:cTn id="26" presetID="5" presetClass="entr" presetSubtype="10" fill="hold" nodeType="withEffect">
                                  <p:stCondLst>
                                    <p:cond delay="0"/>
                                  </p:stCondLst>
                                  <p:childTnLst>
                                    <p:set>
                                      <p:cBhvr>
                                        <p:cTn id="27" dur="1" fill="hold">
                                          <p:stCondLst>
                                            <p:cond delay="0"/>
                                          </p:stCondLst>
                                        </p:cTn>
                                        <p:tgtEl>
                                          <p:spTgt spid="98319"/>
                                        </p:tgtEl>
                                        <p:attrNameLst>
                                          <p:attrName>style.visibility</p:attrName>
                                        </p:attrNameLst>
                                      </p:cBhvr>
                                      <p:to>
                                        <p:strVal val="visible"/>
                                      </p:to>
                                    </p:set>
                                    <p:animEffect transition="in" filter="checkerboard(across)">
                                      <p:cBhvr>
                                        <p:cTn id="28" dur="500"/>
                                        <p:tgtEl>
                                          <p:spTgt spid="98319"/>
                                        </p:tgtEl>
                                      </p:cBhvr>
                                    </p:animEffect>
                                  </p:childTnLst>
                                </p:cTn>
                              </p:par>
                              <p:par>
                                <p:cTn id="29" presetID="5" presetClass="entr" presetSubtype="10" fill="hold" nodeType="withEffect">
                                  <p:stCondLst>
                                    <p:cond delay="0"/>
                                  </p:stCondLst>
                                  <p:childTnLst>
                                    <p:set>
                                      <p:cBhvr>
                                        <p:cTn id="30" dur="1" fill="hold">
                                          <p:stCondLst>
                                            <p:cond delay="0"/>
                                          </p:stCondLst>
                                        </p:cTn>
                                        <p:tgtEl>
                                          <p:spTgt spid="98320"/>
                                        </p:tgtEl>
                                        <p:attrNameLst>
                                          <p:attrName>style.visibility</p:attrName>
                                        </p:attrNameLst>
                                      </p:cBhvr>
                                      <p:to>
                                        <p:strVal val="visible"/>
                                      </p:to>
                                    </p:set>
                                    <p:animEffect transition="in" filter="checkerboard(across)">
                                      <p:cBhvr>
                                        <p:cTn id="31" dur="500"/>
                                        <p:tgtEl>
                                          <p:spTgt spid="983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98321"/>
                                        </p:tgtEl>
                                        <p:attrNameLst>
                                          <p:attrName>style.visibility</p:attrName>
                                        </p:attrNameLst>
                                      </p:cBhvr>
                                      <p:to>
                                        <p:strVal val="visible"/>
                                      </p:to>
                                    </p:set>
                                    <p:animEffect transition="in" filter="checkerboard(across)">
                                      <p:cBhvr>
                                        <p:cTn id="36" dur="500"/>
                                        <p:tgtEl>
                                          <p:spTgt spid="98321"/>
                                        </p:tgtEl>
                                      </p:cBhvr>
                                    </p:animEffect>
                                  </p:childTnLst>
                                </p:cTn>
                              </p:par>
                              <p:par>
                                <p:cTn id="37" presetID="5" presetClass="entr" presetSubtype="10" fill="hold" nodeType="withEffect">
                                  <p:stCondLst>
                                    <p:cond delay="0"/>
                                  </p:stCondLst>
                                  <p:childTnLst>
                                    <p:set>
                                      <p:cBhvr>
                                        <p:cTn id="38" dur="1" fill="hold">
                                          <p:stCondLst>
                                            <p:cond delay="0"/>
                                          </p:stCondLst>
                                        </p:cTn>
                                        <p:tgtEl>
                                          <p:spTgt spid="98322"/>
                                        </p:tgtEl>
                                        <p:attrNameLst>
                                          <p:attrName>style.visibility</p:attrName>
                                        </p:attrNameLst>
                                      </p:cBhvr>
                                      <p:to>
                                        <p:strVal val="visible"/>
                                      </p:to>
                                    </p:set>
                                    <p:animEffect transition="in" filter="checkerboard(across)">
                                      <p:cBhvr>
                                        <p:cTn id="39" dur="500"/>
                                        <p:tgtEl>
                                          <p:spTgt spid="9832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98323"/>
                                        </p:tgtEl>
                                        <p:attrNameLst>
                                          <p:attrName>style.visibility</p:attrName>
                                        </p:attrNameLst>
                                      </p:cBhvr>
                                      <p:to>
                                        <p:strVal val="visible"/>
                                      </p:to>
                                    </p:set>
                                    <p:animEffect transition="in" filter="checkerboard(across)">
                                      <p:cBhvr>
                                        <p:cTn id="44" dur="500"/>
                                        <p:tgtEl>
                                          <p:spTgt spid="98323"/>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98324"/>
                                        </p:tgtEl>
                                        <p:attrNameLst>
                                          <p:attrName>style.visibility</p:attrName>
                                        </p:attrNameLst>
                                      </p:cBhvr>
                                      <p:to>
                                        <p:strVal val="visible"/>
                                      </p:to>
                                    </p:set>
                                    <p:animEffect transition="in" filter="checkerboard(across)">
                                      <p:cBhvr>
                                        <p:cTn id="47" dur="500"/>
                                        <p:tgtEl>
                                          <p:spTgt spid="983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98327"/>
                                        </p:tgtEl>
                                        <p:attrNameLst>
                                          <p:attrName>style.visibility</p:attrName>
                                        </p:attrNameLst>
                                      </p:cBhvr>
                                      <p:to>
                                        <p:strVal val="visible"/>
                                      </p:to>
                                    </p:set>
                                    <p:animEffect transition="in" filter="checkerboard(across)">
                                      <p:cBhvr>
                                        <p:cTn id="52" dur="500"/>
                                        <p:tgtEl>
                                          <p:spTgt spid="98327"/>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98328"/>
                                        </p:tgtEl>
                                        <p:attrNameLst>
                                          <p:attrName>style.visibility</p:attrName>
                                        </p:attrNameLst>
                                      </p:cBhvr>
                                      <p:to>
                                        <p:strVal val="visible"/>
                                      </p:to>
                                    </p:set>
                                    <p:animEffect transition="in" filter="checkerboard(across)">
                                      <p:cBhvr>
                                        <p:cTn id="55" dur="500"/>
                                        <p:tgtEl>
                                          <p:spTgt spid="983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0" presetClass="path" presetSubtype="0" accel="50000" decel="50000" fill="hold" grpId="1" nodeType="clickEffect">
                                  <p:stCondLst>
                                    <p:cond delay="0"/>
                                  </p:stCondLst>
                                  <p:childTnLst>
                                    <p:animMotion origin="layout" path="M -2.5E-6 2.59259E-6 L 0.14184 2.59259E-6 " pathEditMode="relative" rAng="0" ptsTypes="AA">
                                      <p:cBhvr>
                                        <p:cTn id="59" dur="500" fill="hold"/>
                                        <p:tgtEl>
                                          <p:spTgt spid="98327"/>
                                        </p:tgtEl>
                                        <p:attrNameLst>
                                          <p:attrName>ppt_x</p:attrName>
                                          <p:attrName>ppt_y</p:attrName>
                                        </p:attrNameLst>
                                      </p:cBhvr>
                                      <p:rCtr x="7083" y="0"/>
                                    </p:animMotion>
                                  </p:childTnLst>
                                </p:cTn>
                              </p:par>
                              <p:par>
                                <p:cTn id="60" presetID="0" presetClass="path" presetSubtype="0" accel="50000" decel="50000" fill="hold" grpId="1" nodeType="withEffect">
                                  <p:stCondLst>
                                    <p:cond delay="0"/>
                                  </p:stCondLst>
                                  <p:childTnLst>
                                    <p:animMotion origin="layout" path="M -2.5E-6 2.96296E-6 L -2.5E-6 0.16828 " pathEditMode="relative" rAng="0" ptsTypes="AA">
                                      <p:cBhvr>
                                        <p:cTn id="61" dur="500" fill="hold"/>
                                        <p:tgtEl>
                                          <p:spTgt spid="98328"/>
                                        </p:tgtEl>
                                        <p:attrNameLst>
                                          <p:attrName>ppt_x</p:attrName>
                                          <p:attrName>ppt_y</p:attrName>
                                        </p:attrNameLst>
                                      </p:cBhvr>
                                      <p:rCtr x="0" y="8403"/>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grpId="2" nodeType="clickEffect">
                                  <p:stCondLst>
                                    <p:cond delay="0"/>
                                  </p:stCondLst>
                                  <p:childTnLst>
                                    <p:animMotion origin="layout" path="M -2.5E-6 0.16828 L 0.26788 0.18912 " pathEditMode="relative" ptsTypes="AA">
                                      <p:cBhvr>
                                        <p:cTn id="65" dur="1000" fill="hold"/>
                                        <p:tgtEl>
                                          <p:spTgt spid="98328"/>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grpId="2" nodeType="clickEffect">
                                  <p:stCondLst>
                                    <p:cond delay="0"/>
                                  </p:stCondLst>
                                  <p:childTnLst>
                                    <p:animMotion origin="layout" path="M 0.14184 2.59259E-6 L 2.5E-6 0.24166 " pathEditMode="relative" ptsTypes="AA">
                                      <p:cBhvr>
                                        <p:cTn id="69" dur="2000" fill="hold"/>
                                        <p:tgtEl>
                                          <p:spTgt spid="98327"/>
                                        </p:tgtEl>
                                        <p:attrNameLst>
                                          <p:attrName>ppt_x</p:attrName>
                                          <p:attrName>ppt_y</p:attrName>
                                        </p:attrNameLst>
                                      </p:cBhvr>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grpId="3" nodeType="clickEffect">
                                  <p:stCondLst>
                                    <p:cond delay="0"/>
                                  </p:stCondLst>
                                  <p:childTnLst>
                                    <p:animMotion origin="layout" path="M 0.26788 0.18912 L 0.13403 -0.07338 " pathEditMode="relative" rAng="0" ptsTypes="AA">
                                      <p:cBhvr>
                                        <p:cTn id="73" dur="1000" fill="hold"/>
                                        <p:tgtEl>
                                          <p:spTgt spid="98328"/>
                                        </p:tgtEl>
                                        <p:attrNameLst>
                                          <p:attrName>ppt_x</p:attrName>
                                          <p:attrName>ppt_y</p:attrName>
                                        </p:attrNameLst>
                                      </p:cBhvr>
                                      <p:rCtr x="-6701" y="-13125"/>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98325"/>
                                        </p:tgtEl>
                                        <p:attrNameLst>
                                          <p:attrName>style.visibility</p:attrName>
                                        </p:attrNameLst>
                                      </p:cBhvr>
                                      <p:to>
                                        <p:strVal val="visible"/>
                                      </p:to>
                                    </p:set>
                                    <p:animEffect transition="in" filter="checkerboard(across)">
                                      <p:cBhvr>
                                        <p:cTn id="78" dur="500"/>
                                        <p:tgtEl>
                                          <p:spTgt spid="9832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5" presetClass="entr" presetSubtype="5" fill="hold" nodeType="clickEffect">
                                  <p:stCondLst>
                                    <p:cond delay="0"/>
                                  </p:stCondLst>
                                  <p:childTnLst>
                                    <p:set>
                                      <p:cBhvr>
                                        <p:cTn id="82" dur="1" fill="hold">
                                          <p:stCondLst>
                                            <p:cond delay="0"/>
                                          </p:stCondLst>
                                        </p:cTn>
                                        <p:tgtEl>
                                          <p:spTgt spid="98330"/>
                                        </p:tgtEl>
                                        <p:attrNameLst>
                                          <p:attrName>style.visibility</p:attrName>
                                        </p:attrNameLst>
                                      </p:cBhvr>
                                      <p:to>
                                        <p:strVal val="visible"/>
                                      </p:to>
                                    </p:set>
                                    <p:animEffect transition="in" filter="checkerboard(down)">
                                      <p:cBhvr>
                                        <p:cTn id="83" dur="500"/>
                                        <p:tgtEl>
                                          <p:spTgt spid="98330"/>
                                        </p:tgtEl>
                                      </p:cBhvr>
                                    </p:animEffect>
                                  </p:childTnLst>
                                </p:cTn>
                              </p:par>
                              <p:par>
                                <p:cTn id="84" presetID="4" presetClass="entr" presetSubtype="32" fill="hold" grpId="0" nodeType="withEffect">
                                  <p:stCondLst>
                                    <p:cond delay="0"/>
                                  </p:stCondLst>
                                  <p:childTnLst>
                                    <p:set>
                                      <p:cBhvr>
                                        <p:cTn id="85" dur="1" fill="hold">
                                          <p:stCondLst>
                                            <p:cond delay="0"/>
                                          </p:stCondLst>
                                        </p:cTn>
                                        <p:tgtEl>
                                          <p:spTgt spid="98331"/>
                                        </p:tgtEl>
                                        <p:attrNameLst>
                                          <p:attrName>style.visibility</p:attrName>
                                        </p:attrNameLst>
                                      </p:cBhvr>
                                      <p:to>
                                        <p:strVal val="visible"/>
                                      </p:to>
                                    </p:set>
                                    <p:animEffect transition="in" filter="box(out)">
                                      <p:cBhvr>
                                        <p:cTn id="86" dur="500"/>
                                        <p:tgtEl>
                                          <p:spTgt spid="98331"/>
                                        </p:tgtEl>
                                      </p:cBhvr>
                                    </p:animEffect>
                                  </p:childTnLst>
                                </p:cTn>
                              </p:par>
                              <p:par>
                                <p:cTn id="87" presetID="4" presetClass="entr" presetSubtype="32" fill="hold" nodeType="withEffect">
                                  <p:stCondLst>
                                    <p:cond delay="0"/>
                                  </p:stCondLst>
                                  <p:childTnLst>
                                    <p:set>
                                      <p:cBhvr>
                                        <p:cTn id="88" dur="1" fill="hold">
                                          <p:stCondLst>
                                            <p:cond delay="0"/>
                                          </p:stCondLst>
                                        </p:cTn>
                                        <p:tgtEl>
                                          <p:spTgt spid="98332"/>
                                        </p:tgtEl>
                                        <p:attrNameLst>
                                          <p:attrName>style.visibility</p:attrName>
                                        </p:attrNameLst>
                                      </p:cBhvr>
                                      <p:to>
                                        <p:strVal val="visible"/>
                                      </p:to>
                                    </p:set>
                                    <p:animEffect transition="in" filter="box(out)">
                                      <p:cBhvr>
                                        <p:cTn id="89" dur="500"/>
                                        <p:tgtEl>
                                          <p:spTgt spid="9833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98329"/>
                                        </p:tgtEl>
                                        <p:attrNameLst>
                                          <p:attrName>style.visibility</p:attrName>
                                        </p:attrNameLst>
                                      </p:cBhvr>
                                      <p:to>
                                        <p:strVal val="visible"/>
                                      </p:to>
                                    </p:set>
                                    <p:animEffect transition="in" filter="box(out)">
                                      <p:cBhvr>
                                        <p:cTn id="94" dur="500"/>
                                        <p:tgtEl>
                                          <p:spTgt spid="98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2" grpId="0" animBg="1"/>
      <p:bldP spid="98313" grpId="0" animBg="1"/>
      <p:bldP spid="98314" grpId="0" animBg="1"/>
      <p:bldP spid="98323" grpId="0"/>
      <p:bldP spid="98324" grpId="0"/>
      <p:bldP spid="98325" grpId="0" animBg="1"/>
      <p:bldP spid="98327" grpId="0" animBg="1"/>
      <p:bldP spid="98327" grpId="1" animBg="1"/>
      <p:bldP spid="98327" grpId="2" animBg="1"/>
      <p:bldP spid="98328" grpId="0" animBg="1"/>
      <p:bldP spid="98328" grpId="1" animBg="1"/>
      <p:bldP spid="98328" grpId="2" animBg="1"/>
      <p:bldP spid="98328" grpId="3" animBg="1"/>
      <p:bldP spid="98329" grpId="0"/>
      <p:bldP spid="983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1143000" y="571500"/>
            <a:ext cx="5829300" cy="857250"/>
          </a:xfrm>
        </p:spPr>
        <p:txBody>
          <a:bodyPr/>
          <a:lstStyle/>
          <a:p>
            <a:pPr eaLnBrk="1" hangingPunct="1"/>
            <a:r>
              <a:rPr lang="en-US" altLang="en-US" dirty="0" smtClean="0">
                <a:ea typeface="宋体" pitchFamily="2" charset="-122"/>
              </a:rPr>
              <a:t>What is Game Theory?</a:t>
            </a:r>
            <a:r>
              <a:rPr lang="en-US" altLang="en-US" sz="2100" dirty="0" smtClean="0">
                <a:ea typeface="宋体" pitchFamily="2" charset="-122"/>
              </a:rPr>
              <a:t> </a:t>
            </a:r>
          </a:p>
        </p:txBody>
      </p:sp>
      <p:sp>
        <p:nvSpPr>
          <p:cNvPr id="15363" name="Rectangle 3"/>
          <p:cNvSpPr>
            <a:spLocks noGrp="1" noChangeArrowheads="1"/>
          </p:cNvSpPr>
          <p:nvPr>
            <p:ph type="body" idx="4294967295"/>
          </p:nvPr>
        </p:nvSpPr>
        <p:spPr>
          <a:xfrm>
            <a:off x="1484446" y="1866900"/>
            <a:ext cx="6516554" cy="3048000"/>
          </a:xfrm>
        </p:spPr>
        <p:txBody>
          <a:bodyPr rtlCol="0">
            <a:normAutofit/>
          </a:bodyPr>
          <a:lstStyle/>
          <a:p>
            <a:pPr eaLnBrk="1" fontAlgn="auto" hangingPunct="1">
              <a:spcAft>
                <a:spcPts val="0"/>
              </a:spcAft>
              <a:buClr>
                <a:schemeClr val="tx1"/>
              </a:buClr>
              <a:buFontTx/>
              <a:buNone/>
              <a:defRPr/>
            </a:pPr>
            <a:r>
              <a:rPr lang="en-US" altLang="en-US" dirty="0" smtClean="0"/>
              <a:t>  Game </a:t>
            </a:r>
            <a:r>
              <a:rPr lang="en-US" altLang="en-US" dirty="0"/>
              <a:t>theory is a study of how to </a:t>
            </a:r>
            <a:r>
              <a:rPr lang="en-US" altLang="en-US" dirty="0" smtClean="0"/>
              <a:t>mathematically determine </a:t>
            </a:r>
            <a:r>
              <a:rPr lang="en-US" altLang="en-US" dirty="0"/>
              <a:t>the best strategy for given conditions in order to optimize the outcome</a:t>
            </a:r>
            <a:endParaRPr lang="en-US" altLang="en-US" sz="1575"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pPr eaLnBrk="1" hangingPunct="1"/>
            <a:r>
              <a:rPr lang="en-US" altLang="zh-CN" smtClean="0"/>
              <a:t>Symmetric spaces</a:t>
            </a:r>
          </a:p>
        </p:txBody>
      </p:sp>
      <p:sp>
        <p:nvSpPr>
          <p:cNvPr id="121859" name="Rectangle 3"/>
          <p:cNvSpPr>
            <a:spLocks noGrp="1" noChangeArrowheads="1"/>
          </p:cNvSpPr>
          <p:nvPr>
            <p:ph idx="1"/>
          </p:nvPr>
        </p:nvSpPr>
        <p:spPr/>
        <p:txBody>
          <a:bodyPr/>
          <a:lstStyle/>
          <a:p>
            <a:pPr eaLnBrk="1" hangingPunct="1"/>
            <a:r>
              <a:rPr lang="en-US" altLang="zh-CN" smtClean="0"/>
              <a:t>Finite spaces</a:t>
            </a:r>
          </a:p>
          <a:p>
            <a:pPr lvl="1" eaLnBrk="1" hangingPunct="1"/>
            <a:r>
              <a:rPr lang="en-US" altLang="zh-CN" smtClean="0"/>
              <a:t>Both are potential games.</a:t>
            </a:r>
          </a:p>
          <a:p>
            <a:pPr lvl="1" eaLnBrk="1" hangingPunct="1"/>
            <a:r>
              <a:rPr lang="en-US" altLang="zh-CN" smtClean="0"/>
              <a:t>Both have Nash equilibriums.</a:t>
            </a:r>
          </a:p>
          <a:p>
            <a:pPr eaLnBrk="1" hangingPunct="1"/>
            <a:r>
              <a:rPr lang="en-US" altLang="zh-CN" smtClean="0"/>
              <a:t>Hyper-cubes</a:t>
            </a:r>
          </a:p>
          <a:p>
            <a:pPr lvl="1" eaLnBrk="1" hangingPunct="1">
              <a:buFontTx/>
              <a:buNone/>
            </a:pPr>
            <a:r>
              <a:rPr lang="en-US" altLang="zh-CN" smtClean="0"/>
              <a:t>  </a:t>
            </a:r>
          </a:p>
          <a:p>
            <a:pPr lvl="1" eaLnBrk="1" hangingPunct="1"/>
            <a:endParaRPr lang="en-US" altLang="zh-CN" smtClean="0"/>
          </a:p>
          <a:p>
            <a:pPr lvl="1" eaLnBrk="1" hangingPunct="1">
              <a:buFontTx/>
              <a:buNone/>
            </a:pPr>
            <a:r>
              <a:rPr lang="en-US" altLang="zh-CN" smtClean="0"/>
              <a:t> </a:t>
            </a:r>
          </a:p>
          <a:p>
            <a:pPr lvl="1" eaLnBrk="1" hangingPunct="1"/>
            <a:endParaRPr lang="en-US" altLang="zh-CN" smtClean="0"/>
          </a:p>
          <a:p>
            <a:pPr lvl="1" eaLnBrk="1" hangingPunct="1">
              <a:buFontTx/>
              <a:buNone/>
            </a:pPr>
            <a:r>
              <a:rPr lang="en-US" altLang="zh-CN" smtClean="0"/>
              <a:t>  </a:t>
            </a:r>
          </a:p>
          <a:p>
            <a:pPr eaLnBrk="1" hangingPunct="1"/>
            <a:endParaRPr lang="en-US" altLang="zh-CN" smtClean="0"/>
          </a:p>
          <a:p>
            <a:pPr eaLnBrk="1" hangingPunct="1"/>
            <a:endParaRPr lang="en-US" altLang="zh-CN" smtClean="0"/>
          </a:p>
        </p:txBody>
      </p:sp>
      <p:sp>
        <p:nvSpPr>
          <p:cNvPr id="14" name="Date Placeholder 13"/>
          <p:cNvSpPr>
            <a:spLocks noGrp="1"/>
          </p:cNvSpPr>
          <p:nvPr>
            <p:ph type="dt" sz="quarter" idx="10"/>
          </p:nvPr>
        </p:nvSpPr>
        <p:spPr/>
        <p:txBody>
          <a:bodyPr/>
          <a:lstStyle/>
          <a:p>
            <a:pPr>
              <a:defRPr/>
            </a:pPr>
            <a:fld id="{F76EF2E9-F974-47B8-86E7-10411E68F29C}" type="datetime1">
              <a:rPr lang="en-US" altLang="en-US">
                <a:solidFill>
                  <a:schemeClr val="tx1">
                    <a:tint val="75000"/>
                  </a:schemeClr>
                </a:solidFill>
              </a:rPr>
              <a:pPr>
                <a:defRPr/>
              </a:pPr>
              <a:t>2/8/2023</a:t>
            </a:fld>
            <a:endParaRPr lang="en-US" altLang="en-US">
              <a:solidFill>
                <a:schemeClr val="tx1">
                  <a:tint val="75000"/>
                </a:schemeClr>
              </a:solidFill>
            </a:endParaRPr>
          </a:p>
        </p:txBody>
      </p:sp>
      <p:sp>
        <p:nvSpPr>
          <p:cNvPr id="15" name="Footer Placeholder 14"/>
          <p:cNvSpPr>
            <a:spLocks noGrp="1"/>
          </p:cNvSpPr>
          <p:nvPr>
            <p:ph type="ftr" sz="quarter" idx="11"/>
          </p:nvPr>
        </p:nvSpPr>
        <p:spPr/>
        <p:txBody>
          <a:bodyPr/>
          <a:lstStyle/>
          <a:p>
            <a:pPr>
              <a:defRPr/>
            </a:pPr>
            <a:r>
              <a:rPr lang="en-US" altLang="zh-CN">
                <a:solidFill>
                  <a:schemeClr val="tx1">
                    <a:tint val="75000"/>
                  </a:schemeClr>
                </a:solidFill>
              </a:rPr>
              <a:t>isolation game</a:t>
            </a:r>
          </a:p>
        </p:txBody>
      </p:sp>
      <p:sp>
        <p:nvSpPr>
          <p:cNvPr id="16" name="Slide Number Placeholder 15"/>
          <p:cNvSpPr>
            <a:spLocks noGrp="1"/>
          </p:cNvSpPr>
          <p:nvPr>
            <p:ph type="sldNum" sz="quarter" idx="12"/>
          </p:nvPr>
        </p:nvSpPr>
        <p:spPr/>
        <p:txBody>
          <a:bodyPr/>
          <a:lstStyle/>
          <a:p>
            <a:pPr>
              <a:defRPr/>
            </a:pPr>
            <a:fld id="{811A5129-0B34-45C2-BCEF-F7979CDDF795}" type="slidenum">
              <a:rPr lang="en-US" altLang="en-US">
                <a:solidFill>
                  <a:schemeClr val="tx1">
                    <a:tint val="75000"/>
                  </a:schemeClr>
                </a:solidFill>
              </a:rPr>
              <a:pPr>
                <a:defRPr/>
              </a:pPr>
              <a:t>50</a:t>
            </a:fld>
            <a:endParaRPr lang="en-US" altLang="en-US">
              <a:solidFill>
                <a:schemeClr val="tx1">
                  <a:tint val="75000"/>
                </a:schemeClr>
              </a:solidFill>
            </a:endParaRPr>
          </a:p>
        </p:txBody>
      </p:sp>
      <p:pic>
        <p:nvPicPr>
          <p:cNvPr id="121860" name="Picture 4"/>
          <p:cNvPicPr>
            <a:picLocks noChangeAspect="1" noChangeArrowheads="1"/>
          </p:cNvPicPr>
          <p:nvPr>
            <p:custDataLst>
              <p:tags r:id="rId1"/>
            </p:custDataLst>
          </p:nvPr>
        </p:nvPicPr>
        <p:blipFill>
          <a:blip r:embed="rId6">
            <a:clrChange>
              <a:clrFrom>
                <a:srgbClr val="FFFFFF"/>
              </a:clrFrom>
              <a:clrTo>
                <a:srgbClr val="FFFFFF">
                  <a:alpha val="0"/>
                </a:srgbClr>
              </a:clrTo>
            </a:clrChange>
          </a:blip>
          <a:srcRect/>
          <a:stretch>
            <a:fillRect/>
          </a:stretch>
        </p:blipFill>
        <p:spPr bwMode="auto">
          <a:xfrm>
            <a:off x="2303463" y="3219450"/>
            <a:ext cx="2009775" cy="171450"/>
          </a:xfrm>
          <a:prstGeom prst="rect">
            <a:avLst/>
          </a:prstGeom>
          <a:noFill/>
          <a:ln w="9525">
            <a:noFill/>
            <a:miter lim="800000"/>
            <a:headEnd/>
            <a:tailEnd/>
          </a:ln>
        </p:spPr>
      </p:pic>
      <p:sp>
        <p:nvSpPr>
          <p:cNvPr id="121868" name="Text Box 12"/>
          <p:cNvSpPr txBox="1">
            <a:spLocks noChangeArrowheads="1"/>
          </p:cNvSpPr>
          <p:nvPr/>
        </p:nvSpPr>
        <p:spPr bwMode="auto">
          <a:xfrm>
            <a:off x="3600450" y="3381375"/>
            <a:ext cx="647700" cy="247650"/>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const</a:t>
            </a:r>
          </a:p>
        </p:txBody>
      </p:sp>
      <p:pic>
        <p:nvPicPr>
          <p:cNvPr id="121865" name="Picture 9"/>
          <p:cNvPicPr>
            <a:picLocks noChangeAspect="1" noChangeArrowheads="1"/>
          </p:cNvPicPr>
          <p:nvPr>
            <p:custDataLst>
              <p:tags r:id="rId2"/>
            </p:custDataLst>
          </p:nvPr>
        </p:nvPicPr>
        <p:blipFill>
          <a:blip r:embed="rId7">
            <a:clrChange>
              <a:clrFrom>
                <a:srgbClr val="FFFFFF"/>
              </a:clrFrom>
              <a:clrTo>
                <a:srgbClr val="FFFFFF">
                  <a:alpha val="0"/>
                </a:srgbClr>
              </a:clrTo>
            </a:clrChange>
          </a:blip>
          <a:srcRect/>
          <a:stretch>
            <a:fillRect/>
          </a:stretch>
        </p:blipFill>
        <p:spPr bwMode="auto">
          <a:xfrm>
            <a:off x="2303463" y="2679700"/>
            <a:ext cx="2009775" cy="171450"/>
          </a:xfrm>
          <a:prstGeom prst="rect">
            <a:avLst/>
          </a:prstGeom>
          <a:noFill/>
          <a:ln w="9525">
            <a:noFill/>
            <a:miter lim="800000"/>
            <a:headEnd/>
            <a:tailEnd/>
          </a:ln>
        </p:spPr>
      </p:pic>
      <p:sp>
        <p:nvSpPr>
          <p:cNvPr id="121867" name="Text Box 11"/>
          <p:cNvSpPr txBox="1">
            <a:spLocks noChangeArrowheads="1"/>
          </p:cNvSpPr>
          <p:nvPr/>
        </p:nvSpPr>
        <p:spPr bwMode="auto">
          <a:xfrm>
            <a:off x="2898775" y="2841625"/>
            <a:ext cx="703263" cy="249238"/>
          </a:xfrm>
          <a:prstGeom prst="rect">
            <a:avLst/>
          </a:prstGeom>
          <a:noFill/>
          <a:ln>
            <a:noFill/>
          </a:ln>
          <a:effectLst/>
          <a:extLst/>
        </p:spPr>
        <p:txBody>
          <a:bodyPr>
            <a:spAutoFit/>
          </a:bodyPr>
          <a:lstStyle/>
          <a:p>
            <a:pPr fontAlgn="auto">
              <a:spcBef>
                <a:spcPct val="50000"/>
              </a:spcBef>
              <a:spcAft>
                <a:spcPts val="0"/>
              </a:spcAft>
              <a:defRPr/>
            </a:pPr>
            <a:r>
              <a:rPr lang="en-US" altLang="zh-CN" sz="1013">
                <a:latin typeface="+mn-lt"/>
                <a:cs typeface="+mn-cs"/>
              </a:rPr>
              <a:t>const</a:t>
            </a:r>
          </a:p>
        </p:txBody>
      </p:sp>
      <p:pic>
        <p:nvPicPr>
          <p:cNvPr id="121862" name="Picture 6"/>
          <p:cNvPicPr>
            <a:picLocks noChangeAspect="1" noChangeArrowheads="1"/>
          </p:cNvPicPr>
          <p:nvPr>
            <p:custDataLst>
              <p:tags r:id="rId3"/>
            </p:custDataLst>
          </p:nvPr>
        </p:nvPicPr>
        <p:blipFill>
          <a:blip r:embed="rId8">
            <a:clrChange>
              <a:clrFrom>
                <a:srgbClr val="FFFFFF"/>
              </a:clrFrom>
              <a:clrTo>
                <a:srgbClr val="FFFFFF">
                  <a:alpha val="0"/>
                </a:srgbClr>
              </a:clrTo>
            </a:clrChange>
          </a:blip>
          <a:srcRect/>
          <a:stretch>
            <a:fillRect/>
          </a:stretch>
        </p:blipFill>
        <p:spPr bwMode="auto">
          <a:xfrm>
            <a:off x="2303463" y="3813175"/>
            <a:ext cx="1162050" cy="171450"/>
          </a:xfrm>
          <a:prstGeom prst="rect">
            <a:avLst/>
          </a:prstGeom>
          <a:noFill/>
          <a:ln w="9525">
            <a:noFill/>
            <a:miter lim="800000"/>
            <a:headEnd/>
            <a:tailEnd/>
          </a:ln>
        </p:spPr>
      </p:pic>
      <p:sp>
        <p:nvSpPr>
          <p:cNvPr id="121864" name="AutoShape 8"/>
          <p:cNvSpPr>
            <a:spLocks/>
          </p:cNvSpPr>
          <p:nvPr/>
        </p:nvSpPr>
        <p:spPr bwMode="auto">
          <a:xfrm rot="5400000">
            <a:off x="3140075" y="2544763"/>
            <a:ext cx="109538" cy="703262"/>
          </a:xfrm>
          <a:prstGeom prst="rightBrace">
            <a:avLst>
              <a:gd name="adj1" fmla="val 38451"/>
              <a:gd name="adj2" fmla="val 49995"/>
            </a:avLst>
          </a:prstGeom>
          <a:no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21866" name="AutoShape 10"/>
          <p:cNvSpPr>
            <a:spLocks/>
          </p:cNvSpPr>
          <p:nvPr/>
        </p:nvSpPr>
        <p:spPr bwMode="auto">
          <a:xfrm rot="5400000">
            <a:off x="3843338" y="3084512"/>
            <a:ext cx="107950" cy="701675"/>
          </a:xfrm>
          <a:prstGeom prst="rightBrace">
            <a:avLst>
              <a:gd name="adj1" fmla="val 38451"/>
              <a:gd name="adj2" fmla="val 49995"/>
            </a:avLst>
          </a:prstGeom>
          <a:no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21869" name="AutoShape 13"/>
          <p:cNvSpPr>
            <a:spLocks noChangeArrowheads="1"/>
          </p:cNvSpPr>
          <p:nvPr/>
        </p:nvSpPr>
        <p:spPr bwMode="auto">
          <a:xfrm>
            <a:off x="4895850" y="2409825"/>
            <a:ext cx="2917825" cy="809625"/>
          </a:xfrm>
          <a:prstGeom prst="wedgeRectCallout">
            <a:avLst>
              <a:gd name="adj1" fmla="val -65755"/>
              <a:gd name="adj2" fmla="val 16079"/>
            </a:avLst>
          </a:prstGeom>
          <a:solidFill>
            <a:schemeClr val="accent1"/>
          </a:solidFill>
          <a:ln w="9525">
            <a:solidFill>
              <a:schemeClr val="tx1"/>
            </a:solidFill>
            <a:miter lim="800000"/>
            <a:headEnd/>
            <a:tailEnd/>
          </a:ln>
        </p:spPr>
        <p:txBody>
          <a:bodyPr/>
          <a:lstStyle/>
          <a:p>
            <a:pPr algn="ctr"/>
            <a:r>
              <a:rPr lang="en-US" altLang="zh-CN" sz="1500">
                <a:latin typeface="Calibri" pitchFamily="34" charset="0"/>
              </a:rPr>
              <a:t>NP hard to decide whether some configuration is a Nash equilibrium</a:t>
            </a:r>
          </a:p>
        </p:txBody>
      </p:sp>
      <p:sp>
        <p:nvSpPr>
          <p:cNvPr id="121870" name="AutoShape 14"/>
          <p:cNvSpPr>
            <a:spLocks/>
          </p:cNvSpPr>
          <p:nvPr/>
        </p:nvSpPr>
        <p:spPr bwMode="auto">
          <a:xfrm>
            <a:off x="4465638" y="3275013"/>
            <a:ext cx="52387" cy="755650"/>
          </a:xfrm>
          <a:prstGeom prst="rightBracket">
            <a:avLst>
              <a:gd name="adj" fmla="val 117592"/>
            </a:avLst>
          </a:prstGeom>
          <a:noFill/>
          <a:ln w="9525">
            <a:solidFill>
              <a:schemeClr val="tx1"/>
            </a:solidFill>
            <a:round/>
            <a:headEnd/>
            <a:tailEnd/>
          </a:ln>
          <a:effectLst/>
          <a:extLst/>
        </p:spPr>
        <p:txBody>
          <a:bodyPr wrap="none" anchor="ctr"/>
          <a:lstStyle/>
          <a:p>
            <a:pPr fontAlgn="auto">
              <a:spcBef>
                <a:spcPts val="0"/>
              </a:spcBef>
              <a:spcAft>
                <a:spcPts val="0"/>
              </a:spcAft>
              <a:defRPr/>
            </a:pPr>
            <a:endParaRPr lang="en-US" sz="1013">
              <a:latin typeface="+mn-lt"/>
              <a:ea typeface="+mn-ea"/>
              <a:cs typeface="+mn-cs"/>
            </a:endParaRPr>
          </a:p>
        </p:txBody>
      </p:sp>
      <p:sp>
        <p:nvSpPr>
          <p:cNvPr id="121871" name="AutoShape 15"/>
          <p:cNvSpPr>
            <a:spLocks noChangeArrowheads="1"/>
          </p:cNvSpPr>
          <p:nvPr/>
        </p:nvSpPr>
        <p:spPr bwMode="auto">
          <a:xfrm>
            <a:off x="4895850" y="3598863"/>
            <a:ext cx="1566863" cy="376237"/>
          </a:xfrm>
          <a:prstGeom prst="wedgeRectCallout">
            <a:avLst>
              <a:gd name="adj1" fmla="val -72417"/>
              <a:gd name="adj2" fmla="val -41167"/>
            </a:avLst>
          </a:prstGeom>
          <a:solidFill>
            <a:schemeClr val="accent1"/>
          </a:solidFill>
          <a:ln w="9525">
            <a:solidFill>
              <a:schemeClr val="tx1"/>
            </a:solidFill>
            <a:miter lim="800000"/>
            <a:headEnd/>
            <a:tailEnd/>
          </a:ln>
        </p:spPr>
        <p:txBody>
          <a:bodyPr/>
          <a:lstStyle/>
          <a:p>
            <a:pPr algn="ctr"/>
            <a:r>
              <a:rPr lang="en-US" altLang="zh-CN" sz="1500">
                <a:latin typeface="Calibri" pitchFamily="34" charset="0"/>
              </a:rPr>
              <a:t>Polynomial time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checkerboard(across)">
                                      <p:cBhvr>
                                        <p:cTn id="7" dur="500"/>
                                        <p:tgtEl>
                                          <p:spTgt spid="12185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1859">
                                            <p:txEl>
                                              <p:pRg st="1" end="1"/>
                                            </p:txEl>
                                          </p:spTgt>
                                        </p:tgtEl>
                                        <p:attrNameLst>
                                          <p:attrName>style.visibility</p:attrName>
                                        </p:attrNameLst>
                                      </p:cBhvr>
                                      <p:to>
                                        <p:strVal val="visible"/>
                                      </p:to>
                                    </p:set>
                                    <p:animEffect transition="in" filter="checkerboard(across)">
                                      <p:cBhvr>
                                        <p:cTn id="10" dur="500"/>
                                        <p:tgtEl>
                                          <p:spTgt spid="121859">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Effect transition="in" filter="checkerboard(across)">
                                      <p:cBhvr>
                                        <p:cTn id="13" dur="500"/>
                                        <p:tgtEl>
                                          <p:spTgt spid="1218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21859">
                                            <p:txEl>
                                              <p:pRg st="3" end="3"/>
                                            </p:txEl>
                                          </p:spTgt>
                                        </p:tgtEl>
                                        <p:attrNameLst>
                                          <p:attrName>style.visibility</p:attrName>
                                        </p:attrNameLst>
                                      </p:cBhvr>
                                      <p:to>
                                        <p:strVal val="visible"/>
                                      </p:to>
                                    </p:set>
                                    <p:animEffect transition="in" filter="checkerboard(across)">
                                      <p:cBhvr>
                                        <p:cTn id="18" dur="500"/>
                                        <p:tgtEl>
                                          <p:spTgt spid="1218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21865"/>
                                        </p:tgtEl>
                                        <p:attrNameLst>
                                          <p:attrName>style.visibility</p:attrName>
                                        </p:attrNameLst>
                                      </p:cBhvr>
                                      <p:to>
                                        <p:strVal val="visible"/>
                                      </p:to>
                                    </p:set>
                                    <p:animEffect transition="in" filter="checkerboard(across)">
                                      <p:cBhvr>
                                        <p:cTn id="23" dur="500"/>
                                        <p:tgtEl>
                                          <p:spTgt spid="12186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21867"/>
                                        </p:tgtEl>
                                        <p:attrNameLst>
                                          <p:attrName>style.visibility</p:attrName>
                                        </p:attrNameLst>
                                      </p:cBhvr>
                                      <p:to>
                                        <p:strVal val="visible"/>
                                      </p:to>
                                    </p:set>
                                    <p:animEffect transition="in" filter="checkerboard(across)">
                                      <p:cBhvr>
                                        <p:cTn id="26" dur="500"/>
                                        <p:tgtEl>
                                          <p:spTgt spid="12186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1864"/>
                                        </p:tgtEl>
                                        <p:attrNameLst>
                                          <p:attrName>style.visibility</p:attrName>
                                        </p:attrNameLst>
                                      </p:cBhvr>
                                      <p:to>
                                        <p:strVal val="visible"/>
                                      </p:to>
                                    </p:set>
                                    <p:animEffect transition="in" filter="checkerboard(across)">
                                      <p:cBhvr>
                                        <p:cTn id="29" dur="500"/>
                                        <p:tgtEl>
                                          <p:spTgt spid="1218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21869"/>
                                        </p:tgtEl>
                                        <p:attrNameLst>
                                          <p:attrName>style.visibility</p:attrName>
                                        </p:attrNameLst>
                                      </p:cBhvr>
                                      <p:to>
                                        <p:strVal val="visible"/>
                                      </p:to>
                                    </p:set>
                                    <p:anim calcmode="lin" valueType="num">
                                      <p:cBhvr additive="base">
                                        <p:cTn id="34" dur="500" fill="hold"/>
                                        <p:tgtEl>
                                          <p:spTgt spid="121869"/>
                                        </p:tgtEl>
                                        <p:attrNameLst>
                                          <p:attrName>ppt_x</p:attrName>
                                        </p:attrNameLst>
                                      </p:cBhvr>
                                      <p:tavLst>
                                        <p:tav tm="0">
                                          <p:val>
                                            <p:strVal val="1+#ppt_w/2"/>
                                          </p:val>
                                        </p:tav>
                                        <p:tav tm="100000">
                                          <p:val>
                                            <p:strVal val="#ppt_x"/>
                                          </p:val>
                                        </p:tav>
                                      </p:tavLst>
                                    </p:anim>
                                    <p:anim calcmode="lin" valueType="num">
                                      <p:cBhvr additive="base">
                                        <p:cTn id="35" dur="500" fill="hold"/>
                                        <p:tgtEl>
                                          <p:spTgt spid="121869"/>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21860"/>
                                        </p:tgtEl>
                                        <p:attrNameLst>
                                          <p:attrName>style.visibility</p:attrName>
                                        </p:attrNameLst>
                                      </p:cBhvr>
                                      <p:to>
                                        <p:strVal val="visible"/>
                                      </p:to>
                                    </p:set>
                                    <p:animEffect transition="in" filter="checkerboard(across)">
                                      <p:cBhvr>
                                        <p:cTn id="40" dur="500"/>
                                        <p:tgtEl>
                                          <p:spTgt spid="121860"/>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1868"/>
                                        </p:tgtEl>
                                        <p:attrNameLst>
                                          <p:attrName>style.visibility</p:attrName>
                                        </p:attrNameLst>
                                      </p:cBhvr>
                                      <p:to>
                                        <p:strVal val="visible"/>
                                      </p:to>
                                    </p:set>
                                    <p:animEffect transition="in" filter="checkerboard(across)">
                                      <p:cBhvr>
                                        <p:cTn id="43" dur="500"/>
                                        <p:tgtEl>
                                          <p:spTgt spid="12186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21866"/>
                                        </p:tgtEl>
                                        <p:attrNameLst>
                                          <p:attrName>style.visibility</p:attrName>
                                        </p:attrNameLst>
                                      </p:cBhvr>
                                      <p:to>
                                        <p:strVal val="visible"/>
                                      </p:to>
                                    </p:set>
                                    <p:animEffect transition="in" filter="checkerboard(across)">
                                      <p:cBhvr>
                                        <p:cTn id="46" dur="500"/>
                                        <p:tgtEl>
                                          <p:spTgt spid="121866"/>
                                        </p:tgtEl>
                                      </p:cBhvr>
                                    </p:animEffect>
                                  </p:childTnLst>
                                </p:cTn>
                              </p:par>
                              <p:par>
                                <p:cTn id="47" presetID="5" presetClass="entr" presetSubtype="10" fill="hold" nodeType="withEffect">
                                  <p:stCondLst>
                                    <p:cond delay="0"/>
                                  </p:stCondLst>
                                  <p:childTnLst>
                                    <p:set>
                                      <p:cBhvr>
                                        <p:cTn id="48" dur="1" fill="hold">
                                          <p:stCondLst>
                                            <p:cond delay="0"/>
                                          </p:stCondLst>
                                        </p:cTn>
                                        <p:tgtEl>
                                          <p:spTgt spid="121862"/>
                                        </p:tgtEl>
                                        <p:attrNameLst>
                                          <p:attrName>style.visibility</p:attrName>
                                        </p:attrNameLst>
                                      </p:cBhvr>
                                      <p:to>
                                        <p:strVal val="visible"/>
                                      </p:to>
                                    </p:set>
                                    <p:animEffect transition="in" filter="checkerboard(across)">
                                      <p:cBhvr>
                                        <p:cTn id="49" dur="500"/>
                                        <p:tgtEl>
                                          <p:spTgt spid="12186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21870"/>
                                        </p:tgtEl>
                                        <p:attrNameLst>
                                          <p:attrName>style.visibility</p:attrName>
                                        </p:attrNameLst>
                                      </p:cBhvr>
                                      <p:to>
                                        <p:strVal val="visible"/>
                                      </p:to>
                                    </p:set>
                                    <p:animEffect transition="in" filter="checkerboard(across)">
                                      <p:cBhvr>
                                        <p:cTn id="52" dur="500"/>
                                        <p:tgtEl>
                                          <p:spTgt spid="1218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1871"/>
                                        </p:tgtEl>
                                        <p:attrNameLst>
                                          <p:attrName>style.visibility</p:attrName>
                                        </p:attrNameLst>
                                      </p:cBhvr>
                                      <p:to>
                                        <p:strVal val="visible"/>
                                      </p:to>
                                    </p:set>
                                    <p:anim calcmode="lin" valueType="num">
                                      <p:cBhvr additive="base">
                                        <p:cTn id="57" dur="500" fill="hold"/>
                                        <p:tgtEl>
                                          <p:spTgt spid="121871"/>
                                        </p:tgtEl>
                                        <p:attrNameLst>
                                          <p:attrName>ppt_x</p:attrName>
                                        </p:attrNameLst>
                                      </p:cBhvr>
                                      <p:tavLst>
                                        <p:tav tm="0">
                                          <p:val>
                                            <p:strVal val="#ppt_x"/>
                                          </p:val>
                                        </p:tav>
                                        <p:tav tm="100000">
                                          <p:val>
                                            <p:strVal val="#ppt_x"/>
                                          </p:val>
                                        </p:tav>
                                      </p:tavLst>
                                    </p:anim>
                                    <p:anim calcmode="lin" valueType="num">
                                      <p:cBhvr additive="base">
                                        <p:cTn id="58" dur="500" fill="hold"/>
                                        <p:tgtEl>
                                          <p:spTgt spid="121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8" grpId="0"/>
      <p:bldP spid="121867" grpId="0"/>
      <p:bldP spid="121864" grpId="0" animBg="1"/>
      <p:bldP spid="121866" grpId="0" animBg="1"/>
      <p:bldP spid="121869" grpId="0" animBg="1"/>
      <p:bldP spid="121870" grpId="0" animBg="1"/>
      <p:bldP spid="12187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ECE0-12D6-4C4A-B8F3-146B12F51A13}"/>
              </a:ext>
            </a:extLst>
          </p:cNvPr>
          <p:cNvSpPr>
            <a:spLocks noGrp="1"/>
          </p:cNvSpPr>
          <p:nvPr>
            <p:ph type="title"/>
          </p:nvPr>
        </p:nvSpPr>
        <p:spPr>
          <a:xfrm>
            <a:off x="1127589" y="-11262"/>
            <a:ext cx="6965879" cy="994172"/>
          </a:xfrm>
        </p:spPr>
        <p:txBody>
          <a:bodyPr>
            <a:normAutofit/>
          </a:bodyPr>
          <a:lstStyle/>
          <a:p>
            <a:pPr algn="ctr"/>
            <a:r>
              <a:rPr lang="en-US" sz="3000" b="1" dirty="0"/>
              <a:t>Computational Game Theory = </a:t>
            </a:r>
            <a:br>
              <a:rPr lang="en-US" sz="3000" b="1" dirty="0"/>
            </a:br>
            <a:r>
              <a:rPr lang="en-US" sz="3000" b="1" dirty="0"/>
              <a:t>CS + Game Theory</a:t>
            </a:r>
            <a:endParaRPr lang="en-US" sz="3225" b="1" dirty="0"/>
          </a:p>
        </p:txBody>
      </p:sp>
      <p:sp>
        <p:nvSpPr>
          <p:cNvPr id="3" name="TextBox 2">
            <a:extLst>
              <a:ext uri="{FF2B5EF4-FFF2-40B4-BE49-F238E27FC236}">
                <a16:creationId xmlns:a16="http://schemas.microsoft.com/office/drawing/2014/main" id="{10A0FFB7-2B18-EC4A-BBF2-E4DABBA3BE31}"/>
              </a:ext>
            </a:extLst>
          </p:cNvPr>
          <p:cNvSpPr txBox="1"/>
          <p:nvPr/>
        </p:nvSpPr>
        <p:spPr>
          <a:xfrm>
            <a:off x="23267" y="963845"/>
            <a:ext cx="5010005" cy="3693319"/>
          </a:xfrm>
          <a:prstGeom prst="rect">
            <a:avLst/>
          </a:prstGeom>
          <a:noFill/>
        </p:spPr>
        <p:txBody>
          <a:bodyPr wrap="square" rtlCol="0">
            <a:spAutoFit/>
          </a:bodyPr>
          <a:lstStyle/>
          <a:p>
            <a:pPr marL="257175" indent="-257175">
              <a:buFont typeface="Arial" panose="020B0604020202020204" pitchFamily="34" charset="0"/>
              <a:buChar char="•"/>
            </a:pPr>
            <a:r>
              <a:rPr lang="en-US" sz="1800" dirty="0"/>
              <a:t>While the area of </a:t>
            </a:r>
            <a:r>
              <a:rPr lang="en-US" sz="1800" dirty="0">
                <a:solidFill>
                  <a:srgbClr val="FF0000"/>
                </a:solidFill>
              </a:rPr>
              <a:t>game </a:t>
            </a:r>
            <a:r>
              <a:rPr lang="en-US" sz="1800">
                <a:solidFill>
                  <a:srgbClr val="FF0000"/>
                </a:solidFill>
              </a:rPr>
              <a:t>theory </a:t>
            </a:r>
            <a:r>
              <a:rPr lang="en-US" sz="1800" smtClean="0"/>
              <a:t>originates </a:t>
            </a:r>
            <a:r>
              <a:rPr lang="en-US" sz="1800" dirty="0"/>
              <a:t>from the economic literature, </a:t>
            </a:r>
            <a:r>
              <a:rPr lang="en-US" sz="1800" dirty="0">
                <a:solidFill>
                  <a:srgbClr val="FF0000"/>
                </a:solidFill>
              </a:rPr>
              <a:t>computer scientists </a:t>
            </a:r>
            <a:r>
              <a:rPr lang="en-US" sz="1800" dirty="0"/>
              <a:t>have made significant contributions to this area from the </a:t>
            </a:r>
            <a:r>
              <a:rPr lang="en-US" sz="1800" dirty="0">
                <a:solidFill>
                  <a:srgbClr val="FF0000"/>
                </a:solidFill>
              </a:rPr>
              <a:t>modeling</a:t>
            </a:r>
            <a:r>
              <a:rPr lang="en-US" sz="1800" dirty="0"/>
              <a:t> and </a:t>
            </a:r>
            <a:r>
              <a:rPr lang="en-US" sz="1800" dirty="0">
                <a:solidFill>
                  <a:srgbClr val="FF0000"/>
                </a:solidFill>
              </a:rPr>
              <a:t>computational perspectives</a:t>
            </a:r>
            <a:r>
              <a:rPr lang="en-US" sz="1800" dirty="0"/>
              <a:t> in the last decades</a:t>
            </a:r>
          </a:p>
          <a:p>
            <a:pPr marL="257175" indent="-257175">
              <a:buFont typeface="Arial" panose="020B0604020202020204" pitchFamily="34" charset="0"/>
              <a:buChar char="•"/>
            </a:pPr>
            <a:endParaRPr lang="en-US" sz="1800" dirty="0">
              <a:solidFill>
                <a:srgbClr val="FF0000"/>
              </a:solidFill>
            </a:endParaRPr>
          </a:p>
          <a:p>
            <a:pPr marL="257175" indent="-257175">
              <a:buFont typeface="Arial" panose="020B0604020202020204" pitchFamily="34" charset="0"/>
              <a:buChar char="•"/>
            </a:pPr>
            <a:r>
              <a:rPr lang="en-US" sz="1800" dirty="0"/>
              <a:t>The new area is known as </a:t>
            </a:r>
            <a:r>
              <a:rPr lang="en-US" sz="1800" dirty="0">
                <a:solidFill>
                  <a:srgbClr val="FF0000"/>
                </a:solidFill>
              </a:rPr>
              <a:t>computational game theory </a:t>
            </a:r>
            <a:r>
              <a:rPr lang="en-US" sz="1800" dirty="0"/>
              <a:t>or </a:t>
            </a:r>
            <a:r>
              <a:rPr lang="en-US" sz="1800" dirty="0">
                <a:solidFill>
                  <a:srgbClr val="FF0000"/>
                </a:solidFill>
              </a:rPr>
              <a:t>algorithmic game theory</a:t>
            </a:r>
          </a:p>
          <a:p>
            <a:pPr marL="600075" lvl="1" indent="-257175">
              <a:buFont typeface="Arial" panose="020B0604020202020204" pitchFamily="34" charset="0"/>
              <a:buChar char="•"/>
            </a:pPr>
            <a:r>
              <a:rPr lang="en-US" sz="1800" dirty="0"/>
              <a:t>Representations of Games</a:t>
            </a:r>
          </a:p>
          <a:p>
            <a:pPr marL="600075" lvl="1" indent="-257175">
              <a:buFont typeface="Arial" panose="020B0604020202020204" pitchFamily="34" charset="0"/>
              <a:buChar char="•"/>
            </a:pPr>
            <a:r>
              <a:rPr lang="en-US" sz="1800" dirty="0">
                <a:solidFill>
                  <a:srgbClr val="7030A0"/>
                </a:solidFill>
              </a:rPr>
              <a:t>Computing and Evaluating Equilibrium Concepts</a:t>
            </a:r>
          </a:p>
          <a:p>
            <a:pPr marL="600075" lvl="1" indent="-257175">
              <a:buFont typeface="Arial" panose="020B0604020202020204" pitchFamily="34" charset="0"/>
              <a:buChar char="•"/>
            </a:pPr>
            <a:r>
              <a:rPr lang="en-US" sz="1800" dirty="0"/>
              <a:t>Applications of Game Theory</a:t>
            </a:r>
          </a:p>
        </p:txBody>
      </p:sp>
      <p:pic>
        <p:nvPicPr>
          <p:cNvPr id="12290" name="Picture 2" descr="Kevin Leyton-Brown">
            <a:extLst>
              <a:ext uri="{FF2B5EF4-FFF2-40B4-BE49-F238E27FC236}">
                <a16:creationId xmlns:a16="http://schemas.microsoft.com/office/drawing/2014/main" id="{41314E4E-F4FE-2E47-8E3E-976D8FE010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830" y="3392013"/>
            <a:ext cx="1591913" cy="117281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ome Page for Professor Michael Kearns, University of Pennsylvania">
            <a:extLst>
              <a:ext uri="{FF2B5EF4-FFF2-40B4-BE49-F238E27FC236}">
                <a16:creationId xmlns:a16="http://schemas.microsoft.com/office/drawing/2014/main" id="{843ABF13-B9FF-1642-8372-4CCBF85B9D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3272" y="2204294"/>
            <a:ext cx="1428557" cy="117281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Christos Papadimitriou - Wikipedia">
            <a:extLst>
              <a:ext uri="{FF2B5EF4-FFF2-40B4-BE49-F238E27FC236}">
                <a16:creationId xmlns:a16="http://schemas.microsoft.com/office/drawing/2014/main" id="{9AE15FBE-7574-364E-8626-1126DC6E4B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3300" y="1681310"/>
            <a:ext cx="1243886" cy="124590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Éva Tardos | Cornell Engineering">
            <a:extLst>
              <a:ext uri="{FF2B5EF4-FFF2-40B4-BE49-F238E27FC236}">
                <a16:creationId xmlns:a16="http://schemas.microsoft.com/office/drawing/2014/main" id="{630A26C7-77A6-544B-B650-A10D9E45B2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8832" y="1060720"/>
            <a:ext cx="1062466" cy="1062466"/>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Noam Nisan - Wikipedia">
            <a:extLst>
              <a:ext uri="{FF2B5EF4-FFF2-40B4-BE49-F238E27FC236}">
                <a16:creationId xmlns:a16="http://schemas.microsoft.com/office/drawing/2014/main" id="{5FF8F23E-CBB5-144F-89B2-7E3296B081A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10528" y="3608164"/>
            <a:ext cx="1414293" cy="10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83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3C5F-56A2-3A4D-9FAA-2223D91C32E1}"/>
              </a:ext>
            </a:extLst>
          </p:cNvPr>
          <p:cNvSpPr>
            <a:spLocks noGrp="1"/>
          </p:cNvSpPr>
          <p:nvPr>
            <p:ph type="title"/>
          </p:nvPr>
        </p:nvSpPr>
        <p:spPr/>
        <p:txBody>
          <a:bodyPr/>
          <a:lstStyle/>
          <a:p>
            <a:r>
              <a:rPr lang="en-US" b="1" dirty="0"/>
              <a:t>Computational Questions</a:t>
            </a:r>
          </a:p>
        </p:txBody>
      </p:sp>
      <p:sp>
        <p:nvSpPr>
          <p:cNvPr id="3" name="Content Placeholder 2">
            <a:extLst>
              <a:ext uri="{FF2B5EF4-FFF2-40B4-BE49-F238E27FC236}">
                <a16:creationId xmlns:a16="http://schemas.microsoft.com/office/drawing/2014/main" id="{6195A7A9-2AB8-6A49-BB8B-B6809F5F2648}"/>
              </a:ext>
            </a:extLst>
          </p:cNvPr>
          <p:cNvSpPr>
            <a:spLocks noGrp="1"/>
          </p:cNvSpPr>
          <p:nvPr>
            <p:ph idx="1"/>
          </p:nvPr>
        </p:nvSpPr>
        <p:spPr>
          <a:xfrm>
            <a:off x="830638" y="1369219"/>
            <a:ext cx="6921760" cy="3422809"/>
          </a:xfrm>
        </p:spPr>
        <p:txBody>
          <a:bodyPr>
            <a:normAutofit/>
          </a:bodyPr>
          <a:lstStyle/>
          <a:p>
            <a:r>
              <a:rPr lang="en-US" dirty="0"/>
              <a:t>So, what is next since many of the computational questions are </a:t>
            </a:r>
            <a:r>
              <a:rPr lang="en-US" dirty="0">
                <a:solidFill>
                  <a:srgbClr val="FF0000"/>
                </a:solidFill>
              </a:rPr>
              <a:t>hard</a:t>
            </a:r>
            <a:r>
              <a:rPr lang="en-US" dirty="0"/>
              <a:t>? </a:t>
            </a:r>
          </a:p>
          <a:p>
            <a:pPr lvl="1"/>
            <a:endParaRPr lang="en-US" dirty="0"/>
          </a:p>
          <a:p>
            <a:pPr lvl="1"/>
            <a:r>
              <a:rPr lang="en-US" dirty="0"/>
              <a:t>Study games with </a:t>
            </a:r>
            <a:r>
              <a:rPr lang="en-US" dirty="0">
                <a:solidFill>
                  <a:srgbClr val="FF0000"/>
                </a:solidFill>
              </a:rPr>
              <a:t>special structures</a:t>
            </a:r>
          </a:p>
          <a:p>
            <a:pPr lvl="1"/>
            <a:endParaRPr lang="en-US" dirty="0"/>
          </a:p>
          <a:p>
            <a:pPr lvl="1"/>
            <a:r>
              <a:rPr lang="en-US" dirty="0"/>
              <a:t>Look at </a:t>
            </a:r>
            <a:r>
              <a:rPr lang="en-US" dirty="0">
                <a:solidFill>
                  <a:srgbClr val="FF0000"/>
                </a:solidFill>
              </a:rPr>
              <a:t>brute force algorithms </a:t>
            </a:r>
            <a:r>
              <a:rPr lang="en-US" dirty="0"/>
              <a:t>to find equilibria</a:t>
            </a:r>
          </a:p>
          <a:p>
            <a:pPr lvl="1"/>
            <a:endParaRPr lang="en-US" dirty="0"/>
          </a:p>
          <a:p>
            <a:pPr lvl="1"/>
            <a:r>
              <a:rPr lang="en-US" dirty="0"/>
              <a:t>Look at </a:t>
            </a:r>
            <a:r>
              <a:rPr lang="en-US" dirty="0">
                <a:solidFill>
                  <a:srgbClr val="FF0000"/>
                </a:solidFill>
              </a:rPr>
              <a:t>efficient algorithms and heuristics </a:t>
            </a:r>
            <a:r>
              <a:rPr lang="en-US" dirty="0"/>
              <a:t>to compute approximate equilibria</a:t>
            </a:r>
          </a:p>
          <a:p>
            <a:pPr lvl="1"/>
            <a:endParaRPr lang="en-US" dirty="0"/>
          </a:p>
          <a:p>
            <a:pPr lvl="1"/>
            <a:r>
              <a:rPr lang="en-US" dirty="0"/>
              <a:t>Study </a:t>
            </a:r>
            <a:r>
              <a:rPr lang="en-US" dirty="0">
                <a:solidFill>
                  <a:srgbClr val="FF0000"/>
                </a:solidFill>
              </a:rPr>
              <a:t>alternative solution concepts</a:t>
            </a:r>
          </a:p>
        </p:txBody>
      </p:sp>
    </p:spTree>
    <p:extLst>
      <p:ext uri="{BB962C8B-B14F-4D97-AF65-F5344CB8AC3E}">
        <p14:creationId xmlns:p14="http://schemas.microsoft.com/office/powerpoint/2010/main" val="2380421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in Games </a:t>
            </a:r>
          </a:p>
        </p:txBody>
      </p:sp>
      <p:sp>
        <p:nvSpPr>
          <p:cNvPr id="3" name="Content Placeholder 2"/>
          <p:cNvSpPr>
            <a:spLocks noGrp="1"/>
          </p:cNvSpPr>
          <p:nvPr>
            <p:ph idx="1"/>
          </p:nvPr>
        </p:nvSpPr>
        <p:spPr>
          <a:xfrm>
            <a:off x="893460" y="1369219"/>
            <a:ext cx="6912677" cy="3483467"/>
          </a:xfrm>
        </p:spPr>
        <p:txBody>
          <a:bodyPr>
            <a:normAutofit fontScale="77500" lnSpcReduction="20000"/>
          </a:bodyPr>
          <a:lstStyle/>
          <a:p>
            <a:r>
              <a:rPr lang="en-US" dirty="0"/>
              <a:t>Approach we have taken so far when playing a game: just compute an optimal/equilibrium strategy</a:t>
            </a:r>
          </a:p>
          <a:p>
            <a:r>
              <a:rPr lang="en-US" dirty="0"/>
              <a:t>Another approach: learn how to play a game by </a:t>
            </a:r>
          </a:p>
          <a:p>
            <a:pPr lvl="1"/>
            <a:r>
              <a:rPr lang="en-US" dirty="0"/>
              <a:t>playing it many times, and</a:t>
            </a:r>
          </a:p>
          <a:p>
            <a:pPr lvl="1"/>
            <a:r>
              <a:rPr lang="en-US" dirty="0"/>
              <a:t>updating your strategy based on experience </a:t>
            </a:r>
          </a:p>
          <a:p>
            <a:r>
              <a:rPr lang="en-US" dirty="0"/>
              <a:t>Why?</a:t>
            </a:r>
          </a:p>
          <a:p>
            <a:pPr lvl="1"/>
            <a:r>
              <a:rPr lang="en-US" dirty="0"/>
              <a:t>Some of the game’s utilities (especially the other players’) may be unknown to you</a:t>
            </a:r>
          </a:p>
          <a:p>
            <a:pPr lvl="1"/>
            <a:r>
              <a:rPr lang="en-US" dirty="0"/>
              <a:t>The other players may not be playing an equilibrium strategy </a:t>
            </a:r>
          </a:p>
          <a:p>
            <a:pPr lvl="1"/>
            <a:r>
              <a:rPr lang="en-US" dirty="0"/>
              <a:t>Computing an optimal strategy can be hard</a:t>
            </a:r>
          </a:p>
          <a:p>
            <a:pPr lvl="1"/>
            <a:r>
              <a:rPr lang="en-US" dirty="0"/>
              <a:t>Learning is what humans typically do</a:t>
            </a:r>
          </a:p>
          <a:p>
            <a:pPr lvl="1"/>
            <a:r>
              <a:rPr lang="en-US" dirty="0"/>
              <a:t>.... </a:t>
            </a:r>
          </a:p>
          <a:p>
            <a:r>
              <a:rPr lang="en-US" dirty="0"/>
              <a:t>Learning strategies - strategies for the repeated game</a:t>
            </a:r>
          </a:p>
          <a:p>
            <a:pPr lvl="1"/>
            <a:r>
              <a:rPr lang="en-US" dirty="0"/>
              <a:t> Fictitious play, no-regret Learning algorithms, targeted learning </a:t>
            </a:r>
          </a:p>
          <a:p>
            <a:r>
              <a:rPr lang="en-US" dirty="0"/>
              <a:t>Does learning converge to equilibrium? </a:t>
            </a:r>
          </a:p>
        </p:txBody>
      </p:sp>
    </p:spTree>
    <p:extLst>
      <p:ext uri="{BB962C8B-B14F-4D97-AF65-F5344CB8AC3E}">
        <p14:creationId xmlns:p14="http://schemas.microsoft.com/office/powerpoint/2010/main" val="344574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3C5F-56A2-3A4D-9FAA-2223D91C32E1}"/>
              </a:ext>
            </a:extLst>
          </p:cNvPr>
          <p:cNvSpPr>
            <a:spLocks noGrp="1"/>
          </p:cNvSpPr>
          <p:nvPr>
            <p:ph type="title"/>
          </p:nvPr>
        </p:nvSpPr>
        <p:spPr/>
        <p:txBody>
          <a:bodyPr/>
          <a:lstStyle/>
          <a:p>
            <a:r>
              <a:rPr lang="en-US" b="1" dirty="0"/>
              <a:t>Computational Questions</a:t>
            </a:r>
          </a:p>
        </p:txBody>
      </p:sp>
      <p:sp>
        <p:nvSpPr>
          <p:cNvPr id="3" name="Content Placeholder 2">
            <a:extLst>
              <a:ext uri="{FF2B5EF4-FFF2-40B4-BE49-F238E27FC236}">
                <a16:creationId xmlns:a16="http://schemas.microsoft.com/office/drawing/2014/main" id="{6195A7A9-2AB8-6A49-BB8B-B6809F5F2648}"/>
              </a:ext>
            </a:extLst>
          </p:cNvPr>
          <p:cNvSpPr>
            <a:spLocks noGrp="1"/>
          </p:cNvSpPr>
          <p:nvPr>
            <p:ph idx="1"/>
          </p:nvPr>
        </p:nvSpPr>
        <p:spPr/>
        <p:txBody>
          <a:bodyPr>
            <a:normAutofit/>
          </a:bodyPr>
          <a:lstStyle/>
          <a:p>
            <a:r>
              <a:rPr lang="en-US" dirty="0"/>
              <a:t>Given a game (along with its representations) and an equilibrium concept (i.e., Nash equilibrium): </a:t>
            </a:r>
          </a:p>
          <a:p>
            <a:endParaRPr lang="en-US" dirty="0"/>
          </a:p>
          <a:p>
            <a:r>
              <a:rPr lang="en-US" dirty="0"/>
              <a:t>(</a:t>
            </a:r>
            <a:r>
              <a:rPr lang="en-US" dirty="0">
                <a:solidFill>
                  <a:srgbClr val="FF0000"/>
                </a:solidFill>
              </a:rPr>
              <a:t>Existence</a:t>
            </a:r>
            <a:r>
              <a:rPr lang="en-US" dirty="0"/>
              <a:t>) Does the equilibrium exist? If so, find one or all. </a:t>
            </a:r>
          </a:p>
          <a:p>
            <a:r>
              <a:rPr lang="en-US" dirty="0"/>
              <a:t>(</a:t>
            </a:r>
            <a:r>
              <a:rPr lang="en-US" dirty="0">
                <a:solidFill>
                  <a:srgbClr val="FF0000"/>
                </a:solidFill>
              </a:rPr>
              <a:t>Guaranteed Properties</a:t>
            </a:r>
            <a:r>
              <a:rPr lang="en-US" dirty="0"/>
              <a:t>) Does there exist an equilibrium in which, e.g., </a:t>
            </a:r>
          </a:p>
          <a:p>
            <a:pPr lvl="1"/>
            <a:r>
              <a:rPr lang="en-US" dirty="0"/>
              <a:t>(</a:t>
            </a:r>
            <a:r>
              <a:rPr lang="en-US" dirty="0">
                <a:solidFill>
                  <a:srgbClr val="FF0000"/>
                </a:solidFill>
              </a:rPr>
              <a:t>Social welfare</a:t>
            </a:r>
            <a:r>
              <a:rPr lang="en-US" dirty="0"/>
              <a:t>) the social welfare is at least k? </a:t>
            </a:r>
          </a:p>
          <a:p>
            <a:pPr lvl="1"/>
            <a:r>
              <a:rPr lang="en-US" dirty="0"/>
              <a:t>(</a:t>
            </a:r>
            <a:r>
              <a:rPr lang="en-US" dirty="0">
                <a:solidFill>
                  <a:srgbClr val="FF0000"/>
                </a:solidFill>
              </a:rPr>
              <a:t>Payoff</a:t>
            </a:r>
            <a:r>
              <a:rPr lang="en-US" dirty="0"/>
              <a:t>) player </a:t>
            </a:r>
            <a:r>
              <a:rPr lang="en-US" dirty="0" err="1"/>
              <a:t>i</a:t>
            </a:r>
            <a:r>
              <a:rPr lang="en-US" dirty="0"/>
              <a:t> obtains an expected payoff of at least v? </a:t>
            </a:r>
          </a:p>
          <a:p>
            <a:pPr lvl="1"/>
            <a:r>
              <a:rPr lang="en-US" dirty="0"/>
              <a:t>(</a:t>
            </a:r>
            <a:r>
              <a:rPr lang="en-US" dirty="0">
                <a:solidFill>
                  <a:srgbClr val="FF0000"/>
                </a:solidFill>
              </a:rPr>
              <a:t>Uniqueness</a:t>
            </a:r>
            <a:r>
              <a:rPr lang="en-US" dirty="0"/>
              <a:t>) a unique equilibrium in G? </a:t>
            </a:r>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366625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8D7B-F462-124E-9D63-453D9D32A3C6}"/>
              </a:ext>
            </a:extLst>
          </p:cNvPr>
          <p:cNvSpPr>
            <a:spLocks noGrp="1"/>
          </p:cNvSpPr>
          <p:nvPr>
            <p:ph type="title"/>
          </p:nvPr>
        </p:nvSpPr>
        <p:spPr/>
        <p:txBody>
          <a:bodyPr/>
          <a:lstStyle/>
          <a:p>
            <a:r>
              <a:rPr lang="en-US" b="1" dirty="0"/>
              <a:t>Game Theory Modeling and  Application Research</a:t>
            </a:r>
          </a:p>
        </p:txBody>
      </p:sp>
      <p:sp>
        <p:nvSpPr>
          <p:cNvPr id="3" name="Content Placeholder 2">
            <a:extLst>
              <a:ext uri="{FF2B5EF4-FFF2-40B4-BE49-F238E27FC236}">
                <a16:creationId xmlns:a16="http://schemas.microsoft.com/office/drawing/2014/main" id="{EC0129CF-71DC-D346-AA42-D6E69C513986}"/>
              </a:ext>
            </a:extLst>
          </p:cNvPr>
          <p:cNvSpPr>
            <a:spLocks noGrp="1"/>
          </p:cNvSpPr>
          <p:nvPr>
            <p:ph idx="1"/>
          </p:nvPr>
        </p:nvSpPr>
        <p:spPr/>
        <p:txBody>
          <a:bodyPr>
            <a:normAutofit/>
          </a:bodyPr>
          <a:lstStyle/>
          <a:p>
            <a:r>
              <a:rPr lang="en-US" dirty="0">
                <a:solidFill>
                  <a:srgbClr val="FF0000"/>
                </a:solidFill>
              </a:rPr>
              <a:t>Step 1</a:t>
            </a:r>
            <a:r>
              <a:rPr lang="en-US" dirty="0"/>
              <a:t>: Think about your problem domain (e.g., identify players, actions, and utility functions); the utility functions should be parameterized with parameters and depend on agents’ actions</a:t>
            </a:r>
          </a:p>
          <a:p>
            <a:endParaRPr lang="en-US" dirty="0"/>
          </a:p>
          <a:p>
            <a:r>
              <a:rPr lang="en-US" dirty="0">
                <a:solidFill>
                  <a:srgbClr val="FF0000"/>
                </a:solidFill>
              </a:rPr>
              <a:t>Step 2</a:t>
            </a:r>
            <a:r>
              <a:rPr lang="en-US" dirty="0"/>
              <a:t>: Identify an equilibrium concept and look at the computational and/or evaluation questions (hardness results and/or algorithms)</a:t>
            </a:r>
          </a:p>
          <a:p>
            <a:endParaRPr lang="en-US" dirty="0"/>
          </a:p>
          <a:p>
            <a:r>
              <a:rPr lang="en-US" dirty="0">
                <a:solidFill>
                  <a:srgbClr val="FF0000"/>
                </a:solidFill>
              </a:rPr>
              <a:t>Step 3</a:t>
            </a:r>
            <a:r>
              <a:rPr lang="en-US" dirty="0"/>
              <a:t>: Conduct simulations to highlight equilibrium behaviors using real-world parameters or instances</a:t>
            </a:r>
          </a:p>
        </p:txBody>
      </p:sp>
    </p:spTree>
    <p:extLst>
      <p:ext uri="{BB962C8B-B14F-4D97-AF65-F5344CB8AC3E}">
        <p14:creationId xmlns:p14="http://schemas.microsoft.com/office/powerpoint/2010/main" val="114040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85"/>
            <a:ext cx="6858000" cy="994172"/>
          </a:xfrm>
        </p:spPr>
        <p:txBody>
          <a:bodyPr>
            <a:normAutofit/>
          </a:bodyPr>
          <a:lstStyle/>
          <a:p>
            <a:pPr algn="ctr"/>
            <a:r>
              <a:rPr lang="en-US" sz="3150" b="1" dirty="0"/>
              <a:t>Variants of Security Games Used and Deployed in Real World</a:t>
            </a:r>
          </a:p>
        </p:txBody>
      </p:sp>
      <p:pic>
        <p:nvPicPr>
          <p:cNvPr id="3" name="Picture 2"/>
          <p:cNvPicPr>
            <a:picLocks noChangeAspect="1"/>
          </p:cNvPicPr>
          <p:nvPr/>
        </p:nvPicPr>
        <p:blipFill>
          <a:blip r:embed="rId3"/>
          <a:stretch>
            <a:fillRect/>
          </a:stretch>
        </p:blipFill>
        <p:spPr>
          <a:xfrm>
            <a:off x="1479203" y="1188889"/>
            <a:ext cx="6185595" cy="3383573"/>
          </a:xfrm>
          <a:prstGeom prst="rect">
            <a:avLst/>
          </a:prstGeom>
        </p:spPr>
      </p:pic>
      <p:sp>
        <p:nvSpPr>
          <p:cNvPr id="6" name="TextBox 5"/>
          <p:cNvSpPr txBox="1"/>
          <p:nvPr/>
        </p:nvSpPr>
        <p:spPr>
          <a:xfrm>
            <a:off x="6937131" y="4783938"/>
            <a:ext cx="816249" cy="242374"/>
          </a:xfrm>
          <a:prstGeom prst="rect">
            <a:avLst/>
          </a:prstGeom>
          <a:noFill/>
        </p:spPr>
        <p:txBody>
          <a:bodyPr wrap="none" rtlCol="0">
            <a:spAutoFit/>
          </a:bodyPr>
          <a:lstStyle/>
          <a:p>
            <a:r>
              <a:rPr lang="en-US" sz="975" dirty="0"/>
              <a:t>[</a:t>
            </a:r>
            <a:r>
              <a:rPr lang="en-US" sz="975" dirty="0">
                <a:hlinkClick r:id="rId4"/>
              </a:rPr>
              <a:t>Teamcore</a:t>
            </a:r>
            <a:r>
              <a:rPr lang="en-US" sz="975" dirty="0"/>
              <a:t>]</a:t>
            </a:r>
          </a:p>
        </p:txBody>
      </p:sp>
    </p:spTree>
    <p:extLst>
      <p:ext uri="{BB962C8B-B14F-4D97-AF65-F5344CB8AC3E}">
        <p14:creationId xmlns:p14="http://schemas.microsoft.com/office/powerpoint/2010/main" val="3878481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85"/>
            <a:ext cx="6858000" cy="994172"/>
          </a:xfrm>
        </p:spPr>
        <p:txBody>
          <a:bodyPr>
            <a:normAutofit/>
          </a:bodyPr>
          <a:lstStyle/>
          <a:p>
            <a:pPr algn="ctr"/>
            <a:r>
              <a:rPr lang="en-US" sz="3150" b="1" dirty="0"/>
              <a:t>Domain Specific Game-theoretic Models</a:t>
            </a:r>
          </a:p>
        </p:txBody>
      </p:sp>
      <p:pic>
        <p:nvPicPr>
          <p:cNvPr id="5" name="Picture 4" descr="How our social network influences our behavior – RealKM">
            <a:extLst>
              <a:ext uri="{FF2B5EF4-FFF2-40B4-BE49-F238E27FC236}">
                <a16:creationId xmlns:a16="http://schemas.microsoft.com/office/drawing/2014/main" id="{07005A3B-E2A6-B64A-A31F-DE9D6C2D4C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9615" y="2481467"/>
            <a:ext cx="2019119" cy="11357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EC8D4C8-06EA-064B-96B1-6A290E76F166}"/>
              </a:ext>
            </a:extLst>
          </p:cNvPr>
          <p:cNvSpPr/>
          <p:nvPr/>
        </p:nvSpPr>
        <p:spPr>
          <a:xfrm>
            <a:off x="5448102" y="3600232"/>
            <a:ext cx="2005677" cy="242374"/>
          </a:xfrm>
          <a:prstGeom prst="rect">
            <a:avLst/>
          </a:prstGeom>
        </p:spPr>
        <p:txBody>
          <a:bodyPr wrap="none">
            <a:spAutoFit/>
          </a:bodyPr>
          <a:lstStyle/>
          <a:p>
            <a:r>
              <a:rPr lang="en-US" sz="975" b="1" dirty="0"/>
              <a:t>Influence Games on Networks </a:t>
            </a:r>
          </a:p>
        </p:txBody>
      </p:sp>
      <p:sp>
        <p:nvSpPr>
          <p:cNvPr id="8" name="TextBox 7">
            <a:extLst>
              <a:ext uri="{FF2B5EF4-FFF2-40B4-BE49-F238E27FC236}">
                <a16:creationId xmlns:a16="http://schemas.microsoft.com/office/drawing/2014/main" id="{54D30EE1-1BBD-8B49-881D-53C1AFD646EA}"/>
              </a:ext>
            </a:extLst>
          </p:cNvPr>
          <p:cNvSpPr txBox="1"/>
          <p:nvPr/>
        </p:nvSpPr>
        <p:spPr>
          <a:xfrm>
            <a:off x="684055" y="920983"/>
            <a:ext cx="4349217" cy="2723823"/>
          </a:xfrm>
          <a:prstGeom prst="rect">
            <a:avLst/>
          </a:prstGeom>
          <a:noFill/>
        </p:spPr>
        <p:txBody>
          <a:bodyPr wrap="square" rtlCol="0">
            <a:spAutoFit/>
          </a:bodyPr>
          <a:lstStyle/>
          <a:p>
            <a:pPr marL="257175" indent="-257175">
              <a:buFont typeface="Arial" panose="020B0604020202020204" pitchFamily="34" charset="0"/>
              <a:buChar char="•"/>
            </a:pPr>
            <a:r>
              <a:rPr lang="en-US" sz="1800" dirty="0"/>
              <a:t>Interdependent Security Games</a:t>
            </a:r>
          </a:p>
          <a:p>
            <a:pPr marL="257175" indent="-257175">
              <a:buFont typeface="Arial" panose="020B0604020202020204" pitchFamily="34" charset="0"/>
              <a:buChar char="•"/>
            </a:pPr>
            <a:endParaRPr lang="en-US" sz="750" dirty="0"/>
          </a:p>
          <a:p>
            <a:pPr marL="257175" indent="-257175">
              <a:buFont typeface="Arial" panose="020B0604020202020204" pitchFamily="34" charset="0"/>
              <a:buChar char="•"/>
            </a:pPr>
            <a:r>
              <a:rPr lang="en-US" sz="1800" dirty="0"/>
              <a:t>Influence Games</a:t>
            </a:r>
          </a:p>
          <a:p>
            <a:pPr marL="257175" indent="-257175">
              <a:buFont typeface="Arial" panose="020B0604020202020204" pitchFamily="34" charset="0"/>
              <a:buChar char="•"/>
            </a:pPr>
            <a:endParaRPr lang="en-US" sz="750" dirty="0"/>
          </a:p>
          <a:p>
            <a:pPr marL="257175" indent="-257175">
              <a:buFont typeface="Arial" panose="020B0604020202020204" pitchFamily="34" charset="0"/>
              <a:buChar char="•"/>
            </a:pPr>
            <a:r>
              <a:rPr lang="en-US" sz="1800" dirty="0"/>
              <a:t>Influence Maximization Games</a:t>
            </a:r>
          </a:p>
          <a:p>
            <a:pPr marL="257175" indent="-257175">
              <a:buFont typeface="Arial" panose="020B0604020202020204" pitchFamily="34" charset="0"/>
              <a:buChar char="•"/>
            </a:pPr>
            <a:endParaRPr lang="en-US" sz="750" dirty="0"/>
          </a:p>
          <a:p>
            <a:pPr marL="257175" indent="-257175">
              <a:buFont typeface="Arial" panose="020B0604020202020204" pitchFamily="34" charset="0"/>
              <a:buChar char="•"/>
            </a:pPr>
            <a:r>
              <a:rPr lang="en-US" sz="1800" dirty="0"/>
              <a:t>Public Good Contribution Games</a:t>
            </a:r>
          </a:p>
          <a:p>
            <a:pPr marL="257175" indent="-257175">
              <a:buFont typeface="Arial" panose="020B0604020202020204" pitchFamily="34" charset="0"/>
              <a:buChar char="•"/>
            </a:pPr>
            <a:endParaRPr lang="en-US" sz="750" dirty="0"/>
          </a:p>
          <a:p>
            <a:pPr marL="257175" indent="-257175">
              <a:buFont typeface="Arial" panose="020B0604020202020204" pitchFamily="34" charset="0"/>
              <a:buChar char="•"/>
            </a:pPr>
            <a:r>
              <a:rPr lang="en-US" sz="1800" dirty="0"/>
              <a:t>Schelling Games</a:t>
            </a:r>
          </a:p>
          <a:p>
            <a:pPr marL="257175" indent="-257175">
              <a:buFont typeface="Arial" panose="020B0604020202020204" pitchFamily="34" charset="0"/>
              <a:buChar char="•"/>
            </a:pPr>
            <a:endParaRPr lang="en-US" sz="750" dirty="0"/>
          </a:p>
          <a:p>
            <a:pPr marL="257175" indent="-257175">
              <a:buFont typeface="Arial" panose="020B0604020202020204" pitchFamily="34" charset="0"/>
              <a:buChar char="•"/>
            </a:pPr>
            <a:r>
              <a:rPr lang="en-US" sz="1800" dirty="0"/>
              <a:t>Voting Games </a:t>
            </a:r>
          </a:p>
          <a:p>
            <a:pPr marL="257175" indent="-257175">
              <a:buFont typeface="Arial" panose="020B0604020202020204" pitchFamily="34" charset="0"/>
              <a:buChar char="•"/>
            </a:pPr>
            <a:endParaRPr lang="en-US" sz="750" dirty="0"/>
          </a:p>
          <a:p>
            <a:pPr marL="257175" indent="-257175">
              <a:buFont typeface="Arial" panose="020B0604020202020204" pitchFamily="34" charset="0"/>
              <a:buChar char="•"/>
            </a:pPr>
            <a:r>
              <a:rPr lang="en-US" sz="1800" dirty="0"/>
              <a:t>Many more ... and in other CS areas </a:t>
            </a:r>
          </a:p>
        </p:txBody>
      </p:sp>
      <p:sp>
        <p:nvSpPr>
          <p:cNvPr id="9" name="TextBox 8">
            <a:extLst>
              <a:ext uri="{FF2B5EF4-FFF2-40B4-BE49-F238E27FC236}">
                <a16:creationId xmlns:a16="http://schemas.microsoft.com/office/drawing/2014/main" id="{08B5E68D-D076-2D4B-B15D-AD5FC1DB7EF6}"/>
              </a:ext>
            </a:extLst>
          </p:cNvPr>
          <p:cNvSpPr txBox="1"/>
          <p:nvPr/>
        </p:nvSpPr>
        <p:spPr>
          <a:xfrm>
            <a:off x="1436658" y="3842606"/>
            <a:ext cx="6197918" cy="1200329"/>
          </a:xfrm>
          <a:prstGeom prst="rect">
            <a:avLst/>
          </a:prstGeom>
          <a:noFill/>
          <a:ln w="50800">
            <a:solidFill>
              <a:schemeClr val="accent2"/>
            </a:solidFill>
          </a:ln>
        </p:spPr>
        <p:txBody>
          <a:bodyPr wrap="square" rtlCol="0">
            <a:spAutoFit/>
          </a:bodyPr>
          <a:lstStyle/>
          <a:p>
            <a:pPr algn="ctr"/>
            <a:r>
              <a:rPr lang="en-US" sz="1800" b="1" dirty="0"/>
              <a:t>Main Contributions</a:t>
            </a:r>
            <a:r>
              <a:rPr lang="en-US" sz="1800" dirty="0"/>
              <a:t>: (1) Introducing game-theoretic models for their domains, (2) analyzing and computing (Nash) equilibria, and  (3 optional) experimental evaluations of the algorithms</a:t>
            </a:r>
          </a:p>
        </p:txBody>
      </p:sp>
      <p:pic>
        <p:nvPicPr>
          <p:cNvPr id="10" name="Picture 2" descr="Image may contain Diagram Map Atlas and Plot">
            <a:extLst>
              <a:ext uri="{FF2B5EF4-FFF2-40B4-BE49-F238E27FC236}">
                <a16:creationId xmlns:a16="http://schemas.microsoft.com/office/drawing/2014/main" id="{C22C1728-54C2-DB42-B580-CD1A24E03C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3594" y="820669"/>
            <a:ext cx="1850771" cy="12344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1CE4167-A09F-A849-9902-626EE22E5448}"/>
              </a:ext>
            </a:extLst>
          </p:cNvPr>
          <p:cNvSpPr/>
          <p:nvPr/>
        </p:nvSpPr>
        <p:spPr>
          <a:xfrm>
            <a:off x="5800288" y="2026326"/>
            <a:ext cx="1645002" cy="392415"/>
          </a:xfrm>
          <a:prstGeom prst="rect">
            <a:avLst/>
          </a:prstGeom>
        </p:spPr>
        <p:txBody>
          <a:bodyPr wrap="none">
            <a:spAutoFit/>
          </a:bodyPr>
          <a:lstStyle/>
          <a:p>
            <a:pPr algn="ctr"/>
            <a:r>
              <a:rPr lang="en-US" sz="975" b="1" dirty="0"/>
              <a:t> Schelling Games of </a:t>
            </a:r>
          </a:p>
          <a:p>
            <a:pPr algn="ctr"/>
            <a:r>
              <a:rPr lang="en-US" sz="975" b="1" dirty="0"/>
              <a:t>Residential Segregation </a:t>
            </a:r>
          </a:p>
        </p:txBody>
      </p:sp>
    </p:spTree>
    <p:extLst>
      <p:ext uri="{BB962C8B-B14F-4D97-AF65-F5344CB8AC3E}">
        <p14:creationId xmlns:p14="http://schemas.microsoft.com/office/powerpoint/2010/main" val="9974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eaLnBrk="1" hangingPunct="1"/>
            <a:r>
              <a:rPr lang="en-US" dirty="0" smtClean="0">
                <a:ea typeface="宋体" pitchFamily="2" charset="-122"/>
              </a:rPr>
              <a:t>Source</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smtClean="0">
                <a:hlinkClick r:id="rId2"/>
              </a:rPr>
              <a:t>A few slides borrowed from:</a:t>
            </a:r>
            <a:endParaRPr lang="en-US" dirty="0">
              <a:hlinkClick r:id="rId2"/>
            </a:endParaRPr>
          </a:p>
          <a:p>
            <a:pPr marL="0" indent="0" eaLnBrk="1" fontAlgn="auto" hangingPunct="1">
              <a:spcAft>
                <a:spcPts val="0"/>
              </a:spcAft>
              <a:buFont typeface="Arial" panose="020B0604020202020204" pitchFamily="34" charset="0"/>
              <a:buNone/>
              <a:defRPr/>
            </a:pPr>
            <a:endParaRPr lang="en-US" dirty="0" smtClean="0">
              <a:hlinkClick r:id="rId2"/>
            </a:endParaRPr>
          </a:p>
          <a:p>
            <a:pPr marL="0" indent="0" eaLnBrk="1" fontAlgn="auto" hangingPunct="1">
              <a:spcAft>
                <a:spcPts val="0"/>
              </a:spcAft>
              <a:buFont typeface="Arial" panose="020B0604020202020204" pitchFamily="34" charset="0"/>
              <a:buNone/>
              <a:defRPr/>
            </a:pPr>
            <a:r>
              <a:rPr lang="en-US" dirty="0" smtClean="0">
                <a:hlinkClick r:id="rId2"/>
              </a:rPr>
              <a:t>courses.ischool.berkeley.edu/i231/s07/gt_2007.ppt</a:t>
            </a:r>
          </a:p>
          <a:p>
            <a:pPr marL="0" indent="0" eaLnBrk="1" fontAlgn="auto" hangingPunct="1">
              <a:spcAft>
                <a:spcPts val="0"/>
              </a:spcAft>
              <a:buFont typeface="Arial" panose="020B0604020202020204" pitchFamily="34" charset="0"/>
              <a:buNone/>
              <a:defRPr/>
            </a:pPr>
            <a:endParaRPr lang="en-US" dirty="0">
              <a:hlinkClick r:id="rId2"/>
            </a:endParaRPr>
          </a:p>
          <a:p>
            <a:pPr marL="0" indent="0" eaLnBrk="1" fontAlgn="auto" hangingPunct="1">
              <a:spcAft>
                <a:spcPts val="0"/>
              </a:spcAft>
              <a:buFont typeface="Arial" panose="020B0604020202020204" pitchFamily="34" charset="0"/>
              <a:buNone/>
              <a:defRPr/>
            </a:pPr>
            <a:r>
              <a:rPr lang="en-US" dirty="0" smtClean="0">
                <a:hlinkClick r:id="rId2"/>
              </a:rPr>
              <a:t>A tutorial by </a:t>
            </a:r>
            <a:r>
              <a:rPr lang="en-US" dirty="0" err="1" smtClean="0">
                <a:hlinkClick r:id="rId2"/>
              </a:rPr>
              <a:t>Hau</a:t>
            </a:r>
            <a:r>
              <a:rPr lang="en-US" dirty="0" smtClean="0">
                <a:hlinkClick r:id="rId2"/>
              </a:rPr>
              <a:t> Chan</a:t>
            </a:r>
          </a:p>
          <a:p>
            <a:pPr marL="0" indent="0" eaLnBrk="1" fontAlgn="auto" hangingPunct="1">
              <a:spcAft>
                <a:spcPts val="0"/>
              </a:spcAft>
              <a:buFont typeface="Arial" panose="020B0604020202020204" pitchFamily="34" charset="0"/>
              <a:buNone/>
              <a:defRPr/>
            </a:pPr>
            <a:endParaRPr lang="en-US" dirty="0">
              <a:hlinkClick r:id="rId2"/>
            </a:endParaRPr>
          </a:p>
          <a:p>
            <a:pPr marL="0" indent="0" eaLnBrk="1" fontAlgn="auto" hangingPunct="1">
              <a:spcAft>
                <a:spcPts val="0"/>
              </a:spcAft>
              <a:buFont typeface="Arial" panose="020B0604020202020204" pitchFamily="34" charset="0"/>
              <a:buNone/>
              <a:defRPr/>
            </a:pPr>
            <a:endParaRPr lang="en-US" dirty="0">
              <a:hlinkClick r:id="rId2"/>
            </a:endParaRPr>
          </a:p>
          <a:p>
            <a:pPr eaLnBrk="1" fontAlgn="auto" hangingPunct="1">
              <a:spcAft>
                <a:spcPts val="0"/>
              </a:spcAft>
              <a:buFont typeface="Arial" panose="020B0604020202020204" pitchFamily="34" charset="0"/>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p:cNvSpPr>
            <a:spLocks noGrp="1" noChangeArrowheads="1"/>
          </p:cNvSpPr>
          <p:nvPr>
            <p:ph type="title"/>
          </p:nvPr>
        </p:nvSpPr>
        <p:spPr/>
        <p:txBody>
          <a:bodyPr/>
          <a:lstStyle/>
          <a:p>
            <a:pPr eaLnBrk="1" hangingPunct="1"/>
            <a:r>
              <a:rPr lang="en-US" altLang="de-DE" dirty="0" smtClean="0">
                <a:ea typeface="宋体" pitchFamily="2" charset="-122"/>
              </a:rPr>
              <a:t>Game Theory</a:t>
            </a:r>
          </a:p>
        </p:txBody>
      </p:sp>
      <p:sp>
        <p:nvSpPr>
          <p:cNvPr id="27650" name="Rectangle 1027"/>
          <p:cNvSpPr>
            <a:spLocks noGrp="1" noChangeArrowheads="1"/>
          </p:cNvSpPr>
          <p:nvPr>
            <p:ph idx="1"/>
          </p:nvPr>
        </p:nvSpPr>
        <p:spPr>
          <a:xfrm>
            <a:off x="1657350" y="1485900"/>
            <a:ext cx="5829300" cy="3200400"/>
          </a:xfrm>
        </p:spPr>
        <p:txBody>
          <a:bodyPr/>
          <a:lstStyle/>
          <a:p>
            <a:pPr eaLnBrk="1" hangingPunct="1"/>
            <a:r>
              <a:rPr lang="en-US" altLang="de-DE" dirty="0" smtClean="0">
                <a:ea typeface="宋体" pitchFamily="2" charset="-122"/>
              </a:rPr>
              <a:t>Finding acceptable, if not optimal, strategies in conflict situations.</a:t>
            </a:r>
          </a:p>
          <a:p>
            <a:pPr eaLnBrk="1" hangingPunct="1"/>
            <a:r>
              <a:rPr lang="en-US" altLang="de-DE" dirty="0" smtClean="0">
                <a:ea typeface="宋体" pitchFamily="2" charset="-122"/>
              </a:rPr>
              <a:t>Abstraction of real complex situation</a:t>
            </a:r>
          </a:p>
          <a:p>
            <a:pPr eaLnBrk="1" hangingPunct="1"/>
            <a:r>
              <a:rPr lang="en-US" altLang="de-DE" dirty="0" smtClean="0">
                <a:ea typeface="宋体" pitchFamily="2" charset="-122"/>
              </a:rPr>
              <a:t>Game theory is highly mathematical</a:t>
            </a:r>
          </a:p>
          <a:p>
            <a:pPr eaLnBrk="1" hangingPunct="1"/>
            <a:r>
              <a:rPr lang="en-US" altLang="de-DE" dirty="0" smtClean="0">
                <a:ea typeface="宋体" pitchFamily="2" charset="-122"/>
              </a:rPr>
              <a:t>Game theory assumes all human interactions can be understood and navigated by presumptions.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26"/>
          <p:cNvSpPr>
            <a:spLocks noGrp="1" noChangeArrowheads="1"/>
          </p:cNvSpPr>
          <p:nvPr>
            <p:ph type="title"/>
          </p:nvPr>
        </p:nvSpPr>
        <p:spPr/>
        <p:txBody>
          <a:bodyPr/>
          <a:lstStyle/>
          <a:p>
            <a:pPr eaLnBrk="1" hangingPunct="1"/>
            <a:r>
              <a:rPr lang="en-US" altLang="de-DE" smtClean="0">
                <a:ea typeface="宋体" pitchFamily="2" charset="-122"/>
              </a:rPr>
              <a:t>Why is game theory important?</a:t>
            </a:r>
          </a:p>
        </p:txBody>
      </p:sp>
      <p:sp>
        <p:nvSpPr>
          <p:cNvPr id="100355" name="Rectangle 1027"/>
          <p:cNvSpPr>
            <a:spLocks noGrp="1" noChangeArrowheads="1"/>
          </p:cNvSpPr>
          <p:nvPr>
            <p:ph idx="1"/>
          </p:nvPr>
        </p:nvSpPr>
        <p:spPr>
          <a:xfrm>
            <a:off x="1371600" y="1182688"/>
            <a:ext cx="6400800" cy="3657600"/>
          </a:xfrm>
        </p:spPr>
        <p:txBody>
          <a:bodyPr rtlCol="0">
            <a:normAutofit/>
          </a:bodyPr>
          <a:lstStyle/>
          <a:p>
            <a:pPr eaLnBrk="1" fontAlgn="auto" hangingPunct="1">
              <a:spcAft>
                <a:spcPts val="0"/>
              </a:spcAft>
              <a:buFont typeface="Arial" panose="020B0604020202020204" pitchFamily="34" charset="0"/>
              <a:buChar char="•"/>
              <a:defRPr/>
            </a:pPr>
            <a:r>
              <a:rPr lang="en-US" altLang="de-DE" dirty="0"/>
              <a:t>All intelligent beings make decisions all the time.</a:t>
            </a:r>
          </a:p>
          <a:p>
            <a:pPr eaLnBrk="1" fontAlgn="auto" hangingPunct="1">
              <a:spcAft>
                <a:spcPts val="0"/>
              </a:spcAft>
              <a:buFont typeface="Arial" panose="020B0604020202020204" pitchFamily="34" charset="0"/>
              <a:buChar char="•"/>
              <a:defRPr/>
            </a:pPr>
            <a:r>
              <a:rPr lang="en-US" altLang="de-DE" dirty="0"/>
              <a:t>AI needs to perform these tasks as a result.</a:t>
            </a:r>
          </a:p>
          <a:p>
            <a:pPr eaLnBrk="1" fontAlgn="auto" hangingPunct="1">
              <a:spcAft>
                <a:spcPts val="0"/>
              </a:spcAft>
              <a:buFont typeface="Arial" panose="020B0604020202020204" pitchFamily="34" charset="0"/>
              <a:buChar char="•"/>
              <a:defRPr/>
            </a:pPr>
            <a:r>
              <a:rPr lang="en-US" altLang="de-DE" dirty="0"/>
              <a:t>Helps us to analyze situations more rationally and formulate an acceptable alternative with respect to circumstance.</a:t>
            </a:r>
          </a:p>
          <a:p>
            <a:pPr eaLnBrk="1" fontAlgn="auto" hangingPunct="1">
              <a:spcAft>
                <a:spcPts val="0"/>
              </a:spcAft>
              <a:buFont typeface="Arial" panose="020B0604020202020204" pitchFamily="34" charset="0"/>
              <a:buChar char="•"/>
              <a:defRPr/>
            </a:pPr>
            <a:r>
              <a:rPr lang="de-DE" altLang="de-DE" dirty="0"/>
              <a:t>Useful in modeling strategic decision-making</a:t>
            </a:r>
          </a:p>
          <a:p>
            <a:pPr lvl="1" eaLnBrk="1" fontAlgn="auto" hangingPunct="1">
              <a:spcAft>
                <a:spcPts val="0"/>
              </a:spcAft>
              <a:buFont typeface="Arial" panose="020B0604020202020204" pitchFamily="34" charset="0"/>
              <a:buChar char="•"/>
              <a:defRPr/>
            </a:pPr>
            <a:r>
              <a:rPr lang="de-DE" altLang="de-DE" sz="2100" dirty="0"/>
              <a:t>Games against opponents</a:t>
            </a:r>
          </a:p>
          <a:p>
            <a:pPr lvl="1" eaLnBrk="1" fontAlgn="auto" hangingPunct="1">
              <a:spcAft>
                <a:spcPts val="0"/>
              </a:spcAft>
              <a:buFont typeface="Arial" panose="020B0604020202020204" pitchFamily="34" charset="0"/>
              <a:buChar char="•"/>
              <a:defRPr/>
            </a:pPr>
            <a:r>
              <a:rPr lang="de-DE" altLang="de-DE" sz="2100" dirty="0"/>
              <a:t>Games against nature</a:t>
            </a:r>
          </a:p>
          <a:p>
            <a:pPr eaLnBrk="1" fontAlgn="auto" hangingPunct="1">
              <a:spcAft>
                <a:spcPts val="0"/>
              </a:spcAft>
              <a:buFont typeface="Arial" panose="020B0604020202020204" pitchFamily="34" charset="0"/>
              <a:buChar char="•"/>
              <a:defRPr/>
            </a:pPr>
            <a:r>
              <a:rPr lang="en-US" altLang="de-DE" dirty="0"/>
              <a:t>Provides structured insight into the value of information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2出自【趣你的PPT】(微信:qunideppt)：最优质的PPT资源库"/>
          <p:cNvGrpSpPr>
            <a:grpSpLocks/>
          </p:cNvGrpSpPr>
          <p:nvPr/>
        </p:nvGrpSpPr>
        <p:grpSpPr bwMode="auto">
          <a:xfrm>
            <a:off x="3949700" y="2068513"/>
            <a:ext cx="527050" cy="487362"/>
            <a:chOff x="4026316" y="4173336"/>
            <a:chExt cx="591349" cy="573363"/>
          </a:xfrm>
        </p:grpSpPr>
        <p:sp>
          <p:nvSpPr>
            <p:cNvPr id="57" name="出自【趣你的PPT】(微信:qunideppt)：最优质的PPT资源库"/>
            <p:cNvSpPr>
              <a:spLocks/>
            </p:cNvSpPr>
            <p:nvPr/>
          </p:nvSpPr>
          <p:spPr bwMode="auto">
            <a:xfrm>
              <a:off x="4026316" y="4233100"/>
              <a:ext cx="529009" cy="513599"/>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chemeClr val="bg1"/>
            </a:solidFill>
            <a:ln>
              <a:noFill/>
            </a:ln>
            <a:extLst/>
          </p:spPr>
          <p:txBody>
            <a:bodyPr lIns="0" tIns="0" rIns="0" bIns="0"/>
            <a:lstStyle/>
            <a:p>
              <a:pPr fontAlgn="auto">
                <a:spcBef>
                  <a:spcPts val="0"/>
                </a:spcBef>
                <a:spcAft>
                  <a:spcPts val="0"/>
                </a:spcAft>
                <a:defRPr/>
              </a:pPr>
              <a:endParaRPr lang="en-US" sz="1013">
                <a:latin typeface="+mn-lt"/>
                <a:ea typeface="+mn-ea"/>
                <a:cs typeface="+mn-cs"/>
              </a:endParaRPr>
            </a:p>
          </p:txBody>
        </p:sp>
        <p:sp>
          <p:nvSpPr>
            <p:cNvPr id="58" name="出自【趣你的PPT】(微信:qunideppt)：最优质的PPT资源库"/>
            <p:cNvSpPr>
              <a:spLocks/>
            </p:cNvSpPr>
            <p:nvPr/>
          </p:nvSpPr>
          <p:spPr bwMode="auto">
            <a:xfrm>
              <a:off x="4405706" y="4173336"/>
              <a:ext cx="211959" cy="205440"/>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solidFill>
              <a:schemeClr val="bg1"/>
            </a:solidFill>
            <a:ln>
              <a:noFill/>
            </a:ln>
            <a:extLst/>
          </p:spPr>
          <p:txBody>
            <a:bodyPr lIns="0" tIns="0" rIns="0" bIns="0"/>
            <a:lstStyle/>
            <a:p>
              <a:pPr fontAlgn="auto">
                <a:spcBef>
                  <a:spcPts val="0"/>
                </a:spcBef>
                <a:spcAft>
                  <a:spcPts val="0"/>
                </a:spcAft>
                <a:defRPr/>
              </a:pPr>
              <a:endParaRPr lang="en-US" sz="1013">
                <a:latin typeface="+mn-lt"/>
                <a:ea typeface="+mn-ea"/>
                <a:cs typeface="+mn-cs"/>
              </a:endParaRPr>
            </a:p>
          </p:txBody>
        </p:sp>
      </p:grpSp>
      <p:sp>
        <p:nvSpPr>
          <p:cNvPr id="59" name="出自【趣你的PPT】(微信:qunideppt)：最优质的PPT资源库"/>
          <p:cNvSpPr/>
          <p:nvPr/>
        </p:nvSpPr>
        <p:spPr>
          <a:xfrm>
            <a:off x="5029200" y="2436813"/>
            <a:ext cx="476250" cy="484187"/>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60" name="出自【趣你的PPT】(微信:qunideppt)：最优质的PPT资源库"/>
          <p:cNvSpPr/>
          <p:nvPr/>
        </p:nvSpPr>
        <p:spPr>
          <a:xfrm>
            <a:off x="3503613" y="3079750"/>
            <a:ext cx="565150" cy="458788"/>
          </a:xfrm>
          <a:custGeom>
            <a:avLst/>
            <a:gdLst/>
            <a:ahLst/>
            <a:cxnLst>
              <a:cxn ang="0">
                <a:pos x="wd2" y="hd2"/>
              </a:cxn>
              <a:cxn ang="5400000">
                <a:pos x="wd2" y="hd2"/>
              </a:cxn>
              <a:cxn ang="10800000">
                <a:pos x="wd2" y="hd2"/>
              </a:cxn>
              <a:cxn ang="16200000">
                <a:pos x="wd2" y="hd2"/>
              </a:cxn>
            </a:cxnLst>
            <a:rect l="0" t="0" r="r" b="b"/>
            <a:pathLst>
              <a:path w="21392" h="21600" extrusionOk="0">
                <a:moveTo>
                  <a:pt x="16259" y="6505"/>
                </a:moveTo>
                <a:lnTo>
                  <a:pt x="12728" y="6505"/>
                </a:lnTo>
                <a:lnTo>
                  <a:pt x="12728" y="0"/>
                </a:lnTo>
                <a:lnTo>
                  <a:pt x="8664" y="0"/>
                </a:lnTo>
                <a:lnTo>
                  <a:pt x="8664" y="6505"/>
                </a:lnTo>
                <a:lnTo>
                  <a:pt x="5134" y="6505"/>
                </a:lnTo>
                <a:lnTo>
                  <a:pt x="10696" y="12705"/>
                </a:lnTo>
                <a:cubicBezTo>
                  <a:pt x="10696" y="12705"/>
                  <a:pt x="16259" y="6505"/>
                  <a:pt x="16259" y="6505"/>
                </a:cubicBezTo>
                <a:close/>
                <a:moveTo>
                  <a:pt x="20686" y="14666"/>
                </a:moveTo>
                <a:lnTo>
                  <a:pt x="17280" y="11943"/>
                </a:lnTo>
                <a:lnTo>
                  <a:pt x="15181" y="11943"/>
                </a:lnTo>
                <a:lnTo>
                  <a:pt x="18818" y="15257"/>
                </a:lnTo>
                <a:lnTo>
                  <a:pt x="15026" y="15257"/>
                </a:lnTo>
                <a:cubicBezTo>
                  <a:pt x="14918" y="15257"/>
                  <a:pt x="14819" y="15324"/>
                  <a:pt x="14770" y="15428"/>
                </a:cubicBezTo>
                <a:lnTo>
                  <a:pt x="13897" y="18268"/>
                </a:lnTo>
                <a:lnTo>
                  <a:pt x="7495" y="18268"/>
                </a:lnTo>
                <a:lnTo>
                  <a:pt x="6621" y="15428"/>
                </a:lnTo>
                <a:cubicBezTo>
                  <a:pt x="6573" y="15324"/>
                  <a:pt x="6474" y="15257"/>
                  <a:pt x="6364" y="15257"/>
                </a:cubicBezTo>
                <a:lnTo>
                  <a:pt x="2574" y="15257"/>
                </a:lnTo>
                <a:lnTo>
                  <a:pt x="6211" y="11943"/>
                </a:lnTo>
                <a:lnTo>
                  <a:pt x="4110" y="11943"/>
                </a:lnTo>
                <a:lnTo>
                  <a:pt x="706" y="14666"/>
                </a:lnTo>
                <a:cubicBezTo>
                  <a:pt x="199" y="15024"/>
                  <a:pt x="-104" y="15853"/>
                  <a:pt x="33" y="16505"/>
                </a:cubicBezTo>
                <a:lnTo>
                  <a:pt x="633" y="20413"/>
                </a:lnTo>
                <a:cubicBezTo>
                  <a:pt x="768" y="21065"/>
                  <a:pt x="1371" y="21600"/>
                  <a:pt x="1971" y="21600"/>
                </a:cubicBezTo>
                <a:lnTo>
                  <a:pt x="19421" y="21600"/>
                </a:lnTo>
                <a:cubicBezTo>
                  <a:pt x="20021" y="21600"/>
                  <a:pt x="20624" y="21065"/>
                  <a:pt x="20759" y="20413"/>
                </a:cubicBezTo>
                <a:lnTo>
                  <a:pt x="21359" y="16505"/>
                </a:lnTo>
                <a:cubicBezTo>
                  <a:pt x="21496" y="15853"/>
                  <a:pt x="21193" y="15024"/>
                  <a:pt x="20686" y="14666"/>
                </a:cubicBezTo>
                <a:close/>
              </a:path>
            </a:pathLst>
          </a:custGeom>
          <a:solidFill>
            <a:schemeClr val="bg1"/>
          </a:solid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nvGrpSpPr>
          <p:cNvPr id="61" name="Group 37出自【趣你的PPT】(微信:qunideppt)：最优质的PPT资源库"/>
          <p:cNvGrpSpPr/>
          <p:nvPr/>
        </p:nvGrpSpPr>
        <p:grpSpPr>
          <a:xfrm>
            <a:off x="4630302" y="3512566"/>
            <a:ext cx="577051" cy="457961"/>
            <a:chOff x="3294504" y="3717531"/>
            <a:chExt cx="242212" cy="201309"/>
          </a:xfrm>
          <a:solidFill>
            <a:schemeClr val="bg1"/>
          </a:solidFill>
        </p:grpSpPr>
        <p:sp>
          <p:nvSpPr>
            <p:cNvPr id="62" name="出自【趣你的PPT】(微信:qunideppt)：最优质的PPT资源库"/>
            <p:cNvSpPr/>
            <p:nvPr/>
          </p:nvSpPr>
          <p:spPr>
            <a:xfrm>
              <a:off x="3324980" y="3717531"/>
              <a:ext cx="172219" cy="49434"/>
            </a:xfrm>
            <a:custGeom>
              <a:avLst/>
              <a:gdLst/>
              <a:ahLst/>
              <a:cxnLst>
                <a:cxn ang="0">
                  <a:pos x="wd2" y="hd2"/>
                </a:cxn>
                <a:cxn ang="5400000">
                  <a:pos x="wd2" y="hd2"/>
                </a:cxn>
                <a:cxn ang="10800000">
                  <a:pos x="wd2" y="hd2"/>
                </a:cxn>
                <a:cxn ang="16200000">
                  <a:pos x="wd2" y="hd2"/>
                </a:cxn>
              </a:cxnLst>
              <a:rect l="0" t="0" r="r" b="b"/>
              <a:pathLst>
                <a:path w="21600" h="21600" extrusionOk="0">
                  <a:moveTo>
                    <a:pt x="16971" y="0"/>
                  </a:moveTo>
                  <a:lnTo>
                    <a:pt x="4629" y="0"/>
                  </a:lnTo>
                  <a:cubicBezTo>
                    <a:pt x="4629" y="0"/>
                    <a:pt x="3085" y="0"/>
                    <a:pt x="3085" y="5397"/>
                  </a:cubicBezTo>
                  <a:lnTo>
                    <a:pt x="18515" y="5397"/>
                  </a:lnTo>
                  <a:cubicBezTo>
                    <a:pt x="18515" y="0"/>
                    <a:pt x="16971" y="0"/>
                    <a:pt x="16971" y="0"/>
                  </a:cubicBezTo>
                  <a:close/>
                  <a:moveTo>
                    <a:pt x="21600" y="16190"/>
                  </a:moveTo>
                  <a:cubicBezTo>
                    <a:pt x="21600" y="10793"/>
                    <a:pt x="20058" y="10793"/>
                    <a:pt x="20058" y="10793"/>
                  </a:cubicBezTo>
                  <a:lnTo>
                    <a:pt x="1544" y="10793"/>
                  </a:lnTo>
                  <a:cubicBezTo>
                    <a:pt x="1544" y="10793"/>
                    <a:pt x="0" y="10793"/>
                    <a:pt x="0" y="16190"/>
                  </a:cubicBezTo>
                  <a:lnTo>
                    <a:pt x="0" y="21600"/>
                  </a:lnTo>
                  <a:lnTo>
                    <a:pt x="21600" y="21600"/>
                  </a:lnTo>
                  <a:cubicBezTo>
                    <a:pt x="21600" y="21600"/>
                    <a:pt x="21600" y="16190"/>
                    <a:pt x="21600" y="16190"/>
                  </a:cubicBezTo>
                  <a:close/>
                </a:path>
              </a:pathLst>
            </a:custGeom>
            <a:grp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sp>
          <p:nvSpPr>
            <p:cNvPr id="63" name="出自【趣你的PPT】(微信:qunideppt)：最优质的PPT资源库"/>
            <p:cNvSpPr/>
            <p:nvPr/>
          </p:nvSpPr>
          <p:spPr>
            <a:xfrm>
              <a:off x="3294504" y="3763245"/>
              <a:ext cx="242212" cy="155595"/>
            </a:xfrm>
            <a:custGeom>
              <a:avLst/>
              <a:gdLst/>
              <a:ahLst/>
              <a:cxnLst>
                <a:cxn ang="0">
                  <a:pos x="wd2" y="hd2"/>
                </a:cxn>
                <a:cxn ang="5400000">
                  <a:pos x="wd2" y="hd2"/>
                </a:cxn>
                <a:cxn ang="10800000">
                  <a:pos x="wd2" y="hd2"/>
                </a:cxn>
                <a:cxn ang="16200000">
                  <a:pos x="wd2" y="hd2"/>
                </a:cxn>
              </a:cxnLst>
              <a:rect l="0" t="0" r="r" b="b"/>
              <a:pathLst>
                <a:path w="21232" h="21575" extrusionOk="0">
                  <a:moveTo>
                    <a:pt x="20320" y="1015"/>
                  </a:moveTo>
                  <a:cubicBezTo>
                    <a:pt x="19682" y="0"/>
                    <a:pt x="19682" y="0"/>
                    <a:pt x="19682" y="0"/>
                  </a:cubicBezTo>
                  <a:lnTo>
                    <a:pt x="19682" y="2728"/>
                  </a:lnTo>
                  <a:lnTo>
                    <a:pt x="1550" y="2728"/>
                  </a:lnTo>
                  <a:lnTo>
                    <a:pt x="1550" y="0"/>
                  </a:lnTo>
                  <a:cubicBezTo>
                    <a:pt x="1550" y="0"/>
                    <a:pt x="1550" y="0"/>
                    <a:pt x="910" y="1015"/>
                  </a:cubicBezTo>
                  <a:cubicBezTo>
                    <a:pt x="273" y="2026"/>
                    <a:pt x="-184" y="2299"/>
                    <a:pt x="73" y="4441"/>
                  </a:cubicBezTo>
                  <a:cubicBezTo>
                    <a:pt x="329" y="6574"/>
                    <a:pt x="1565" y="18278"/>
                    <a:pt x="1749" y="19863"/>
                  </a:cubicBezTo>
                  <a:cubicBezTo>
                    <a:pt x="1951" y="21600"/>
                    <a:pt x="3068" y="21575"/>
                    <a:pt x="3068" y="21575"/>
                  </a:cubicBezTo>
                  <a:lnTo>
                    <a:pt x="18164" y="21575"/>
                  </a:lnTo>
                  <a:cubicBezTo>
                    <a:pt x="18164" y="21575"/>
                    <a:pt x="19281" y="21600"/>
                    <a:pt x="19482" y="19863"/>
                  </a:cubicBezTo>
                  <a:cubicBezTo>
                    <a:pt x="19667" y="18278"/>
                    <a:pt x="20903" y="6574"/>
                    <a:pt x="21159" y="4441"/>
                  </a:cubicBezTo>
                  <a:cubicBezTo>
                    <a:pt x="21416" y="2299"/>
                    <a:pt x="20958" y="2026"/>
                    <a:pt x="20320" y="1015"/>
                  </a:cubicBezTo>
                  <a:close/>
                </a:path>
              </a:pathLst>
            </a:custGeom>
            <a:grpFill/>
            <a:ln w="12700">
              <a:miter lim="400000"/>
            </a:ln>
          </p:spPr>
          <p:txBody>
            <a:bodyPr lIns="28575" tIns="28575" rIns="28575" bIns="28575" anchor="ctr"/>
            <a:lstStyle/>
            <a:p>
              <a:pPr algn="ctr" defTabSz="3429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225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endParaRPr>
            </a:p>
          </p:txBody>
        </p:sp>
      </p:grpSp>
      <p:sp>
        <p:nvSpPr>
          <p:cNvPr id="31751" name="出自【趣你的PPT】(微信:qunideppt)：最优质的PPT资源库"/>
          <p:cNvSpPr txBox="1">
            <a:spLocks/>
          </p:cNvSpPr>
          <p:nvPr/>
        </p:nvSpPr>
        <p:spPr bwMode="auto">
          <a:xfrm>
            <a:off x="611672" y="441208"/>
            <a:ext cx="6061353" cy="562092"/>
          </a:xfrm>
          <a:prstGeom prst="rect">
            <a:avLst/>
          </a:prstGeom>
          <a:noFill/>
          <a:ln w="9525">
            <a:noFill/>
            <a:miter lim="800000"/>
            <a:headEnd/>
            <a:tailEnd/>
          </a:ln>
        </p:spPr>
        <p:txBody>
          <a:bodyPr/>
          <a:lstStyle/>
          <a:p>
            <a:pPr defTabSz="914400">
              <a:lnSpc>
                <a:spcPct val="90000"/>
              </a:lnSpc>
            </a:pPr>
            <a:r>
              <a:rPr lang="en-US" altLang="zh-CN" sz="3300" dirty="0">
                <a:latin typeface="+mj-lt"/>
                <a:cs typeface="+mj-cs"/>
                <a:sym typeface="Arial" charset="0"/>
              </a:rPr>
              <a:t>Formulation of normal form games</a:t>
            </a:r>
            <a:endParaRPr lang="ms-MY" altLang="zh-CN" sz="3300" dirty="0">
              <a:latin typeface="+mj-lt"/>
              <a:cs typeface="+mj-cs"/>
            </a:endParaRPr>
          </a:p>
        </p:txBody>
      </p:sp>
      <p:sp>
        <p:nvSpPr>
          <p:cNvPr id="3" name="TextBox 2"/>
          <p:cNvSpPr txBox="1"/>
          <p:nvPr/>
        </p:nvSpPr>
        <p:spPr>
          <a:xfrm>
            <a:off x="811213" y="1003300"/>
            <a:ext cx="6613525" cy="3962623"/>
          </a:xfrm>
          <a:prstGeom prst="rect">
            <a:avLst/>
          </a:prstGeom>
          <a:noFill/>
        </p:spPr>
        <p:txBody>
          <a:bodyPr>
            <a:spAutoFit/>
          </a:bodyPr>
          <a:lstStyle/>
          <a:p>
            <a:pPr fontAlgn="auto">
              <a:spcBef>
                <a:spcPts val="0"/>
              </a:spcBef>
              <a:spcAft>
                <a:spcPts val="0"/>
              </a:spcAft>
              <a:defRPr/>
            </a:pPr>
            <a:endParaRPr lang="en-US" sz="1350" dirty="0">
              <a:latin typeface="+mn-lt"/>
              <a:ea typeface="+mn-ea"/>
              <a:cs typeface="+mn-cs"/>
            </a:endParaRPr>
          </a:p>
          <a:p>
            <a:pPr fontAlgn="auto">
              <a:spcBef>
                <a:spcPts val="0"/>
              </a:spcBef>
              <a:spcAft>
                <a:spcPts val="0"/>
              </a:spcAft>
              <a:defRPr/>
            </a:pPr>
            <a:r>
              <a:rPr lang="en-US" sz="1600" dirty="0">
                <a:latin typeface="+mn-lt"/>
                <a:ea typeface="+mn-ea"/>
                <a:cs typeface="+mn-cs"/>
              </a:rPr>
              <a:t>Player set:</a:t>
            </a:r>
          </a:p>
          <a:p>
            <a:pPr fontAlgn="auto">
              <a:spcBef>
                <a:spcPts val="0"/>
              </a:spcBef>
              <a:spcAft>
                <a:spcPts val="0"/>
              </a:spcAft>
              <a:defRPr/>
            </a:pPr>
            <a:r>
              <a:rPr lang="en-US" sz="1600" dirty="0">
                <a:latin typeface="+mn-lt"/>
                <a:ea typeface="+mn-ea"/>
                <a:cs typeface="+mn-cs"/>
              </a:rPr>
              <a:t>P={1,2,3,…,n} is the set of players.</a:t>
            </a:r>
          </a:p>
          <a:p>
            <a:pPr fontAlgn="auto">
              <a:spcBef>
                <a:spcPts val="0"/>
              </a:spcBef>
              <a:spcAft>
                <a:spcPts val="0"/>
              </a:spcAft>
              <a:defRPr/>
            </a:pPr>
            <a:endParaRPr lang="en-US" sz="1600" dirty="0">
              <a:latin typeface="+mn-lt"/>
              <a:ea typeface="+mn-ea"/>
              <a:cs typeface="+mn-cs"/>
            </a:endParaRPr>
          </a:p>
          <a:p>
            <a:pPr fontAlgn="auto">
              <a:spcBef>
                <a:spcPts val="0"/>
              </a:spcBef>
              <a:spcAft>
                <a:spcPts val="0"/>
              </a:spcAft>
              <a:defRPr/>
            </a:pPr>
            <a:r>
              <a:rPr lang="en-US" sz="1600" dirty="0">
                <a:latin typeface="+mn-lt"/>
                <a:ea typeface="+mn-ea"/>
                <a:cs typeface="+mn-cs"/>
              </a:rPr>
              <a:t>Strategy set:</a:t>
            </a:r>
          </a:p>
          <a:p>
            <a:pPr fontAlgn="auto">
              <a:spcBef>
                <a:spcPts val="0"/>
              </a:spcBef>
              <a:spcAft>
                <a:spcPts val="0"/>
              </a:spcAft>
              <a:defRPr/>
            </a:pPr>
            <a:r>
              <a:rPr lang="en-US" sz="1600" dirty="0">
                <a:latin typeface="+mn-lt"/>
                <a:ea typeface="+mn-ea"/>
                <a:cs typeface="+mn-cs"/>
              </a:rPr>
              <a:t>S</a:t>
            </a:r>
            <a:r>
              <a:rPr lang="en-US" sz="1000" dirty="0">
                <a:latin typeface="+mn-lt"/>
                <a:ea typeface="+mn-ea"/>
                <a:cs typeface="+mn-cs"/>
              </a:rPr>
              <a:t>i</a:t>
            </a:r>
            <a:r>
              <a:rPr lang="en-US" sz="1600" dirty="0">
                <a:latin typeface="+mn-lt"/>
                <a:ea typeface="+mn-ea"/>
                <a:cs typeface="+mn-cs"/>
              </a:rPr>
              <a:t> is the strategy vector for player i and S</a:t>
            </a:r>
            <a:r>
              <a:rPr lang="en-US" sz="1000" dirty="0">
                <a:latin typeface="+mn-lt"/>
                <a:ea typeface="+mn-ea"/>
                <a:cs typeface="+mn-cs"/>
              </a:rPr>
              <a:t>ij</a:t>
            </a:r>
            <a:r>
              <a:rPr lang="en-US" sz="1600" dirty="0">
                <a:latin typeface="+mn-lt"/>
                <a:ea typeface="+mn-ea"/>
                <a:cs typeface="+mn-cs"/>
              </a:rPr>
              <a:t> is the j-</a:t>
            </a:r>
            <a:r>
              <a:rPr lang="en-US" sz="1600" dirty="0" err="1">
                <a:latin typeface="+mn-lt"/>
                <a:ea typeface="+mn-ea"/>
                <a:cs typeface="+mn-cs"/>
              </a:rPr>
              <a:t>th</a:t>
            </a:r>
            <a:r>
              <a:rPr lang="en-US" sz="1600" dirty="0">
                <a:latin typeface="+mn-lt"/>
                <a:ea typeface="+mn-ea"/>
                <a:cs typeface="+mn-cs"/>
              </a:rPr>
              <a:t> strategy for player i.</a:t>
            </a:r>
          </a:p>
          <a:p>
            <a:pPr fontAlgn="auto">
              <a:spcBef>
                <a:spcPts val="0"/>
              </a:spcBef>
              <a:spcAft>
                <a:spcPts val="0"/>
              </a:spcAft>
              <a:defRPr/>
            </a:pPr>
            <a:endParaRPr lang="en-US" sz="1600" dirty="0">
              <a:latin typeface="+mn-lt"/>
              <a:ea typeface="+mn-ea"/>
              <a:cs typeface="+mn-cs"/>
            </a:endParaRPr>
          </a:p>
          <a:p>
            <a:pPr fontAlgn="auto">
              <a:spcBef>
                <a:spcPts val="0"/>
              </a:spcBef>
              <a:spcAft>
                <a:spcPts val="0"/>
              </a:spcAft>
              <a:defRPr/>
            </a:pPr>
            <a:r>
              <a:rPr lang="en-US" sz="1600" dirty="0">
                <a:latin typeface="+mn-lt"/>
                <a:ea typeface="+mn-ea"/>
                <a:cs typeface="+mn-cs"/>
              </a:rPr>
              <a:t>Pure strategy:</a:t>
            </a:r>
          </a:p>
          <a:p>
            <a:pPr fontAlgn="auto">
              <a:spcBef>
                <a:spcPts val="0"/>
              </a:spcBef>
              <a:spcAft>
                <a:spcPts val="0"/>
              </a:spcAft>
              <a:defRPr/>
            </a:pPr>
            <a:r>
              <a:rPr lang="en-US" sz="1600" dirty="0">
                <a:latin typeface="+mn-lt"/>
                <a:ea typeface="+mn-ea"/>
                <a:cs typeface="+mn-cs"/>
              </a:rPr>
              <a:t>Each player chooses exactly one strategy.	</a:t>
            </a:r>
          </a:p>
          <a:p>
            <a:pPr fontAlgn="auto">
              <a:spcBef>
                <a:spcPts val="0"/>
              </a:spcBef>
              <a:spcAft>
                <a:spcPts val="0"/>
              </a:spcAft>
              <a:defRPr/>
            </a:pPr>
            <a:endParaRPr lang="en-US" sz="1600" dirty="0">
              <a:latin typeface="+mn-lt"/>
              <a:ea typeface="+mn-ea"/>
              <a:cs typeface="+mn-cs"/>
            </a:endParaRPr>
          </a:p>
          <a:p>
            <a:pPr fontAlgn="auto">
              <a:spcBef>
                <a:spcPts val="0"/>
              </a:spcBef>
              <a:spcAft>
                <a:spcPts val="0"/>
              </a:spcAft>
              <a:defRPr/>
            </a:pPr>
            <a:r>
              <a:rPr lang="en-US" sz="1600" dirty="0">
                <a:latin typeface="+mn-lt"/>
                <a:ea typeface="+mn-ea"/>
                <a:cs typeface="+mn-cs"/>
              </a:rPr>
              <a:t>Definition:</a:t>
            </a:r>
          </a:p>
          <a:p>
            <a:pPr marL="342900" indent="-342900" fontAlgn="auto">
              <a:spcBef>
                <a:spcPts val="0"/>
              </a:spcBef>
              <a:spcAft>
                <a:spcPts val="0"/>
              </a:spcAft>
              <a:buFontTx/>
              <a:buAutoNum type="arabicPeriod"/>
              <a:defRPr/>
            </a:pPr>
            <a:r>
              <a:rPr lang="en-US" sz="1600" dirty="0">
                <a:latin typeface="+mn-lt"/>
                <a:ea typeface="+mn-ea"/>
                <a:cs typeface="+mn-cs"/>
              </a:rPr>
              <a:t>Player i can choose from his strategy set. The set of profiles of strategies of all players is represented as the Cartesian product. ( use S to represent)</a:t>
            </a:r>
          </a:p>
          <a:p>
            <a:pPr marL="342900" indent="-342900" fontAlgn="auto">
              <a:spcBef>
                <a:spcPts val="0"/>
              </a:spcBef>
              <a:spcAft>
                <a:spcPts val="0"/>
              </a:spcAft>
              <a:buFontTx/>
              <a:buAutoNum type="arabicPeriod"/>
              <a:defRPr/>
            </a:pPr>
            <a:r>
              <a:rPr lang="en-US" sz="1600" dirty="0">
                <a:latin typeface="+mn-lt"/>
                <a:ea typeface="+mn-ea"/>
                <a:cs typeface="+mn-cs"/>
              </a:rPr>
              <a:t>Player </a:t>
            </a:r>
            <a:r>
              <a:rPr lang="en-US" sz="1600" dirty="0" err="1">
                <a:latin typeface="+mn-lt"/>
                <a:ea typeface="+mn-ea"/>
                <a:cs typeface="+mn-cs"/>
              </a:rPr>
              <a:t>i</a:t>
            </a:r>
            <a:r>
              <a:rPr lang="en-US" sz="1600" dirty="0">
                <a:latin typeface="+mn-lt"/>
                <a:ea typeface="+mn-ea"/>
                <a:cs typeface="+mn-cs"/>
              </a:rPr>
              <a:t> has gain function </a:t>
            </a:r>
            <a:r>
              <a:rPr lang="en-US" sz="1600" dirty="0" err="1">
                <a:latin typeface="+mn-lt"/>
                <a:ea typeface="+mn-ea"/>
                <a:cs typeface="+mn-cs"/>
              </a:rPr>
              <a:t>gi</a:t>
            </a:r>
            <a:r>
              <a:rPr lang="en-US" sz="1600" dirty="0">
                <a:latin typeface="+mn-lt"/>
                <a:ea typeface="+mn-ea"/>
                <a:cs typeface="+mn-cs"/>
              </a:rPr>
              <a:t>: S-&gt;R that gives the player’s gain for a strategy </a:t>
            </a:r>
            <a:r>
              <a:rPr lang="en-US" sz="1600" dirty="0" err="1">
                <a:latin typeface="+mn-lt"/>
                <a:ea typeface="+mn-ea"/>
                <a:cs typeface="+mn-cs"/>
              </a:rPr>
              <a:t>S</a:t>
            </a:r>
            <a:r>
              <a:rPr lang="en-US" sz="1000" dirty="0" err="1">
                <a:latin typeface="+mn-lt"/>
                <a:ea typeface="+mn-ea"/>
                <a:cs typeface="+mn-cs"/>
              </a:rPr>
              <a:t>ij</a:t>
            </a:r>
            <a:r>
              <a:rPr lang="en-US" sz="1600" dirty="0">
                <a:latin typeface="+mn-lt"/>
                <a:ea typeface="+mn-ea"/>
                <a:cs typeface="+mn-cs"/>
              </a:rPr>
              <a:t>. R is a real number.</a:t>
            </a:r>
          </a:p>
          <a:p>
            <a:pPr fontAlgn="auto">
              <a:spcBef>
                <a:spcPts val="0"/>
              </a:spcBef>
              <a:spcAft>
                <a:spcPts val="0"/>
              </a:spcAft>
              <a:defRPr/>
            </a:pPr>
            <a:endParaRPr lang="en-US" sz="1400" dirty="0">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出自【趣你的PPT】(微信:qunideppt)：最优质的PPT资源库"/>
          <p:cNvSpPr txBox="1">
            <a:spLocks/>
          </p:cNvSpPr>
          <p:nvPr/>
        </p:nvSpPr>
        <p:spPr bwMode="auto">
          <a:xfrm>
            <a:off x="700088" y="268288"/>
            <a:ext cx="3741616" cy="594924"/>
          </a:xfrm>
          <a:prstGeom prst="rect">
            <a:avLst/>
          </a:prstGeom>
          <a:noFill/>
          <a:ln w="9525">
            <a:noFill/>
            <a:miter lim="800000"/>
            <a:headEnd/>
            <a:tailEnd/>
          </a:ln>
        </p:spPr>
        <p:txBody>
          <a:bodyPr/>
          <a:lstStyle/>
          <a:p>
            <a:pPr defTabSz="914400">
              <a:lnSpc>
                <a:spcPct val="90000"/>
              </a:lnSpc>
            </a:pPr>
            <a:r>
              <a:rPr lang="ms-MY" altLang="zh-CN" sz="3300" dirty="0">
                <a:latin typeface="+mj-lt"/>
                <a:cs typeface="+mj-cs"/>
              </a:rPr>
              <a:t>Dominant Strategy</a:t>
            </a:r>
          </a:p>
        </p:txBody>
      </p:sp>
      <p:sp>
        <p:nvSpPr>
          <p:cNvPr id="2" name="TextBox 1"/>
          <p:cNvSpPr txBox="1"/>
          <p:nvPr/>
        </p:nvSpPr>
        <p:spPr>
          <a:xfrm>
            <a:off x="858838" y="1114425"/>
            <a:ext cx="7405687" cy="1785104"/>
          </a:xfrm>
          <a:prstGeom prst="rect">
            <a:avLst/>
          </a:prstGeom>
          <a:noFill/>
        </p:spPr>
        <p:txBody>
          <a:bodyPr>
            <a:spAutoFit/>
          </a:bodyPr>
          <a:lstStyle/>
          <a:p>
            <a:pPr fontAlgn="auto">
              <a:spcBef>
                <a:spcPts val="0"/>
              </a:spcBef>
              <a:spcAft>
                <a:spcPts val="0"/>
              </a:spcAft>
              <a:defRPr/>
            </a:pPr>
            <a:r>
              <a:rPr lang="en-US" sz="1600" dirty="0">
                <a:latin typeface="+mn-lt"/>
                <a:ea typeface="+mn-ea"/>
                <a:cs typeface="+mn-cs"/>
              </a:rPr>
              <a:t>A strategy </a:t>
            </a:r>
            <a:r>
              <a:rPr lang="en-US" sz="1600" dirty="0" err="1">
                <a:latin typeface="+mn-lt"/>
                <a:ea typeface="+mn-ea"/>
                <a:cs typeface="+mn-cs"/>
              </a:rPr>
              <a:t>S</a:t>
            </a:r>
            <a:r>
              <a:rPr lang="en-US" sz="1000" dirty="0" err="1">
                <a:latin typeface="+mn-lt"/>
                <a:ea typeface="+mn-ea"/>
                <a:cs typeface="+mn-cs"/>
              </a:rPr>
              <a:t>ij</a:t>
            </a:r>
            <a:r>
              <a:rPr lang="en-US" sz="1600" dirty="0">
                <a:latin typeface="+mn-lt"/>
                <a:ea typeface="+mn-ea"/>
                <a:cs typeface="+mn-cs"/>
              </a:rPr>
              <a:t> is said to be dominant ( or weakly dominant) if the following inequality holds:</a:t>
            </a:r>
          </a:p>
          <a:p>
            <a:pPr fontAlgn="auto">
              <a:spcBef>
                <a:spcPts val="0"/>
              </a:spcBef>
              <a:spcAft>
                <a:spcPts val="0"/>
              </a:spcAft>
              <a:defRPr/>
            </a:pPr>
            <a:r>
              <a:rPr lang="en-US" sz="1600" dirty="0" err="1">
                <a:latin typeface="+mn-lt"/>
                <a:ea typeface="+mn-ea"/>
                <a:cs typeface="+mn-cs"/>
              </a:rPr>
              <a:t>gi</a:t>
            </a:r>
            <a:r>
              <a:rPr lang="en-US" sz="1600" dirty="0">
                <a:latin typeface="+mn-lt"/>
                <a:ea typeface="+mn-ea"/>
                <a:cs typeface="+mn-cs"/>
              </a:rPr>
              <a:t> (S</a:t>
            </a:r>
            <a:r>
              <a:rPr lang="en-US" sz="1000" dirty="0">
                <a:latin typeface="+mn-lt"/>
                <a:ea typeface="+mn-ea"/>
                <a:cs typeface="+mn-cs"/>
              </a:rPr>
              <a:t>1k1</a:t>
            </a:r>
            <a:r>
              <a:rPr lang="en-US" sz="1600" dirty="0">
                <a:latin typeface="+mn-lt"/>
                <a:ea typeface="+mn-ea"/>
                <a:cs typeface="+mn-cs"/>
              </a:rPr>
              <a:t>, S</a:t>
            </a:r>
            <a:r>
              <a:rPr lang="en-US" sz="1000" dirty="0">
                <a:latin typeface="+mn-lt"/>
                <a:ea typeface="+mn-ea"/>
                <a:cs typeface="+mn-cs"/>
              </a:rPr>
              <a:t>2k2</a:t>
            </a:r>
            <a:r>
              <a:rPr lang="en-US" sz="1600" dirty="0">
                <a:latin typeface="+mn-lt"/>
                <a:ea typeface="+mn-ea"/>
                <a:cs typeface="+mn-cs"/>
              </a:rPr>
              <a:t>,......., S</a:t>
            </a:r>
            <a:r>
              <a:rPr lang="en-US" sz="1000" dirty="0">
                <a:latin typeface="+mn-lt"/>
                <a:ea typeface="+mn-ea"/>
                <a:cs typeface="+mn-cs"/>
              </a:rPr>
              <a:t>ij</a:t>
            </a:r>
            <a:r>
              <a:rPr lang="en-US" sz="1600" dirty="0">
                <a:latin typeface="+mn-lt"/>
                <a:ea typeface="+mn-ea"/>
                <a:cs typeface="+mn-cs"/>
              </a:rPr>
              <a:t>,….., </a:t>
            </a:r>
            <a:r>
              <a:rPr lang="en-US" sz="1600" dirty="0" err="1">
                <a:latin typeface="+mn-lt"/>
                <a:ea typeface="+mn-ea"/>
                <a:cs typeface="+mn-cs"/>
              </a:rPr>
              <a:t>S</a:t>
            </a:r>
            <a:r>
              <a:rPr lang="en-US" sz="1000" dirty="0" err="1">
                <a:latin typeface="+mn-lt"/>
                <a:ea typeface="+mn-ea"/>
                <a:cs typeface="+mn-cs"/>
              </a:rPr>
              <a:t>nkn</a:t>
            </a:r>
            <a:r>
              <a:rPr lang="en-US" sz="1600" dirty="0">
                <a:latin typeface="+mn-lt"/>
                <a:ea typeface="+mn-ea"/>
                <a:cs typeface="+mn-cs"/>
              </a:rPr>
              <a:t>) ≥ </a:t>
            </a:r>
            <a:r>
              <a:rPr lang="en-US" sz="1600" dirty="0" err="1">
                <a:latin typeface="+mn-lt"/>
                <a:ea typeface="+mn-ea"/>
                <a:cs typeface="+mn-cs"/>
              </a:rPr>
              <a:t>gi</a:t>
            </a:r>
            <a:r>
              <a:rPr lang="en-US" sz="1600" dirty="0">
                <a:latin typeface="+mn-lt"/>
                <a:ea typeface="+mn-ea"/>
                <a:cs typeface="+mn-cs"/>
              </a:rPr>
              <a:t> (S</a:t>
            </a:r>
            <a:r>
              <a:rPr lang="en-US" sz="1000" dirty="0">
                <a:latin typeface="+mn-lt"/>
                <a:ea typeface="+mn-ea"/>
                <a:cs typeface="+mn-cs"/>
              </a:rPr>
              <a:t>1k1</a:t>
            </a:r>
            <a:r>
              <a:rPr lang="en-US" sz="1600" dirty="0">
                <a:latin typeface="+mn-lt"/>
                <a:ea typeface="+mn-ea"/>
                <a:cs typeface="+mn-cs"/>
              </a:rPr>
              <a:t>, S</a:t>
            </a:r>
            <a:r>
              <a:rPr lang="en-US" sz="1000" dirty="0">
                <a:latin typeface="+mn-lt"/>
                <a:ea typeface="+mn-ea"/>
                <a:cs typeface="+mn-cs"/>
              </a:rPr>
              <a:t>2k2</a:t>
            </a:r>
            <a:r>
              <a:rPr lang="en-US" sz="1600" dirty="0">
                <a:latin typeface="+mn-lt"/>
                <a:ea typeface="+mn-ea"/>
                <a:cs typeface="+mn-cs"/>
              </a:rPr>
              <a:t>,......., </a:t>
            </a:r>
            <a:r>
              <a:rPr lang="en-US" sz="1600" dirty="0" err="1">
                <a:latin typeface="+mn-lt"/>
                <a:ea typeface="+mn-ea"/>
                <a:cs typeface="+mn-cs"/>
              </a:rPr>
              <a:t>S</a:t>
            </a:r>
            <a:r>
              <a:rPr lang="en-US" sz="1000" dirty="0" err="1">
                <a:latin typeface="+mn-lt"/>
                <a:ea typeface="+mn-ea"/>
                <a:cs typeface="+mn-cs"/>
              </a:rPr>
              <a:t>il</a:t>
            </a:r>
            <a:r>
              <a:rPr lang="en-US" sz="1600" dirty="0">
                <a:latin typeface="+mn-lt"/>
                <a:ea typeface="+mn-ea"/>
                <a:cs typeface="+mn-cs"/>
              </a:rPr>
              <a:t>,….., </a:t>
            </a:r>
            <a:r>
              <a:rPr lang="en-US" sz="1600" dirty="0" err="1">
                <a:latin typeface="+mn-lt"/>
                <a:ea typeface="+mn-ea"/>
                <a:cs typeface="+mn-cs"/>
              </a:rPr>
              <a:t>S</a:t>
            </a:r>
            <a:r>
              <a:rPr lang="en-US" sz="1000" dirty="0" err="1">
                <a:latin typeface="+mn-lt"/>
                <a:ea typeface="+mn-ea"/>
                <a:cs typeface="+mn-cs"/>
              </a:rPr>
              <a:t>nkn</a:t>
            </a:r>
            <a:r>
              <a:rPr lang="en-US" sz="1600" dirty="0">
                <a:latin typeface="+mn-lt"/>
                <a:ea typeface="+mn-ea"/>
                <a:cs typeface="+mn-cs"/>
              </a:rPr>
              <a:t>) </a:t>
            </a:r>
          </a:p>
          <a:p>
            <a:pPr fontAlgn="auto">
              <a:spcBef>
                <a:spcPts val="0"/>
              </a:spcBef>
              <a:spcAft>
                <a:spcPts val="0"/>
              </a:spcAft>
              <a:defRPr/>
            </a:pPr>
            <a:r>
              <a:rPr lang="en-US" sz="1600" dirty="0">
                <a:latin typeface="+mn-lt"/>
                <a:ea typeface="+mn-ea"/>
                <a:cs typeface="+mn-cs"/>
              </a:rPr>
              <a:t>For all other agents’ profiles and </a:t>
            </a:r>
            <a:r>
              <a:rPr lang="en-US" sz="1600" dirty="0" err="1">
                <a:latin typeface="+mn-lt"/>
                <a:ea typeface="+mn-ea"/>
                <a:cs typeface="+mn-cs"/>
              </a:rPr>
              <a:t>j≠l</a:t>
            </a:r>
            <a:r>
              <a:rPr lang="en-US" sz="1600" dirty="0">
                <a:latin typeface="+mn-lt"/>
                <a:ea typeface="+mn-ea"/>
                <a:cs typeface="+mn-cs"/>
              </a:rPr>
              <a:t>.</a:t>
            </a:r>
          </a:p>
          <a:p>
            <a:pPr fontAlgn="auto">
              <a:spcBef>
                <a:spcPts val="0"/>
              </a:spcBef>
              <a:spcAft>
                <a:spcPts val="0"/>
              </a:spcAft>
              <a:defRPr/>
            </a:pPr>
            <a:endParaRPr lang="en-US" sz="1600" dirty="0">
              <a:latin typeface="+mn-lt"/>
              <a:ea typeface="+mn-ea"/>
              <a:cs typeface="+mn-cs"/>
            </a:endParaRPr>
          </a:p>
          <a:p>
            <a:pPr fontAlgn="auto">
              <a:spcBef>
                <a:spcPts val="0"/>
              </a:spcBef>
              <a:spcAft>
                <a:spcPts val="0"/>
              </a:spcAft>
              <a:defRPr/>
            </a:pPr>
            <a:r>
              <a:rPr lang="en-US" sz="1600" dirty="0">
                <a:latin typeface="+mn-lt"/>
                <a:ea typeface="+mn-ea"/>
                <a:cs typeface="+mn-cs"/>
              </a:rPr>
              <a:t>If the inequality is strict, S</a:t>
            </a:r>
            <a:r>
              <a:rPr lang="en-US" sz="1000" dirty="0">
                <a:latin typeface="+mn-lt"/>
                <a:ea typeface="+mn-ea"/>
                <a:cs typeface="+mn-cs"/>
              </a:rPr>
              <a:t>ij</a:t>
            </a:r>
            <a:r>
              <a:rPr lang="en-US" sz="1600" dirty="0">
                <a:latin typeface="+mn-lt"/>
                <a:ea typeface="+mn-ea"/>
                <a:cs typeface="+mn-cs"/>
              </a:rPr>
              <a:t> is said to be strictly dominant strategy for player i.</a:t>
            </a:r>
          </a:p>
          <a:p>
            <a:pPr fontAlgn="auto">
              <a:spcBef>
                <a:spcPts val="0"/>
              </a:spcBef>
              <a:spcAft>
                <a:spcPts val="0"/>
              </a:spcAft>
              <a:defRPr/>
            </a:pPr>
            <a:endParaRPr lang="en-US" sz="1400" dirty="0">
              <a:latin typeface="+mn-lt"/>
              <a:ea typeface="+mn-ea"/>
              <a:cs typeface="+mn-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d_i}=(d_1,d_2,\ldots,d_{k-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10"/>
  <p:tag name="PICTUREFILESIZE" val="9578"/>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_6$&#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0"/>
  <p:tag name="PICTUREFILESIZE" val="164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w=(w_1,w_2,\ldots,w_{k-1})$&#10;\end{document}&#10;"/>
  <p:tag name="EXTERNALNAME" val="txp_fig"/>
  <p:tag name="BLEND" val="False"/>
  <p:tag name="TRANSPARENT" val="True"/>
  <p:tag name="KEEPFILES" val="False"/>
  <p:tag name="DEBUGPAUSE" val="False"/>
  <p:tag name="RESOLUTION" val="1200"/>
  <p:tag name="TIMEOUT" val="(none)"/>
  <p:tag name="BOXWIDTH" val="348"/>
  <p:tag name="BOXHEIGHT" val="278"/>
  <p:tag name="BOXFONT" val="10"/>
  <p:tag name="BOXWRAP" val="False"/>
  <p:tag name="WORKAROUNDTRANSPARENCYBUG" val="False"/>
  <p:tag name="BITMAPFORMAT" val="pngmono"/>
  <p:tag name="DEBUGINTERACTIVE" val="True"/>
  <p:tag name="ORIGWIDTH" val="222"/>
  <p:tag name="PICTUREFILESIZE" val="9061"/>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exists w_i=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75"/>
  <p:tag name="PICTUREFILESIZE" val="2285"/>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orall j\neq i$, $w_j=0$&#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141"/>
  <p:tag name="PICTUREFILESIZE" val="6430"/>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w_1\leq w_2\leq \ldots \leq w_{k-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09"/>
  <p:tag name="PICTUREFILESIZE" val="6962"/>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w_1\geq w_2\geq \ldots \geq w_{k-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09"/>
  <p:tag name="PICTUREFILESIZE" val="6929"/>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w_1=w_2=\ldots =w_{k-1}=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61"/>
  <p:tag name="PICTUREFILESIZE" val="6409"/>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w}=(1,0,\ldots,0)$&#10;\end{document}&#10;"/>
  <p:tag name="EXTERNALNAME" val="txp_fig"/>
  <p:tag name="BLEND" val="False"/>
  <p:tag name="TRANSPARENT" val="True"/>
  <p:tag name="KEEPFILES" val="False"/>
  <p:tag name="DEBUGPAUSE" val="False"/>
  <p:tag name="RESOLUTION" val="1200"/>
  <p:tag name="TIMEOUT" val="(none)"/>
  <p:tag name="BOXWIDTH" val="348"/>
  <p:tag name="BOXHEIGHT" val="278"/>
  <p:tag name="BOXFONT" val="8"/>
  <p:tag name="BOXWRAP" val="False"/>
  <p:tag name="WORKAROUNDTRANSPARENCYBUG" val="False"/>
  <p:tag name="BITMAPFORMAT" val="pngmono"/>
  <p:tag name="DEBUGINTERACTIVE" val="True"/>
  <p:tag name="ORIGWIDTH" val="158"/>
  <p:tag name="PICTUREFILESIZE" val="5834"/>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w}=(1,1,\ldots,1)$&#10;\end{document}&#10;"/>
  <p:tag name="EXTERNALNAME" val="txp_fig"/>
  <p:tag name="BLEND" val="False"/>
  <p:tag name="TRANSPARENT" val="True"/>
  <p:tag name="KEEPFILES" val="False"/>
  <p:tag name="DEBUGPAUSE" val="False"/>
  <p:tag name="RESOLUTION" val="1200"/>
  <p:tag name="TIMEOUT" val="(none)"/>
  <p:tag name="BOXWIDTH" val="348"/>
  <p:tag name="BOXHEIGHT" val="278"/>
  <p:tag name="BOXFONT" val="8"/>
  <p:tag name="BOXWRAP" val="False"/>
  <p:tag name="WORKAROUNDTRANSPARENCYBUG" val="False"/>
  <p:tag name="BITMAPFORMAT" val="pngmono"/>
  <p:tag name="DEBUGINTERACTIVE" val="True"/>
  <p:tag name="ORIGWIDTH" val="158"/>
  <p:tag name="PICTUREFILESIZE" val="4904"/>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eft(\begin{array}{c|ccccc}&#10; \Delta &amp; v_1 &amp; v_2 &amp; \ldots &amp; v_{n-1} &amp; v_{n}\\&#10;\hline &#10;v_1 &amp; 0 &amp; n-1 &amp; \ldots &amp; 2 &amp; 1 \\&#10;v_2 &amp; 1 &amp; 0  &amp; \ldots &amp; 3 &amp; 2 \\&#10;\vdots &amp; \vdots &amp;   \ddots &amp; &amp; \vdots &amp; \\&#10;v_{n-1} &amp; n-2 &amp; n-3 &amp; \ldots &amp; 0 &amp; n-1 \\&#10;v_{n} &amp; n-1 &amp; n-2 &amp;  \ldots &amp; 1 &amp; 0&#10;\end{array}\right)$&#10;\end{document}&#10;"/>
  <p:tag name="EXTERNALNAME" val="txp_fig"/>
  <p:tag name="BLEND" val="False"/>
  <p:tag name="TRANSPARENT" val="True"/>
  <p:tag name="KEEPFILES" val="False"/>
  <p:tag name="DEBUGPAUSE" val="False"/>
  <p:tag name="RESOLUTION" val="1200"/>
  <p:tag name="TIMEOUT" val="(none)"/>
  <p:tag name="BOXWIDTH" val="348"/>
  <p:tag name="BOXHEIGHT" val="341"/>
  <p:tag name="BOXFONT" val="8"/>
  <p:tag name="BOXWRAP" val="False"/>
  <p:tag name="WORKAROUNDTRANSPARENCYBUG" val="False"/>
  <p:tag name="BITMAPFORMAT" val="pngmono"/>
  <p:tag name="DEBUGINTERACTIVE" val="True"/>
  <p:tag name="ORIGWIDTH" val="385"/>
  <p:tag name="PICTUREFILESIZE" val="4292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w_i}=(w_1,w_2,\ldots,w_{k-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28"/>
  <p:tag name="PICTUREFILESIZE" val="9686"/>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2\leq k\leq n-1$&#10;\end{document}&#10;"/>
  <p:tag name="EXTERNALNAME" val="txp_fig"/>
  <p:tag name="BLEND" val="False"/>
  <p:tag name="TRANSPARENT" val="True"/>
  <p:tag name="KEEPFILES" val="False"/>
  <p:tag name="DEBUGPAUSE" val="False"/>
  <p:tag name="RESOLUTION" val="1200"/>
  <p:tag name="TIMEOUT" val="(none)"/>
  <p:tag name="BOXWIDTH" val="348"/>
  <p:tag name="BOXHEIGHT" val="278"/>
  <p:tag name="BOXFONT" val="8"/>
  <p:tag name="BOXWRAP" val="False"/>
  <p:tag name="WORKAROUNDTRANSPARENCYBUG" val="False"/>
  <p:tag name="BITMAPFORMAT" val="pngmono"/>
  <p:tag name="DEBUGINTERACTIVE" val="True"/>
  <p:tag name="ORIGWIDTH" val="129"/>
  <p:tag name="PICTUREFILESIZE" val="4967"/>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w}=(0,\ldots,0,1,*,\ldots,*)$&#10;\end{document}&#10;"/>
  <p:tag name="EXTERNALNAME" val="txp_fig"/>
  <p:tag name="BLEND" val="False"/>
  <p:tag name="TRANSPARENT" val="True"/>
  <p:tag name="KEEPFILES" val="False"/>
  <p:tag name="DEBUGPAUSE" val="False"/>
  <p:tag name="RESOLUTION" val="1200"/>
  <p:tag name="TIMEOUT" val="(none)"/>
  <p:tag name="BOXWIDTH" val="348"/>
  <p:tag name="BOXHEIGHT" val="278"/>
  <p:tag name="BOXFONT" val="8"/>
  <p:tag name="BOXWRAP" val="False"/>
  <p:tag name="WORKAROUNDTRANSPARENCYBUG" val="False"/>
  <p:tag name="BITMAPFORMAT" val="pngmono"/>
  <p:tag name="DEBUGINTERACTIVE" val="True"/>
  <p:tag name="ORIGWIDTH" val="235"/>
  <p:tag name="PICTUREFILESIZE" val="8182"/>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w}=(*,\ldots,*,1,0,\ldots,0)$&#10;\end{document}&#10;"/>
  <p:tag name="EXTERNALNAME" val="txp_fig"/>
  <p:tag name="BLEND" val="False"/>
  <p:tag name="TRANSPARENT" val="True"/>
  <p:tag name="KEEPFILES" val="False"/>
  <p:tag name="DEBUGPAUSE" val="False"/>
  <p:tag name="RESOLUTION" val="1200"/>
  <p:tag name="TIMEOUT" val="(none)"/>
  <p:tag name="BOXWIDTH" val="348"/>
  <p:tag name="BOXHEIGHT" val="278"/>
  <p:tag name="BOXFONT" val="8"/>
  <p:tag name="BOXWRAP" val="False"/>
  <p:tag name="WORKAROUNDTRANSPARENCYBUG" val="False"/>
  <p:tag name="BITMAPFORMAT" val="pngmono"/>
  <p:tag name="DEBUGINTERACTIVE" val="True"/>
  <p:tag name="ORIGWIDTH" val="235"/>
  <p:tag name="PICTUREFILESIZE" val="8093"/>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w}=(1,\ldots,1)$&#10;\end{document}&#10;"/>
  <p:tag name="EXTERNALNAME" val="txp_fig"/>
  <p:tag name="BLEND" val="False"/>
  <p:tag name="TRANSPARENT" val="True"/>
  <p:tag name="KEEPFILES" val="False"/>
  <p:tag name="DEBUGPAUSE" val="False"/>
  <p:tag name="RESOLUTION" val="1200"/>
  <p:tag name="TIMEOUT" val="(none)"/>
  <p:tag name="BOXWIDTH" val="348"/>
  <p:tag name="BOXHEIGHT" val="278"/>
  <p:tag name="BOXFONT" val="8"/>
  <p:tag name="BOXWRAP" val="False"/>
  <p:tag name="WORKAROUNDTRANSPARENCYBUG" val="False"/>
  <p:tag name="BITMAPFORMAT" val="pngmono"/>
  <p:tag name="DEBUGINTERACTIVE" val="True"/>
  <p:tag name="ORIGWIDTH" val="136"/>
  <p:tag name="PICTUREFILESIZE" val="4487"/>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vec{util(i)}=\vec{d_i}\cdot\vec{w_i}=\sum_{j=1}^{k-1}{d_j\times w_j}$&#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301"/>
  <p:tag name="PICTUREFILESIZE" val="1694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_1 \leq d_2 \leq \ldots \leq d_{k-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195"/>
  <p:tag name="PICTUREFILESIZE" val="730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_1$&#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19"/>
  <p:tag name="PICTUREFILESIZE" val="1096"/>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_2$&#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0"/>
  <p:tag name="PICTUREFILESIZE" val="1603"/>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_3$&#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0"/>
  <p:tag name="PICTUREFILESIZE" val="1620"/>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_4$&#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0"/>
  <p:tag name="PICTUREFILESIZE" val="1312"/>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_5$&#10;\end{document}&#10;"/>
  <p:tag name="EXTERNALNAME" val="txp_fig"/>
  <p:tag name="BLEND" val="False"/>
  <p:tag name="TRANSPARENT" val="True"/>
  <p:tag name="KEEPFILES" val="False"/>
  <p:tag name="DEBUGPAUSE" val="False"/>
  <p:tag name="RESOLUTION" val="1200"/>
  <p:tag name="TIMEOUT" val="(none)"/>
  <p:tag name="BOXWIDTH" val="348"/>
  <p:tag name="BOXHEIGHT" val="281"/>
  <p:tag name="BOXFONT" val="10"/>
  <p:tag name="BOXWRAP" val="False"/>
  <p:tag name="WORKAROUNDTRANSPARENCYBUG" val="False"/>
  <p:tag name="BITMAPFORMAT" val="pngmono"/>
  <p:tag name="DEBUGINTERACTIVE" val="True"/>
  <p:tag name="ORIGWIDTH" val="20"/>
  <p:tag name="PICTUREFILESIZE" val="14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9311</TotalTime>
  <Words>4483</Words>
  <Application>Microsoft Office PowerPoint</Application>
  <PresentationFormat>On-screen Show (16:9)</PresentationFormat>
  <Paragraphs>638</Paragraphs>
  <Slides>58</Slides>
  <Notes>34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1" baseType="lpstr">
      <vt:lpstr>微软雅黑</vt:lpstr>
      <vt:lpstr>宋体</vt:lpstr>
      <vt:lpstr>Sinkin Sans 400 Regular</vt:lpstr>
      <vt:lpstr>Arial</vt:lpstr>
      <vt:lpstr>Arial Black</vt:lpstr>
      <vt:lpstr>Book Antiqua</vt:lpstr>
      <vt:lpstr>Calibri</vt:lpstr>
      <vt:lpstr>Calibri Light</vt:lpstr>
      <vt:lpstr>Cambria Math</vt:lpstr>
      <vt:lpstr>Symbol</vt:lpstr>
      <vt:lpstr>Wingdings</vt:lpstr>
      <vt:lpstr>Office Theme</vt:lpstr>
      <vt:lpstr>Equation</vt:lpstr>
      <vt:lpstr>CS6382 Algorithm Analysis and Game Theory</vt:lpstr>
      <vt:lpstr>Brief History of Game Theory</vt:lpstr>
      <vt:lpstr>Rationality</vt:lpstr>
      <vt:lpstr>Utility Theory</vt:lpstr>
      <vt:lpstr>What is Game Theory? </vt:lpstr>
      <vt:lpstr>Game Theory</vt:lpstr>
      <vt:lpstr>Why is game theory important?</vt:lpstr>
      <vt:lpstr>PowerPoint Presentation</vt:lpstr>
      <vt:lpstr>PowerPoint Presentation</vt:lpstr>
      <vt:lpstr>PowerPoint Presentation</vt:lpstr>
      <vt:lpstr>PowerPoint Presentation</vt:lpstr>
      <vt:lpstr>PowerPoint Presentation</vt:lpstr>
      <vt:lpstr>Algorithmic Game Theory</vt:lpstr>
      <vt:lpstr>POS and POA (Inefficiency of Equilibria)</vt:lpstr>
      <vt:lpstr>PowerPoint Presentation</vt:lpstr>
      <vt:lpstr>PowerPoint Presentation</vt:lpstr>
      <vt:lpstr>Types of Games</vt:lpstr>
      <vt:lpstr>Sequential vs. Simultaneous</vt:lpstr>
      <vt:lpstr>Payoff Matrix Notation</vt:lpstr>
      <vt:lpstr>PowerPoint Presentation</vt:lpstr>
      <vt:lpstr>PowerPoint Presentation</vt:lpstr>
      <vt:lpstr>PowerPoint Presentation</vt:lpstr>
      <vt:lpstr>PowerPoint Presentation</vt:lpstr>
      <vt:lpstr>PowerPoint Presentation</vt:lpstr>
      <vt:lpstr>Single play vs. Iterated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Cooperative vs. Non-cooperative</vt:lpstr>
      <vt:lpstr>How to calculate Shapley value</vt:lpstr>
      <vt:lpstr>Stackelberg Game (Leader-Follower Game)</vt:lpstr>
      <vt:lpstr>Stackelberg Game (Leader-Follower Game)</vt:lpstr>
      <vt:lpstr>PowerPoint Presentation</vt:lpstr>
      <vt:lpstr>Shortest Path Auctions</vt:lpstr>
      <vt:lpstr>One possible solution</vt:lpstr>
      <vt:lpstr>Reducing Payments</vt:lpstr>
      <vt:lpstr>Deleting can be rewarding</vt:lpstr>
      <vt:lpstr>Classifications </vt:lpstr>
      <vt:lpstr>Example: Total Distance Game</vt:lpstr>
      <vt:lpstr>How Bad is Selfish Routing?</vt:lpstr>
      <vt:lpstr>Isolation Games</vt:lpstr>
      <vt:lpstr>Isolation game</vt:lpstr>
      <vt:lpstr>Farness measurement</vt:lpstr>
      <vt:lpstr>Game spaces</vt:lpstr>
      <vt:lpstr>Asymmetric spaces</vt:lpstr>
      <vt:lpstr>Symmetric spaces</vt:lpstr>
      <vt:lpstr>Computational Game Theory =  CS + Game Theory</vt:lpstr>
      <vt:lpstr>Computational Questions</vt:lpstr>
      <vt:lpstr>Learning in Games </vt:lpstr>
      <vt:lpstr>Computational Questions</vt:lpstr>
      <vt:lpstr>Game Theory Modeling and  Application Research</vt:lpstr>
      <vt:lpstr>Variants of Security Games Used and Deployed in Real World</vt:lpstr>
      <vt:lpstr>Domain Specific Game-theoretic Models</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Prof. LI Minming</cp:lastModifiedBy>
  <cp:revision>174</cp:revision>
  <cp:lastPrinted>2023-02-08T09:06:05Z</cp:lastPrinted>
  <dcterms:created xsi:type="dcterms:W3CDTF">2017-02-05T08:03:25Z</dcterms:created>
  <dcterms:modified xsi:type="dcterms:W3CDTF">2023-02-13T00:20:01Z</dcterms:modified>
</cp:coreProperties>
</file>