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309" r:id="rId3"/>
    <p:sldId id="334" r:id="rId4"/>
    <p:sldId id="308" r:id="rId5"/>
    <p:sldId id="310" r:id="rId6"/>
    <p:sldId id="314" r:id="rId7"/>
    <p:sldId id="313" r:id="rId8"/>
    <p:sldId id="315" r:id="rId9"/>
    <p:sldId id="316" r:id="rId10"/>
    <p:sldId id="311" r:id="rId11"/>
    <p:sldId id="335" r:id="rId12"/>
    <p:sldId id="336" r:id="rId13"/>
    <p:sldId id="337" r:id="rId14"/>
    <p:sldId id="317" r:id="rId15"/>
    <p:sldId id="318" r:id="rId16"/>
    <p:sldId id="319" r:id="rId17"/>
    <p:sldId id="320" r:id="rId18"/>
    <p:sldId id="321" r:id="rId19"/>
    <p:sldId id="338" r:id="rId20"/>
    <p:sldId id="339" r:id="rId21"/>
    <p:sldId id="322" r:id="rId22"/>
    <p:sldId id="340" r:id="rId23"/>
    <p:sldId id="341" r:id="rId24"/>
    <p:sldId id="323" r:id="rId25"/>
    <p:sldId id="349" r:id="rId26"/>
    <p:sldId id="357" r:id="rId27"/>
    <p:sldId id="356" r:id="rId28"/>
    <p:sldId id="350" r:id="rId29"/>
    <p:sldId id="351" r:id="rId30"/>
    <p:sldId id="352" r:id="rId31"/>
    <p:sldId id="353" r:id="rId32"/>
    <p:sldId id="354" r:id="rId33"/>
    <p:sldId id="331" r:id="rId34"/>
    <p:sldId id="344" r:id="rId35"/>
    <p:sldId id="345" r:id="rId36"/>
    <p:sldId id="346" r:id="rId37"/>
    <p:sldId id="347" r:id="rId38"/>
    <p:sldId id="343" r:id="rId39"/>
    <p:sldId id="348" r:id="rId40"/>
    <p:sldId id="342" r:id="rId41"/>
    <p:sldId id="327" r:id="rId42"/>
    <p:sldId id="328" r:id="rId43"/>
    <p:sldId id="329" r:id="rId44"/>
    <p:sldId id="325" r:id="rId45"/>
    <p:sldId id="330" r:id="rId46"/>
    <p:sldId id="355" r:id="rId47"/>
    <p:sldId id="332" r:id="rId48"/>
    <p:sldId id="333" r:id="rId49"/>
    <p:sldId id="282" r:id="rId50"/>
    <p:sldId id="28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5983" autoAdjust="0"/>
  </p:normalViewPr>
  <p:slideViewPr>
    <p:cSldViewPr snapToGrid="0" snapToObjects="1">
      <p:cViewPr varScale="1">
        <p:scale>
          <a:sx n="163" d="100"/>
          <a:sy n="163" d="100"/>
        </p:scale>
        <p:origin x="183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E75B-5827-2240-901B-281045D6035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80B-0D58-CA4A-8014-32A56C12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E75B-5827-2240-901B-281045D6035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80B-0D58-CA4A-8014-32A56C12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4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E75B-5827-2240-901B-281045D6035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80B-0D58-CA4A-8014-32A56C12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E75B-5827-2240-901B-281045D6035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80B-0D58-CA4A-8014-32A56C12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2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E75B-5827-2240-901B-281045D6035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80B-0D58-CA4A-8014-32A56C12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E75B-5827-2240-901B-281045D6035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80B-0D58-CA4A-8014-32A56C12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E75B-5827-2240-901B-281045D6035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80B-0D58-CA4A-8014-32A56C12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1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E75B-5827-2240-901B-281045D6035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80B-0D58-CA4A-8014-32A56C12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E75B-5827-2240-901B-281045D6035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80B-0D58-CA4A-8014-32A56C12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1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E75B-5827-2240-901B-281045D6035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80B-0D58-CA4A-8014-32A56C12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8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FE75B-5827-2240-901B-281045D6035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80B-0D58-CA4A-8014-32A56C12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FE75B-5827-2240-901B-281045D60352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C80B-0D58-CA4A-8014-32A56C121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6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3.png"/><Relationship Id="rId3" Type="http://schemas.openxmlformats.org/officeDocument/2006/relationships/image" Target="../media/image290.png"/><Relationship Id="rId7" Type="http://schemas.openxmlformats.org/officeDocument/2006/relationships/image" Target="../media/image24.png"/><Relationship Id="rId12" Type="http://schemas.openxmlformats.org/officeDocument/2006/relationships/image" Target="../media/image32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1.png"/><Relationship Id="rId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3.png"/><Relationship Id="rId3" Type="http://schemas.openxmlformats.org/officeDocument/2006/relationships/image" Target="../media/image290.png"/><Relationship Id="rId7" Type="http://schemas.openxmlformats.org/officeDocument/2006/relationships/image" Target="../media/image24.png"/><Relationship Id="rId12" Type="http://schemas.openxmlformats.org/officeDocument/2006/relationships/image" Target="../media/image32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1.png"/><Relationship Id="rId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64139"/>
            <a:ext cx="12192000" cy="1498465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Defending with Shared Resources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on a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2036"/>
            <a:ext cx="9144000" cy="1446275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dirty="0"/>
              <a:t>Joint work with </a:t>
            </a:r>
            <a:r>
              <a:rPr lang="en-US" sz="2400" i="1" dirty="0"/>
              <a:t>Long Tran-Thanh</a:t>
            </a:r>
            <a:r>
              <a:rPr lang="en-US" dirty="0"/>
              <a:t> (University </a:t>
            </a:r>
            <a:r>
              <a:rPr lang="en-US"/>
              <a:t>of </a:t>
            </a:r>
            <a:r>
              <a:rPr lang="en-US" smtClean="0"/>
              <a:t>Warwick)</a:t>
            </a:r>
            <a:endParaRPr lang="en-US" dirty="0"/>
          </a:p>
          <a:p>
            <a:r>
              <a:rPr lang="en-US" dirty="0"/>
              <a:t>and </a:t>
            </a:r>
            <a:r>
              <a:rPr lang="en-US" sz="2400" i="1" dirty="0"/>
              <a:t>Xiaowei Wu</a:t>
            </a:r>
            <a:r>
              <a:rPr lang="en-US" dirty="0"/>
              <a:t> (</a:t>
            </a:r>
            <a:r>
              <a:rPr lang="en-US" altLang="zh-CN" dirty="0"/>
              <a:t>University of Macau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110710" y="3152876"/>
            <a:ext cx="7970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/>
              <a:t>Minming</a:t>
            </a:r>
            <a:r>
              <a:rPr lang="en-US" altLang="zh-CN" sz="3600" dirty="0"/>
              <a:t> Li</a:t>
            </a:r>
            <a:r>
              <a:rPr lang="en-US" sz="3600" dirty="0"/>
              <a:t> (City University of Hong Kong)</a:t>
            </a:r>
          </a:p>
        </p:txBody>
      </p:sp>
    </p:spTree>
    <p:extLst>
      <p:ext uri="{BB962C8B-B14F-4D97-AF65-F5344CB8AC3E}">
        <p14:creationId xmlns:p14="http://schemas.microsoft.com/office/powerpoint/2010/main" val="93048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Defending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Motivation: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UB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-&gt; defending requirements of node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400" dirty="0"/>
              </a:p>
              <a:p>
                <a:pPr marL="914400" lvl="3" indent="0">
                  <a:spcBef>
                    <a:spcPts val="1000"/>
                  </a:spcBef>
                  <a:buNone/>
                </a:pPr>
                <a:endParaRPr lang="en-US" sz="22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80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Defending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Motivation: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UB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-&gt; defending requirements of node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HK" sz="2400" b="0" i="0" smtClean="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(node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poorly protected</a:t>
                </a:r>
                <a:r>
                  <a:rPr lang="en-US" sz="2400" dirty="0"/>
                  <a:t>): </a:t>
                </a:r>
              </a:p>
              <a:p>
                <a:pPr marL="1143000" lvl="3">
                  <a:spcBef>
                    <a:spcPts val="1000"/>
                  </a:spcBef>
                </a:pPr>
                <a:r>
                  <a:rPr lang="en-US" sz="2200" dirty="0"/>
                  <a:t>When </a:t>
                </a:r>
                <a14:m>
                  <m:oMath xmlns:m="http://schemas.openxmlformats.org/officeDocument/2006/math">
                    <m:r>
                      <a:rPr lang="en-HK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is attacked the loss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HK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 marL="1143000" lvl="3">
                  <a:spcBef>
                    <a:spcPts val="1000"/>
                  </a:spcBef>
                </a:pPr>
                <a:endParaRPr lang="en-US" sz="22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07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Defending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Motivation: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UB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-&gt; defending requirements of node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HK" sz="2400" b="0" i="0" smtClean="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(node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poorly protected</a:t>
                </a:r>
                <a:r>
                  <a:rPr lang="en-US" sz="2400" dirty="0"/>
                  <a:t>): </a:t>
                </a:r>
              </a:p>
              <a:p>
                <a:pPr marL="1143000" lvl="3">
                  <a:spcBef>
                    <a:spcPts val="1000"/>
                  </a:spcBef>
                </a:pPr>
                <a:r>
                  <a:rPr lang="en-US" sz="2200" dirty="0"/>
                  <a:t>When </a:t>
                </a:r>
                <a14:m>
                  <m:oMath xmlns:m="http://schemas.openxmlformats.org/officeDocument/2006/math">
                    <m:r>
                      <a:rPr lang="en-HK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is attacked the loss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HK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HK" sz="2400" b="0" i="0" smtClean="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(node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well protected</a:t>
                </a:r>
                <a:r>
                  <a:rPr lang="en-US" sz="2400" dirty="0"/>
                  <a:t>): </a:t>
                </a:r>
              </a:p>
              <a:p>
                <a:pPr marL="1143000" lvl="3">
                  <a:spcBef>
                    <a:spcPts val="1000"/>
                  </a:spcBef>
                </a:pPr>
                <a:r>
                  <a:rPr lang="en-US" sz="2200" dirty="0"/>
                  <a:t>When </a:t>
                </a:r>
                <a14:m>
                  <m:oMath xmlns:m="http://schemas.openxmlformats.org/officeDocument/2006/math">
                    <m:r>
                      <a:rPr lang="en-HK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is attacked the loss is 0.</a:t>
                </a:r>
              </a:p>
              <a:p>
                <a:pPr marL="1143000" lvl="3">
                  <a:spcBef>
                    <a:spcPts val="1000"/>
                  </a:spcBef>
                </a:pPr>
                <a:endParaRPr lang="en-US" sz="22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68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Defending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Motivation: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UB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-&gt; defending requirements of node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HK" sz="2400" b="0" i="0" smtClean="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(node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poorly protected</a:t>
                </a:r>
                <a:r>
                  <a:rPr lang="en-US" sz="2400" dirty="0"/>
                  <a:t>): </a:t>
                </a:r>
              </a:p>
              <a:p>
                <a:pPr marL="1143000" lvl="3">
                  <a:spcBef>
                    <a:spcPts val="1000"/>
                  </a:spcBef>
                </a:pPr>
                <a:r>
                  <a:rPr lang="en-US" sz="2200" dirty="0"/>
                  <a:t>When </a:t>
                </a:r>
                <a14:m>
                  <m:oMath xmlns:m="http://schemas.openxmlformats.org/officeDocument/2006/math">
                    <m:r>
                      <a:rPr lang="en-HK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is attacked the loss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HK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HK" sz="2400" b="0" i="0" smtClean="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(node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chemeClr val="accent6"/>
                    </a:solidFill>
                  </a:rPr>
                  <a:t>well protected</a:t>
                </a:r>
                <a:r>
                  <a:rPr lang="en-US" sz="2400" dirty="0"/>
                  <a:t>): </a:t>
                </a:r>
              </a:p>
              <a:p>
                <a:pPr marL="1143000" lvl="3">
                  <a:spcBef>
                    <a:spcPts val="1000"/>
                  </a:spcBef>
                </a:pPr>
                <a:r>
                  <a:rPr lang="en-US" sz="2200" dirty="0"/>
                  <a:t>When </a:t>
                </a:r>
                <a14:m>
                  <m:oMath xmlns:m="http://schemas.openxmlformats.org/officeDocument/2006/math">
                    <m:r>
                      <a:rPr lang="en-HK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is attacked the loss is 0.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sz="240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HK" sz="2400" b="0" i="0" smtClean="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(node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locally protected</a:t>
                </a:r>
                <a:r>
                  <a:rPr lang="en-US" sz="2400" dirty="0"/>
                  <a:t>): </a:t>
                </a:r>
              </a:p>
              <a:p>
                <a:pPr marL="1143000" lvl="3">
                  <a:spcBef>
                    <a:spcPts val="1000"/>
                  </a:spcBef>
                </a:pPr>
                <a:r>
                  <a:rPr lang="en-HK" sz="2000" dirty="0"/>
                  <a:t>If </a:t>
                </a:r>
                <a14:m>
                  <m:oMath xmlns:m="http://schemas.openxmlformats.org/officeDocument/2006/math"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has a poorly protected neighbor then the attack at </a:t>
                </a:r>
                <a14:m>
                  <m:oMath xmlns:m="http://schemas.openxmlformats.org/officeDocument/2006/math">
                    <m:r>
                      <a:rPr lang="en-HK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escapes, incurring a loss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.</a:t>
                </a:r>
              </a:p>
              <a:p>
                <a:pPr marL="1143000" lvl="3">
                  <a:spcBef>
                    <a:spcPts val="1000"/>
                  </a:spcBef>
                </a:pPr>
                <a:r>
                  <a:rPr lang="en-US" sz="2000" dirty="0"/>
                  <a:t>Otherwise no cost is incurred.</a:t>
                </a:r>
              </a:p>
              <a:p>
                <a:pPr marL="1143000" lvl="3">
                  <a:spcBef>
                    <a:spcPts val="1000"/>
                  </a:spcBef>
                </a:pPr>
                <a:endParaRPr lang="en-US" sz="22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569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Defending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LB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HK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HK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′=1</m:t>
                    </m:r>
                  </m:oMath>
                </a14:m>
                <a:r>
                  <a:rPr lang="en-US" sz="2800" dirty="0"/>
                  <a:t> for all nodes</a:t>
                </a:r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5">
            <a:extLst>
              <a:ext uri="{FF2B5EF4-FFF2-40B4-BE49-F238E27FC236}">
                <a16:creationId xmlns:a16="http://schemas.microsoft.com/office/drawing/2014/main" id="{BE4545A3-71ED-4158-AB50-093C78A47185}"/>
              </a:ext>
            </a:extLst>
          </p:cNvPr>
          <p:cNvSpPr/>
          <p:nvPr/>
        </p:nvSpPr>
        <p:spPr>
          <a:xfrm>
            <a:off x="5246686" y="3018369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5" name="椭圆 7">
            <a:extLst>
              <a:ext uri="{FF2B5EF4-FFF2-40B4-BE49-F238E27FC236}">
                <a16:creationId xmlns:a16="http://schemas.microsoft.com/office/drawing/2014/main" id="{3812FD4C-1280-450E-A936-77A957621609}"/>
              </a:ext>
            </a:extLst>
          </p:cNvPr>
          <p:cNvSpPr/>
          <p:nvPr/>
        </p:nvSpPr>
        <p:spPr>
          <a:xfrm>
            <a:off x="2840943" y="3023814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  <a:endParaRPr lang="en-US" dirty="0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C61CE74A-BDA4-4860-A275-09546480BF60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3537629" y="3366712"/>
            <a:ext cx="1709057" cy="5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5">
            <a:extLst>
              <a:ext uri="{FF2B5EF4-FFF2-40B4-BE49-F238E27FC236}">
                <a16:creationId xmlns:a16="http://schemas.microsoft.com/office/drawing/2014/main" id="{0D8D5F7A-C446-41F4-A043-62F23E6BCD61}"/>
              </a:ext>
            </a:extLst>
          </p:cNvPr>
          <p:cNvSpPr/>
          <p:nvPr/>
        </p:nvSpPr>
        <p:spPr>
          <a:xfrm>
            <a:off x="7652429" y="3025135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cxnSp>
        <p:nvCxnSpPr>
          <p:cNvPr id="16" name="直接连接符 9">
            <a:extLst>
              <a:ext uri="{FF2B5EF4-FFF2-40B4-BE49-F238E27FC236}">
                <a16:creationId xmlns:a16="http://schemas.microsoft.com/office/drawing/2014/main" id="{395346A0-0707-4126-B231-183DEC574D41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943372" y="3366712"/>
            <a:ext cx="1709057" cy="67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5">
            <a:extLst>
              <a:ext uri="{FF2B5EF4-FFF2-40B4-BE49-F238E27FC236}">
                <a16:creationId xmlns:a16="http://schemas.microsoft.com/office/drawing/2014/main" id="{87A3D2F4-A342-4EFD-AE5B-A9DDB22F1FD1}"/>
              </a:ext>
            </a:extLst>
          </p:cNvPr>
          <p:cNvSpPr/>
          <p:nvPr/>
        </p:nvSpPr>
        <p:spPr>
          <a:xfrm>
            <a:off x="5246686" y="4448335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9" name="椭圆 7">
            <a:extLst>
              <a:ext uri="{FF2B5EF4-FFF2-40B4-BE49-F238E27FC236}">
                <a16:creationId xmlns:a16="http://schemas.microsoft.com/office/drawing/2014/main" id="{6ACD6B2D-E3F0-4458-8881-58DF38BA8647}"/>
              </a:ext>
            </a:extLst>
          </p:cNvPr>
          <p:cNvSpPr/>
          <p:nvPr/>
        </p:nvSpPr>
        <p:spPr>
          <a:xfrm>
            <a:off x="2840943" y="4453780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en-US" dirty="0"/>
          </a:p>
        </p:txBody>
      </p:sp>
      <p:cxnSp>
        <p:nvCxnSpPr>
          <p:cNvPr id="20" name="直接连接符 9">
            <a:extLst>
              <a:ext uri="{FF2B5EF4-FFF2-40B4-BE49-F238E27FC236}">
                <a16:creationId xmlns:a16="http://schemas.microsoft.com/office/drawing/2014/main" id="{7D34E6C4-4063-4750-9E68-5433A12EB148}"/>
              </a:ext>
            </a:extLst>
          </p:cNvPr>
          <p:cNvCxnSpPr>
            <a:stCxn id="19" idx="6"/>
            <a:endCxn id="18" idx="2"/>
          </p:cNvCxnSpPr>
          <p:nvPr/>
        </p:nvCxnSpPr>
        <p:spPr>
          <a:xfrm flipV="1">
            <a:off x="3537629" y="4796678"/>
            <a:ext cx="1709057" cy="5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5">
            <a:extLst>
              <a:ext uri="{FF2B5EF4-FFF2-40B4-BE49-F238E27FC236}">
                <a16:creationId xmlns:a16="http://schemas.microsoft.com/office/drawing/2014/main" id="{9A11F968-4E7C-40B3-9064-B851D145F817}"/>
              </a:ext>
            </a:extLst>
          </p:cNvPr>
          <p:cNvSpPr/>
          <p:nvPr/>
        </p:nvSpPr>
        <p:spPr>
          <a:xfrm>
            <a:off x="7652429" y="4455101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cxnSp>
        <p:nvCxnSpPr>
          <p:cNvPr id="22" name="直接连接符 9">
            <a:extLst>
              <a:ext uri="{FF2B5EF4-FFF2-40B4-BE49-F238E27FC236}">
                <a16:creationId xmlns:a16="http://schemas.microsoft.com/office/drawing/2014/main" id="{FA6A79CD-7799-4183-BA72-EC350543BA08}"/>
              </a:ext>
            </a:extLst>
          </p:cNvPr>
          <p:cNvCxnSpPr>
            <a:cxnSpLocks/>
            <a:stCxn id="18" idx="7"/>
            <a:endCxn id="15" idx="3"/>
          </p:cNvCxnSpPr>
          <p:nvPr/>
        </p:nvCxnSpPr>
        <p:spPr>
          <a:xfrm flipV="1">
            <a:off x="5841345" y="3619794"/>
            <a:ext cx="1913111" cy="9305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9">
            <a:extLst>
              <a:ext uri="{FF2B5EF4-FFF2-40B4-BE49-F238E27FC236}">
                <a16:creationId xmlns:a16="http://schemas.microsoft.com/office/drawing/2014/main" id="{F1800182-74D1-4133-BB39-09D95165E8C5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3189286" y="3720500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9">
            <a:extLst>
              <a:ext uri="{FF2B5EF4-FFF2-40B4-BE49-F238E27FC236}">
                <a16:creationId xmlns:a16="http://schemas.microsoft.com/office/drawing/2014/main" id="{10A3EF22-E9DD-4D18-ACD4-19D0CEE75DC1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>
            <a:off x="8000772" y="3721821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9">
            <a:extLst>
              <a:ext uri="{FF2B5EF4-FFF2-40B4-BE49-F238E27FC236}">
                <a16:creationId xmlns:a16="http://schemas.microsoft.com/office/drawing/2014/main" id="{CC4E9C5F-9C94-4286-A3D0-D9912B916CE2}"/>
              </a:ext>
            </a:extLst>
          </p:cNvPr>
          <p:cNvCxnSpPr>
            <a:cxnSpLocks/>
            <a:stCxn id="18" idx="0"/>
            <a:endCxn id="4" idx="4"/>
          </p:cNvCxnSpPr>
          <p:nvPr/>
        </p:nvCxnSpPr>
        <p:spPr>
          <a:xfrm flipV="1">
            <a:off x="5595029" y="3715055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9">
            <a:extLst>
              <a:ext uri="{FF2B5EF4-FFF2-40B4-BE49-F238E27FC236}">
                <a16:creationId xmlns:a16="http://schemas.microsoft.com/office/drawing/2014/main" id="{F510D65B-2F24-4B87-8FB9-36801CA9FE11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3435602" y="3618473"/>
            <a:ext cx="1913111" cy="931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882D74-7EF3-4760-AF94-5A6E57CDE516}"/>
                  </a:ext>
                </a:extLst>
              </p:cNvPr>
              <p:cNvSpPr txBox="1"/>
              <p:nvPr/>
            </p:nvSpPr>
            <p:spPr>
              <a:xfrm>
                <a:off x="1638072" y="2967335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882D74-7EF3-4760-AF94-5A6E57CDE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072" y="2967335"/>
                <a:ext cx="1080223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8B1B63-14D1-4E0F-A803-F4A293532B06}"/>
                  </a:ext>
                </a:extLst>
              </p:cNvPr>
              <p:cNvSpPr txBox="1"/>
              <p:nvPr/>
            </p:nvSpPr>
            <p:spPr>
              <a:xfrm>
                <a:off x="4121349" y="2877352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8B1B63-14D1-4E0F-A803-F4A293532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349" y="2877352"/>
                <a:ext cx="1080223" cy="461665"/>
              </a:xfrm>
              <a:prstGeom prst="rect">
                <a:avLst/>
              </a:prstGeom>
              <a:blipFill>
                <a:blip r:embed="rId4"/>
                <a:stretch>
                  <a:fillRect r="-1130" b="-1052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594B25-BDF0-458D-A06A-24F2912F220F}"/>
                  </a:ext>
                </a:extLst>
              </p:cNvPr>
              <p:cNvSpPr txBox="1"/>
              <p:nvPr/>
            </p:nvSpPr>
            <p:spPr>
              <a:xfrm>
                <a:off x="6539554" y="2905047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594B25-BDF0-458D-A06A-24F2912F2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554" y="2905047"/>
                <a:ext cx="1080223" cy="461665"/>
              </a:xfrm>
              <a:prstGeom prst="rect">
                <a:avLst/>
              </a:prstGeom>
              <a:blipFill>
                <a:blip r:embed="rId5"/>
                <a:stretch>
                  <a:fillRect r="-565" b="-10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F85AE3-0FC4-450C-B799-5E2E6AC4DE6B}"/>
                  </a:ext>
                </a:extLst>
              </p:cNvPr>
              <p:cNvSpPr txBox="1"/>
              <p:nvPr/>
            </p:nvSpPr>
            <p:spPr>
              <a:xfrm>
                <a:off x="1634381" y="4589261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F85AE3-0FC4-450C-B799-5E2E6AC4D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1" y="4589261"/>
                <a:ext cx="1080223" cy="461665"/>
              </a:xfrm>
              <a:prstGeom prst="rect">
                <a:avLst/>
              </a:prstGeom>
              <a:blipFill>
                <a:blip r:embed="rId6"/>
                <a:stretch>
                  <a:fillRect r="-565" b="-92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262045-2899-4C1A-8A1A-B60B3695CC80}"/>
                  </a:ext>
                </a:extLst>
              </p:cNvPr>
              <p:cNvSpPr txBox="1"/>
              <p:nvPr/>
            </p:nvSpPr>
            <p:spPr>
              <a:xfrm>
                <a:off x="4066545" y="4335013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262045-2899-4C1A-8A1A-B60B3695C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45" y="4335013"/>
                <a:ext cx="1080223" cy="461665"/>
              </a:xfrm>
              <a:prstGeom prst="rect">
                <a:avLst/>
              </a:prstGeom>
              <a:blipFill>
                <a:blip r:embed="rId7"/>
                <a:stretch>
                  <a:fillRect r="-565" b="-1052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E2EF5-4F11-47AD-9068-2E79A6B54FF8}"/>
                  </a:ext>
                </a:extLst>
              </p:cNvPr>
              <p:cNvSpPr txBox="1"/>
              <p:nvPr/>
            </p:nvSpPr>
            <p:spPr>
              <a:xfrm>
                <a:off x="6449048" y="4508473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E2EF5-4F11-47AD-9068-2E79A6B5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48" y="4508473"/>
                <a:ext cx="1080223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4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Defending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LB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HK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HK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′=1</m:t>
                    </m:r>
                  </m:oMath>
                </a14:m>
                <a:r>
                  <a:rPr lang="en-US" sz="2800" dirty="0"/>
                  <a:t> for all nodes</a:t>
                </a:r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5">
            <a:extLst>
              <a:ext uri="{FF2B5EF4-FFF2-40B4-BE49-F238E27FC236}">
                <a16:creationId xmlns:a16="http://schemas.microsoft.com/office/drawing/2014/main" id="{BE4545A3-71ED-4158-AB50-093C78A47185}"/>
              </a:ext>
            </a:extLst>
          </p:cNvPr>
          <p:cNvSpPr/>
          <p:nvPr/>
        </p:nvSpPr>
        <p:spPr>
          <a:xfrm>
            <a:off x="5246686" y="3018369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5" name="椭圆 7">
            <a:extLst>
              <a:ext uri="{FF2B5EF4-FFF2-40B4-BE49-F238E27FC236}">
                <a16:creationId xmlns:a16="http://schemas.microsoft.com/office/drawing/2014/main" id="{3812FD4C-1280-450E-A936-77A957621609}"/>
              </a:ext>
            </a:extLst>
          </p:cNvPr>
          <p:cNvSpPr/>
          <p:nvPr/>
        </p:nvSpPr>
        <p:spPr>
          <a:xfrm>
            <a:off x="2840943" y="3023814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  <a:endParaRPr lang="en-US" dirty="0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C61CE74A-BDA4-4860-A275-09546480BF60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3537629" y="3366712"/>
            <a:ext cx="1709057" cy="5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5">
            <a:extLst>
              <a:ext uri="{FF2B5EF4-FFF2-40B4-BE49-F238E27FC236}">
                <a16:creationId xmlns:a16="http://schemas.microsoft.com/office/drawing/2014/main" id="{0D8D5F7A-C446-41F4-A043-62F23E6BCD61}"/>
              </a:ext>
            </a:extLst>
          </p:cNvPr>
          <p:cNvSpPr/>
          <p:nvPr/>
        </p:nvSpPr>
        <p:spPr>
          <a:xfrm>
            <a:off x="7652429" y="3025135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cxnSp>
        <p:nvCxnSpPr>
          <p:cNvPr id="16" name="直接连接符 9">
            <a:extLst>
              <a:ext uri="{FF2B5EF4-FFF2-40B4-BE49-F238E27FC236}">
                <a16:creationId xmlns:a16="http://schemas.microsoft.com/office/drawing/2014/main" id="{395346A0-0707-4126-B231-183DEC574D41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943372" y="3366712"/>
            <a:ext cx="1709057" cy="67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5">
            <a:extLst>
              <a:ext uri="{FF2B5EF4-FFF2-40B4-BE49-F238E27FC236}">
                <a16:creationId xmlns:a16="http://schemas.microsoft.com/office/drawing/2014/main" id="{87A3D2F4-A342-4EFD-AE5B-A9DDB22F1FD1}"/>
              </a:ext>
            </a:extLst>
          </p:cNvPr>
          <p:cNvSpPr/>
          <p:nvPr/>
        </p:nvSpPr>
        <p:spPr>
          <a:xfrm>
            <a:off x="5246686" y="4448335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9" name="椭圆 7">
            <a:extLst>
              <a:ext uri="{FF2B5EF4-FFF2-40B4-BE49-F238E27FC236}">
                <a16:creationId xmlns:a16="http://schemas.microsoft.com/office/drawing/2014/main" id="{6ACD6B2D-E3F0-4458-8881-58DF38BA8647}"/>
              </a:ext>
            </a:extLst>
          </p:cNvPr>
          <p:cNvSpPr/>
          <p:nvPr/>
        </p:nvSpPr>
        <p:spPr>
          <a:xfrm>
            <a:off x="2840943" y="4453780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en-US" dirty="0"/>
          </a:p>
        </p:txBody>
      </p:sp>
      <p:cxnSp>
        <p:nvCxnSpPr>
          <p:cNvPr id="20" name="直接连接符 9">
            <a:extLst>
              <a:ext uri="{FF2B5EF4-FFF2-40B4-BE49-F238E27FC236}">
                <a16:creationId xmlns:a16="http://schemas.microsoft.com/office/drawing/2014/main" id="{7D34E6C4-4063-4750-9E68-5433A12EB148}"/>
              </a:ext>
            </a:extLst>
          </p:cNvPr>
          <p:cNvCxnSpPr>
            <a:stCxn id="19" idx="6"/>
            <a:endCxn id="18" idx="2"/>
          </p:cNvCxnSpPr>
          <p:nvPr/>
        </p:nvCxnSpPr>
        <p:spPr>
          <a:xfrm flipV="1">
            <a:off x="3537629" y="4796678"/>
            <a:ext cx="1709057" cy="5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5">
            <a:extLst>
              <a:ext uri="{FF2B5EF4-FFF2-40B4-BE49-F238E27FC236}">
                <a16:creationId xmlns:a16="http://schemas.microsoft.com/office/drawing/2014/main" id="{9A11F968-4E7C-40B3-9064-B851D145F817}"/>
              </a:ext>
            </a:extLst>
          </p:cNvPr>
          <p:cNvSpPr/>
          <p:nvPr/>
        </p:nvSpPr>
        <p:spPr>
          <a:xfrm>
            <a:off x="7652429" y="4455101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cxnSp>
        <p:nvCxnSpPr>
          <p:cNvPr id="22" name="直接连接符 9">
            <a:extLst>
              <a:ext uri="{FF2B5EF4-FFF2-40B4-BE49-F238E27FC236}">
                <a16:creationId xmlns:a16="http://schemas.microsoft.com/office/drawing/2014/main" id="{FA6A79CD-7799-4183-BA72-EC350543BA08}"/>
              </a:ext>
            </a:extLst>
          </p:cNvPr>
          <p:cNvCxnSpPr>
            <a:cxnSpLocks/>
            <a:stCxn id="18" idx="7"/>
            <a:endCxn id="15" idx="3"/>
          </p:cNvCxnSpPr>
          <p:nvPr/>
        </p:nvCxnSpPr>
        <p:spPr>
          <a:xfrm flipV="1">
            <a:off x="5841345" y="3619794"/>
            <a:ext cx="1913111" cy="9305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9">
            <a:extLst>
              <a:ext uri="{FF2B5EF4-FFF2-40B4-BE49-F238E27FC236}">
                <a16:creationId xmlns:a16="http://schemas.microsoft.com/office/drawing/2014/main" id="{F1800182-74D1-4133-BB39-09D95165E8C5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3189286" y="3720500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9">
            <a:extLst>
              <a:ext uri="{FF2B5EF4-FFF2-40B4-BE49-F238E27FC236}">
                <a16:creationId xmlns:a16="http://schemas.microsoft.com/office/drawing/2014/main" id="{10A3EF22-E9DD-4D18-ACD4-19D0CEE75DC1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>
            <a:off x="8000772" y="3721821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9">
            <a:extLst>
              <a:ext uri="{FF2B5EF4-FFF2-40B4-BE49-F238E27FC236}">
                <a16:creationId xmlns:a16="http://schemas.microsoft.com/office/drawing/2014/main" id="{CC4E9C5F-9C94-4286-A3D0-D9912B916CE2}"/>
              </a:ext>
            </a:extLst>
          </p:cNvPr>
          <p:cNvCxnSpPr>
            <a:cxnSpLocks/>
            <a:stCxn id="18" idx="0"/>
            <a:endCxn id="4" idx="4"/>
          </p:cNvCxnSpPr>
          <p:nvPr/>
        </p:nvCxnSpPr>
        <p:spPr>
          <a:xfrm flipV="1">
            <a:off x="5595029" y="3715055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9">
            <a:extLst>
              <a:ext uri="{FF2B5EF4-FFF2-40B4-BE49-F238E27FC236}">
                <a16:creationId xmlns:a16="http://schemas.microsoft.com/office/drawing/2014/main" id="{F510D65B-2F24-4B87-8FB9-36801CA9FE11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3435602" y="3618473"/>
            <a:ext cx="1913111" cy="931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173FAB-A205-4591-AAEA-A1F860681123}"/>
                  </a:ext>
                </a:extLst>
              </p:cNvPr>
              <p:cNvSpPr txBox="1"/>
              <p:nvPr/>
            </p:nvSpPr>
            <p:spPr>
              <a:xfrm>
                <a:off x="2652420" y="2534453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HK" sz="24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173FAB-A205-4591-AAEA-A1F860681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0" y="2534453"/>
                <a:ext cx="108022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882D74-7EF3-4760-AF94-5A6E57CDE516}"/>
                  </a:ext>
                </a:extLst>
              </p:cNvPr>
              <p:cNvSpPr txBox="1"/>
              <p:nvPr/>
            </p:nvSpPr>
            <p:spPr>
              <a:xfrm>
                <a:off x="1638072" y="2967335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882D74-7EF3-4760-AF94-5A6E57CDE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072" y="2967335"/>
                <a:ext cx="1080223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8B1B63-14D1-4E0F-A803-F4A293532B06}"/>
                  </a:ext>
                </a:extLst>
              </p:cNvPr>
              <p:cNvSpPr txBox="1"/>
              <p:nvPr/>
            </p:nvSpPr>
            <p:spPr>
              <a:xfrm>
                <a:off x="4121349" y="2877352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8B1B63-14D1-4E0F-A803-F4A293532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349" y="2877352"/>
                <a:ext cx="1080223" cy="461665"/>
              </a:xfrm>
              <a:prstGeom prst="rect">
                <a:avLst/>
              </a:prstGeom>
              <a:blipFill>
                <a:blip r:embed="rId5"/>
                <a:stretch>
                  <a:fillRect r="-1130" b="-1052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594B25-BDF0-458D-A06A-24F2912F220F}"/>
                  </a:ext>
                </a:extLst>
              </p:cNvPr>
              <p:cNvSpPr txBox="1"/>
              <p:nvPr/>
            </p:nvSpPr>
            <p:spPr>
              <a:xfrm>
                <a:off x="6539554" y="2905047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594B25-BDF0-458D-A06A-24F2912F2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554" y="2905047"/>
                <a:ext cx="1080223" cy="461665"/>
              </a:xfrm>
              <a:prstGeom prst="rect">
                <a:avLst/>
              </a:prstGeom>
              <a:blipFill>
                <a:blip r:embed="rId6"/>
                <a:stretch>
                  <a:fillRect r="-565" b="-10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F85AE3-0FC4-450C-B799-5E2E6AC4DE6B}"/>
                  </a:ext>
                </a:extLst>
              </p:cNvPr>
              <p:cNvSpPr txBox="1"/>
              <p:nvPr/>
            </p:nvSpPr>
            <p:spPr>
              <a:xfrm>
                <a:off x="1634381" y="4589261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F85AE3-0FC4-450C-B799-5E2E6AC4D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1" y="4589261"/>
                <a:ext cx="1080223" cy="461665"/>
              </a:xfrm>
              <a:prstGeom prst="rect">
                <a:avLst/>
              </a:prstGeom>
              <a:blipFill>
                <a:blip r:embed="rId7"/>
                <a:stretch>
                  <a:fillRect r="-565" b="-92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262045-2899-4C1A-8A1A-B60B3695CC80}"/>
                  </a:ext>
                </a:extLst>
              </p:cNvPr>
              <p:cNvSpPr txBox="1"/>
              <p:nvPr/>
            </p:nvSpPr>
            <p:spPr>
              <a:xfrm>
                <a:off x="4066545" y="4335013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262045-2899-4C1A-8A1A-B60B3695C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45" y="4335013"/>
                <a:ext cx="1080223" cy="461665"/>
              </a:xfrm>
              <a:prstGeom prst="rect">
                <a:avLst/>
              </a:prstGeom>
              <a:blipFill>
                <a:blip r:embed="rId8"/>
                <a:stretch>
                  <a:fillRect r="-565" b="-1052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E2EF5-4F11-47AD-9068-2E79A6B54FF8}"/>
                  </a:ext>
                </a:extLst>
              </p:cNvPr>
              <p:cNvSpPr txBox="1"/>
              <p:nvPr/>
            </p:nvSpPr>
            <p:spPr>
              <a:xfrm>
                <a:off x="6449048" y="4508473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E2EF5-4F11-47AD-9068-2E79A6B5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48" y="4508473"/>
                <a:ext cx="1080223" cy="461665"/>
              </a:xfrm>
              <a:prstGeom prst="rect">
                <a:avLst/>
              </a:prstGeom>
              <a:blipFill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84B1EF-95CB-4613-822A-1813D8189904}"/>
                  </a:ext>
                </a:extLst>
              </p:cNvPr>
              <p:cNvSpPr txBox="1"/>
              <p:nvPr/>
            </p:nvSpPr>
            <p:spPr>
              <a:xfrm>
                <a:off x="5050166" y="2505670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HK" sz="2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84B1EF-95CB-4613-822A-1813D8189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166" y="2505670"/>
                <a:ext cx="108022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4FE682-0062-4A0E-928E-44EDB549A73B}"/>
                  </a:ext>
                </a:extLst>
              </p:cNvPr>
              <p:cNvSpPr txBox="1"/>
              <p:nvPr/>
            </p:nvSpPr>
            <p:spPr>
              <a:xfrm>
                <a:off x="7460660" y="2534452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HK" sz="24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4FE682-0062-4A0E-928E-44EDB549A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660" y="2534452"/>
                <a:ext cx="108022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2A3C5-97F1-4245-B2AE-721E985A6421}"/>
                  </a:ext>
                </a:extLst>
              </p:cNvPr>
              <p:cNvSpPr txBox="1"/>
              <p:nvPr/>
            </p:nvSpPr>
            <p:spPr>
              <a:xfrm>
                <a:off x="2649174" y="5272480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HK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2A3C5-97F1-4245-B2AE-721E985A6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174" y="5272480"/>
                <a:ext cx="108022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9D7F63-E5D8-4393-AC7B-838B9A9D1A3B}"/>
                  </a:ext>
                </a:extLst>
              </p:cNvPr>
              <p:cNvSpPr txBox="1"/>
              <p:nvPr/>
            </p:nvSpPr>
            <p:spPr>
              <a:xfrm>
                <a:off x="5054917" y="5266902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HK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9D7F63-E5D8-4393-AC7B-838B9A9D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917" y="5266902"/>
                <a:ext cx="108022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7CA8050-D878-45B9-A958-00AA65FBA8EB}"/>
                  </a:ext>
                </a:extLst>
              </p:cNvPr>
              <p:cNvSpPr txBox="1"/>
              <p:nvPr/>
            </p:nvSpPr>
            <p:spPr>
              <a:xfrm>
                <a:off x="7460660" y="5266902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HK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7CA8050-D878-45B9-A958-00AA65FB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660" y="5266902"/>
                <a:ext cx="108022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17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Defending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LB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HK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HK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′=1</m:t>
                    </m:r>
                  </m:oMath>
                </a14:m>
                <a:r>
                  <a:rPr lang="en-US" sz="2800" dirty="0"/>
                  <a:t> for all nodes</a:t>
                </a:r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5">
            <a:extLst>
              <a:ext uri="{FF2B5EF4-FFF2-40B4-BE49-F238E27FC236}">
                <a16:creationId xmlns:a16="http://schemas.microsoft.com/office/drawing/2014/main" id="{BE4545A3-71ED-4158-AB50-093C78A47185}"/>
              </a:ext>
            </a:extLst>
          </p:cNvPr>
          <p:cNvSpPr/>
          <p:nvPr/>
        </p:nvSpPr>
        <p:spPr>
          <a:xfrm>
            <a:off x="5246686" y="3018369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5" name="椭圆 7">
            <a:extLst>
              <a:ext uri="{FF2B5EF4-FFF2-40B4-BE49-F238E27FC236}">
                <a16:creationId xmlns:a16="http://schemas.microsoft.com/office/drawing/2014/main" id="{3812FD4C-1280-450E-A936-77A957621609}"/>
              </a:ext>
            </a:extLst>
          </p:cNvPr>
          <p:cNvSpPr/>
          <p:nvPr/>
        </p:nvSpPr>
        <p:spPr>
          <a:xfrm>
            <a:off x="2840943" y="3023814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  <a:endParaRPr lang="en-US" dirty="0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C61CE74A-BDA4-4860-A275-09546480BF60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3537629" y="3366712"/>
            <a:ext cx="1709057" cy="5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5">
            <a:extLst>
              <a:ext uri="{FF2B5EF4-FFF2-40B4-BE49-F238E27FC236}">
                <a16:creationId xmlns:a16="http://schemas.microsoft.com/office/drawing/2014/main" id="{0D8D5F7A-C446-41F4-A043-62F23E6BCD61}"/>
              </a:ext>
            </a:extLst>
          </p:cNvPr>
          <p:cNvSpPr/>
          <p:nvPr/>
        </p:nvSpPr>
        <p:spPr>
          <a:xfrm>
            <a:off x="7652429" y="3025135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cxnSp>
        <p:nvCxnSpPr>
          <p:cNvPr id="16" name="直接连接符 9">
            <a:extLst>
              <a:ext uri="{FF2B5EF4-FFF2-40B4-BE49-F238E27FC236}">
                <a16:creationId xmlns:a16="http://schemas.microsoft.com/office/drawing/2014/main" id="{395346A0-0707-4126-B231-183DEC574D41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943372" y="3366712"/>
            <a:ext cx="1709057" cy="67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5">
            <a:extLst>
              <a:ext uri="{FF2B5EF4-FFF2-40B4-BE49-F238E27FC236}">
                <a16:creationId xmlns:a16="http://schemas.microsoft.com/office/drawing/2014/main" id="{87A3D2F4-A342-4EFD-AE5B-A9DDB22F1FD1}"/>
              </a:ext>
            </a:extLst>
          </p:cNvPr>
          <p:cNvSpPr/>
          <p:nvPr/>
        </p:nvSpPr>
        <p:spPr>
          <a:xfrm>
            <a:off x="5246686" y="4448335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9" name="椭圆 7">
            <a:extLst>
              <a:ext uri="{FF2B5EF4-FFF2-40B4-BE49-F238E27FC236}">
                <a16:creationId xmlns:a16="http://schemas.microsoft.com/office/drawing/2014/main" id="{6ACD6B2D-E3F0-4458-8881-58DF38BA8647}"/>
              </a:ext>
            </a:extLst>
          </p:cNvPr>
          <p:cNvSpPr/>
          <p:nvPr/>
        </p:nvSpPr>
        <p:spPr>
          <a:xfrm>
            <a:off x="2840943" y="4453780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en-US" dirty="0"/>
          </a:p>
        </p:txBody>
      </p:sp>
      <p:cxnSp>
        <p:nvCxnSpPr>
          <p:cNvPr id="20" name="直接连接符 9">
            <a:extLst>
              <a:ext uri="{FF2B5EF4-FFF2-40B4-BE49-F238E27FC236}">
                <a16:creationId xmlns:a16="http://schemas.microsoft.com/office/drawing/2014/main" id="{7D34E6C4-4063-4750-9E68-5433A12EB148}"/>
              </a:ext>
            </a:extLst>
          </p:cNvPr>
          <p:cNvCxnSpPr>
            <a:stCxn id="19" idx="6"/>
            <a:endCxn id="18" idx="2"/>
          </p:cNvCxnSpPr>
          <p:nvPr/>
        </p:nvCxnSpPr>
        <p:spPr>
          <a:xfrm flipV="1">
            <a:off x="3537629" y="4796678"/>
            <a:ext cx="1709057" cy="5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5">
            <a:extLst>
              <a:ext uri="{FF2B5EF4-FFF2-40B4-BE49-F238E27FC236}">
                <a16:creationId xmlns:a16="http://schemas.microsoft.com/office/drawing/2014/main" id="{9A11F968-4E7C-40B3-9064-B851D145F817}"/>
              </a:ext>
            </a:extLst>
          </p:cNvPr>
          <p:cNvSpPr/>
          <p:nvPr/>
        </p:nvSpPr>
        <p:spPr>
          <a:xfrm>
            <a:off x="7652429" y="4455101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cxnSp>
        <p:nvCxnSpPr>
          <p:cNvPr id="22" name="直接连接符 9">
            <a:extLst>
              <a:ext uri="{FF2B5EF4-FFF2-40B4-BE49-F238E27FC236}">
                <a16:creationId xmlns:a16="http://schemas.microsoft.com/office/drawing/2014/main" id="{FA6A79CD-7799-4183-BA72-EC350543BA08}"/>
              </a:ext>
            </a:extLst>
          </p:cNvPr>
          <p:cNvCxnSpPr>
            <a:cxnSpLocks/>
            <a:stCxn id="18" idx="7"/>
            <a:endCxn id="15" idx="3"/>
          </p:cNvCxnSpPr>
          <p:nvPr/>
        </p:nvCxnSpPr>
        <p:spPr>
          <a:xfrm flipV="1">
            <a:off x="5841345" y="3619794"/>
            <a:ext cx="1913111" cy="9305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9">
            <a:extLst>
              <a:ext uri="{FF2B5EF4-FFF2-40B4-BE49-F238E27FC236}">
                <a16:creationId xmlns:a16="http://schemas.microsoft.com/office/drawing/2014/main" id="{F1800182-74D1-4133-BB39-09D95165E8C5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3189286" y="3720500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9">
            <a:extLst>
              <a:ext uri="{FF2B5EF4-FFF2-40B4-BE49-F238E27FC236}">
                <a16:creationId xmlns:a16="http://schemas.microsoft.com/office/drawing/2014/main" id="{10A3EF22-E9DD-4D18-ACD4-19D0CEE75DC1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>
            <a:off x="8000772" y="3721821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9">
            <a:extLst>
              <a:ext uri="{FF2B5EF4-FFF2-40B4-BE49-F238E27FC236}">
                <a16:creationId xmlns:a16="http://schemas.microsoft.com/office/drawing/2014/main" id="{CC4E9C5F-9C94-4286-A3D0-D9912B916CE2}"/>
              </a:ext>
            </a:extLst>
          </p:cNvPr>
          <p:cNvCxnSpPr>
            <a:cxnSpLocks/>
            <a:stCxn id="18" idx="0"/>
            <a:endCxn id="4" idx="4"/>
          </p:cNvCxnSpPr>
          <p:nvPr/>
        </p:nvCxnSpPr>
        <p:spPr>
          <a:xfrm flipV="1">
            <a:off x="5595029" y="3715055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9">
            <a:extLst>
              <a:ext uri="{FF2B5EF4-FFF2-40B4-BE49-F238E27FC236}">
                <a16:creationId xmlns:a16="http://schemas.microsoft.com/office/drawing/2014/main" id="{F510D65B-2F24-4B87-8FB9-36801CA9FE11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3435602" y="3618473"/>
            <a:ext cx="1913111" cy="931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173FAB-A205-4591-AAEA-A1F860681123}"/>
                  </a:ext>
                </a:extLst>
              </p:cNvPr>
              <p:cNvSpPr txBox="1"/>
              <p:nvPr/>
            </p:nvSpPr>
            <p:spPr>
              <a:xfrm>
                <a:off x="2652420" y="2534453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HK" sz="24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173FAB-A205-4591-AAEA-A1F860681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0" y="2534453"/>
                <a:ext cx="108022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882D74-7EF3-4760-AF94-5A6E57CDE516}"/>
                  </a:ext>
                </a:extLst>
              </p:cNvPr>
              <p:cNvSpPr txBox="1"/>
              <p:nvPr/>
            </p:nvSpPr>
            <p:spPr>
              <a:xfrm>
                <a:off x="1638072" y="2967335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882D74-7EF3-4760-AF94-5A6E57CDE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072" y="2967335"/>
                <a:ext cx="1080223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8B1B63-14D1-4E0F-A803-F4A293532B06}"/>
                  </a:ext>
                </a:extLst>
              </p:cNvPr>
              <p:cNvSpPr txBox="1"/>
              <p:nvPr/>
            </p:nvSpPr>
            <p:spPr>
              <a:xfrm>
                <a:off x="4121349" y="2877352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8B1B63-14D1-4E0F-A803-F4A293532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349" y="2877352"/>
                <a:ext cx="1080223" cy="461665"/>
              </a:xfrm>
              <a:prstGeom prst="rect">
                <a:avLst/>
              </a:prstGeom>
              <a:blipFill>
                <a:blip r:embed="rId5"/>
                <a:stretch>
                  <a:fillRect r="-1130" b="-1052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594B25-BDF0-458D-A06A-24F2912F220F}"/>
                  </a:ext>
                </a:extLst>
              </p:cNvPr>
              <p:cNvSpPr txBox="1"/>
              <p:nvPr/>
            </p:nvSpPr>
            <p:spPr>
              <a:xfrm>
                <a:off x="6539554" y="2905047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594B25-BDF0-458D-A06A-24F2912F2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554" y="2905047"/>
                <a:ext cx="1080223" cy="461665"/>
              </a:xfrm>
              <a:prstGeom prst="rect">
                <a:avLst/>
              </a:prstGeom>
              <a:blipFill>
                <a:blip r:embed="rId6"/>
                <a:stretch>
                  <a:fillRect r="-565" b="-10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F85AE3-0FC4-450C-B799-5E2E6AC4DE6B}"/>
                  </a:ext>
                </a:extLst>
              </p:cNvPr>
              <p:cNvSpPr txBox="1"/>
              <p:nvPr/>
            </p:nvSpPr>
            <p:spPr>
              <a:xfrm>
                <a:off x="1634381" y="4589261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F85AE3-0FC4-450C-B799-5E2E6AC4D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1" y="4589261"/>
                <a:ext cx="1080223" cy="461665"/>
              </a:xfrm>
              <a:prstGeom prst="rect">
                <a:avLst/>
              </a:prstGeom>
              <a:blipFill>
                <a:blip r:embed="rId7"/>
                <a:stretch>
                  <a:fillRect r="-565" b="-92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262045-2899-4C1A-8A1A-B60B3695CC80}"/>
                  </a:ext>
                </a:extLst>
              </p:cNvPr>
              <p:cNvSpPr txBox="1"/>
              <p:nvPr/>
            </p:nvSpPr>
            <p:spPr>
              <a:xfrm>
                <a:off x="4066545" y="4335013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262045-2899-4C1A-8A1A-B60B3695C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45" y="4335013"/>
                <a:ext cx="1080223" cy="461665"/>
              </a:xfrm>
              <a:prstGeom prst="rect">
                <a:avLst/>
              </a:prstGeom>
              <a:blipFill>
                <a:blip r:embed="rId8"/>
                <a:stretch>
                  <a:fillRect r="-565" b="-1052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E2EF5-4F11-47AD-9068-2E79A6B54FF8}"/>
                  </a:ext>
                </a:extLst>
              </p:cNvPr>
              <p:cNvSpPr txBox="1"/>
              <p:nvPr/>
            </p:nvSpPr>
            <p:spPr>
              <a:xfrm>
                <a:off x="6449048" y="4508473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E2EF5-4F11-47AD-9068-2E79A6B5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48" y="4508473"/>
                <a:ext cx="1080223" cy="461665"/>
              </a:xfrm>
              <a:prstGeom prst="rect">
                <a:avLst/>
              </a:prstGeom>
              <a:blipFill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84B1EF-95CB-4613-822A-1813D8189904}"/>
                  </a:ext>
                </a:extLst>
              </p:cNvPr>
              <p:cNvSpPr txBox="1"/>
              <p:nvPr/>
            </p:nvSpPr>
            <p:spPr>
              <a:xfrm>
                <a:off x="5050166" y="2505670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HK" sz="2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84B1EF-95CB-4613-822A-1813D8189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166" y="2505670"/>
                <a:ext cx="108022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4FE682-0062-4A0E-928E-44EDB549A73B}"/>
                  </a:ext>
                </a:extLst>
              </p:cNvPr>
              <p:cNvSpPr txBox="1"/>
              <p:nvPr/>
            </p:nvSpPr>
            <p:spPr>
              <a:xfrm>
                <a:off x="7460660" y="2534452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HK" sz="24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4FE682-0062-4A0E-928E-44EDB549A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660" y="2534452"/>
                <a:ext cx="108022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2A3C5-97F1-4245-B2AE-721E985A6421}"/>
                  </a:ext>
                </a:extLst>
              </p:cNvPr>
              <p:cNvSpPr txBox="1"/>
              <p:nvPr/>
            </p:nvSpPr>
            <p:spPr>
              <a:xfrm>
                <a:off x="2649174" y="5272480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HK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12A3C5-97F1-4245-B2AE-721E985A6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174" y="5272480"/>
                <a:ext cx="108022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9D7F63-E5D8-4393-AC7B-838B9A9D1A3B}"/>
                  </a:ext>
                </a:extLst>
              </p:cNvPr>
              <p:cNvSpPr txBox="1"/>
              <p:nvPr/>
            </p:nvSpPr>
            <p:spPr>
              <a:xfrm>
                <a:off x="5054917" y="5266902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HK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9D7F63-E5D8-4393-AC7B-838B9A9D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917" y="5266902"/>
                <a:ext cx="108022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7CA8050-D878-45B9-A958-00AA65FBA8EB}"/>
                  </a:ext>
                </a:extLst>
              </p:cNvPr>
              <p:cNvSpPr txBox="1"/>
              <p:nvPr/>
            </p:nvSpPr>
            <p:spPr>
              <a:xfrm>
                <a:off x="7460660" y="5266902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HK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7CA8050-D878-45B9-A958-00AA65FB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660" y="5266902"/>
                <a:ext cx="108022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D45E920-9B36-4824-BFD4-883F9D9CBC98}"/>
              </a:ext>
            </a:extLst>
          </p:cNvPr>
          <p:cNvSpPr txBox="1"/>
          <p:nvPr/>
        </p:nvSpPr>
        <p:spPr>
          <a:xfrm>
            <a:off x="8854791" y="4861406"/>
            <a:ext cx="28061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Defending Result</a:t>
            </a:r>
            <a:endParaRPr lang="en-HK" sz="2400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79F1BD-F8E5-4EC8-8BEC-5E1AFCF515C7}"/>
              </a:ext>
            </a:extLst>
          </p:cNvPr>
          <p:cNvSpPr/>
          <p:nvPr/>
        </p:nvSpPr>
        <p:spPr>
          <a:xfrm rot="9553047">
            <a:off x="8383936" y="5173378"/>
            <a:ext cx="367707" cy="2678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35811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9732523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Without graph structure [Vu et al., IJCAI 2018]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Non-sharable resources [Zhang et al. IJCAI 2017]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Binary allocation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UB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for all nodes and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for all edges [Gan et al., AAAI 2015]</a:t>
                </a:r>
              </a:p>
              <a:p>
                <a:pPr marL="457200" lvl="2" indent="0">
                  <a:spcBef>
                    <a:spcPts val="1000"/>
                  </a:spcBef>
                  <a:buNone/>
                </a:pPr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9732523" cy="4351338"/>
              </a:xfrm>
              <a:blipFill>
                <a:blip r:embed="rId2"/>
                <a:stretch>
                  <a:fillRect l="-1128" t="-2381" r="-119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24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9732523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Single Threshold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dirty="0" smtClean="0">
                            <a:latin typeface="Cambria Math" panose="02040503050406030204" pitchFamily="18" charset="0"/>
                          </a:rPr>
                          <m:t>LB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800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800" dirty="0"/>
                  <a:t> for all nodes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HK" sz="280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HK" sz="2400" dirty="0"/>
                  <a:t>Polynomial time exact algorithm (LP based)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9732523" cy="4351338"/>
              </a:xfrm>
              <a:blipFill>
                <a:blip r:embed="rId2"/>
                <a:stretch>
                  <a:fillRect l="-112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0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9732523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Single Threshold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dirty="0" smtClean="0">
                            <a:latin typeface="Cambria Math" panose="02040503050406030204" pitchFamily="18" charset="0"/>
                          </a:rPr>
                          <m:t>LB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800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800" dirty="0"/>
                  <a:t> for all nodes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HK" sz="280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HK" sz="2400" dirty="0"/>
                  <a:t>Polynomial time exact algorithm (LP based)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Isolated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HK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HK" sz="2800" dirty="0"/>
                  <a:t> for all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HK" sz="280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HK" sz="2400" dirty="0"/>
                  <a:t>Polynomial time exact algorithm (Max-flow based)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9732523" cy="4351338"/>
              </a:xfrm>
              <a:blipFill>
                <a:blip r:embed="rId2"/>
                <a:stretch>
                  <a:fillRect l="-112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03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Defending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Undirected Weighted Network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Each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has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a </a:t>
                </a:r>
                <a:r>
                  <a:rPr lang="en-US" sz="2400" u="sng" dirty="0"/>
                  <a:t>lower bound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u="sng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US" sz="2400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u="sng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 u="sng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and an </a:t>
                </a:r>
                <a:r>
                  <a:rPr lang="en-US" sz="2400" u="sng" dirty="0"/>
                  <a:t>upper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u="sng">
                            <a:latin typeface="Cambria Math" panose="02040503050406030204" pitchFamily="18" charset="0"/>
                          </a:rPr>
                          <m:t>UB</m:t>
                        </m:r>
                      </m:e>
                      <m:sub>
                        <m:r>
                          <a:rPr lang="en-US" sz="2400" i="1" u="sng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on the defending requirement;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a treasure of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to defend.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Each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 has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A total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u="sng" dirty="0">
                    <a:solidFill>
                      <a:srgbClr val="C00000"/>
                    </a:solidFill>
                  </a:rPr>
                  <a:t>defending resource</a:t>
                </a:r>
                <a:r>
                  <a:rPr lang="en-US" sz="2800" dirty="0"/>
                  <a:t> (to be allocated to the nodes): 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200" dirty="0"/>
                  <a:t> is the amount of defending resource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receives.</a:t>
                </a:r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544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9732523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Single Threshold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dirty="0" smtClean="0">
                            <a:latin typeface="Cambria Math" panose="02040503050406030204" pitchFamily="18" charset="0"/>
                          </a:rPr>
                          <m:t>LB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800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800" dirty="0"/>
                  <a:t> for all nodes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HK" sz="280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HK" sz="2400" dirty="0"/>
                  <a:t>Polynomial time exact algorithm (LP based)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Isolated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HK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HK" sz="2800" dirty="0"/>
                  <a:t> for all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HK" sz="280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HK" sz="2400" dirty="0"/>
                  <a:t>Polynomial time exact algorithm (Max-flow based)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General Case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NP-hard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Resource augmented 2-approximation algorithm (LP rounding based)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9732523" cy="4351338"/>
              </a:xfrm>
              <a:blipFill>
                <a:blip r:embed="rId2"/>
                <a:stretch>
                  <a:fillRect l="-1128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81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Threshold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dirty="0" smtClean="0">
                            <a:latin typeface="Cambria Math" panose="02040503050406030204" pitchFamily="18" charset="0"/>
                          </a:rPr>
                          <m:t>LB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800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800" dirty="0"/>
                  <a:t> for all nodes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HK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Each node is either protected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HK" sz="2800" b="0" i="0" smtClean="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800" dirty="0"/>
                  <a:t>) or unprotected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HK" sz="280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800" dirty="0"/>
                  <a:t>)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HK" sz="2800" dirty="0"/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0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Threshold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dirty="0" smtClean="0">
                            <a:latin typeface="Cambria Math" panose="02040503050406030204" pitchFamily="18" charset="0"/>
                          </a:rPr>
                          <m:t>LB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800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800" dirty="0"/>
                  <a:t> for all nodes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HK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Each node is either protected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HK" sz="2800" b="0" i="0" smtClean="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800" dirty="0"/>
                  <a:t>) or unprotected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HK" sz="280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800" dirty="0"/>
                  <a:t>)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HK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>
                    <a:solidFill>
                      <a:schemeClr val="accent5"/>
                    </a:solidFill>
                  </a:rPr>
                  <a:t>Can we achieve defending result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HK" sz="2800" b="0" dirty="0">
                    <a:solidFill>
                      <a:schemeClr val="accent5"/>
                    </a:solidFill>
                  </a:rPr>
                  <a:t>?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HK" sz="2800" dirty="0"/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240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Threshold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dirty="0" smtClean="0">
                            <a:latin typeface="Cambria Math" panose="02040503050406030204" pitchFamily="18" charset="0"/>
                          </a:rPr>
                          <m:t>LB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800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800" dirty="0"/>
                  <a:t> for all nodes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HK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Each node is either protected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HK" sz="2800" b="0" i="0" smtClean="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800" dirty="0"/>
                  <a:t>) or unprotected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HK" sz="280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800" dirty="0"/>
                  <a:t>)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HK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>
                    <a:solidFill>
                      <a:schemeClr val="accent5"/>
                    </a:solidFill>
                  </a:rPr>
                  <a:t>Can we achieve defending result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HK" sz="2800" b="0" dirty="0">
                    <a:solidFill>
                      <a:schemeClr val="accent5"/>
                    </a:solidFill>
                  </a:rPr>
                  <a:t>?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HK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Vulnerable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8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HK" sz="2800" dirty="0"/>
                  <a:t>: nodes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HK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HK" sz="28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HK" sz="2800" b="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Need to guarantee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800" i="1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HK" sz="280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800" dirty="0"/>
                  <a:t> for all vulnerable nodes.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908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Threshold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12BFA-E965-47BD-9DB0-E3D9DF68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86" y="2619775"/>
            <a:ext cx="6459166" cy="2209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Linear program (LP) formulation for fixed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sz="28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HK" sz="2800" b="0" dirty="0"/>
                  <a:t>: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HK" sz="2800" dirty="0"/>
              </a:p>
              <a:p>
                <a:pPr marL="228600" lvl="1">
                  <a:spcBef>
                    <a:spcPts val="1000"/>
                  </a:spcBef>
                </a:pPr>
                <a:endParaRPr lang="en-HK" sz="2800" b="0" dirty="0"/>
              </a:p>
              <a:p>
                <a:pPr marL="228600" lvl="1">
                  <a:spcBef>
                    <a:spcPts val="1000"/>
                  </a:spcBef>
                </a:pPr>
                <a:endParaRPr lang="en-HK" sz="2800" dirty="0"/>
              </a:p>
              <a:p>
                <a:pPr marL="228600" lvl="1">
                  <a:spcBef>
                    <a:spcPts val="1000"/>
                  </a:spcBef>
                </a:pPr>
                <a:endParaRPr lang="en-HK" sz="2800" b="0" dirty="0"/>
              </a:p>
              <a:p>
                <a:pPr marL="228600" lvl="1">
                  <a:spcBef>
                    <a:spcPts val="1000"/>
                  </a:spcBef>
                </a:pPr>
                <a:endParaRPr lang="en-HK" sz="2800" dirty="0"/>
              </a:p>
              <a:p>
                <a:pPr marL="228600" lvl="1">
                  <a:spcBef>
                    <a:spcPts val="1000"/>
                  </a:spcBef>
                </a:pPr>
                <a:endParaRPr lang="en-HK" sz="2800" b="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Binary search for the minimum achievable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sz="28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HK" sz="2800" b="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244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Isolated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HK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sz="2800" dirty="0"/>
                  <a:t> for all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HK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HK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Defending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endParaRPr lang="en-US" sz="2800" b="1" dirty="0"/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66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Isolated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HK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sz="2800" dirty="0"/>
                  <a:t> for all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HK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HK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Defending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>
                    <a:solidFill>
                      <a:schemeClr val="accent5"/>
                    </a:solidFill>
                  </a:rPr>
                  <a:t>Can we achieve defending result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HK" sz="2800" dirty="0">
                    <a:solidFill>
                      <a:schemeClr val="accent5"/>
                    </a:solidFill>
                  </a:rPr>
                  <a:t>?</a:t>
                </a:r>
                <a:endParaRPr lang="en-US" sz="2800" dirty="0"/>
              </a:p>
              <a:p>
                <a:pPr lvl="1"/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endParaRPr lang="en-US" sz="2800" b="1" dirty="0"/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584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Isolated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HK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sz="2800" dirty="0"/>
                  <a:t> for all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HK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HK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Defending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>
                    <a:solidFill>
                      <a:schemeClr val="accent5"/>
                    </a:solidFill>
                  </a:rPr>
                  <a:t>Can we achieve defending result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HK" sz="2800" dirty="0">
                    <a:solidFill>
                      <a:schemeClr val="accent5"/>
                    </a:solidFill>
                  </a:rPr>
                  <a:t>?</a:t>
                </a:r>
                <a:endParaRPr lang="en-HK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>
                    <a:solidFill>
                      <a:schemeClr val="accent2">
                        <a:lumMod val="75000"/>
                      </a:schemeClr>
                    </a:solidFill>
                  </a:rPr>
                  <a:t>Vulnerable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HK" sz="28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HK" sz="28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HK" sz="2800" dirty="0"/>
                  <a:t>: nodes </a:t>
                </a:r>
                <a14:m>
                  <m:oMath xmlns:m="http://schemas.openxmlformats.org/officeDocument/2006/math">
                    <m:r>
                      <a:rPr lang="en-HK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HK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HK" sz="28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HK" sz="2800" dirty="0"/>
                  <a:t>.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HK" sz="2400" dirty="0"/>
                  <a:t>Need to guarantee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HK" sz="240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400" dirty="0"/>
                  <a:t> for all vulnerable nodes.</a:t>
                </a: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>
                    <a:solidFill>
                      <a:srgbClr val="FF0000"/>
                    </a:solidFill>
                  </a:rPr>
                  <a:t>Crucial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HK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HK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HK" sz="2800" dirty="0"/>
                  <a:t>: nodes </a:t>
                </a:r>
                <a14:m>
                  <m:oMath xmlns:m="http://schemas.openxmlformats.org/officeDocument/2006/math">
                    <m:r>
                      <a:rPr lang="en-HK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HK" sz="2800" dirty="0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HK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HK" sz="28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HK" sz="2800" dirty="0"/>
                  <a:t>.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HK" sz="2400" dirty="0"/>
                  <a:t>Need to guarantee that </a:t>
                </a:r>
                <a:r>
                  <a:rPr lang="en-HK" sz="2400" u="sng" dirty="0"/>
                  <a:t>no loss is incurred</a:t>
                </a:r>
                <a:r>
                  <a:rPr lang="en-HK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HK" sz="2400" dirty="0"/>
                  <a:t> is attacked.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lvl="1"/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endParaRPr lang="en-US" sz="2800" b="1" dirty="0"/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985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Algorithm: decide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8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HK" sz="2800" b="0" dirty="0"/>
                  <a:t> </a:t>
                </a:r>
                <a:r>
                  <a:rPr lang="en-HK" sz="2800" dirty="0"/>
                  <a:t>such that</a:t>
                </a:r>
                <a:endParaRPr lang="en-HK" sz="2800" b="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HK" sz="240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400" dirty="0"/>
                  <a:t>.</a:t>
                </a:r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4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HK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400" dirty="0"/>
                  <a:t> and for all neighbour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HK" sz="2400" dirty="0"/>
                  <a:t> of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HK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HK" sz="240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HK" sz="24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1E092E0A-94B3-4C9A-A7C6-34981C08FDA7}"/>
              </a:ext>
            </a:extLst>
          </p:cNvPr>
          <p:cNvSpPr/>
          <p:nvPr/>
        </p:nvSpPr>
        <p:spPr>
          <a:xfrm>
            <a:off x="1709056" y="3656288"/>
            <a:ext cx="5834743" cy="2541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E8078A5-0EC7-4A9B-A017-FF8FA5F41D99}"/>
              </a:ext>
            </a:extLst>
          </p:cNvPr>
          <p:cNvSpPr/>
          <p:nvPr/>
        </p:nvSpPr>
        <p:spPr>
          <a:xfrm>
            <a:off x="2117271" y="3935745"/>
            <a:ext cx="3646714" cy="1982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244A577-42F7-4962-AC93-A84EC6A1A634}"/>
              </a:ext>
            </a:extLst>
          </p:cNvPr>
          <p:cNvSpPr/>
          <p:nvPr/>
        </p:nvSpPr>
        <p:spPr>
          <a:xfrm>
            <a:off x="3048000" y="4199304"/>
            <a:ext cx="2427513" cy="1455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F41512-9666-460C-899B-36CE6EFCAB4A}"/>
              </a:ext>
            </a:extLst>
          </p:cNvPr>
          <p:cNvSpPr/>
          <p:nvPr/>
        </p:nvSpPr>
        <p:spPr>
          <a:xfrm>
            <a:off x="4378777" y="4727404"/>
            <a:ext cx="783771" cy="6820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4F772A-78AB-4C6F-B9B5-86A4DFBF9F82}"/>
                  </a:ext>
                </a:extLst>
              </p:cNvPr>
              <p:cNvSpPr/>
              <p:nvPr/>
            </p:nvSpPr>
            <p:spPr>
              <a:xfrm>
                <a:off x="3306643" y="4742237"/>
                <a:ext cx="5887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HK" sz="2400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4F772A-78AB-4C6F-B9B5-86A4DFBF9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643" y="4742237"/>
                <a:ext cx="58875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DF574F-55F8-475C-981B-9AE539513768}"/>
                  </a:ext>
                </a:extLst>
              </p:cNvPr>
              <p:cNvSpPr/>
              <p:nvPr/>
            </p:nvSpPr>
            <p:spPr>
              <a:xfrm>
                <a:off x="2269941" y="4742237"/>
                <a:ext cx="609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HK" sz="2400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DF574F-55F8-475C-981B-9AE539513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941" y="4742237"/>
                <a:ext cx="60939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11E4136-C7C9-4711-B790-832520F36A99}"/>
                  </a:ext>
                </a:extLst>
              </p:cNvPr>
              <p:cNvSpPr/>
              <p:nvPr/>
            </p:nvSpPr>
            <p:spPr>
              <a:xfrm>
                <a:off x="4525787" y="4890706"/>
                <a:ext cx="4231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11E4136-C7C9-4711-B790-832520F3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87" y="4890706"/>
                <a:ext cx="42312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CE4202-34BC-4A51-AFE6-E345062F4D60}"/>
                  </a:ext>
                </a:extLst>
              </p:cNvPr>
              <p:cNvSpPr/>
              <p:nvPr/>
            </p:nvSpPr>
            <p:spPr>
              <a:xfrm>
                <a:off x="6942416" y="3751079"/>
                <a:ext cx="4557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CE4202-34BC-4A51-AFE6-E345062F4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416" y="3751079"/>
                <a:ext cx="45570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4B2A37D-A788-4680-A759-458D46D788AE}"/>
                  </a:ext>
                </a:extLst>
              </p:cNvPr>
              <p:cNvSpPr/>
              <p:nvPr/>
            </p:nvSpPr>
            <p:spPr>
              <a:xfrm>
                <a:off x="4036968" y="4319982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4B2A37D-A788-4680-A759-458D46D78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968" y="4319982"/>
                <a:ext cx="3764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38821F1-5689-4208-A748-A6586C93F40E}"/>
              </a:ext>
            </a:extLst>
          </p:cNvPr>
          <p:cNvCxnSpPr/>
          <p:nvPr/>
        </p:nvCxnSpPr>
        <p:spPr>
          <a:xfrm>
            <a:off x="4413418" y="4504648"/>
            <a:ext cx="18621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7A17403-92B3-4184-86A8-F7376DA8B9E2}"/>
                  </a:ext>
                </a:extLst>
              </p:cNvPr>
              <p:cNvSpPr/>
              <p:nvPr/>
            </p:nvSpPr>
            <p:spPr>
              <a:xfrm>
                <a:off x="6284560" y="4319982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7A17403-92B3-4184-86A8-F7376DA8B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560" y="4319982"/>
                <a:ext cx="3693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14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Algorithm: decide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8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HK" sz="2800" b="0" dirty="0"/>
                  <a:t> </a:t>
                </a:r>
                <a:r>
                  <a:rPr lang="en-HK" sz="2800" dirty="0"/>
                  <a:t>such that</a:t>
                </a:r>
                <a:endParaRPr lang="en-HK" sz="2800" b="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HK" sz="240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400" dirty="0"/>
                  <a:t>.</a:t>
                </a:r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4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HK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400" dirty="0"/>
                  <a:t> and for all neighbour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HK" sz="2400" dirty="0"/>
                  <a:t> of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HK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HK" sz="240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HK" sz="24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Total resource needed: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					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to protect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UB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+				</a:t>
                </a:r>
                <a:r>
                  <a:rPr lang="en-US" sz="2400" dirty="0">
                    <a:latin typeface="Cambria Math" panose="02040503050406030204" pitchFamily="18" charset="0"/>
                  </a:rPr>
                  <a:t>to protect nodes in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neighbor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		</a:t>
                </a:r>
                <a:r>
                  <a:rPr lang="en-US" sz="2400" dirty="0">
                    <a:latin typeface="Cambria Math" panose="02040503050406030204" pitchFamily="18" charset="0"/>
                  </a:rPr>
                  <a:t>to protect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 b="-8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90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Defending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Undirected Weighted Network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Each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has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a </a:t>
                </a:r>
                <a:r>
                  <a:rPr lang="en-US" sz="2400" u="sng" dirty="0"/>
                  <a:t>lower bound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u="sng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US" sz="2400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u="sng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i="1" u="sng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and an </a:t>
                </a:r>
                <a:r>
                  <a:rPr lang="en-US" sz="2400" u="sng" dirty="0"/>
                  <a:t>upper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u="sng">
                            <a:latin typeface="Cambria Math" panose="02040503050406030204" pitchFamily="18" charset="0"/>
                          </a:rPr>
                          <m:t>UB</m:t>
                        </m:r>
                      </m:e>
                      <m:sub>
                        <m:r>
                          <a:rPr lang="en-US" sz="2400" i="1" u="sng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on the defending requirement;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a treasure of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to defend.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Each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 has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A total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u="sng" dirty="0">
                    <a:solidFill>
                      <a:srgbClr val="C00000"/>
                    </a:solidFill>
                  </a:rPr>
                  <a:t>defending resource</a:t>
                </a:r>
                <a:r>
                  <a:rPr lang="en-US" sz="2800" dirty="0"/>
                  <a:t> (to be allocated to the nodes): 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200" dirty="0"/>
                  <a:t> is the amount of defending resource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/>
                  <a:t> receives.</a:t>
                </a:r>
              </a:p>
              <a:p>
                <a:r>
                  <a:rPr lang="en-US" b="1" dirty="0">
                    <a:solidFill>
                      <a:schemeClr val="accent5"/>
                    </a:solidFill>
                  </a:rPr>
                  <a:t>Defending power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.</a:t>
                </a:r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254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Model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B9B6293-A1EC-4FCE-A4A9-F5B88874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165"/>
            <a:ext cx="10515600" cy="4351338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Flow Network: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8889A9-21B7-4A4A-9FCA-BCB5502B2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32" y="2470363"/>
            <a:ext cx="8183336" cy="32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68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Model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B9B6293-A1EC-4FCE-A4A9-F5B88874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165"/>
            <a:ext cx="10515600" cy="4351338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Maximum Flow = Minimum Cut.</a:t>
            </a:r>
          </a:p>
          <a:p>
            <a:pPr marL="228600" lvl="1">
              <a:spcBef>
                <a:spcPts val="1000"/>
              </a:spcBef>
            </a:pPr>
            <a:r>
              <a:rPr lang="en-US" sz="2800" b="1" dirty="0"/>
              <a:t>Claim</a:t>
            </a:r>
            <a:r>
              <a:rPr lang="en-US" sz="2800" dirty="0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(1) Any (s-t)-cut defines a defending strategy.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(2) The value of the cut = total resource needed.</a:t>
            </a:r>
          </a:p>
        </p:txBody>
      </p:sp>
    </p:spTree>
    <p:extLst>
      <p:ext uri="{BB962C8B-B14F-4D97-AF65-F5344CB8AC3E}">
        <p14:creationId xmlns:p14="http://schemas.microsoft.com/office/powerpoint/2010/main" val="1857749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Maximum Flow = Minimum Cut.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b="1" dirty="0"/>
                  <a:t>Claim</a:t>
                </a:r>
                <a:r>
                  <a:rPr lang="en-US" sz="2800" dirty="0"/>
                  <a:t>: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(1) Any (s-t)-cut defines a defending strategy.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(2) The value of the cut = total resource needed.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>
                    <a:solidFill>
                      <a:schemeClr val="accent5"/>
                    </a:solidFill>
                  </a:rPr>
                  <a:t>The maximum flow (minimum cut) gives the defending strategy using minimum total resource.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Defending result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is achievable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total resource needed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173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53165"/>
                <a:ext cx="10575471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NP-hardness by a reduction from MAX-DNF problem.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/>
                  <a:t>MAX-DNF problem: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Conjunction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Objective: </a:t>
                </a:r>
                <a:r>
                  <a:rPr lang="en-US" altLang="zh-CN" sz="2400" dirty="0"/>
                  <a:t>maximize the</a:t>
                </a:r>
                <a:r>
                  <a:rPr lang="en-US" sz="2400" dirty="0"/>
                  <a:t> number of satisfied clauses.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53165"/>
                <a:ext cx="10575471" cy="4351338"/>
              </a:xfrm>
              <a:blipFill>
                <a:blip r:embed="rId2"/>
                <a:stretch>
                  <a:fillRect l="-9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855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53165"/>
                <a:ext cx="4061179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/>
                  <a:t> for each variable.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each clause.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Node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for each clause that contains the (negation of) variable.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53165"/>
                <a:ext cx="4061179" cy="4351338"/>
              </a:xfrm>
              <a:blipFill>
                <a:blip r:embed="rId2"/>
                <a:stretch>
                  <a:fillRect l="-2549" t="-2381" r="-2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DF84BB2-23E7-483D-9547-458348C27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924" y="1690688"/>
            <a:ext cx="6394125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74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53165"/>
                <a:ext cx="4061179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Edge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/>
                  <a:t> (weight = 1).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Edge between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(weight = 1).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Edge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(weight = 0).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53165"/>
                <a:ext cx="4061179" cy="4351338"/>
              </a:xfrm>
              <a:blipFill>
                <a:blip r:embed="rId2"/>
                <a:stretch>
                  <a:fillRect l="-2549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DF84BB2-23E7-483D-9547-458348C27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924" y="1690688"/>
            <a:ext cx="6394125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92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53165"/>
                <a:ext cx="4061179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For node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For node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For node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For other nodes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53165"/>
                <a:ext cx="4061179" cy="4351338"/>
              </a:xfrm>
              <a:blipFill>
                <a:blip r:embed="rId2"/>
                <a:stretch>
                  <a:fillRect l="-2549" t="-2381" r="-3748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DF84BB2-23E7-483D-9547-458348C27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924" y="1690688"/>
            <a:ext cx="6394125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18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53165"/>
                <a:ext cx="10515599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To achieve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defending result 0</a:t>
                </a:r>
                <a:r>
                  <a:rPr lang="en-US" sz="2800" dirty="0"/>
                  <a:t>: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=1,2,…,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, allocate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for either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/>
                  <a:t>.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protected.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who has at least one unprotected neighbor: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There exists an assignment of variables satisfying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clauses if and only if optimal defending result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53165"/>
                <a:ext cx="10515599" cy="4351338"/>
              </a:xfrm>
              <a:blipFill>
                <a:blip r:embed="rId2"/>
                <a:stretch>
                  <a:fillRect l="-98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072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53165"/>
                <a:ext cx="10575471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NP-hardness by a reduction from MAX-DNF problem.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It is NP-hard to distinguish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53165"/>
                <a:ext cx="10575471" cy="4351338"/>
              </a:xfrm>
              <a:blipFill>
                <a:blip r:embed="rId2"/>
                <a:stretch>
                  <a:fillRect l="-9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682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53165"/>
                <a:ext cx="10575471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NP-hardness by a reduction from MAX-DNF problem.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It is NP-hard to distinguish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It is NP-hard to give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any approximation algorithm</a:t>
                </a:r>
                <a:r>
                  <a:rPr lang="en-US" sz="28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53165"/>
                <a:ext cx="10575471" cy="4351338"/>
              </a:xfrm>
              <a:blipFill>
                <a:blip r:embed="rId2"/>
                <a:stretch>
                  <a:fillRect l="-9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75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3722686" y="2482337"/>
                <a:ext cx="696686" cy="696686"/>
              </a:xfrm>
              <a:prstGeom prst="ellipse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686" y="2482337"/>
                <a:ext cx="696686" cy="69668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1316943" y="2487782"/>
                <a:ext cx="696686" cy="696686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943" y="2487782"/>
                <a:ext cx="696686" cy="6966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>
            <a:stCxn id="8" idx="6"/>
            <a:endCxn id="6" idx="2"/>
          </p:cNvCxnSpPr>
          <p:nvPr/>
        </p:nvCxnSpPr>
        <p:spPr>
          <a:xfrm flipV="1">
            <a:off x="2013629" y="2830680"/>
            <a:ext cx="1709057" cy="5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96586" y="2025526"/>
                <a:ext cx="94314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586" y="2025526"/>
                <a:ext cx="94314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365428" y="3211433"/>
                <a:ext cx="5997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428" y="3211433"/>
                <a:ext cx="59971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771171" y="3211433"/>
                <a:ext cx="6212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171" y="3211433"/>
                <a:ext cx="62126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5888926" y="1999931"/>
            <a:ext cx="163890" cy="3456214"/>
            <a:chOff x="5491843" y="2012045"/>
            <a:chExt cx="163890" cy="345621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91843" y="2012045"/>
              <a:ext cx="0" cy="34562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491843" y="2787915"/>
              <a:ext cx="15648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499251" y="4376112"/>
              <a:ext cx="15648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062214" y="4111303"/>
                <a:ext cx="3611886" cy="102835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14" y="4111303"/>
                <a:ext cx="3611886" cy="10283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042538" y="2544968"/>
                <a:ext cx="802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UB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538" y="2544968"/>
                <a:ext cx="80239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5047701" y="4133165"/>
                <a:ext cx="7687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LB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701" y="4133165"/>
                <a:ext cx="76873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623493" y="2020812"/>
                <a:ext cx="38189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0" dirty="0"/>
                  <a:t>Attacker gains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b="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UB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493" y="2020812"/>
                <a:ext cx="3818931" cy="461665"/>
              </a:xfrm>
              <a:prstGeom prst="rect">
                <a:avLst/>
              </a:prstGeom>
              <a:blipFill>
                <a:blip r:embed="rId10"/>
                <a:stretch>
                  <a:fillRect l="-2556" t="-10526" r="-1757" b="-2894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623493" y="4634669"/>
                <a:ext cx="40221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0" dirty="0"/>
                  <a:t>Attacker gains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400" b="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LB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493" y="4634669"/>
                <a:ext cx="4022191" cy="461665"/>
              </a:xfrm>
              <a:prstGeom prst="rect">
                <a:avLst/>
              </a:prstGeom>
              <a:blipFill>
                <a:blip r:embed="rId11"/>
                <a:stretch>
                  <a:fillRect l="-2428" t="-10526" r="-1517" b="-2894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6623493" y="2903655"/>
                <a:ext cx="427770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/>
                  <a:t>Attacker gains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400" b="0" dirty="0"/>
                  <a:t>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400" b="0" dirty="0"/>
                  <a:t> has a neighbor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400" b="0" dirty="0"/>
                  <a:t>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LB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dirty="0"/>
                  <a:t>; gains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otherwise.</a:t>
                </a: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493" y="2903655"/>
                <a:ext cx="4277705" cy="1200329"/>
              </a:xfrm>
              <a:prstGeom prst="rect">
                <a:avLst/>
              </a:prstGeom>
              <a:blipFill>
                <a:blip r:embed="rId12"/>
                <a:stretch>
                  <a:fillRect l="-2282" t="-4061" r="-2996" b="-1066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955842" y="5829098"/>
            <a:ext cx="10484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Objective</a:t>
            </a:r>
            <a:r>
              <a:rPr lang="en-US" altLang="zh-CN" sz="2400" b="1" dirty="0"/>
              <a:t>: allocate defending resource to minimize the loss due to a single attack.</a:t>
            </a:r>
            <a:endParaRPr lang="en-US" sz="2400" b="1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DC359C0-73CA-4ADF-8323-9AC86A4F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 Defending Problem</a:t>
            </a:r>
          </a:p>
        </p:txBody>
      </p:sp>
    </p:spTree>
    <p:extLst>
      <p:ext uri="{BB962C8B-B14F-4D97-AF65-F5344CB8AC3E}">
        <p14:creationId xmlns:p14="http://schemas.microsoft.com/office/powerpoint/2010/main" val="4171234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53165"/>
                <a:ext cx="10575471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NP-hardness by a reduction from MAX-DNF problem.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It is NP-hard to distinguish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It is NP-hard to give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any approximation algorithm</a:t>
                </a:r>
                <a:r>
                  <a:rPr lang="en-US" sz="28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>
                    <a:solidFill>
                      <a:schemeClr val="accent5"/>
                    </a:solidFill>
                  </a:rPr>
                  <a:t>Resource augmentation approximation algorithm</a:t>
                </a:r>
                <a:r>
                  <a:rPr lang="en-US" sz="2800" dirty="0"/>
                  <a:t>: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/>
                  <a:t>-approximation algorithm uses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total resource and has defending result at most OPT (optimal defending result using total resource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).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53165"/>
                <a:ext cx="10575471" cy="4351338"/>
              </a:xfrm>
              <a:blipFill>
                <a:blip r:embed="rId2"/>
                <a:stretch>
                  <a:fillRect l="-980" t="-2381" r="-1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21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Similar to the Isolated Model…</a:t>
                </a:r>
                <a:endParaRPr lang="en-HK" sz="2800" dirty="0">
                  <a:solidFill>
                    <a:schemeClr val="accent5"/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>
                    <a:solidFill>
                      <a:schemeClr val="accent5"/>
                    </a:solidFill>
                  </a:rPr>
                  <a:t>Can we achieve defending result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HK" sz="2800" b="0" dirty="0">
                    <a:solidFill>
                      <a:schemeClr val="accent5"/>
                    </a:solidFill>
                  </a:rPr>
                  <a:t>?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HK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>
                    <a:solidFill>
                      <a:schemeClr val="accent2">
                        <a:lumMod val="75000"/>
                      </a:schemeClr>
                    </a:solidFill>
                  </a:rPr>
                  <a:t>Vulnerable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HK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HK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HK" sz="2800" dirty="0"/>
                  <a:t>: nodes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HK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HK" sz="28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HK" sz="2800" b="0" dirty="0"/>
                  <a:t>.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HK" sz="2400" dirty="0"/>
                  <a:t>Need to guarantee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HK" sz="240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400" dirty="0"/>
                  <a:t> for all vulnerable nodes.</a:t>
                </a: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>
                    <a:solidFill>
                      <a:srgbClr val="FF0000"/>
                    </a:solidFill>
                  </a:rPr>
                  <a:t>Crucial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HK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HK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HK" sz="2800" dirty="0"/>
                  <a:t>: nodes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HK" sz="2800" dirty="0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HK" sz="28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HK" sz="2800" b="0" dirty="0"/>
                  <a:t>.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HK" sz="2400" dirty="0"/>
                  <a:t>Need to guarantee that </a:t>
                </a:r>
                <a:r>
                  <a:rPr lang="en-HK" sz="2400" u="sng" dirty="0"/>
                  <a:t>no loss is incurred</a:t>
                </a:r>
                <a:r>
                  <a:rPr lang="en-HK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HK" sz="2400" dirty="0"/>
                  <a:t> is attacked.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631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Similar to the Isolated Model…</a:t>
                </a:r>
                <a:endParaRPr lang="en-HK" sz="2800" dirty="0">
                  <a:solidFill>
                    <a:schemeClr val="accent5"/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Algorithm: decide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8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HK" sz="2800" b="0" dirty="0"/>
                  <a:t> </a:t>
                </a:r>
                <a:r>
                  <a:rPr lang="en-HK" sz="2800" dirty="0"/>
                  <a:t>such that</a:t>
                </a:r>
                <a:endParaRPr lang="en-HK" sz="2800" b="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HK" sz="240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400" dirty="0"/>
                  <a:t>.</a:t>
                </a:r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4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HK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400" dirty="0"/>
                  <a:t> and for all neighbour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HK" sz="2400" dirty="0"/>
                  <a:t> of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HK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HK" sz="240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HK" sz="24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1E092E0A-94B3-4C9A-A7C6-34981C08FDA7}"/>
              </a:ext>
            </a:extLst>
          </p:cNvPr>
          <p:cNvSpPr/>
          <p:nvPr/>
        </p:nvSpPr>
        <p:spPr>
          <a:xfrm>
            <a:off x="2598963" y="4047776"/>
            <a:ext cx="5834743" cy="2316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E8078A5-0EC7-4A9B-A017-FF8FA5F41D99}"/>
              </a:ext>
            </a:extLst>
          </p:cNvPr>
          <p:cNvSpPr/>
          <p:nvPr/>
        </p:nvSpPr>
        <p:spPr>
          <a:xfrm>
            <a:off x="3007178" y="4227954"/>
            <a:ext cx="3646714" cy="19823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244A577-42F7-4962-AC93-A84EC6A1A634}"/>
              </a:ext>
            </a:extLst>
          </p:cNvPr>
          <p:cNvSpPr/>
          <p:nvPr/>
        </p:nvSpPr>
        <p:spPr>
          <a:xfrm>
            <a:off x="3937907" y="4491513"/>
            <a:ext cx="2427513" cy="1455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F41512-9666-460C-899B-36CE6EFCAB4A}"/>
              </a:ext>
            </a:extLst>
          </p:cNvPr>
          <p:cNvSpPr/>
          <p:nvPr/>
        </p:nvSpPr>
        <p:spPr>
          <a:xfrm>
            <a:off x="5268684" y="5019613"/>
            <a:ext cx="783771" cy="6820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4F772A-78AB-4C6F-B9B5-86A4DFBF9F82}"/>
                  </a:ext>
                </a:extLst>
              </p:cNvPr>
              <p:cNvSpPr/>
              <p:nvPr/>
            </p:nvSpPr>
            <p:spPr>
              <a:xfrm>
                <a:off x="4196550" y="5034446"/>
                <a:ext cx="5887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HK" sz="2400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4F772A-78AB-4C6F-B9B5-86A4DFBF9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550" y="5034446"/>
                <a:ext cx="58875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DF574F-55F8-475C-981B-9AE539513768}"/>
                  </a:ext>
                </a:extLst>
              </p:cNvPr>
              <p:cNvSpPr/>
              <p:nvPr/>
            </p:nvSpPr>
            <p:spPr>
              <a:xfrm>
                <a:off x="3159848" y="5034446"/>
                <a:ext cx="609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HK" sz="2400" i="1">
                              <a:latin typeface="Cambria Math" panose="02040503050406030204" pitchFamily="18" charset="0"/>
                            </a:rPr>
                            <m:t>α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DF574F-55F8-475C-981B-9AE539513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848" y="5034446"/>
                <a:ext cx="60939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11E4136-C7C9-4711-B790-832520F36A99}"/>
                  </a:ext>
                </a:extLst>
              </p:cNvPr>
              <p:cNvSpPr/>
              <p:nvPr/>
            </p:nvSpPr>
            <p:spPr>
              <a:xfrm>
                <a:off x="5415694" y="5182915"/>
                <a:ext cx="4231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11E4136-C7C9-4711-B790-832520F3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94" y="5182915"/>
                <a:ext cx="42312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CE4202-34BC-4A51-AFE6-E345062F4D60}"/>
                  </a:ext>
                </a:extLst>
              </p:cNvPr>
              <p:cNvSpPr/>
              <p:nvPr/>
            </p:nvSpPr>
            <p:spPr>
              <a:xfrm>
                <a:off x="7832323" y="4043288"/>
                <a:ext cx="4557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FCE4202-34BC-4A51-AFE6-E345062F4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323" y="4043288"/>
                <a:ext cx="45570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4B2A37D-A788-4680-A759-458D46D788AE}"/>
                  </a:ext>
                </a:extLst>
              </p:cNvPr>
              <p:cNvSpPr/>
              <p:nvPr/>
            </p:nvSpPr>
            <p:spPr>
              <a:xfrm>
                <a:off x="4926875" y="4612191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4B2A37D-A788-4680-A759-458D46D78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75" y="4612191"/>
                <a:ext cx="3764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38821F1-5689-4208-A748-A6586C93F40E}"/>
              </a:ext>
            </a:extLst>
          </p:cNvPr>
          <p:cNvCxnSpPr/>
          <p:nvPr/>
        </p:nvCxnSpPr>
        <p:spPr>
          <a:xfrm>
            <a:off x="5303325" y="4796857"/>
            <a:ext cx="18621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7A17403-92B3-4184-86A8-F7376DA8B9E2}"/>
                  </a:ext>
                </a:extLst>
              </p:cNvPr>
              <p:cNvSpPr/>
              <p:nvPr/>
            </p:nvSpPr>
            <p:spPr>
              <a:xfrm>
                <a:off x="7174467" y="4612191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7A17403-92B3-4184-86A8-F7376DA8B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467" y="4612191"/>
                <a:ext cx="3693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46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Algorithm: decide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8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HK" sz="2800" b="0" dirty="0"/>
                  <a:t> </a:t>
                </a:r>
                <a:r>
                  <a:rPr lang="en-HK" sz="2800" dirty="0"/>
                  <a:t>such that</a:t>
                </a:r>
                <a:endParaRPr lang="en-HK" sz="2800" b="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HK" sz="240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400" dirty="0"/>
                  <a:t>.</a:t>
                </a:r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HK" sz="24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HK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400" dirty="0"/>
                  <a:t> and for all neighbour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HK" sz="2400" dirty="0"/>
                  <a:t> of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HK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HK" sz="240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HK" sz="24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When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is fixed, the problem can be solved by an 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LP</a:t>
                </a:r>
                <a:r>
                  <a:rPr lang="en-US" sz="2800" dirty="0"/>
                  <a:t>.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There are exponentially many possible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to enumerate.</a:t>
                </a: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800" b="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477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Program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Introduce an indicator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HK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800" dirty="0"/>
                  <a:t> for each node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means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Introduce an indicator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HK" sz="2800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800" dirty="0"/>
                  <a:t> for each node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HK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08A9F8B-AAB4-4B63-9059-361949424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97" y="4059892"/>
            <a:ext cx="8923964" cy="18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21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Relaxation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7B3216-3135-41AC-96A8-F0B5D7B3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043" y="1920990"/>
            <a:ext cx="7777842" cy="395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17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Relaxation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7B3216-3135-41AC-96A8-F0B5D7B3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043" y="1920990"/>
            <a:ext cx="7777842" cy="3953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20587F5-9050-4218-96FF-BD5E89104B15}"/>
                  </a:ext>
                </a:extLst>
              </p:cNvPr>
              <p:cNvSpPr/>
              <p:nvPr/>
            </p:nvSpPr>
            <p:spPr>
              <a:xfrm>
                <a:off x="4925786" y="654704"/>
                <a:ext cx="6096000" cy="95410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∩(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MR10"/>
                  </a:rPr>
                  <a:t> </a:t>
                </a:r>
              </a:p>
              <a:p>
                <a:pPr algn="ctr"/>
                <a:r>
                  <a:rPr lang="en-US" sz="2800" dirty="0">
                    <a:solidFill>
                      <a:srgbClr val="000000"/>
                    </a:solidFill>
                    <a:latin typeface="NimbusRomNo9L-Regu"/>
                  </a:rPr>
                  <a:t>are the edges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i="1" dirty="0">
                    <a:solidFill>
                      <a:srgbClr val="000000"/>
                    </a:solidFill>
                    <a:latin typeface="CMMI1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NimbusRomNo9L-Regu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20587F5-9050-4218-96FF-BD5E89104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786" y="654704"/>
                <a:ext cx="6096000" cy="954107"/>
              </a:xfrm>
              <a:prstGeom prst="rect">
                <a:avLst/>
              </a:prstGeom>
              <a:blipFill>
                <a:blip r:embed="rId3"/>
                <a:stretch>
                  <a:fillRect b="-1472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下 3">
            <a:extLst>
              <a:ext uri="{FF2B5EF4-FFF2-40B4-BE49-F238E27FC236}">
                <a16:creationId xmlns:a16="http://schemas.microsoft.com/office/drawing/2014/main" id="{FECA7EDE-B34F-4E30-BEFF-86242A336AAD}"/>
              </a:ext>
            </a:extLst>
          </p:cNvPr>
          <p:cNvSpPr/>
          <p:nvPr/>
        </p:nvSpPr>
        <p:spPr>
          <a:xfrm rot="20537154">
            <a:off x="8042061" y="1790363"/>
            <a:ext cx="195942" cy="4793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12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Relaxation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7B3216-3135-41AC-96A8-F0B5D7B3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043" y="1920990"/>
            <a:ext cx="7777842" cy="395341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1FED5CE-4CB3-48C0-AA7C-6B69CA196FE3}"/>
              </a:ext>
            </a:extLst>
          </p:cNvPr>
          <p:cNvSpPr/>
          <p:nvPr/>
        </p:nvSpPr>
        <p:spPr>
          <a:xfrm>
            <a:off x="3799114" y="5208815"/>
            <a:ext cx="3058886" cy="671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2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the Optimal LP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HK" sz="2800" dirty="0"/>
                  <a:t>Solve the LP and obtain (fractional) solution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  <a:endParaRPr lang="en-US" dirty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Optimal objective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Round the solution to an integral solution (allocation):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(total resource used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/>
                  <a:t>.</a:t>
                </a:r>
                <a:endParaRPr lang="en-US" sz="2400" dirty="0"/>
              </a:p>
              <a:p>
                <a:pPr marL="228600" lvl="1">
                  <a:spcBef>
                    <a:spcPts val="1000"/>
                  </a:spcBef>
                </a:pPr>
                <a:endParaRPr lang="en-US" sz="28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Claim: the defending result of the allocation is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B9B6293-A1EC-4FCE-A4A9-F5B88874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1108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Defending against </a:t>
            </a:r>
            <a:r>
              <a:rPr lang="en-US" dirty="0">
                <a:solidFill>
                  <a:srgbClr val="FF0000"/>
                </a:solidFill>
              </a:rPr>
              <a:t>contagious attacks</a:t>
            </a:r>
            <a:r>
              <a:rPr lang="en-US" dirty="0"/>
              <a:t>, e.g., the attack at a node spreads to its neighborhoods, and causes damage at multiple nodes.</a:t>
            </a:r>
          </a:p>
          <a:p>
            <a:pPr lvl="1"/>
            <a:r>
              <a:rPr lang="en-US" dirty="0"/>
              <a:t>NP-hard to compute the optimal defending strategy.</a:t>
            </a:r>
          </a:p>
          <a:p>
            <a:endParaRPr lang="en-US" dirty="0"/>
          </a:p>
          <a:p>
            <a:r>
              <a:rPr lang="en-US" dirty="0"/>
              <a:t>What if resources can only be </a:t>
            </a:r>
            <a:r>
              <a:rPr lang="en-US" dirty="0">
                <a:solidFill>
                  <a:srgbClr val="FF0000"/>
                </a:solidFill>
              </a:rPr>
              <a:t>transferred</a:t>
            </a:r>
            <a:r>
              <a:rPr lang="en-US" dirty="0"/>
              <a:t> between neighbors, instead of being </a:t>
            </a:r>
            <a:r>
              <a:rPr lang="en-US" dirty="0">
                <a:solidFill>
                  <a:schemeClr val="accent5"/>
                </a:solidFill>
              </a:rPr>
              <a:t>shared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NP-hard to compute the optimal reallocation, even for a fixed allocation and a node under attack.</a:t>
            </a:r>
          </a:p>
        </p:txBody>
      </p:sp>
    </p:spTree>
    <p:extLst>
      <p:ext uri="{BB962C8B-B14F-4D97-AF65-F5344CB8AC3E}">
        <p14:creationId xmlns:p14="http://schemas.microsoft.com/office/powerpoint/2010/main" val="384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Defending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Motivation: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Nodes 	--&gt; districts of a city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2400" dirty="0"/>
                  <a:t>Edge 	--&gt; adjacency of districts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en-HK" sz="2400" b="0" i="1" dirty="0">
                    <a:latin typeface="Cambria Math" panose="02040503050406030204" pitchFamily="18" charset="0"/>
                  </a:rPr>
                  <a:t> 	</a:t>
                </a:r>
                <a:r>
                  <a:rPr lang="en-US" sz="2400" dirty="0"/>
                  <a:t>--&gt; efficiency of sharing resources between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HK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HK" sz="2400" dirty="0"/>
                  <a:t>and</a:t>
                </a:r>
                <a:r>
                  <a:rPr lang="en-HK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HK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HK" sz="2400" dirty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HK" sz="2400" dirty="0"/>
                  <a:t>	--&gt; local resource + shared resource from neighbours </a:t>
                </a:r>
                <a:endParaRPr lang="en-HK" sz="2400" b="0" dirty="0">
                  <a:latin typeface="Cambria Math" panose="02040503050406030204" pitchFamily="18" charset="0"/>
                </a:endParaRP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/>
                  <a:t> 	--&gt; loss if the attack at </a:t>
                </a:r>
                <a14:m>
                  <m:oMath xmlns:m="http://schemas.openxmlformats.org/officeDocument/2006/math"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successful</a:t>
                </a:r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6173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70192" y="2089503"/>
            <a:ext cx="5051616" cy="21852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Thanks!</a:t>
            </a:r>
          </a:p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</a:rPr>
              <a:t>Questions?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0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Defending Problem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3FBF455-A451-4D48-B41A-6ABCB37E8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165"/>
            <a:ext cx="10515600" cy="4351338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Example:</a:t>
            </a:r>
          </a:p>
          <a:p>
            <a:pPr marL="685800" lvl="2">
              <a:spcBef>
                <a:spcPts val="1000"/>
              </a:spcBef>
            </a:pPr>
            <a:endParaRPr lang="en-US" sz="2400" dirty="0"/>
          </a:p>
          <a:p>
            <a:pPr marL="685800" lvl="2">
              <a:spcBef>
                <a:spcPts val="1000"/>
              </a:spcBef>
            </a:pPr>
            <a:endParaRPr lang="en-US" sz="2400" dirty="0"/>
          </a:p>
          <a:p>
            <a:pPr lvl="1"/>
            <a:endParaRPr lang="en-US" sz="2800" dirty="0"/>
          </a:p>
        </p:txBody>
      </p:sp>
      <p:sp>
        <p:nvSpPr>
          <p:cNvPr id="4" name="椭圆 5">
            <a:extLst>
              <a:ext uri="{FF2B5EF4-FFF2-40B4-BE49-F238E27FC236}">
                <a16:creationId xmlns:a16="http://schemas.microsoft.com/office/drawing/2014/main" id="{BE4545A3-71ED-4158-AB50-093C78A47185}"/>
              </a:ext>
            </a:extLst>
          </p:cNvPr>
          <p:cNvSpPr/>
          <p:nvPr/>
        </p:nvSpPr>
        <p:spPr>
          <a:xfrm>
            <a:off x="5246686" y="3018369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5" name="椭圆 7">
            <a:extLst>
              <a:ext uri="{FF2B5EF4-FFF2-40B4-BE49-F238E27FC236}">
                <a16:creationId xmlns:a16="http://schemas.microsoft.com/office/drawing/2014/main" id="{3812FD4C-1280-450E-A936-77A957621609}"/>
              </a:ext>
            </a:extLst>
          </p:cNvPr>
          <p:cNvSpPr/>
          <p:nvPr/>
        </p:nvSpPr>
        <p:spPr>
          <a:xfrm>
            <a:off x="2840943" y="3023814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  <a:endParaRPr lang="en-US" dirty="0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C61CE74A-BDA4-4860-A275-09546480BF60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3537629" y="3366712"/>
            <a:ext cx="1709057" cy="5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5">
            <a:extLst>
              <a:ext uri="{FF2B5EF4-FFF2-40B4-BE49-F238E27FC236}">
                <a16:creationId xmlns:a16="http://schemas.microsoft.com/office/drawing/2014/main" id="{0D8D5F7A-C446-41F4-A043-62F23E6BCD61}"/>
              </a:ext>
            </a:extLst>
          </p:cNvPr>
          <p:cNvSpPr/>
          <p:nvPr/>
        </p:nvSpPr>
        <p:spPr>
          <a:xfrm>
            <a:off x="7652429" y="3025135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cxnSp>
        <p:nvCxnSpPr>
          <p:cNvPr id="16" name="直接连接符 9">
            <a:extLst>
              <a:ext uri="{FF2B5EF4-FFF2-40B4-BE49-F238E27FC236}">
                <a16:creationId xmlns:a16="http://schemas.microsoft.com/office/drawing/2014/main" id="{395346A0-0707-4126-B231-183DEC574D41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943372" y="3366712"/>
            <a:ext cx="1709057" cy="67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5">
            <a:extLst>
              <a:ext uri="{FF2B5EF4-FFF2-40B4-BE49-F238E27FC236}">
                <a16:creationId xmlns:a16="http://schemas.microsoft.com/office/drawing/2014/main" id="{87A3D2F4-A342-4EFD-AE5B-A9DDB22F1FD1}"/>
              </a:ext>
            </a:extLst>
          </p:cNvPr>
          <p:cNvSpPr/>
          <p:nvPr/>
        </p:nvSpPr>
        <p:spPr>
          <a:xfrm>
            <a:off x="5246686" y="4448335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9" name="椭圆 7">
            <a:extLst>
              <a:ext uri="{FF2B5EF4-FFF2-40B4-BE49-F238E27FC236}">
                <a16:creationId xmlns:a16="http://schemas.microsoft.com/office/drawing/2014/main" id="{6ACD6B2D-E3F0-4458-8881-58DF38BA8647}"/>
              </a:ext>
            </a:extLst>
          </p:cNvPr>
          <p:cNvSpPr/>
          <p:nvPr/>
        </p:nvSpPr>
        <p:spPr>
          <a:xfrm>
            <a:off x="2840943" y="4453780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en-US" dirty="0"/>
          </a:p>
        </p:txBody>
      </p:sp>
      <p:cxnSp>
        <p:nvCxnSpPr>
          <p:cNvPr id="20" name="直接连接符 9">
            <a:extLst>
              <a:ext uri="{FF2B5EF4-FFF2-40B4-BE49-F238E27FC236}">
                <a16:creationId xmlns:a16="http://schemas.microsoft.com/office/drawing/2014/main" id="{7D34E6C4-4063-4750-9E68-5433A12EB148}"/>
              </a:ext>
            </a:extLst>
          </p:cNvPr>
          <p:cNvCxnSpPr>
            <a:stCxn id="19" idx="6"/>
            <a:endCxn id="18" idx="2"/>
          </p:cNvCxnSpPr>
          <p:nvPr/>
        </p:nvCxnSpPr>
        <p:spPr>
          <a:xfrm flipV="1">
            <a:off x="3537629" y="4796678"/>
            <a:ext cx="1709057" cy="5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5">
            <a:extLst>
              <a:ext uri="{FF2B5EF4-FFF2-40B4-BE49-F238E27FC236}">
                <a16:creationId xmlns:a16="http://schemas.microsoft.com/office/drawing/2014/main" id="{9A11F968-4E7C-40B3-9064-B851D145F817}"/>
              </a:ext>
            </a:extLst>
          </p:cNvPr>
          <p:cNvSpPr/>
          <p:nvPr/>
        </p:nvSpPr>
        <p:spPr>
          <a:xfrm>
            <a:off x="7652429" y="4455101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cxnSp>
        <p:nvCxnSpPr>
          <p:cNvPr id="22" name="直接连接符 9">
            <a:extLst>
              <a:ext uri="{FF2B5EF4-FFF2-40B4-BE49-F238E27FC236}">
                <a16:creationId xmlns:a16="http://schemas.microsoft.com/office/drawing/2014/main" id="{FA6A79CD-7799-4183-BA72-EC350543BA08}"/>
              </a:ext>
            </a:extLst>
          </p:cNvPr>
          <p:cNvCxnSpPr>
            <a:cxnSpLocks/>
            <a:stCxn id="18" idx="7"/>
            <a:endCxn id="15" idx="3"/>
          </p:cNvCxnSpPr>
          <p:nvPr/>
        </p:nvCxnSpPr>
        <p:spPr>
          <a:xfrm flipV="1">
            <a:off x="5841345" y="3619794"/>
            <a:ext cx="1913111" cy="9305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9">
            <a:extLst>
              <a:ext uri="{FF2B5EF4-FFF2-40B4-BE49-F238E27FC236}">
                <a16:creationId xmlns:a16="http://schemas.microsoft.com/office/drawing/2014/main" id="{F1800182-74D1-4133-BB39-09D95165E8C5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3189286" y="3720500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9">
            <a:extLst>
              <a:ext uri="{FF2B5EF4-FFF2-40B4-BE49-F238E27FC236}">
                <a16:creationId xmlns:a16="http://schemas.microsoft.com/office/drawing/2014/main" id="{10A3EF22-E9DD-4D18-ACD4-19D0CEE75DC1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>
            <a:off x="8000772" y="3721821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9">
            <a:extLst>
              <a:ext uri="{FF2B5EF4-FFF2-40B4-BE49-F238E27FC236}">
                <a16:creationId xmlns:a16="http://schemas.microsoft.com/office/drawing/2014/main" id="{CC4E9C5F-9C94-4286-A3D0-D9912B916CE2}"/>
              </a:ext>
            </a:extLst>
          </p:cNvPr>
          <p:cNvCxnSpPr>
            <a:cxnSpLocks/>
            <a:stCxn id="18" idx="0"/>
            <a:endCxn id="4" idx="4"/>
          </p:cNvCxnSpPr>
          <p:nvPr/>
        </p:nvCxnSpPr>
        <p:spPr>
          <a:xfrm flipV="1">
            <a:off x="5595029" y="3715055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9">
            <a:extLst>
              <a:ext uri="{FF2B5EF4-FFF2-40B4-BE49-F238E27FC236}">
                <a16:creationId xmlns:a16="http://schemas.microsoft.com/office/drawing/2014/main" id="{F510D65B-2F24-4B87-8FB9-36801CA9FE11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3435602" y="3618473"/>
            <a:ext cx="1913111" cy="931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26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Defending Problem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3FBF455-A451-4D48-B41A-6ABCB37E8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165"/>
            <a:ext cx="10515600" cy="4351338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Example:</a:t>
            </a:r>
          </a:p>
          <a:p>
            <a:pPr marL="685800" lvl="2">
              <a:spcBef>
                <a:spcPts val="1000"/>
              </a:spcBef>
            </a:pPr>
            <a:endParaRPr lang="en-US" sz="2400" dirty="0"/>
          </a:p>
          <a:p>
            <a:pPr marL="685800" lvl="2">
              <a:spcBef>
                <a:spcPts val="1000"/>
              </a:spcBef>
            </a:pPr>
            <a:endParaRPr lang="en-US" sz="2400" dirty="0"/>
          </a:p>
          <a:p>
            <a:pPr lvl="1"/>
            <a:endParaRPr lang="en-US" sz="2800" dirty="0"/>
          </a:p>
        </p:txBody>
      </p:sp>
      <p:sp>
        <p:nvSpPr>
          <p:cNvPr id="4" name="椭圆 5">
            <a:extLst>
              <a:ext uri="{FF2B5EF4-FFF2-40B4-BE49-F238E27FC236}">
                <a16:creationId xmlns:a16="http://schemas.microsoft.com/office/drawing/2014/main" id="{BE4545A3-71ED-4158-AB50-093C78A47185}"/>
              </a:ext>
            </a:extLst>
          </p:cNvPr>
          <p:cNvSpPr/>
          <p:nvPr/>
        </p:nvSpPr>
        <p:spPr>
          <a:xfrm>
            <a:off x="5246686" y="3018369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5" name="椭圆 7">
            <a:extLst>
              <a:ext uri="{FF2B5EF4-FFF2-40B4-BE49-F238E27FC236}">
                <a16:creationId xmlns:a16="http://schemas.microsoft.com/office/drawing/2014/main" id="{3812FD4C-1280-450E-A936-77A957621609}"/>
              </a:ext>
            </a:extLst>
          </p:cNvPr>
          <p:cNvSpPr/>
          <p:nvPr/>
        </p:nvSpPr>
        <p:spPr>
          <a:xfrm>
            <a:off x="2840943" y="3023814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  <a:endParaRPr lang="en-US" dirty="0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C61CE74A-BDA4-4860-A275-09546480BF60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3537629" y="3366712"/>
            <a:ext cx="1709057" cy="5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5">
            <a:extLst>
              <a:ext uri="{FF2B5EF4-FFF2-40B4-BE49-F238E27FC236}">
                <a16:creationId xmlns:a16="http://schemas.microsoft.com/office/drawing/2014/main" id="{0D8D5F7A-C446-41F4-A043-62F23E6BCD61}"/>
              </a:ext>
            </a:extLst>
          </p:cNvPr>
          <p:cNvSpPr/>
          <p:nvPr/>
        </p:nvSpPr>
        <p:spPr>
          <a:xfrm>
            <a:off x="7652429" y="3025135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cxnSp>
        <p:nvCxnSpPr>
          <p:cNvPr id="16" name="直接连接符 9">
            <a:extLst>
              <a:ext uri="{FF2B5EF4-FFF2-40B4-BE49-F238E27FC236}">
                <a16:creationId xmlns:a16="http://schemas.microsoft.com/office/drawing/2014/main" id="{395346A0-0707-4126-B231-183DEC574D41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943372" y="3366712"/>
            <a:ext cx="1709057" cy="67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5">
            <a:extLst>
              <a:ext uri="{FF2B5EF4-FFF2-40B4-BE49-F238E27FC236}">
                <a16:creationId xmlns:a16="http://schemas.microsoft.com/office/drawing/2014/main" id="{87A3D2F4-A342-4EFD-AE5B-A9DDB22F1FD1}"/>
              </a:ext>
            </a:extLst>
          </p:cNvPr>
          <p:cNvSpPr/>
          <p:nvPr/>
        </p:nvSpPr>
        <p:spPr>
          <a:xfrm>
            <a:off x="5246686" y="4448335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9" name="椭圆 7">
            <a:extLst>
              <a:ext uri="{FF2B5EF4-FFF2-40B4-BE49-F238E27FC236}">
                <a16:creationId xmlns:a16="http://schemas.microsoft.com/office/drawing/2014/main" id="{6ACD6B2D-E3F0-4458-8881-58DF38BA8647}"/>
              </a:ext>
            </a:extLst>
          </p:cNvPr>
          <p:cNvSpPr/>
          <p:nvPr/>
        </p:nvSpPr>
        <p:spPr>
          <a:xfrm>
            <a:off x="2840943" y="4453780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en-US" dirty="0"/>
          </a:p>
        </p:txBody>
      </p:sp>
      <p:cxnSp>
        <p:nvCxnSpPr>
          <p:cNvPr id="20" name="直接连接符 9">
            <a:extLst>
              <a:ext uri="{FF2B5EF4-FFF2-40B4-BE49-F238E27FC236}">
                <a16:creationId xmlns:a16="http://schemas.microsoft.com/office/drawing/2014/main" id="{7D34E6C4-4063-4750-9E68-5433A12EB148}"/>
              </a:ext>
            </a:extLst>
          </p:cNvPr>
          <p:cNvCxnSpPr>
            <a:stCxn id="19" idx="6"/>
            <a:endCxn id="18" idx="2"/>
          </p:cNvCxnSpPr>
          <p:nvPr/>
        </p:nvCxnSpPr>
        <p:spPr>
          <a:xfrm flipV="1">
            <a:off x="3537629" y="4796678"/>
            <a:ext cx="1709057" cy="5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5">
            <a:extLst>
              <a:ext uri="{FF2B5EF4-FFF2-40B4-BE49-F238E27FC236}">
                <a16:creationId xmlns:a16="http://schemas.microsoft.com/office/drawing/2014/main" id="{9A11F968-4E7C-40B3-9064-B851D145F817}"/>
              </a:ext>
            </a:extLst>
          </p:cNvPr>
          <p:cNvSpPr/>
          <p:nvPr/>
        </p:nvSpPr>
        <p:spPr>
          <a:xfrm>
            <a:off x="7652429" y="4455101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cxnSp>
        <p:nvCxnSpPr>
          <p:cNvPr id="22" name="直接连接符 9">
            <a:extLst>
              <a:ext uri="{FF2B5EF4-FFF2-40B4-BE49-F238E27FC236}">
                <a16:creationId xmlns:a16="http://schemas.microsoft.com/office/drawing/2014/main" id="{FA6A79CD-7799-4183-BA72-EC350543BA08}"/>
              </a:ext>
            </a:extLst>
          </p:cNvPr>
          <p:cNvCxnSpPr>
            <a:cxnSpLocks/>
            <a:stCxn id="18" idx="7"/>
            <a:endCxn id="15" idx="3"/>
          </p:cNvCxnSpPr>
          <p:nvPr/>
        </p:nvCxnSpPr>
        <p:spPr>
          <a:xfrm flipV="1">
            <a:off x="5841345" y="3619794"/>
            <a:ext cx="1913111" cy="9305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9">
            <a:extLst>
              <a:ext uri="{FF2B5EF4-FFF2-40B4-BE49-F238E27FC236}">
                <a16:creationId xmlns:a16="http://schemas.microsoft.com/office/drawing/2014/main" id="{F1800182-74D1-4133-BB39-09D95165E8C5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3189286" y="3720500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9">
            <a:extLst>
              <a:ext uri="{FF2B5EF4-FFF2-40B4-BE49-F238E27FC236}">
                <a16:creationId xmlns:a16="http://schemas.microsoft.com/office/drawing/2014/main" id="{10A3EF22-E9DD-4D18-ACD4-19D0CEE75DC1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>
            <a:off x="8000772" y="3721821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9">
            <a:extLst>
              <a:ext uri="{FF2B5EF4-FFF2-40B4-BE49-F238E27FC236}">
                <a16:creationId xmlns:a16="http://schemas.microsoft.com/office/drawing/2014/main" id="{CC4E9C5F-9C94-4286-A3D0-D9912B916CE2}"/>
              </a:ext>
            </a:extLst>
          </p:cNvPr>
          <p:cNvCxnSpPr>
            <a:cxnSpLocks/>
            <a:stCxn id="18" idx="0"/>
            <a:endCxn id="4" idx="4"/>
          </p:cNvCxnSpPr>
          <p:nvPr/>
        </p:nvCxnSpPr>
        <p:spPr>
          <a:xfrm flipV="1">
            <a:off x="5595029" y="3715055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9">
            <a:extLst>
              <a:ext uri="{FF2B5EF4-FFF2-40B4-BE49-F238E27FC236}">
                <a16:creationId xmlns:a16="http://schemas.microsoft.com/office/drawing/2014/main" id="{F510D65B-2F24-4B87-8FB9-36801CA9FE11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3435602" y="3618473"/>
            <a:ext cx="1913111" cy="931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173FAB-A205-4591-AAEA-A1F860681123}"/>
                  </a:ext>
                </a:extLst>
              </p:cNvPr>
              <p:cNvSpPr txBox="1"/>
              <p:nvPr/>
            </p:nvSpPr>
            <p:spPr>
              <a:xfrm>
                <a:off x="2652420" y="2534453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173FAB-A205-4591-AAEA-A1F860681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0" y="2534453"/>
                <a:ext cx="1080223" cy="461665"/>
              </a:xfrm>
              <a:prstGeom prst="rect">
                <a:avLst/>
              </a:prstGeom>
              <a:blipFill>
                <a:blip r:embed="rId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63FEA-4BD9-47AC-8954-1FC3B861C371}"/>
                  </a:ext>
                </a:extLst>
              </p:cNvPr>
              <p:cNvSpPr txBox="1"/>
              <p:nvPr/>
            </p:nvSpPr>
            <p:spPr>
              <a:xfrm>
                <a:off x="7460660" y="2534454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63FEA-4BD9-47AC-8954-1FC3B861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660" y="2534454"/>
                <a:ext cx="1080223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628198-065E-4102-A7BD-9133CA6E0B44}"/>
                  </a:ext>
                </a:extLst>
              </p:cNvPr>
              <p:cNvSpPr txBox="1"/>
              <p:nvPr/>
            </p:nvSpPr>
            <p:spPr>
              <a:xfrm>
                <a:off x="2652420" y="5184208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628198-065E-4102-A7BD-9133CA6E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0" y="5184208"/>
                <a:ext cx="108022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105FF2-8466-41F2-B7E0-65CDD1E789DD}"/>
                  </a:ext>
                </a:extLst>
              </p:cNvPr>
              <p:cNvSpPr txBox="1"/>
              <p:nvPr/>
            </p:nvSpPr>
            <p:spPr>
              <a:xfrm>
                <a:off x="5054917" y="5184208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altLang="zh-CN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105FF2-8466-41F2-B7E0-65CDD1E78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917" y="5184208"/>
                <a:ext cx="108022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FCFF3-981C-403A-AECB-1B515718F62C}"/>
                  </a:ext>
                </a:extLst>
              </p:cNvPr>
              <p:cNvSpPr txBox="1"/>
              <p:nvPr/>
            </p:nvSpPr>
            <p:spPr>
              <a:xfrm>
                <a:off x="7457414" y="5184207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HK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HK" sz="2400" dirty="0"/>
                  <a:t>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FCFF3-981C-403A-AECB-1B51571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414" y="5184207"/>
                <a:ext cx="1080223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256B6F-FC5A-4EE3-B772-096C862B4D28}"/>
                  </a:ext>
                </a:extLst>
              </p:cNvPr>
              <p:cNvSpPr txBox="1"/>
              <p:nvPr/>
            </p:nvSpPr>
            <p:spPr>
              <a:xfrm>
                <a:off x="5054917" y="2534454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altLang="zh-CN" sz="2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256B6F-FC5A-4EE3-B772-096C862B4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917" y="2534454"/>
                <a:ext cx="1080223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15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Defending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Example: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800" dirty="0"/>
                  <a:t> for all edges</a:t>
                </a:r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5">
            <a:extLst>
              <a:ext uri="{FF2B5EF4-FFF2-40B4-BE49-F238E27FC236}">
                <a16:creationId xmlns:a16="http://schemas.microsoft.com/office/drawing/2014/main" id="{BE4545A3-71ED-4158-AB50-093C78A47185}"/>
              </a:ext>
            </a:extLst>
          </p:cNvPr>
          <p:cNvSpPr/>
          <p:nvPr/>
        </p:nvSpPr>
        <p:spPr>
          <a:xfrm>
            <a:off x="5246686" y="3018369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5" name="椭圆 7">
            <a:extLst>
              <a:ext uri="{FF2B5EF4-FFF2-40B4-BE49-F238E27FC236}">
                <a16:creationId xmlns:a16="http://schemas.microsoft.com/office/drawing/2014/main" id="{3812FD4C-1280-450E-A936-77A957621609}"/>
              </a:ext>
            </a:extLst>
          </p:cNvPr>
          <p:cNvSpPr/>
          <p:nvPr/>
        </p:nvSpPr>
        <p:spPr>
          <a:xfrm>
            <a:off x="2840943" y="3023814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  <a:endParaRPr lang="en-US" dirty="0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C61CE74A-BDA4-4860-A275-09546480BF60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3537629" y="3366712"/>
            <a:ext cx="1709057" cy="5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5">
            <a:extLst>
              <a:ext uri="{FF2B5EF4-FFF2-40B4-BE49-F238E27FC236}">
                <a16:creationId xmlns:a16="http://schemas.microsoft.com/office/drawing/2014/main" id="{0D8D5F7A-C446-41F4-A043-62F23E6BCD61}"/>
              </a:ext>
            </a:extLst>
          </p:cNvPr>
          <p:cNvSpPr/>
          <p:nvPr/>
        </p:nvSpPr>
        <p:spPr>
          <a:xfrm>
            <a:off x="7652429" y="3025135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cxnSp>
        <p:nvCxnSpPr>
          <p:cNvPr id="16" name="直接连接符 9">
            <a:extLst>
              <a:ext uri="{FF2B5EF4-FFF2-40B4-BE49-F238E27FC236}">
                <a16:creationId xmlns:a16="http://schemas.microsoft.com/office/drawing/2014/main" id="{395346A0-0707-4126-B231-183DEC574D41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943372" y="3366712"/>
            <a:ext cx="1709057" cy="67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5">
            <a:extLst>
              <a:ext uri="{FF2B5EF4-FFF2-40B4-BE49-F238E27FC236}">
                <a16:creationId xmlns:a16="http://schemas.microsoft.com/office/drawing/2014/main" id="{87A3D2F4-A342-4EFD-AE5B-A9DDB22F1FD1}"/>
              </a:ext>
            </a:extLst>
          </p:cNvPr>
          <p:cNvSpPr/>
          <p:nvPr/>
        </p:nvSpPr>
        <p:spPr>
          <a:xfrm>
            <a:off x="5246686" y="4448335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9" name="椭圆 7">
            <a:extLst>
              <a:ext uri="{FF2B5EF4-FFF2-40B4-BE49-F238E27FC236}">
                <a16:creationId xmlns:a16="http://schemas.microsoft.com/office/drawing/2014/main" id="{6ACD6B2D-E3F0-4458-8881-58DF38BA8647}"/>
              </a:ext>
            </a:extLst>
          </p:cNvPr>
          <p:cNvSpPr/>
          <p:nvPr/>
        </p:nvSpPr>
        <p:spPr>
          <a:xfrm>
            <a:off x="2840943" y="4453780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en-US" dirty="0"/>
          </a:p>
        </p:txBody>
      </p:sp>
      <p:cxnSp>
        <p:nvCxnSpPr>
          <p:cNvPr id="20" name="直接连接符 9">
            <a:extLst>
              <a:ext uri="{FF2B5EF4-FFF2-40B4-BE49-F238E27FC236}">
                <a16:creationId xmlns:a16="http://schemas.microsoft.com/office/drawing/2014/main" id="{7D34E6C4-4063-4750-9E68-5433A12EB148}"/>
              </a:ext>
            </a:extLst>
          </p:cNvPr>
          <p:cNvCxnSpPr>
            <a:stCxn id="19" idx="6"/>
            <a:endCxn id="18" idx="2"/>
          </p:cNvCxnSpPr>
          <p:nvPr/>
        </p:nvCxnSpPr>
        <p:spPr>
          <a:xfrm flipV="1">
            <a:off x="3537629" y="4796678"/>
            <a:ext cx="1709057" cy="5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5">
            <a:extLst>
              <a:ext uri="{FF2B5EF4-FFF2-40B4-BE49-F238E27FC236}">
                <a16:creationId xmlns:a16="http://schemas.microsoft.com/office/drawing/2014/main" id="{9A11F968-4E7C-40B3-9064-B851D145F817}"/>
              </a:ext>
            </a:extLst>
          </p:cNvPr>
          <p:cNvSpPr/>
          <p:nvPr/>
        </p:nvSpPr>
        <p:spPr>
          <a:xfrm>
            <a:off x="7652429" y="4455101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cxnSp>
        <p:nvCxnSpPr>
          <p:cNvPr id="22" name="直接连接符 9">
            <a:extLst>
              <a:ext uri="{FF2B5EF4-FFF2-40B4-BE49-F238E27FC236}">
                <a16:creationId xmlns:a16="http://schemas.microsoft.com/office/drawing/2014/main" id="{FA6A79CD-7799-4183-BA72-EC350543BA08}"/>
              </a:ext>
            </a:extLst>
          </p:cNvPr>
          <p:cNvCxnSpPr>
            <a:cxnSpLocks/>
            <a:stCxn id="18" idx="7"/>
            <a:endCxn id="15" idx="3"/>
          </p:cNvCxnSpPr>
          <p:nvPr/>
        </p:nvCxnSpPr>
        <p:spPr>
          <a:xfrm flipV="1">
            <a:off x="5841345" y="3619794"/>
            <a:ext cx="1913111" cy="9305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9">
            <a:extLst>
              <a:ext uri="{FF2B5EF4-FFF2-40B4-BE49-F238E27FC236}">
                <a16:creationId xmlns:a16="http://schemas.microsoft.com/office/drawing/2014/main" id="{F1800182-74D1-4133-BB39-09D95165E8C5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3189286" y="3720500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9">
            <a:extLst>
              <a:ext uri="{FF2B5EF4-FFF2-40B4-BE49-F238E27FC236}">
                <a16:creationId xmlns:a16="http://schemas.microsoft.com/office/drawing/2014/main" id="{10A3EF22-E9DD-4D18-ACD4-19D0CEE75DC1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>
            <a:off x="8000772" y="3721821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9">
            <a:extLst>
              <a:ext uri="{FF2B5EF4-FFF2-40B4-BE49-F238E27FC236}">
                <a16:creationId xmlns:a16="http://schemas.microsoft.com/office/drawing/2014/main" id="{CC4E9C5F-9C94-4286-A3D0-D9912B916CE2}"/>
              </a:ext>
            </a:extLst>
          </p:cNvPr>
          <p:cNvCxnSpPr>
            <a:cxnSpLocks/>
            <a:stCxn id="18" idx="0"/>
            <a:endCxn id="4" idx="4"/>
          </p:cNvCxnSpPr>
          <p:nvPr/>
        </p:nvCxnSpPr>
        <p:spPr>
          <a:xfrm flipV="1">
            <a:off x="5595029" y="3715055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9">
            <a:extLst>
              <a:ext uri="{FF2B5EF4-FFF2-40B4-BE49-F238E27FC236}">
                <a16:creationId xmlns:a16="http://schemas.microsoft.com/office/drawing/2014/main" id="{F510D65B-2F24-4B87-8FB9-36801CA9FE11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3435602" y="3618473"/>
            <a:ext cx="1913111" cy="931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173FAB-A205-4591-AAEA-A1F860681123}"/>
                  </a:ext>
                </a:extLst>
              </p:cNvPr>
              <p:cNvSpPr txBox="1"/>
              <p:nvPr/>
            </p:nvSpPr>
            <p:spPr>
              <a:xfrm>
                <a:off x="2652420" y="2534453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173FAB-A205-4591-AAEA-A1F860681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0" y="2534453"/>
                <a:ext cx="1080223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140543-5976-4375-B12D-76F3F1377D7D}"/>
                  </a:ext>
                </a:extLst>
              </p:cNvPr>
              <p:cNvSpPr txBox="1"/>
              <p:nvPr/>
            </p:nvSpPr>
            <p:spPr>
              <a:xfrm>
                <a:off x="5054917" y="2534454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altLang="zh-CN" sz="2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140543-5976-4375-B12D-76F3F137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917" y="2534454"/>
                <a:ext cx="108022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63FEA-4BD9-47AC-8954-1FC3B861C371}"/>
                  </a:ext>
                </a:extLst>
              </p:cNvPr>
              <p:cNvSpPr txBox="1"/>
              <p:nvPr/>
            </p:nvSpPr>
            <p:spPr>
              <a:xfrm>
                <a:off x="7460660" y="2534454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63FEA-4BD9-47AC-8954-1FC3B861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660" y="2534454"/>
                <a:ext cx="1080223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628198-065E-4102-A7BD-9133CA6E0B44}"/>
                  </a:ext>
                </a:extLst>
              </p:cNvPr>
              <p:cNvSpPr txBox="1"/>
              <p:nvPr/>
            </p:nvSpPr>
            <p:spPr>
              <a:xfrm>
                <a:off x="2652420" y="5184208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628198-065E-4102-A7BD-9133CA6E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0" y="5184208"/>
                <a:ext cx="1080223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105FF2-8466-41F2-B7E0-65CDD1E789DD}"/>
                  </a:ext>
                </a:extLst>
              </p:cNvPr>
              <p:cNvSpPr txBox="1"/>
              <p:nvPr/>
            </p:nvSpPr>
            <p:spPr>
              <a:xfrm>
                <a:off x="5054917" y="5184208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altLang="zh-CN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105FF2-8466-41F2-B7E0-65CDD1E78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917" y="5184208"/>
                <a:ext cx="1080223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FCFF3-981C-403A-AECB-1B515718F62C}"/>
                  </a:ext>
                </a:extLst>
              </p:cNvPr>
              <p:cNvSpPr txBox="1"/>
              <p:nvPr/>
            </p:nvSpPr>
            <p:spPr>
              <a:xfrm>
                <a:off x="7457414" y="5184207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HK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HK" sz="2400" dirty="0"/>
                  <a:t>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FCFF3-981C-403A-AECB-1B51571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414" y="5184207"/>
                <a:ext cx="1080223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44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Defending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Example: </a:t>
                </a:r>
                <a14:m>
                  <m:oMath xmlns:m="http://schemas.openxmlformats.org/officeDocument/2006/math"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HK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800" dirty="0"/>
                  <a:t> for all edges</a:t>
                </a:r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3FBF455-A451-4D48-B41A-6ABCB37E8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16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5">
            <a:extLst>
              <a:ext uri="{FF2B5EF4-FFF2-40B4-BE49-F238E27FC236}">
                <a16:creationId xmlns:a16="http://schemas.microsoft.com/office/drawing/2014/main" id="{BE4545A3-71ED-4158-AB50-093C78A47185}"/>
              </a:ext>
            </a:extLst>
          </p:cNvPr>
          <p:cNvSpPr/>
          <p:nvPr/>
        </p:nvSpPr>
        <p:spPr>
          <a:xfrm>
            <a:off x="5246686" y="3018369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5" name="椭圆 7">
            <a:extLst>
              <a:ext uri="{FF2B5EF4-FFF2-40B4-BE49-F238E27FC236}">
                <a16:creationId xmlns:a16="http://schemas.microsoft.com/office/drawing/2014/main" id="{3812FD4C-1280-450E-A936-77A957621609}"/>
              </a:ext>
            </a:extLst>
          </p:cNvPr>
          <p:cNvSpPr/>
          <p:nvPr/>
        </p:nvSpPr>
        <p:spPr>
          <a:xfrm>
            <a:off x="2840943" y="3023814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  <a:endParaRPr lang="en-US" dirty="0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C61CE74A-BDA4-4860-A275-09546480BF60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3537629" y="3366712"/>
            <a:ext cx="1709057" cy="5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5">
            <a:extLst>
              <a:ext uri="{FF2B5EF4-FFF2-40B4-BE49-F238E27FC236}">
                <a16:creationId xmlns:a16="http://schemas.microsoft.com/office/drawing/2014/main" id="{0D8D5F7A-C446-41F4-A043-62F23E6BCD61}"/>
              </a:ext>
            </a:extLst>
          </p:cNvPr>
          <p:cNvSpPr/>
          <p:nvPr/>
        </p:nvSpPr>
        <p:spPr>
          <a:xfrm>
            <a:off x="7652429" y="3025135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cxnSp>
        <p:nvCxnSpPr>
          <p:cNvPr id="16" name="直接连接符 9">
            <a:extLst>
              <a:ext uri="{FF2B5EF4-FFF2-40B4-BE49-F238E27FC236}">
                <a16:creationId xmlns:a16="http://schemas.microsoft.com/office/drawing/2014/main" id="{395346A0-0707-4126-B231-183DEC574D41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5943372" y="3366712"/>
            <a:ext cx="1709057" cy="67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5">
            <a:extLst>
              <a:ext uri="{FF2B5EF4-FFF2-40B4-BE49-F238E27FC236}">
                <a16:creationId xmlns:a16="http://schemas.microsoft.com/office/drawing/2014/main" id="{87A3D2F4-A342-4EFD-AE5B-A9DDB22F1FD1}"/>
              </a:ext>
            </a:extLst>
          </p:cNvPr>
          <p:cNvSpPr/>
          <p:nvPr/>
        </p:nvSpPr>
        <p:spPr>
          <a:xfrm>
            <a:off x="5246686" y="4448335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</p:txBody>
      </p:sp>
      <p:sp>
        <p:nvSpPr>
          <p:cNvPr id="19" name="椭圆 7">
            <a:extLst>
              <a:ext uri="{FF2B5EF4-FFF2-40B4-BE49-F238E27FC236}">
                <a16:creationId xmlns:a16="http://schemas.microsoft.com/office/drawing/2014/main" id="{6ACD6B2D-E3F0-4458-8881-58DF38BA8647}"/>
              </a:ext>
            </a:extLst>
          </p:cNvPr>
          <p:cNvSpPr/>
          <p:nvPr/>
        </p:nvSpPr>
        <p:spPr>
          <a:xfrm>
            <a:off x="2840943" y="4453780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en-US" dirty="0"/>
          </a:p>
        </p:txBody>
      </p:sp>
      <p:cxnSp>
        <p:nvCxnSpPr>
          <p:cNvPr id="20" name="直接连接符 9">
            <a:extLst>
              <a:ext uri="{FF2B5EF4-FFF2-40B4-BE49-F238E27FC236}">
                <a16:creationId xmlns:a16="http://schemas.microsoft.com/office/drawing/2014/main" id="{7D34E6C4-4063-4750-9E68-5433A12EB148}"/>
              </a:ext>
            </a:extLst>
          </p:cNvPr>
          <p:cNvCxnSpPr>
            <a:stCxn id="19" idx="6"/>
            <a:endCxn id="18" idx="2"/>
          </p:cNvCxnSpPr>
          <p:nvPr/>
        </p:nvCxnSpPr>
        <p:spPr>
          <a:xfrm flipV="1">
            <a:off x="3537629" y="4796678"/>
            <a:ext cx="1709057" cy="5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5">
            <a:extLst>
              <a:ext uri="{FF2B5EF4-FFF2-40B4-BE49-F238E27FC236}">
                <a16:creationId xmlns:a16="http://schemas.microsoft.com/office/drawing/2014/main" id="{9A11F968-4E7C-40B3-9064-B851D145F817}"/>
              </a:ext>
            </a:extLst>
          </p:cNvPr>
          <p:cNvSpPr/>
          <p:nvPr/>
        </p:nvSpPr>
        <p:spPr>
          <a:xfrm>
            <a:off x="7652429" y="4455101"/>
            <a:ext cx="696686" cy="6966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6</a:t>
            </a:r>
          </a:p>
        </p:txBody>
      </p:sp>
      <p:cxnSp>
        <p:nvCxnSpPr>
          <p:cNvPr id="22" name="直接连接符 9">
            <a:extLst>
              <a:ext uri="{FF2B5EF4-FFF2-40B4-BE49-F238E27FC236}">
                <a16:creationId xmlns:a16="http://schemas.microsoft.com/office/drawing/2014/main" id="{FA6A79CD-7799-4183-BA72-EC350543BA08}"/>
              </a:ext>
            </a:extLst>
          </p:cNvPr>
          <p:cNvCxnSpPr>
            <a:cxnSpLocks/>
            <a:stCxn id="18" idx="7"/>
            <a:endCxn id="15" idx="3"/>
          </p:cNvCxnSpPr>
          <p:nvPr/>
        </p:nvCxnSpPr>
        <p:spPr>
          <a:xfrm flipV="1">
            <a:off x="5841345" y="3619794"/>
            <a:ext cx="1913111" cy="9305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9">
            <a:extLst>
              <a:ext uri="{FF2B5EF4-FFF2-40B4-BE49-F238E27FC236}">
                <a16:creationId xmlns:a16="http://schemas.microsoft.com/office/drawing/2014/main" id="{F1800182-74D1-4133-BB39-09D95165E8C5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3189286" y="3720500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9">
            <a:extLst>
              <a:ext uri="{FF2B5EF4-FFF2-40B4-BE49-F238E27FC236}">
                <a16:creationId xmlns:a16="http://schemas.microsoft.com/office/drawing/2014/main" id="{10A3EF22-E9DD-4D18-ACD4-19D0CEE75DC1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>
            <a:off x="8000772" y="3721821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9">
            <a:extLst>
              <a:ext uri="{FF2B5EF4-FFF2-40B4-BE49-F238E27FC236}">
                <a16:creationId xmlns:a16="http://schemas.microsoft.com/office/drawing/2014/main" id="{CC4E9C5F-9C94-4286-A3D0-D9912B916CE2}"/>
              </a:ext>
            </a:extLst>
          </p:cNvPr>
          <p:cNvCxnSpPr>
            <a:cxnSpLocks/>
            <a:stCxn id="18" idx="0"/>
            <a:endCxn id="4" idx="4"/>
          </p:cNvCxnSpPr>
          <p:nvPr/>
        </p:nvCxnSpPr>
        <p:spPr>
          <a:xfrm flipV="1">
            <a:off x="5595029" y="3715055"/>
            <a:ext cx="0" cy="733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9">
            <a:extLst>
              <a:ext uri="{FF2B5EF4-FFF2-40B4-BE49-F238E27FC236}">
                <a16:creationId xmlns:a16="http://schemas.microsoft.com/office/drawing/2014/main" id="{F510D65B-2F24-4B87-8FB9-36801CA9FE11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3435602" y="3618473"/>
            <a:ext cx="1913111" cy="9318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173FAB-A205-4591-AAEA-A1F860681123}"/>
                  </a:ext>
                </a:extLst>
              </p:cNvPr>
              <p:cNvSpPr txBox="1"/>
              <p:nvPr/>
            </p:nvSpPr>
            <p:spPr>
              <a:xfrm>
                <a:off x="2652420" y="2534453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173FAB-A205-4591-AAEA-A1F860681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0" y="2534453"/>
                <a:ext cx="1080223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140543-5976-4375-B12D-76F3F1377D7D}"/>
                  </a:ext>
                </a:extLst>
              </p:cNvPr>
              <p:cNvSpPr txBox="1"/>
              <p:nvPr/>
            </p:nvSpPr>
            <p:spPr>
              <a:xfrm>
                <a:off x="5054917" y="2534454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altLang="zh-CN" sz="2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140543-5976-4375-B12D-76F3F137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917" y="2534454"/>
                <a:ext cx="1080223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63FEA-4BD9-47AC-8954-1FC3B861C371}"/>
                  </a:ext>
                </a:extLst>
              </p:cNvPr>
              <p:cNvSpPr txBox="1"/>
              <p:nvPr/>
            </p:nvSpPr>
            <p:spPr>
              <a:xfrm>
                <a:off x="7460660" y="2534454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63FEA-4BD9-47AC-8954-1FC3B861C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660" y="2534454"/>
                <a:ext cx="1080223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628198-065E-4102-A7BD-9133CA6E0B44}"/>
                  </a:ext>
                </a:extLst>
              </p:cNvPr>
              <p:cNvSpPr txBox="1"/>
              <p:nvPr/>
            </p:nvSpPr>
            <p:spPr>
              <a:xfrm>
                <a:off x="2652420" y="5184208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628198-065E-4102-A7BD-9133CA6E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0" y="5184208"/>
                <a:ext cx="1080223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105FF2-8466-41F2-B7E0-65CDD1E789DD}"/>
                  </a:ext>
                </a:extLst>
              </p:cNvPr>
              <p:cNvSpPr txBox="1"/>
              <p:nvPr/>
            </p:nvSpPr>
            <p:spPr>
              <a:xfrm>
                <a:off x="5054917" y="5184208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altLang="zh-C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altLang="zh-CN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105FF2-8466-41F2-B7E0-65CDD1E78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917" y="5184208"/>
                <a:ext cx="1080223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FCFF3-981C-403A-AECB-1B515718F62C}"/>
                  </a:ext>
                </a:extLst>
              </p:cNvPr>
              <p:cNvSpPr txBox="1"/>
              <p:nvPr/>
            </p:nvSpPr>
            <p:spPr>
              <a:xfrm>
                <a:off x="7457414" y="5184207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HK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HK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HK" sz="2400" dirty="0"/>
                  <a:t>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6FCFF3-981C-403A-AECB-1B51571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414" y="5184207"/>
                <a:ext cx="1080223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882D74-7EF3-4760-AF94-5A6E57CDE516}"/>
                  </a:ext>
                </a:extLst>
              </p:cNvPr>
              <p:cNvSpPr txBox="1"/>
              <p:nvPr/>
            </p:nvSpPr>
            <p:spPr>
              <a:xfrm>
                <a:off x="1638072" y="2967335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882D74-7EF3-4760-AF94-5A6E57CDE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072" y="2967335"/>
                <a:ext cx="1080223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8B1B63-14D1-4E0F-A803-F4A293532B06}"/>
                  </a:ext>
                </a:extLst>
              </p:cNvPr>
              <p:cNvSpPr txBox="1"/>
              <p:nvPr/>
            </p:nvSpPr>
            <p:spPr>
              <a:xfrm>
                <a:off x="4121349" y="2877352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8B1B63-14D1-4E0F-A803-F4A293532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349" y="2877352"/>
                <a:ext cx="1080223" cy="461665"/>
              </a:xfrm>
              <a:prstGeom prst="rect">
                <a:avLst/>
              </a:prstGeom>
              <a:blipFill>
                <a:blip r:embed="rId10"/>
                <a:stretch>
                  <a:fillRect r="-1130" b="-1052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594B25-BDF0-458D-A06A-24F2912F220F}"/>
                  </a:ext>
                </a:extLst>
              </p:cNvPr>
              <p:cNvSpPr txBox="1"/>
              <p:nvPr/>
            </p:nvSpPr>
            <p:spPr>
              <a:xfrm>
                <a:off x="6539554" y="2905047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594B25-BDF0-458D-A06A-24F2912F2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554" y="2905047"/>
                <a:ext cx="1080223" cy="461665"/>
              </a:xfrm>
              <a:prstGeom prst="rect">
                <a:avLst/>
              </a:prstGeom>
              <a:blipFill>
                <a:blip r:embed="rId11"/>
                <a:stretch>
                  <a:fillRect r="-565" b="-10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F85AE3-0FC4-450C-B799-5E2E6AC4DE6B}"/>
                  </a:ext>
                </a:extLst>
              </p:cNvPr>
              <p:cNvSpPr txBox="1"/>
              <p:nvPr/>
            </p:nvSpPr>
            <p:spPr>
              <a:xfrm>
                <a:off x="1634381" y="4589261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F85AE3-0FC4-450C-B799-5E2E6AC4D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381" y="4589261"/>
                <a:ext cx="1080223" cy="461665"/>
              </a:xfrm>
              <a:prstGeom prst="rect">
                <a:avLst/>
              </a:prstGeom>
              <a:blipFill>
                <a:blip r:embed="rId12"/>
                <a:stretch>
                  <a:fillRect r="-565" b="-92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262045-2899-4C1A-8A1A-B60B3695CC80}"/>
                  </a:ext>
                </a:extLst>
              </p:cNvPr>
              <p:cNvSpPr txBox="1"/>
              <p:nvPr/>
            </p:nvSpPr>
            <p:spPr>
              <a:xfrm>
                <a:off x="4066545" y="4335013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262045-2899-4C1A-8A1A-B60B3695C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45" y="4335013"/>
                <a:ext cx="1080223" cy="461665"/>
              </a:xfrm>
              <a:prstGeom prst="rect">
                <a:avLst/>
              </a:prstGeom>
              <a:blipFill>
                <a:blip r:embed="rId13"/>
                <a:stretch>
                  <a:fillRect r="-565" b="-1052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E2EF5-4F11-47AD-9068-2E79A6B54FF8}"/>
                  </a:ext>
                </a:extLst>
              </p:cNvPr>
              <p:cNvSpPr txBox="1"/>
              <p:nvPr/>
            </p:nvSpPr>
            <p:spPr>
              <a:xfrm>
                <a:off x="6449048" y="4508473"/>
                <a:ext cx="10802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HK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HK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HK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E2EF5-4F11-47AD-9068-2E79A6B5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48" y="4508473"/>
                <a:ext cx="1080223" cy="461665"/>
              </a:xfrm>
              <a:prstGeom prst="rect">
                <a:avLst/>
              </a:prstGeom>
              <a:blipFill>
                <a:blip r:embed="rId1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25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3547</Words>
  <Application>Microsoft Office PowerPoint</Application>
  <PresentationFormat>Widescreen</PresentationFormat>
  <Paragraphs>401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CMMI10</vt:lpstr>
      <vt:lpstr>CMR10</vt:lpstr>
      <vt:lpstr>DengXian</vt:lpstr>
      <vt:lpstr>NimbusRomNo9L-Regu</vt:lpstr>
      <vt:lpstr>Arial</vt:lpstr>
      <vt:lpstr>Calibri</vt:lpstr>
      <vt:lpstr>Calibri Light</vt:lpstr>
      <vt:lpstr>Cambria Math</vt:lpstr>
      <vt:lpstr>Office Theme</vt:lpstr>
      <vt:lpstr>Defending with Shared Resources on a Network</vt:lpstr>
      <vt:lpstr>Network Defending Problem</vt:lpstr>
      <vt:lpstr>Network Defending Problem</vt:lpstr>
      <vt:lpstr>Network Defending Problem</vt:lpstr>
      <vt:lpstr>Network Defending Problem</vt:lpstr>
      <vt:lpstr>Network Defending Problem</vt:lpstr>
      <vt:lpstr>Network Defending Problem</vt:lpstr>
      <vt:lpstr>Network Defending Problem</vt:lpstr>
      <vt:lpstr>Network Defending Problem</vt:lpstr>
      <vt:lpstr>Network Defending Problem</vt:lpstr>
      <vt:lpstr>Network Defending Problem</vt:lpstr>
      <vt:lpstr>Network Defending Problem</vt:lpstr>
      <vt:lpstr>Network Defending Problem</vt:lpstr>
      <vt:lpstr>Network Defending Problem</vt:lpstr>
      <vt:lpstr>Network Defending Problem</vt:lpstr>
      <vt:lpstr>Network Defending Problem</vt:lpstr>
      <vt:lpstr>Existing Works</vt:lpstr>
      <vt:lpstr>Our Results</vt:lpstr>
      <vt:lpstr>Our Results</vt:lpstr>
      <vt:lpstr>Our Results</vt:lpstr>
      <vt:lpstr>Single Threshold Model</vt:lpstr>
      <vt:lpstr>Single Threshold Model</vt:lpstr>
      <vt:lpstr>Single Threshold Model</vt:lpstr>
      <vt:lpstr>Single Threshold Model</vt:lpstr>
      <vt:lpstr>Isolated Model</vt:lpstr>
      <vt:lpstr>Isolated Model</vt:lpstr>
      <vt:lpstr>Isolated Model</vt:lpstr>
      <vt:lpstr>Isolated Model</vt:lpstr>
      <vt:lpstr>Isolated Model</vt:lpstr>
      <vt:lpstr>Isolated Model</vt:lpstr>
      <vt:lpstr>Isolated Model</vt:lpstr>
      <vt:lpstr>Isolated Model</vt:lpstr>
      <vt:lpstr>General Case</vt:lpstr>
      <vt:lpstr>Reduction</vt:lpstr>
      <vt:lpstr>Reduction</vt:lpstr>
      <vt:lpstr>Reduction</vt:lpstr>
      <vt:lpstr>Reduction</vt:lpstr>
      <vt:lpstr>General Case</vt:lpstr>
      <vt:lpstr>General Case</vt:lpstr>
      <vt:lpstr>General Case</vt:lpstr>
      <vt:lpstr>General Case</vt:lpstr>
      <vt:lpstr>General Case</vt:lpstr>
      <vt:lpstr>General Case</vt:lpstr>
      <vt:lpstr>Integer Program Formulation</vt:lpstr>
      <vt:lpstr>LP Relaxation</vt:lpstr>
      <vt:lpstr>LP Relaxation</vt:lpstr>
      <vt:lpstr>LP Relaxation</vt:lpstr>
      <vt:lpstr>Rounding the Optimal LP Solution</vt:lpstr>
      <vt:lpstr>Future Directions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Li</dc:creator>
  <cp:lastModifiedBy>Prof. LI Minming</cp:lastModifiedBy>
  <cp:revision>285</cp:revision>
  <cp:lastPrinted>2019-08-01T13:26:07Z</cp:lastPrinted>
  <dcterms:created xsi:type="dcterms:W3CDTF">2019-03-29T02:44:26Z</dcterms:created>
  <dcterms:modified xsi:type="dcterms:W3CDTF">2021-12-02T01:29:19Z</dcterms:modified>
</cp:coreProperties>
</file>