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6" r:id="rId2"/>
    <p:sldId id="623" r:id="rId3"/>
    <p:sldId id="624" r:id="rId4"/>
    <p:sldId id="600" r:id="rId5"/>
    <p:sldId id="601" r:id="rId6"/>
    <p:sldId id="602" r:id="rId7"/>
    <p:sldId id="603" r:id="rId8"/>
    <p:sldId id="604" r:id="rId9"/>
    <p:sldId id="605" r:id="rId10"/>
    <p:sldId id="606" r:id="rId11"/>
    <p:sldId id="607" r:id="rId12"/>
    <p:sldId id="608" r:id="rId13"/>
    <p:sldId id="609" r:id="rId14"/>
    <p:sldId id="610" r:id="rId15"/>
    <p:sldId id="611" r:id="rId16"/>
    <p:sldId id="612" r:id="rId17"/>
    <p:sldId id="613" r:id="rId18"/>
    <p:sldId id="614" r:id="rId19"/>
    <p:sldId id="616" r:id="rId20"/>
    <p:sldId id="621" r:id="rId21"/>
    <p:sldId id="622" r:id="rId22"/>
    <p:sldId id="583" r:id="rId23"/>
    <p:sldId id="584" r:id="rId24"/>
    <p:sldId id="585" r:id="rId25"/>
    <p:sldId id="586" r:id="rId26"/>
    <p:sldId id="587" r:id="rId27"/>
    <p:sldId id="588" r:id="rId28"/>
    <p:sldId id="589" r:id="rId29"/>
    <p:sldId id="590" r:id="rId30"/>
    <p:sldId id="591" r:id="rId31"/>
    <p:sldId id="592" r:id="rId32"/>
    <p:sldId id="593" r:id="rId33"/>
    <p:sldId id="594" r:id="rId34"/>
    <p:sldId id="595" r:id="rId35"/>
    <p:sldId id="598" r:id="rId36"/>
    <p:sldId id="599" r:id="rId37"/>
    <p:sldId id="533" r:id="rId38"/>
    <p:sldId id="534" r:id="rId39"/>
    <p:sldId id="535" r:id="rId40"/>
    <p:sldId id="536" r:id="rId41"/>
    <p:sldId id="537" r:id="rId42"/>
    <p:sldId id="557" r:id="rId43"/>
    <p:sldId id="538" r:id="rId44"/>
    <p:sldId id="539" r:id="rId45"/>
    <p:sldId id="540" r:id="rId46"/>
    <p:sldId id="541" r:id="rId47"/>
    <p:sldId id="542" r:id="rId48"/>
    <p:sldId id="543" r:id="rId49"/>
    <p:sldId id="547" r:id="rId50"/>
    <p:sldId id="548" r:id="rId51"/>
    <p:sldId id="549" r:id="rId52"/>
    <p:sldId id="559" r:id="rId53"/>
    <p:sldId id="560" r:id="rId54"/>
    <p:sldId id="561" r:id="rId55"/>
    <p:sldId id="562" r:id="rId56"/>
    <p:sldId id="563" r:id="rId57"/>
    <p:sldId id="564" r:id="rId58"/>
    <p:sldId id="565" r:id="rId59"/>
    <p:sldId id="566" r:id="rId60"/>
    <p:sldId id="567" r:id="rId61"/>
    <p:sldId id="568" r:id="rId62"/>
    <p:sldId id="569" r:id="rId63"/>
    <p:sldId id="570" r:id="rId64"/>
    <p:sldId id="571" r:id="rId65"/>
    <p:sldId id="572" r:id="rId66"/>
    <p:sldId id="573" r:id="rId67"/>
    <p:sldId id="574" r:id="rId68"/>
    <p:sldId id="575" r:id="rId69"/>
    <p:sldId id="576" r:id="rId70"/>
    <p:sldId id="577" r:id="rId71"/>
    <p:sldId id="578" r:id="rId72"/>
    <p:sldId id="579" r:id="rId73"/>
    <p:sldId id="580" r:id="rId74"/>
    <p:sldId id="581" r:id="rId75"/>
    <p:sldId id="582" r:id="rId76"/>
  </p:sldIdLst>
  <p:sldSz cx="9144000" cy="6858000" type="screen4x3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  <a:srgbClr val="FF0066"/>
    <a:srgbClr val="66FF33"/>
    <a:srgbClr val="33CC33"/>
    <a:srgbClr val="008000"/>
    <a:srgbClr val="006600"/>
    <a:srgbClr val="6699FF"/>
    <a:srgbClr val="FF5050"/>
    <a:srgbClr val="66CCFF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94660"/>
  </p:normalViewPr>
  <p:slideViewPr>
    <p:cSldViewPr>
      <p:cViewPr varScale="1">
        <p:scale>
          <a:sx n="159" d="100"/>
          <a:sy n="159" d="100"/>
        </p:scale>
        <p:origin x="1890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r">
              <a:defRPr sz="1300"/>
            </a:lvl1pPr>
          </a:lstStyle>
          <a:p>
            <a:fld id="{773E3730-C2FD-42A7-8220-1DD5B9962233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r">
              <a:defRPr sz="1300"/>
            </a:lvl1pPr>
          </a:lstStyle>
          <a:p>
            <a:fld id="{89A91221-4A2C-4305-823D-6CC0927183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419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412"/>
          </a:xfrm>
          <a:prstGeom prst="rect">
            <a:avLst/>
          </a:prstGeom>
        </p:spPr>
        <p:txBody>
          <a:bodyPr vert="horz" lIns="95570" tIns="47785" rIns="95570" bIns="47785" rtlCol="0"/>
          <a:lstStyle>
            <a:lvl1pPr algn="r">
              <a:defRPr sz="1300"/>
            </a:lvl1pPr>
          </a:lstStyle>
          <a:p>
            <a:fld id="{05A25EDD-3B7B-44EC-8DAB-06123C258A43}" type="datetimeFigureOut">
              <a:rPr lang="en-US" smtClean="0"/>
              <a:pPr/>
              <a:t>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58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570" tIns="47785" rIns="95570" bIns="4778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5570" tIns="47785" rIns="95570" bIns="47785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2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2"/>
          </a:xfrm>
          <a:prstGeom prst="rect">
            <a:avLst/>
          </a:prstGeom>
        </p:spPr>
        <p:txBody>
          <a:bodyPr vert="horz" lIns="95570" tIns="47785" rIns="95570" bIns="47785" rtlCol="0" anchor="b"/>
          <a:lstStyle>
            <a:lvl1pPr algn="r">
              <a:defRPr sz="1300"/>
            </a:lvl1pPr>
          </a:lstStyle>
          <a:p>
            <a:fld id="{FC9440BC-D4CA-4DF9-B9CE-F111958D525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31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440BC-D4CA-4DF9-B9CE-F111958D525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42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440BC-D4CA-4DF9-B9CE-F111958D525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878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9440BC-D4CA-4DF9-B9CE-F111958D525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34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/>
              <a:pPr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/>
              <a:pPr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/>
              <a:pPr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/>
              <a:pPr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/>
              <a:pPr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/>
              <a:pPr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/>
              <a:pPr/>
              <a:t>21/02/2023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/>
              <a:pPr/>
              <a:t>21/02/2023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/>
              <a:pPr/>
              <a:t>21/02/2023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/>
              <a:pPr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DD2D8-5ADF-447C-82C9-ABD1AEBEDDAE}" type="datetimeFigureOut">
              <a:rPr lang="en-GB" smtClean="0"/>
              <a:pPr/>
              <a:t>21/02/2023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DD2D8-5ADF-447C-82C9-ABD1AEBEDDAE}" type="datetimeFigureOut">
              <a:rPr lang="en-GB" smtClean="0"/>
              <a:pPr/>
              <a:t>21/02/2023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EE6A1-141F-4B90-A852-40F7E609505A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8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CS6382 Algorithm Analysis and Game Theory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300" dirty="0" smtClean="0">
                <a:solidFill>
                  <a:schemeClr val="tx1"/>
                </a:solidFill>
              </a:rPr>
              <a:t>Cooperative Games</a:t>
            </a:r>
          </a:p>
          <a:p>
            <a:r>
              <a:rPr lang="en-US" sz="3300" dirty="0" smtClean="0">
                <a:solidFill>
                  <a:schemeClr val="tx1"/>
                </a:solidFill>
              </a:rPr>
              <a:t>adapted from Edith </a:t>
            </a:r>
            <a:r>
              <a:rPr lang="en-US" sz="3300" dirty="0" err="1" smtClean="0">
                <a:solidFill>
                  <a:schemeClr val="tx1"/>
                </a:solidFill>
              </a:rPr>
              <a:t>Elkind’s</a:t>
            </a:r>
            <a:r>
              <a:rPr lang="en-US" sz="3300" dirty="0" smtClean="0">
                <a:solidFill>
                  <a:schemeClr val="tx1"/>
                </a:solidFill>
              </a:rPr>
              <a:t> slides</a:t>
            </a:r>
            <a:endParaRPr lang="en-US" sz="33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Cooperative Games Formalized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9971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 </a:t>
            </a:r>
            <a:r>
              <a:rPr lang="en-GB" dirty="0" smtClean="0">
                <a:solidFill>
                  <a:schemeClr val="accent1"/>
                </a:solidFill>
              </a:rPr>
              <a:t>cooperative game</a:t>
            </a:r>
            <a:r>
              <a:rPr lang="en-GB" dirty="0" smtClean="0"/>
              <a:t> is a pair</a:t>
            </a:r>
            <a:r>
              <a:rPr lang="en-GB" dirty="0" smtClean="0">
                <a:solidFill>
                  <a:srgbClr val="FF0000"/>
                </a:solidFill>
              </a:rPr>
              <a:t> (N, v)</a:t>
            </a:r>
            <a:r>
              <a:rPr lang="en-GB" dirty="0" smtClean="0"/>
              <a:t>, where: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N ={1, ..., n} </a:t>
            </a:r>
            <a:r>
              <a:rPr lang="en-GB" dirty="0" smtClean="0"/>
              <a:t>is the set of </a:t>
            </a:r>
            <a:r>
              <a:rPr lang="en-GB" dirty="0" smtClean="0">
                <a:solidFill>
                  <a:schemeClr val="accent1"/>
                </a:solidFill>
              </a:rPr>
              <a:t>players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v: 2</a:t>
            </a:r>
            <a:r>
              <a:rPr lang="en-GB" baseline="30000" dirty="0" smtClean="0">
                <a:solidFill>
                  <a:srgbClr val="FF0000"/>
                </a:solidFill>
              </a:rPr>
              <a:t>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Algerian" pitchFamily="82" charset="0"/>
              </a:rPr>
              <a:t>R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is the </a:t>
            </a:r>
            <a:r>
              <a:rPr lang="en-GB" dirty="0" smtClean="0">
                <a:solidFill>
                  <a:schemeClr val="accent1"/>
                </a:solidFill>
              </a:rPr>
              <a:t>characteristic function</a:t>
            </a:r>
          </a:p>
          <a:p>
            <a:pPr lvl="2"/>
            <a:r>
              <a:rPr lang="en-GB" dirty="0" smtClean="0"/>
              <a:t>for each subset of players </a:t>
            </a:r>
            <a:r>
              <a:rPr lang="en-GB" dirty="0" smtClean="0">
                <a:solidFill>
                  <a:srgbClr val="FF0000"/>
                </a:solidFill>
              </a:rPr>
              <a:t>C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v(C)</a:t>
            </a:r>
            <a:r>
              <a:rPr lang="en-GB" dirty="0" smtClean="0"/>
              <a:t> is the amount that the members of </a:t>
            </a:r>
            <a:r>
              <a:rPr lang="en-GB" dirty="0" smtClean="0">
                <a:solidFill>
                  <a:srgbClr val="FF0000"/>
                </a:solidFill>
              </a:rPr>
              <a:t>C</a:t>
            </a:r>
            <a:r>
              <a:rPr lang="en-GB" dirty="0" smtClean="0"/>
              <a:t> can earn by working together</a:t>
            </a:r>
          </a:p>
          <a:p>
            <a:pPr lvl="1"/>
            <a:r>
              <a:rPr lang="en-GB" dirty="0" smtClean="0"/>
              <a:t>usually it is assumed that </a:t>
            </a:r>
            <a:r>
              <a:rPr lang="en-GB" dirty="0" smtClean="0">
                <a:solidFill>
                  <a:srgbClr val="FF0000"/>
                </a:solidFill>
              </a:rPr>
              <a:t>v</a:t>
            </a:r>
            <a:r>
              <a:rPr lang="en-GB" dirty="0" smtClean="0"/>
              <a:t> is</a:t>
            </a:r>
          </a:p>
          <a:p>
            <a:pPr lvl="2"/>
            <a:r>
              <a:rPr lang="en-GB" dirty="0" smtClean="0"/>
              <a:t>normalized: </a:t>
            </a:r>
            <a:r>
              <a:rPr lang="en-GB" dirty="0" smtClean="0">
                <a:solidFill>
                  <a:srgbClr val="FF0000"/>
                </a:solidFill>
              </a:rPr>
              <a:t>v(Ø) = 0</a:t>
            </a:r>
          </a:p>
          <a:p>
            <a:pPr lvl="2"/>
            <a:r>
              <a:rPr lang="en-GB" dirty="0" smtClean="0"/>
              <a:t>non-negative: </a:t>
            </a:r>
            <a:r>
              <a:rPr lang="en-GB" dirty="0" smtClean="0">
                <a:solidFill>
                  <a:srgbClr val="FF0000"/>
                </a:solidFill>
              </a:rPr>
              <a:t>v(C) ≥ 0</a:t>
            </a:r>
            <a:r>
              <a:rPr lang="en-GB" dirty="0" smtClean="0"/>
              <a:t> for any </a:t>
            </a:r>
            <a:r>
              <a:rPr lang="en-GB" dirty="0" smtClean="0">
                <a:solidFill>
                  <a:srgbClr val="FF0000"/>
                </a:solidFill>
              </a:rPr>
              <a:t>C </a:t>
            </a:r>
            <a:r>
              <a:rPr lang="en-GB" dirty="0" smtClean="0">
                <a:solidFill>
                  <a:srgbClr val="FF0000"/>
                </a:solidFill>
                <a:ea typeface="Cambria Math"/>
              </a:rPr>
              <a:t>⊆ N</a:t>
            </a:r>
          </a:p>
          <a:p>
            <a:pPr lvl="2"/>
            <a:r>
              <a:rPr lang="en-GB" dirty="0" smtClean="0">
                <a:ea typeface="Cambria Math"/>
              </a:rPr>
              <a:t>monotone: </a:t>
            </a:r>
            <a:r>
              <a:rPr lang="en-GB" dirty="0" smtClean="0">
                <a:solidFill>
                  <a:srgbClr val="FF0000"/>
                </a:solidFill>
                <a:ea typeface="Cambria Math"/>
              </a:rPr>
              <a:t>v(C) ≤ v(D)</a:t>
            </a:r>
            <a:r>
              <a:rPr lang="en-GB" dirty="0" smtClean="0">
                <a:ea typeface="Cambria Math"/>
              </a:rPr>
              <a:t> for any </a:t>
            </a:r>
            <a:r>
              <a:rPr lang="en-GB" dirty="0" smtClean="0">
                <a:solidFill>
                  <a:srgbClr val="FF0000"/>
                </a:solidFill>
                <a:ea typeface="Cambria Math"/>
              </a:rPr>
              <a:t>C</a:t>
            </a:r>
            <a:r>
              <a:rPr lang="en-GB" dirty="0" smtClean="0">
                <a:ea typeface="Cambria Math"/>
              </a:rPr>
              <a:t>, </a:t>
            </a:r>
            <a:r>
              <a:rPr lang="en-GB" dirty="0" smtClean="0">
                <a:solidFill>
                  <a:srgbClr val="FF0000"/>
                </a:solidFill>
                <a:ea typeface="Cambria Math"/>
              </a:rPr>
              <a:t>D</a:t>
            </a:r>
            <a:r>
              <a:rPr lang="en-GB" dirty="0" smtClean="0">
                <a:ea typeface="Cambria Math"/>
              </a:rPr>
              <a:t> such that </a:t>
            </a:r>
            <a:r>
              <a:rPr lang="en-GB" dirty="0" smtClean="0">
                <a:solidFill>
                  <a:srgbClr val="FF0000"/>
                </a:solidFill>
                <a:ea typeface="Cambria Math"/>
              </a:rPr>
              <a:t>C ⊆ D</a:t>
            </a:r>
            <a:endParaRPr lang="en-GB" dirty="0" smtClean="0">
              <a:solidFill>
                <a:srgbClr val="FF0000"/>
              </a:solidFill>
            </a:endParaRPr>
          </a:p>
          <a:p>
            <a:r>
              <a:rPr lang="en-GB" dirty="0" smtClean="0"/>
              <a:t>A </a:t>
            </a:r>
            <a:r>
              <a:rPr lang="en-GB" dirty="0" smtClean="0">
                <a:solidFill>
                  <a:schemeClr val="accent1"/>
                </a:solidFill>
              </a:rPr>
              <a:t>coalition</a:t>
            </a:r>
            <a:r>
              <a:rPr lang="en-GB" dirty="0" smtClean="0"/>
              <a:t> is any subset of </a:t>
            </a:r>
            <a:r>
              <a:rPr lang="en-GB" dirty="0" smtClean="0">
                <a:solidFill>
                  <a:srgbClr val="FF0000"/>
                </a:solidFill>
              </a:rPr>
              <a:t>N</a:t>
            </a:r>
            <a:r>
              <a:rPr lang="en-GB" dirty="0" smtClean="0"/>
              <a:t>; </a:t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N</a:t>
            </a:r>
            <a:r>
              <a:rPr lang="en-GB" dirty="0" smtClean="0"/>
              <a:t> itself is called the </a:t>
            </a:r>
            <a:r>
              <a:rPr lang="en-GB" dirty="0" smtClean="0">
                <a:solidFill>
                  <a:schemeClr val="accent1"/>
                </a:solidFill>
              </a:rPr>
              <a:t>grand coalition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218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Ice-Cream Game: Characteristic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dirty="0" smtClean="0"/>
              <a:t>           C: $6,           M: $4,             P: $3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             w = 500               w = 750              w = 1000 </a:t>
            </a:r>
          </a:p>
          <a:p>
            <a:pPr>
              <a:buNone/>
            </a:pPr>
            <a:r>
              <a:rPr lang="en-GB" dirty="0" smtClean="0"/>
              <a:t>             p = $7                   p = $9                 p = $11</a:t>
            </a:r>
          </a:p>
          <a:p>
            <a:endParaRPr lang="en-GB" dirty="0" smtClean="0"/>
          </a:p>
          <a:p>
            <a:r>
              <a:rPr lang="en-GB" dirty="0" smtClean="0"/>
              <a:t>v(Ø) = v({C}) = v({M}) = v({P}) = 0</a:t>
            </a:r>
          </a:p>
          <a:p>
            <a:r>
              <a:rPr lang="en-GB" dirty="0" smtClean="0"/>
              <a:t>v({C, M}) = 750, v({C, P}) = 750, v({M, P}) = 500</a:t>
            </a:r>
          </a:p>
          <a:p>
            <a:r>
              <a:rPr lang="en-GB" dirty="0" smtClean="0"/>
              <a:t>v({C, M, P}) = 1000</a:t>
            </a:r>
          </a:p>
        </p:txBody>
      </p:sp>
      <p:pic>
        <p:nvPicPr>
          <p:cNvPr id="4" name="Picture 3" descr="charl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920262" cy="1008112"/>
          </a:xfrm>
          <a:prstGeom prst="rect">
            <a:avLst/>
          </a:prstGeom>
        </p:spPr>
      </p:pic>
      <p:pic>
        <p:nvPicPr>
          <p:cNvPr id="5" name="Picture 4" descr="marc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1340768"/>
            <a:ext cx="411480" cy="906780"/>
          </a:xfrm>
          <a:prstGeom prst="rect">
            <a:avLst/>
          </a:prstGeom>
        </p:spPr>
      </p:pic>
      <p:pic>
        <p:nvPicPr>
          <p:cNvPr id="6" name="Picture 5" descr="patt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6056" y="1268760"/>
            <a:ext cx="576064" cy="938161"/>
          </a:xfrm>
          <a:prstGeom prst="rect">
            <a:avLst/>
          </a:prstGeom>
        </p:spPr>
      </p:pic>
      <p:pic>
        <p:nvPicPr>
          <p:cNvPr id="7" name="Picture 6" descr="benjerr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2996952"/>
            <a:ext cx="755536" cy="772553"/>
          </a:xfrm>
          <a:prstGeom prst="rect">
            <a:avLst/>
          </a:prstGeom>
        </p:spPr>
      </p:pic>
      <p:pic>
        <p:nvPicPr>
          <p:cNvPr id="8" name="Picture 7" descr="benjerr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7864" y="2852936"/>
            <a:ext cx="966802" cy="988577"/>
          </a:xfrm>
          <a:prstGeom prst="rect">
            <a:avLst/>
          </a:prstGeom>
        </p:spPr>
      </p:pic>
      <p:pic>
        <p:nvPicPr>
          <p:cNvPr id="9" name="Picture 8" descr="benjerr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96136" y="2708920"/>
            <a:ext cx="1107645" cy="11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8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Transferable Utility Games: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An </a:t>
            </a:r>
            <a:r>
              <a:rPr lang="en-GB" dirty="0" smtClean="0">
                <a:solidFill>
                  <a:schemeClr val="accent1"/>
                </a:solidFill>
              </a:rPr>
              <a:t>outcome</a:t>
            </a:r>
            <a:r>
              <a:rPr lang="en-GB" dirty="0" smtClean="0"/>
              <a:t> of a TU game </a:t>
            </a:r>
            <a:r>
              <a:rPr lang="en-GB" dirty="0" smtClean="0">
                <a:solidFill>
                  <a:srgbClr val="FF0000"/>
                </a:solidFill>
              </a:rPr>
              <a:t>G =(N, v)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is a pair </a:t>
            </a:r>
            <a:r>
              <a:rPr lang="en-GB" dirty="0" smtClean="0">
                <a:solidFill>
                  <a:srgbClr val="FF0000"/>
                </a:solidFill>
              </a:rPr>
              <a:t>(CS, </a:t>
            </a:r>
            <a:r>
              <a:rPr lang="en-GB" b="1" u="sng" dirty="0" smtClean="0">
                <a:solidFill>
                  <a:srgbClr val="FF0000"/>
                </a:solidFill>
              </a:rPr>
              <a:t>x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r>
              <a:rPr lang="en-GB" dirty="0" smtClean="0"/>
              <a:t>, where: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CS</a:t>
            </a:r>
            <a:r>
              <a:rPr lang="en-GB" dirty="0" smtClean="0"/>
              <a:t> ={C</a:t>
            </a:r>
            <a:r>
              <a:rPr lang="en-GB" baseline="-25000" dirty="0" smtClean="0"/>
              <a:t>1</a:t>
            </a:r>
            <a:r>
              <a:rPr lang="en-GB" dirty="0" smtClean="0"/>
              <a:t>, ..., </a:t>
            </a:r>
            <a:r>
              <a:rPr lang="en-GB" dirty="0" err="1" smtClean="0"/>
              <a:t>C</a:t>
            </a:r>
            <a:r>
              <a:rPr lang="en-GB" baseline="-25000" dirty="0" err="1" smtClean="0"/>
              <a:t>k</a:t>
            </a:r>
            <a:r>
              <a:rPr lang="en-GB" dirty="0"/>
              <a:t>}</a:t>
            </a:r>
            <a:r>
              <a:rPr lang="en-GB" dirty="0" smtClean="0"/>
              <a:t> is a </a:t>
            </a:r>
            <a:r>
              <a:rPr lang="en-GB" dirty="0" smtClean="0">
                <a:solidFill>
                  <a:schemeClr val="accent1"/>
                </a:solidFill>
              </a:rPr>
              <a:t>coalition structure</a:t>
            </a:r>
            <a:r>
              <a:rPr lang="en-GB" dirty="0" smtClean="0"/>
              <a:t>, </a:t>
            </a:r>
            <a:br>
              <a:rPr lang="en-GB" dirty="0" smtClean="0"/>
            </a:br>
            <a:r>
              <a:rPr lang="en-GB" dirty="0" smtClean="0"/>
              <a:t>i.e., </a:t>
            </a:r>
            <a:r>
              <a:rPr lang="en-GB" dirty="0" smtClean="0">
                <a:solidFill>
                  <a:schemeClr val="accent1"/>
                </a:solidFill>
              </a:rPr>
              <a:t>partition</a:t>
            </a:r>
            <a:r>
              <a:rPr lang="en-GB" dirty="0" smtClean="0"/>
              <a:t> of </a:t>
            </a:r>
            <a:r>
              <a:rPr lang="en-GB" dirty="0" smtClean="0">
                <a:solidFill>
                  <a:srgbClr val="FF0000"/>
                </a:solidFill>
              </a:rPr>
              <a:t>N</a:t>
            </a:r>
            <a:r>
              <a:rPr lang="en-GB" dirty="0" smtClean="0"/>
              <a:t> into coalitions:</a:t>
            </a:r>
          </a:p>
          <a:p>
            <a:pPr lvl="2"/>
            <a:r>
              <a:rPr lang="en-GB" sz="3000" dirty="0" smtClean="0">
                <a:sym typeface="Symbol"/>
              </a:rPr>
              <a:t> </a:t>
            </a:r>
            <a:r>
              <a:rPr lang="en-GB" sz="3000" baseline="-25000" dirty="0" err="1" smtClean="0"/>
              <a:t>i</a:t>
            </a:r>
            <a:r>
              <a:rPr lang="en-GB" sz="3000" dirty="0" smtClean="0"/>
              <a:t> </a:t>
            </a:r>
            <a:r>
              <a:rPr lang="en-GB" sz="3000" dirty="0" err="1" smtClean="0"/>
              <a:t>C</a:t>
            </a:r>
            <a:r>
              <a:rPr lang="en-GB" sz="3000" baseline="-25000" dirty="0" err="1" smtClean="0"/>
              <a:t>i</a:t>
            </a:r>
            <a:r>
              <a:rPr lang="en-GB" sz="3000" dirty="0" smtClean="0"/>
              <a:t> = N,  </a:t>
            </a:r>
            <a:r>
              <a:rPr lang="en-GB" sz="3000" dirty="0" err="1" smtClean="0"/>
              <a:t>C</a:t>
            </a:r>
            <a:r>
              <a:rPr lang="en-GB" sz="3000" baseline="-25000" dirty="0" err="1" smtClean="0"/>
              <a:t>i</a:t>
            </a:r>
            <a:r>
              <a:rPr lang="en-GB" sz="3000" dirty="0" smtClean="0"/>
              <a:t> </a:t>
            </a:r>
            <a:r>
              <a:rPr lang="en-GB" sz="3000" dirty="0" smtClean="0">
                <a:sym typeface="Symbol"/>
              </a:rPr>
              <a:t> </a:t>
            </a:r>
            <a:r>
              <a:rPr lang="en-GB" sz="3000" dirty="0" err="1" smtClean="0">
                <a:sym typeface="Symbol"/>
              </a:rPr>
              <a:t>C</a:t>
            </a:r>
            <a:r>
              <a:rPr lang="en-GB" sz="3000" baseline="-25000" dirty="0" err="1" smtClean="0">
                <a:sym typeface="Symbol"/>
              </a:rPr>
              <a:t>j</a:t>
            </a:r>
            <a:r>
              <a:rPr lang="en-GB" sz="3000" dirty="0" smtClean="0">
                <a:sym typeface="Symbol"/>
              </a:rPr>
              <a:t> = Ø for </a:t>
            </a:r>
            <a:r>
              <a:rPr lang="en-GB" sz="3000" dirty="0" err="1" smtClean="0">
                <a:sym typeface="Symbol"/>
              </a:rPr>
              <a:t>i</a:t>
            </a:r>
            <a:r>
              <a:rPr lang="en-GB" sz="3000" dirty="0" smtClean="0">
                <a:sym typeface="Symbol"/>
              </a:rPr>
              <a:t> ≠ j</a:t>
            </a:r>
            <a:endParaRPr lang="en-GB" sz="3000" dirty="0" smtClean="0"/>
          </a:p>
          <a:p>
            <a:pPr lvl="1"/>
            <a:r>
              <a:rPr lang="en-GB" b="1" u="sng" dirty="0" smtClean="0">
                <a:solidFill>
                  <a:srgbClr val="FF0000"/>
                </a:solidFill>
              </a:rPr>
              <a:t>x</a:t>
            </a:r>
            <a:r>
              <a:rPr lang="en-GB" dirty="0" smtClean="0"/>
              <a:t> = (x</a:t>
            </a:r>
            <a:r>
              <a:rPr lang="en-GB" baseline="-25000" dirty="0" smtClean="0"/>
              <a:t>1</a:t>
            </a:r>
            <a:r>
              <a:rPr lang="en-GB" dirty="0" smtClean="0"/>
              <a:t>, ...,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n</a:t>
            </a:r>
            <a:r>
              <a:rPr lang="en-GB" dirty="0" smtClean="0"/>
              <a:t>) is a </a:t>
            </a:r>
            <a:r>
              <a:rPr lang="en-GB" dirty="0" smtClean="0">
                <a:solidFill>
                  <a:schemeClr val="accent1"/>
                </a:solidFill>
              </a:rPr>
              <a:t>payoff vector</a:t>
            </a:r>
            <a:r>
              <a:rPr lang="en-GB" dirty="0" smtClean="0"/>
              <a:t>, </a:t>
            </a:r>
            <a:br>
              <a:rPr lang="en-GB" dirty="0" smtClean="0"/>
            </a:br>
            <a:r>
              <a:rPr lang="en-GB" dirty="0" smtClean="0"/>
              <a:t>which distributes the value </a:t>
            </a:r>
            <a:br>
              <a:rPr lang="en-GB" dirty="0" smtClean="0"/>
            </a:br>
            <a:r>
              <a:rPr lang="en-GB" dirty="0" smtClean="0"/>
              <a:t>of each coalition in </a:t>
            </a:r>
            <a:r>
              <a:rPr lang="en-GB" dirty="0" smtClean="0">
                <a:solidFill>
                  <a:srgbClr val="FF0000"/>
                </a:solidFill>
              </a:rPr>
              <a:t>CS</a:t>
            </a:r>
            <a:r>
              <a:rPr lang="en-GB" dirty="0" smtClean="0"/>
              <a:t>: </a:t>
            </a:r>
          </a:p>
          <a:p>
            <a:pPr lvl="2"/>
            <a:r>
              <a:rPr lang="en-GB" sz="3000" dirty="0" smtClean="0"/>
              <a:t>x</a:t>
            </a:r>
            <a:r>
              <a:rPr lang="en-GB" sz="3000" baseline="-25000" dirty="0" smtClean="0"/>
              <a:t>i</a:t>
            </a:r>
            <a:r>
              <a:rPr lang="en-GB" sz="3000" dirty="0" smtClean="0"/>
              <a:t> ≥ 0 for all </a:t>
            </a:r>
            <a:r>
              <a:rPr lang="en-GB" sz="3000" dirty="0" err="1" smtClean="0"/>
              <a:t>i</a:t>
            </a:r>
            <a:r>
              <a:rPr lang="en-GB" sz="3000" dirty="0" smtClean="0">
                <a:sym typeface="Symbol"/>
              </a:rPr>
              <a:t> N </a:t>
            </a:r>
          </a:p>
          <a:p>
            <a:pPr lvl="2"/>
            <a:r>
              <a:rPr lang="en-GB" sz="3000" dirty="0" err="1" smtClean="0">
                <a:latin typeface="Symbol" pitchFamily="18" charset="2"/>
                <a:ea typeface="Cambria Math"/>
              </a:rPr>
              <a:t>S</a:t>
            </a:r>
            <a:r>
              <a:rPr lang="en-GB" sz="3000" baseline="-25000" dirty="0" err="1" smtClean="0">
                <a:ea typeface="Cambria Math"/>
              </a:rPr>
              <a:t>i</a:t>
            </a:r>
            <a:r>
              <a:rPr lang="en-GB" sz="3000" baseline="-25000" dirty="0" err="1" smtClean="0">
                <a:ea typeface="Cambria Math"/>
                <a:sym typeface="Symbol"/>
              </a:rPr>
              <a:t>C</a:t>
            </a:r>
            <a:r>
              <a:rPr lang="en-GB" sz="3000" dirty="0" smtClean="0">
                <a:ea typeface="Cambria Math"/>
                <a:sym typeface="Symbol"/>
              </a:rPr>
              <a:t> x</a:t>
            </a:r>
            <a:r>
              <a:rPr lang="en-GB" sz="3000" baseline="-25000" dirty="0" smtClean="0">
                <a:ea typeface="Cambria Math"/>
                <a:sym typeface="Symbol"/>
              </a:rPr>
              <a:t>i</a:t>
            </a:r>
            <a:r>
              <a:rPr lang="en-GB" sz="3000" dirty="0" smtClean="0">
                <a:ea typeface="Cambria Math"/>
                <a:sym typeface="Symbol"/>
              </a:rPr>
              <a:t> = v(C) for each C is CS</a:t>
            </a:r>
            <a:r>
              <a:rPr lang="en-GB" sz="3000" dirty="0" smtClean="0"/>
              <a:t> 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6228184" y="3861048"/>
            <a:ext cx="1231504" cy="1130424"/>
            <a:chOff x="6372200" y="3284984"/>
            <a:chExt cx="1231504" cy="1130424"/>
          </a:xfrm>
        </p:grpSpPr>
        <p:sp>
          <p:nvSpPr>
            <p:cNvPr id="4" name="Oval 3"/>
            <p:cNvSpPr/>
            <p:nvPr/>
          </p:nvSpPr>
          <p:spPr>
            <a:xfrm>
              <a:off x="6588224" y="3717032"/>
              <a:ext cx="266328" cy="2663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308304" y="3284984"/>
              <a:ext cx="266328" cy="2663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020272" y="4149080"/>
              <a:ext cx="266328" cy="2663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72200" y="335699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1</a:t>
              </a:r>
              <a:endParaRPr lang="en-US" sz="2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20272" y="335699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2</a:t>
              </a:r>
              <a:endParaRPr lang="en-US" sz="2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386104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3</a:t>
              </a:r>
              <a:endParaRPr lang="en-US" sz="28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884368" y="4077072"/>
            <a:ext cx="842392" cy="1058416"/>
            <a:chOff x="7740352" y="3429000"/>
            <a:chExt cx="842392" cy="1058416"/>
          </a:xfrm>
        </p:grpSpPr>
        <p:sp>
          <p:nvSpPr>
            <p:cNvPr id="5" name="Oval 4"/>
            <p:cNvSpPr/>
            <p:nvPr/>
          </p:nvSpPr>
          <p:spPr>
            <a:xfrm>
              <a:off x="7884368" y="4221088"/>
              <a:ext cx="266328" cy="26632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316416" y="3573016"/>
              <a:ext cx="266328" cy="26632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56376" y="3429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00B050"/>
                  </a:solidFill>
                </a:rPr>
                <a:t>4</a:t>
              </a:r>
              <a:endParaRPr lang="en-US" sz="2800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40352" y="378904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00B050"/>
                  </a:solidFill>
                </a:rPr>
                <a:t>5</a:t>
              </a:r>
              <a:endParaRPr lang="en-US" sz="2800" dirty="0" smtClean="0">
                <a:solidFill>
                  <a:srgbClr val="00B050"/>
                </a:solidFill>
              </a:endParaRPr>
            </a:p>
          </p:txBody>
        </p:sp>
      </p:grpSp>
      <p:sp>
        <p:nvSpPr>
          <p:cNvPr id="14" name="Freeform 13"/>
          <p:cNvSpPr/>
          <p:nvPr/>
        </p:nvSpPr>
        <p:spPr>
          <a:xfrm>
            <a:off x="6084168" y="3789040"/>
            <a:ext cx="1621347" cy="1384663"/>
          </a:xfrm>
          <a:custGeom>
            <a:avLst/>
            <a:gdLst>
              <a:gd name="connsiteX0" fmla="*/ 0 w 1621347"/>
              <a:gd name="connsiteY0" fmla="*/ 718457 h 1384663"/>
              <a:gd name="connsiteX1" fmla="*/ 0 w 1621347"/>
              <a:gd name="connsiteY1" fmla="*/ 718457 h 1384663"/>
              <a:gd name="connsiteX2" fmla="*/ 13063 w 1621347"/>
              <a:gd name="connsiteY2" fmla="*/ 470263 h 1384663"/>
              <a:gd name="connsiteX3" fmla="*/ 26126 w 1621347"/>
              <a:gd name="connsiteY3" fmla="*/ 418011 h 1384663"/>
              <a:gd name="connsiteX4" fmla="*/ 78377 w 1621347"/>
              <a:gd name="connsiteY4" fmla="*/ 313508 h 1384663"/>
              <a:gd name="connsiteX5" fmla="*/ 130629 w 1621347"/>
              <a:gd name="connsiteY5" fmla="*/ 222068 h 1384663"/>
              <a:gd name="connsiteX6" fmla="*/ 248194 w 1621347"/>
              <a:gd name="connsiteY6" fmla="*/ 130628 h 1384663"/>
              <a:gd name="connsiteX7" fmla="*/ 287383 w 1621347"/>
              <a:gd name="connsiteY7" fmla="*/ 104503 h 1384663"/>
              <a:gd name="connsiteX8" fmla="*/ 418012 w 1621347"/>
              <a:gd name="connsiteY8" fmla="*/ 65314 h 1384663"/>
              <a:gd name="connsiteX9" fmla="*/ 496389 w 1621347"/>
              <a:gd name="connsiteY9" fmla="*/ 39188 h 1384663"/>
              <a:gd name="connsiteX10" fmla="*/ 692332 w 1621347"/>
              <a:gd name="connsiteY10" fmla="*/ 13063 h 1384663"/>
              <a:gd name="connsiteX11" fmla="*/ 731520 w 1621347"/>
              <a:gd name="connsiteY11" fmla="*/ 0 h 1384663"/>
              <a:gd name="connsiteX12" fmla="*/ 1136469 w 1621347"/>
              <a:gd name="connsiteY12" fmla="*/ 13063 h 1384663"/>
              <a:gd name="connsiteX13" fmla="*/ 1254034 w 1621347"/>
              <a:gd name="connsiteY13" fmla="*/ 26125 h 1384663"/>
              <a:gd name="connsiteX14" fmla="*/ 1554480 w 1621347"/>
              <a:gd name="connsiteY14" fmla="*/ 39188 h 1384663"/>
              <a:gd name="connsiteX15" fmla="*/ 1593669 w 1621347"/>
              <a:gd name="connsiteY15" fmla="*/ 470263 h 1384663"/>
              <a:gd name="connsiteX16" fmla="*/ 1593669 w 1621347"/>
              <a:gd name="connsiteY16" fmla="*/ 692331 h 1384663"/>
              <a:gd name="connsiteX17" fmla="*/ 1554480 w 1621347"/>
              <a:gd name="connsiteY17" fmla="*/ 783771 h 1384663"/>
              <a:gd name="connsiteX18" fmla="*/ 1528354 w 1621347"/>
              <a:gd name="connsiteY18" fmla="*/ 862148 h 1384663"/>
              <a:gd name="connsiteX19" fmla="*/ 1476103 w 1621347"/>
              <a:gd name="connsiteY19" fmla="*/ 940525 h 1384663"/>
              <a:gd name="connsiteX20" fmla="*/ 1436914 w 1621347"/>
              <a:gd name="connsiteY20" fmla="*/ 1031965 h 1384663"/>
              <a:gd name="connsiteX21" fmla="*/ 1410789 w 1621347"/>
              <a:gd name="connsiteY21" fmla="*/ 1110343 h 1384663"/>
              <a:gd name="connsiteX22" fmla="*/ 1397726 w 1621347"/>
              <a:gd name="connsiteY22" fmla="*/ 1149531 h 1384663"/>
              <a:gd name="connsiteX23" fmla="*/ 1371600 w 1621347"/>
              <a:gd name="connsiteY23" fmla="*/ 1254034 h 1384663"/>
              <a:gd name="connsiteX24" fmla="*/ 1280160 w 1621347"/>
              <a:gd name="connsiteY24" fmla="*/ 1384663 h 1384663"/>
              <a:gd name="connsiteX25" fmla="*/ 1018903 w 1621347"/>
              <a:gd name="connsiteY25" fmla="*/ 1371600 h 1384663"/>
              <a:gd name="connsiteX26" fmla="*/ 979714 w 1621347"/>
              <a:gd name="connsiteY26" fmla="*/ 1345474 h 1384663"/>
              <a:gd name="connsiteX27" fmla="*/ 914400 w 1621347"/>
              <a:gd name="connsiteY27" fmla="*/ 1332411 h 1384663"/>
              <a:gd name="connsiteX28" fmla="*/ 875212 w 1621347"/>
              <a:gd name="connsiteY28" fmla="*/ 1319348 h 1384663"/>
              <a:gd name="connsiteX29" fmla="*/ 836023 w 1621347"/>
              <a:gd name="connsiteY29" fmla="*/ 1280160 h 1384663"/>
              <a:gd name="connsiteX30" fmla="*/ 574766 w 1621347"/>
              <a:gd name="connsiteY30" fmla="*/ 1214845 h 1384663"/>
              <a:gd name="connsiteX31" fmla="*/ 535577 w 1621347"/>
              <a:gd name="connsiteY31" fmla="*/ 1201783 h 1384663"/>
              <a:gd name="connsiteX32" fmla="*/ 444137 w 1621347"/>
              <a:gd name="connsiteY32" fmla="*/ 1188720 h 1384663"/>
              <a:gd name="connsiteX33" fmla="*/ 365760 w 1621347"/>
              <a:gd name="connsiteY33" fmla="*/ 1136468 h 1384663"/>
              <a:gd name="connsiteX34" fmla="*/ 326572 w 1621347"/>
              <a:gd name="connsiteY34" fmla="*/ 1110343 h 1384663"/>
              <a:gd name="connsiteX35" fmla="*/ 300446 w 1621347"/>
              <a:gd name="connsiteY35" fmla="*/ 1071154 h 1384663"/>
              <a:gd name="connsiteX36" fmla="*/ 274320 w 1621347"/>
              <a:gd name="connsiteY36" fmla="*/ 1018903 h 1384663"/>
              <a:gd name="connsiteX37" fmla="*/ 235132 w 1621347"/>
              <a:gd name="connsiteY37" fmla="*/ 992777 h 1384663"/>
              <a:gd name="connsiteX38" fmla="*/ 169817 w 1621347"/>
              <a:gd name="connsiteY38" fmla="*/ 927463 h 1384663"/>
              <a:gd name="connsiteX39" fmla="*/ 104503 w 1621347"/>
              <a:gd name="connsiteY39" fmla="*/ 862148 h 1384663"/>
              <a:gd name="connsiteX40" fmla="*/ 39189 w 1621347"/>
              <a:gd name="connsiteY40" fmla="*/ 796834 h 1384663"/>
              <a:gd name="connsiteX41" fmla="*/ 13063 w 1621347"/>
              <a:gd name="connsiteY41" fmla="*/ 757645 h 1384663"/>
              <a:gd name="connsiteX42" fmla="*/ 0 w 1621347"/>
              <a:gd name="connsiteY42" fmla="*/ 718457 h 138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621347" h="1384663">
                <a:moveTo>
                  <a:pt x="0" y="718457"/>
                </a:moveTo>
                <a:lnTo>
                  <a:pt x="0" y="718457"/>
                </a:lnTo>
                <a:cubicBezTo>
                  <a:pt x="4354" y="635726"/>
                  <a:pt x="5886" y="552797"/>
                  <a:pt x="13063" y="470263"/>
                </a:cubicBezTo>
                <a:cubicBezTo>
                  <a:pt x="14618" y="452377"/>
                  <a:pt x="19221" y="434583"/>
                  <a:pt x="26126" y="418011"/>
                </a:cubicBezTo>
                <a:cubicBezTo>
                  <a:pt x="41105" y="382061"/>
                  <a:pt x="60960" y="348342"/>
                  <a:pt x="78377" y="313508"/>
                </a:cubicBezTo>
                <a:cubicBezTo>
                  <a:pt x="86714" y="296835"/>
                  <a:pt x="113705" y="237454"/>
                  <a:pt x="130629" y="222068"/>
                </a:cubicBezTo>
                <a:cubicBezTo>
                  <a:pt x="167364" y="188672"/>
                  <a:pt x="206885" y="158166"/>
                  <a:pt x="248194" y="130628"/>
                </a:cubicBezTo>
                <a:cubicBezTo>
                  <a:pt x="261257" y="121920"/>
                  <a:pt x="272730" y="110139"/>
                  <a:pt x="287383" y="104503"/>
                </a:cubicBezTo>
                <a:cubicBezTo>
                  <a:pt x="329813" y="88184"/>
                  <a:pt x="374621" y="78874"/>
                  <a:pt x="418012" y="65314"/>
                </a:cubicBezTo>
                <a:cubicBezTo>
                  <a:pt x="444297" y="57100"/>
                  <a:pt x="469672" y="45867"/>
                  <a:pt x="496389" y="39188"/>
                </a:cubicBezTo>
                <a:cubicBezTo>
                  <a:pt x="543302" y="27460"/>
                  <a:pt x="653183" y="17413"/>
                  <a:pt x="692332" y="13063"/>
                </a:cubicBezTo>
                <a:cubicBezTo>
                  <a:pt x="705395" y="8709"/>
                  <a:pt x="717751" y="0"/>
                  <a:pt x="731520" y="0"/>
                </a:cubicBezTo>
                <a:cubicBezTo>
                  <a:pt x="866573" y="0"/>
                  <a:pt x="1001584" y="6319"/>
                  <a:pt x="1136469" y="13063"/>
                </a:cubicBezTo>
                <a:cubicBezTo>
                  <a:pt x="1175849" y="15032"/>
                  <a:pt x="1214681" y="23666"/>
                  <a:pt x="1254034" y="26125"/>
                </a:cubicBezTo>
                <a:cubicBezTo>
                  <a:pt x="1354082" y="32378"/>
                  <a:pt x="1454331" y="34834"/>
                  <a:pt x="1554480" y="39188"/>
                </a:cubicBezTo>
                <a:cubicBezTo>
                  <a:pt x="1567543" y="182880"/>
                  <a:pt x="1578948" y="326732"/>
                  <a:pt x="1593669" y="470263"/>
                </a:cubicBezTo>
                <a:cubicBezTo>
                  <a:pt x="1607911" y="609119"/>
                  <a:pt x="1621347" y="498587"/>
                  <a:pt x="1593669" y="692331"/>
                </a:cubicBezTo>
                <a:cubicBezTo>
                  <a:pt x="1588997" y="725037"/>
                  <a:pt x="1566190" y="754497"/>
                  <a:pt x="1554480" y="783771"/>
                </a:cubicBezTo>
                <a:cubicBezTo>
                  <a:pt x="1544252" y="809340"/>
                  <a:pt x="1540670" y="837516"/>
                  <a:pt x="1528354" y="862148"/>
                </a:cubicBezTo>
                <a:cubicBezTo>
                  <a:pt x="1514312" y="890232"/>
                  <a:pt x="1476103" y="940525"/>
                  <a:pt x="1476103" y="940525"/>
                </a:cubicBezTo>
                <a:cubicBezTo>
                  <a:pt x="1434049" y="1066687"/>
                  <a:pt x="1501488" y="870527"/>
                  <a:pt x="1436914" y="1031965"/>
                </a:cubicBezTo>
                <a:cubicBezTo>
                  <a:pt x="1426686" y="1057534"/>
                  <a:pt x="1419497" y="1084217"/>
                  <a:pt x="1410789" y="1110343"/>
                </a:cubicBezTo>
                <a:cubicBezTo>
                  <a:pt x="1406435" y="1123406"/>
                  <a:pt x="1400426" y="1136029"/>
                  <a:pt x="1397726" y="1149531"/>
                </a:cubicBezTo>
                <a:cubicBezTo>
                  <a:pt x="1394107" y="1167627"/>
                  <a:pt x="1384152" y="1231440"/>
                  <a:pt x="1371600" y="1254034"/>
                </a:cubicBezTo>
                <a:cubicBezTo>
                  <a:pt x="1348625" y="1295389"/>
                  <a:pt x="1309515" y="1345523"/>
                  <a:pt x="1280160" y="1384663"/>
                </a:cubicBezTo>
                <a:cubicBezTo>
                  <a:pt x="1193074" y="1380309"/>
                  <a:pt x="1105365" y="1382878"/>
                  <a:pt x="1018903" y="1371600"/>
                </a:cubicBezTo>
                <a:cubicBezTo>
                  <a:pt x="1003335" y="1369569"/>
                  <a:pt x="994414" y="1350987"/>
                  <a:pt x="979714" y="1345474"/>
                </a:cubicBezTo>
                <a:cubicBezTo>
                  <a:pt x="958925" y="1337678"/>
                  <a:pt x="935940" y="1337796"/>
                  <a:pt x="914400" y="1332411"/>
                </a:cubicBezTo>
                <a:cubicBezTo>
                  <a:pt x="901042" y="1329071"/>
                  <a:pt x="888275" y="1323702"/>
                  <a:pt x="875212" y="1319348"/>
                </a:cubicBezTo>
                <a:cubicBezTo>
                  <a:pt x="862149" y="1306285"/>
                  <a:pt x="850605" y="1291502"/>
                  <a:pt x="836023" y="1280160"/>
                </a:cubicBezTo>
                <a:cubicBezTo>
                  <a:pt x="727121" y="1195459"/>
                  <a:pt x="749403" y="1227319"/>
                  <a:pt x="574766" y="1214845"/>
                </a:cubicBezTo>
                <a:cubicBezTo>
                  <a:pt x="561703" y="1210491"/>
                  <a:pt x="549079" y="1204483"/>
                  <a:pt x="535577" y="1201783"/>
                </a:cubicBezTo>
                <a:cubicBezTo>
                  <a:pt x="505385" y="1195745"/>
                  <a:pt x="472874" y="1199773"/>
                  <a:pt x="444137" y="1188720"/>
                </a:cubicBezTo>
                <a:cubicBezTo>
                  <a:pt x="414831" y="1177448"/>
                  <a:pt x="391886" y="1153885"/>
                  <a:pt x="365760" y="1136468"/>
                </a:cubicBezTo>
                <a:lnTo>
                  <a:pt x="326572" y="1110343"/>
                </a:lnTo>
                <a:cubicBezTo>
                  <a:pt x="317863" y="1097280"/>
                  <a:pt x="308235" y="1084785"/>
                  <a:pt x="300446" y="1071154"/>
                </a:cubicBezTo>
                <a:cubicBezTo>
                  <a:pt x="290785" y="1054247"/>
                  <a:pt x="286786" y="1033862"/>
                  <a:pt x="274320" y="1018903"/>
                </a:cubicBezTo>
                <a:cubicBezTo>
                  <a:pt x="264269" y="1006842"/>
                  <a:pt x="248195" y="1001486"/>
                  <a:pt x="235132" y="992777"/>
                </a:cubicBezTo>
                <a:cubicBezTo>
                  <a:pt x="165460" y="888268"/>
                  <a:pt x="256907" y="1014553"/>
                  <a:pt x="169817" y="927463"/>
                </a:cubicBezTo>
                <a:cubicBezTo>
                  <a:pt x="82727" y="840373"/>
                  <a:pt x="209012" y="931820"/>
                  <a:pt x="104503" y="862148"/>
                </a:cubicBezTo>
                <a:cubicBezTo>
                  <a:pt x="34831" y="757643"/>
                  <a:pt x="126277" y="883923"/>
                  <a:pt x="39189" y="796834"/>
                </a:cubicBezTo>
                <a:cubicBezTo>
                  <a:pt x="28088" y="785732"/>
                  <a:pt x="20084" y="771687"/>
                  <a:pt x="13063" y="757645"/>
                </a:cubicBezTo>
                <a:cubicBezTo>
                  <a:pt x="6905" y="745329"/>
                  <a:pt x="2177" y="724988"/>
                  <a:pt x="0" y="718457"/>
                </a:cubicBezTo>
                <a:close/>
              </a:path>
            </a:pathLst>
          </a:custGeom>
          <a:solidFill>
            <a:srgbClr val="FF0000">
              <a:alpha val="1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7668344" y="3789040"/>
            <a:ext cx="1149531" cy="1505404"/>
          </a:xfrm>
          <a:custGeom>
            <a:avLst/>
            <a:gdLst>
              <a:gd name="connsiteX0" fmla="*/ 0 w 1149531"/>
              <a:gd name="connsiteY0" fmla="*/ 1293223 h 1505404"/>
              <a:gd name="connsiteX1" fmla="*/ 0 w 1149531"/>
              <a:gd name="connsiteY1" fmla="*/ 1293223 h 1505404"/>
              <a:gd name="connsiteX2" fmla="*/ 13063 w 1149531"/>
              <a:gd name="connsiteY2" fmla="*/ 1005840 h 1505404"/>
              <a:gd name="connsiteX3" fmla="*/ 26126 w 1149531"/>
              <a:gd name="connsiteY3" fmla="*/ 888275 h 1505404"/>
              <a:gd name="connsiteX4" fmla="*/ 52251 w 1149531"/>
              <a:gd name="connsiteY4" fmla="*/ 849086 h 1505404"/>
              <a:gd name="connsiteX5" fmla="*/ 130628 w 1149531"/>
              <a:gd name="connsiteY5" fmla="*/ 757646 h 1505404"/>
              <a:gd name="connsiteX6" fmla="*/ 209006 w 1149531"/>
              <a:gd name="connsiteY6" fmla="*/ 640080 h 1505404"/>
              <a:gd name="connsiteX7" fmla="*/ 222068 w 1149531"/>
              <a:gd name="connsiteY7" fmla="*/ 600892 h 1505404"/>
              <a:gd name="connsiteX8" fmla="*/ 261257 w 1149531"/>
              <a:gd name="connsiteY8" fmla="*/ 509452 h 1505404"/>
              <a:gd name="connsiteX9" fmla="*/ 274320 w 1149531"/>
              <a:gd name="connsiteY9" fmla="*/ 365760 h 1505404"/>
              <a:gd name="connsiteX10" fmla="*/ 300446 w 1149531"/>
              <a:gd name="connsiteY10" fmla="*/ 326572 h 1505404"/>
              <a:gd name="connsiteX11" fmla="*/ 339634 w 1149531"/>
              <a:gd name="connsiteY11" fmla="*/ 274320 h 1505404"/>
              <a:gd name="connsiteX12" fmla="*/ 378823 w 1149531"/>
              <a:gd name="connsiteY12" fmla="*/ 235132 h 1505404"/>
              <a:gd name="connsiteX13" fmla="*/ 431074 w 1149531"/>
              <a:gd name="connsiteY13" fmla="*/ 156755 h 1505404"/>
              <a:gd name="connsiteX14" fmla="*/ 483326 w 1149531"/>
              <a:gd name="connsiteY14" fmla="*/ 117566 h 1505404"/>
              <a:gd name="connsiteX15" fmla="*/ 561703 w 1149531"/>
              <a:gd name="connsiteY15" fmla="*/ 26126 h 1505404"/>
              <a:gd name="connsiteX16" fmla="*/ 640080 w 1149531"/>
              <a:gd name="connsiteY16" fmla="*/ 13063 h 1505404"/>
              <a:gd name="connsiteX17" fmla="*/ 757646 w 1149531"/>
              <a:gd name="connsiteY17" fmla="*/ 0 h 1505404"/>
              <a:gd name="connsiteX18" fmla="*/ 888274 w 1149531"/>
              <a:gd name="connsiteY18" fmla="*/ 13063 h 1505404"/>
              <a:gd name="connsiteX19" fmla="*/ 1005840 w 1149531"/>
              <a:gd name="connsiteY19" fmla="*/ 78377 h 1505404"/>
              <a:gd name="connsiteX20" fmla="*/ 1084217 w 1149531"/>
              <a:gd name="connsiteY20" fmla="*/ 104503 h 1505404"/>
              <a:gd name="connsiteX21" fmla="*/ 1123406 w 1149531"/>
              <a:gd name="connsiteY21" fmla="*/ 143692 h 1505404"/>
              <a:gd name="connsiteX22" fmla="*/ 1149531 w 1149531"/>
              <a:gd name="connsiteY22" fmla="*/ 222069 h 1505404"/>
              <a:gd name="connsiteX23" fmla="*/ 1136468 w 1149531"/>
              <a:gd name="connsiteY23" fmla="*/ 404949 h 1505404"/>
              <a:gd name="connsiteX24" fmla="*/ 1123406 w 1149531"/>
              <a:gd name="connsiteY24" fmla="*/ 444137 h 1505404"/>
              <a:gd name="connsiteX25" fmla="*/ 1110343 w 1149531"/>
              <a:gd name="connsiteY25" fmla="*/ 535577 h 1505404"/>
              <a:gd name="connsiteX26" fmla="*/ 1097280 w 1149531"/>
              <a:gd name="connsiteY26" fmla="*/ 574766 h 1505404"/>
              <a:gd name="connsiteX27" fmla="*/ 1071154 w 1149531"/>
              <a:gd name="connsiteY27" fmla="*/ 731520 h 1505404"/>
              <a:gd name="connsiteX28" fmla="*/ 1058091 w 1149531"/>
              <a:gd name="connsiteY28" fmla="*/ 770709 h 1505404"/>
              <a:gd name="connsiteX29" fmla="*/ 1005840 w 1149531"/>
              <a:gd name="connsiteY29" fmla="*/ 822960 h 1505404"/>
              <a:gd name="connsiteX30" fmla="*/ 979714 w 1149531"/>
              <a:gd name="connsiteY30" fmla="*/ 875212 h 1505404"/>
              <a:gd name="connsiteX31" fmla="*/ 953588 w 1149531"/>
              <a:gd name="connsiteY31" fmla="*/ 914400 h 1505404"/>
              <a:gd name="connsiteX32" fmla="*/ 875211 w 1149531"/>
              <a:gd name="connsiteY32" fmla="*/ 1071155 h 1505404"/>
              <a:gd name="connsiteX33" fmla="*/ 836023 w 1149531"/>
              <a:gd name="connsiteY33" fmla="*/ 1097280 h 1505404"/>
              <a:gd name="connsiteX34" fmla="*/ 796834 w 1149531"/>
              <a:gd name="connsiteY34" fmla="*/ 1188720 h 1505404"/>
              <a:gd name="connsiteX35" fmla="*/ 744583 w 1149531"/>
              <a:gd name="connsiteY35" fmla="*/ 1267097 h 1505404"/>
              <a:gd name="connsiteX36" fmla="*/ 718457 w 1149531"/>
              <a:gd name="connsiteY36" fmla="*/ 1306286 h 1505404"/>
              <a:gd name="connsiteX37" fmla="*/ 653143 w 1149531"/>
              <a:gd name="connsiteY37" fmla="*/ 1371600 h 1505404"/>
              <a:gd name="connsiteX38" fmla="*/ 613954 w 1149531"/>
              <a:gd name="connsiteY38" fmla="*/ 1410789 h 1505404"/>
              <a:gd name="connsiteX39" fmla="*/ 587828 w 1149531"/>
              <a:gd name="connsiteY39" fmla="*/ 1449977 h 1505404"/>
              <a:gd name="connsiteX40" fmla="*/ 548640 w 1149531"/>
              <a:gd name="connsiteY40" fmla="*/ 1463040 h 1505404"/>
              <a:gd name="connsiteX41" fmla="*/ 313508 w 1149531"/>
              <a:gd name="connsiteY41" fmla="*/ 1476103 h 1505404"/>
              <a:gd name="connsiteX42" fmla="*/ 169817 w 1149531"/>
              <a:gd name="connsiteY42" fmla="*/ 1476103 h 1505404"/>
              <a:gd name="connsiteX43" fmla="*/ 39188 w 1149531"/>
              <a:gd name="connsiteY43" fmla="*/ 1319349 h 1505404"/>
              <a:gd name="connsiteX44" fmla="*/ 39188 w 1149531"/>
              <a:gd name="connsiteY44" fmla="*/ 1319349 h 1505404"/>
              <a:gd name="connsiteX45" fmla="*/ 0 w 1149531"/>
              <a:gd name="connsiteY45" fmla="*/ 1293223 h 150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49531" h="1505404">
                <a:moveTo>
                  <a:pt x="0" y="1293223"/>
                </a:moveTo>
                <a:lnTo>
                  <a:pt x="0" y="1293223"/>
                </a:lnTo>
                <a:cubicBezTo>
                  <a:pt x="4354" y="1197429"/>
                  <a:pt x="6889" y="1101534"/>
                  <a:pt x="13063" y="1005840"/>
                </a:cubicBezTo>
                <a:cubicBezTo>
                  <a:pt x="15602" y="966492"/>
                  <a:pt x="16563" y="926527"/>
                  <a:pt x="26126" y="888275"/>
                </a:cubicBezTo>
                <a:cubicBezTo>
                  <a:pt x="29934" y="873044"/>
                  <a:pt x="43126" y="861861"/>
                  <a:pt x="52251" y="849086"/>
                </a:cubicBezTo>
                <a:cubicBezTo>
                  <a:pt x="94141" y="790440"/>
                  <a:pt x="83159" y="805116"/>
                  <a:pt x="130628" y="757646"/>
                </a:cubicBezTo>
                <a:cubicBezTo>
                  <a:pt x="160448" y="668185"/>
                  <a:pt x="120049" y="773514"/>
                  <a:pt x="209006" y="640080"/>
                </a:cubicBezTo>
                <a:cubicBezTo>
                  <a:pt x="216644" y="628623"/>
                  <a:pt x="216644" y="613548"/>
                  <a:pt x="222068" y="600892"/>
                </a:cubicBezTo>
                <a:cubicBezTo>
                  <a:pt x="270498" y="487887"/>
                  <a:pt x="230619" y="601363"/>
                  <a:pt x="261257" y="509452"/>
                </a:cubicBezTo>
                <a:cubicBezTo>
                  <a:pt x="265611" y="461555"/>
                  <a:pt x="264243" y="412787"/>
                  <a:pt x="274320" y="365760"/>
                </a:cubicBezTo>
                <a:cubicBezTo>
                  <a:pt x="277610" y="350409"/>
                  <a:pt x="291321" y="339347"/>
                  <a:pt x="300446" y="326572"/>
                </a:cubicBezTo>
                <a:cubicBezTo>
                  <a:pt x="313100" y="308856"/>
                  <a:pt x="325465" y="290850"/>
                  <a:pt x="339634" y="274320"/>
                </a:cubicBezTo>
                <a:cubicBezTo>
                  <a:pt x="351656" y="260294"/>
                  <a:pt x="367481" y="249714"/>
                  <a:pt x="378823" y="235132"/>
                </a:cubicBezTo>
                <a:cubicBezTo>
                  <a:pt x="398100" y="210347"/>
                  <a:pt x="405955" y="175594"/>
                  <a:pt x="431074" y="156755"/>
                </a:cubicBezTo>
                <a:cubicBezTo>
                  <a:pt x="448491" y="143692"/>
                  <a:pt x="467931" y="132961"/>
                  <a:pt x="483326" y="117566"/>
                </a:cubicBezTo>
                <a:cubicBezTo>
                  <a:pt x="499437" y="101455"/>
                  <a:pt x="536107" y="37502"/>
                  <a:pt x="561703" y="26126"/>
                </a:cubicBezTo>
                <a:cubicBezTo>
                  <a:pt x="585906" y="15369"/>
                  <a:pt x="613826" y="16564"/>
                  <a:pt x="640080" y="13063"/>
                </a:cubicBezTo>
                <a:cubicBezTo>
                  <a:pt x="679164" y="7852"/>
                  <a:pt x="718457" y="4354"/>
                  <a:pt x="757646" y="0"/>
                </a:cubicBezTo>
                <a:cubicBezTo>
                  <a:pt x="801189" y="4354"/>
                  <a:pt x="845486" y="3894"/>
                  <a:pt x="888274" y="13063"/>
                </a:cubicBezTo>
                <a:cubicBezTo>
                  <a:pt x="912172" y="18184"/>
                  <a:pt x="990405" y="71361"/>
                  <a:pt x="1005840" y="78377"/>
                </a:cubicBezTo>
                <a:cubicBezTo>
                  <a:pt x="1030911" y="89773"/>
                  <a:pt x="1058091" y="95794"/>
                  <a:pt x="1084217" y="104503"/>
                </a:cubicBezTo>
                <a:cubicBezTo>
                  <a:pt x="1097280" y="117566"/>
                  <a:pt x="1114434" y="127543"/>
                  <a:pt x="1123406" y="143692"/>
                </a:cubicBezTo>
                <a:cubicBezTo>
                  <a:pt x="1136780" y="167765"/>
                  <a:pt x="1149531" y="222069"/>
                  <a:pt x="1149531" y="222069"/>
                </a:cubicBezTo>
                <a:cubicBezTo>
                  <a:pt x="1145177" y="283029"/>
                  <a:pt x="1143609" y="344252"/>
                  <a:pt x="1136468" y="404949"/>
                </a:cubicBezTo>
                <a:cubicBezTo>
                  <a:pt x="1134859" y="418624"/>
                  <a:pt x="1126106" y="430635"/>
                  <a:pt x="1123406" y="444137"/>
                </a:cubicBezTo>
                <a:cubicBezTo>
                  <a:pt x="1117368" y="474329"/>
                  <a:pt x="1116381" y="505385"/>
                  <a:pt x="1110343" y="535577"/>
                </a:cubicBezTo>
                <a:cubicBezTo>
                  <a:pt x="1107643" y="549079"/>
                  <a:pt x="1099980" y="561264"/>
                  <a:pt x="1097280" y="574766"/>
                </a:cubicBezTo>
                <a:cubicBezTo>
                  <a:pt x="1086891" y="626709"/>
                  <a:pt x="1087905" y="681266"/>
                  <a:pt x="1071154" y="731520"/>
                </a:cubicBezTo>
                <a:cubicBezTo>
                  <a:pt x="1066800" y="744583"/>
                  <a:pt x="1066094" y="759504"/>
                  <a:pt x="1058091" y="770709"/>
                </a:cubicBezTo>
                <a:cubicBezTo>
                  <a:pt x="1043774" y="790752"/>
                  <a:pt x="1020619" y="803255"/>
                  <a:pt x="1005840" y="822960"/>
                </a:cubicBezTo>
                <a:cubicBezTo>
                  <a:pt x="994156" y="838539"/>
                  <a:pt x="989375" y="858305"/>
                  <a:pt x="979714" y="875212"/>
                </a:cubicBezTo>
                <a:cubicBezTo>
                  <a:pt x="971925" y="888843"/>
                  <a:pt x="962297" y="901337"/>
                  <a:pt x="953588" y="914400"/>
                </a:cubicBezTo>
                <a:cubicBezTo>
                  <a:pt x="939720" y="969876"/>
                  <a:pt x="929091" y="1035235"/>
                  <a:pt x="875211" y="1071155"/>
                </a:cubicBezTo>
                <a:lnTo>
                  <a:pt x="836023" y="1097280"/>
                </a:lnTo>
                <a:cubicBezTo>
                  <a:pt x="822509" y="1137823"/>
                  <a:pt x="821048" y="1148364"/>
                  <a:pt x="796834" y="1188720"/>
                </a:cubicBezTo>
                <a:cubicBezTo>
                  <a:pt x="780679" y="1215644"/>
                  <a:pt x="762000" y="1240971"/>
                  <a:pt x="744583" y="1267097"/>
                </a:cubicBezTo>
                <a:cubicBezTo>
                  <a:pt x="735874" y="1280160"/>
                  <a:pt x="725478" y="1292244"/>
                  <a:pt x="718457" y="1306286"/>
                </a:cubicBezTo>
                <a:cubicBezTo>
                  <a:pt x="686173" y="1370853"/>
                  <a:pt x="710805" y="1352379"/>
                  <a:pt x="653143" y="1371600"/>
                </a:cubicBezTo>
                <a:cubicBezTo>
                  <a:pt x="640080" y="1384663"/>
                  <a:pt x="625781" y="1396597"/>
                  <a:pt x="613954" y="1410789"/>
                </a:cubicBezTo>
                <a:cubicBezTo>
                  <a:pt x="603903" y="1422850"/>
                  <a:pt x="600087" y="1440170"/>
                  <a:pt x="587828" y="1449977"/>
                </a:cubicBezTo>
                <a:cubicBezTo>
                  <a:pt x="577076" y="1458579"/>
                  <a:pt x="562347" y="1461735"/>
                  <a:pt x="548640" y="1463040"/>
                </a:cubicBezTo>
                <a:cubicBezTo>
                  <a:pt x="470495" y="1470482"/>
                  <a:pt x="391885" y="1471749"/>
                  <a:pt x="313508" y="1476103"/>
                </a:cubicBezTo>
                <a:cubicBezTo>
                  <a:pt x="263338" y="1488646"/>
                  <a:pt x="224234" y="1505404"/>
                  <a:pt x="169817" y="1476103"/>
                </a:cubicBezTo>
                <a:cubicBezTo>
                  <a:pt x="117517" y="1447941"/>
                  <a:pt x="70905" y="1366924"/>
                  <a:pt x="39188" y="1319349"/>
                </a:cubicBezTo>
                <a:lnTo>
                  <a:pt x="39188" y="1319349"/>
                </a:lnTo>
                <a:lnTo>
                  <a:pt x="0" y="1293223"/>
                </a:lnTo>
                <a:close/>
              </a:path>
            </a:pathLst>
          </a:custGeom>
          <a:solidFill>
            <a:srgbClr val="00B050">
              <a:alpha val="1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07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Transferable Utility Games: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12776"/>
            <a:ext cx="8229600" cy="5257800"/>
          </a:xfrm>
        </p:spPr>
        <p:txBody>
          <a:bodyPr>
            <a:normAutofit/>
          </a:bodyPr>
          <a:lstStyle/>
          <a:p>
            <a:r>
              <a:rPr lang="en-GB" dirty="0" smtClean="0"/>
              <a:t> Example:</a:t>
            </a:r>
          </a:p>
          <a:p>
            <a:pPr lvl="1"/>
            <a:r>
              <a:rPr lang="en-GB" dirty="0" smtClean="0"/>
              <a:t>suppose v(</a:t>
            </a:r>
            <a:r>
              <a:rPr lang="en-GB" dirty="0" smtClean="0">
                <a:solidFill>
                  <a:srgbClr val="FF0000"/>
                </a:solidFill>
              </a:rPr>
              <a:t>{1, 2, 3}</a:t>
            </a:r>
            <a:r>
              <a:rPr lang="en-GB" dirty="0" smtClean="0"/>
              <a:t>) = </a:t>
            </a:r>
            <a:r>
              <a:rPr lang="en-GB" dirty="0" smtClean="0">
                <a:solidFill>
                  <a:srgbClr val="FF0000"/>
                </a:solidFill>
              </a:rPr>
              <a:t>9</a:t>
            </a:r>
            <a:r>
              <a:rPr lang="en-GB" dirty="0" smtClean="0"/>
              <a:t>, v(</a:t>
            </a:r>
            <a:r>
              <a:rPr lang="en-GB" dirty="0" smtClean="0">
                <a:solidFill>
                  <a:srgbClr val="00B050"/>
                </a:solidFill>
              </a:rPr>
              <a:t>{4, 5}</a:t>
            </a:r>
            <a:r>
              <a:rPr lang="en-GB" dirty="0" smtClean="0"/>
              <a:t>) = </a:t>
            </a:r>
            <a:r>
              <a:rPr lang="en-GB" dirty="0" smtClean="0">
                <a:solidFill>
                  <a:srgbClr val="00B050"/>
                </a:solidFill>
              </a:rPr>
              <a:t>4</a:t>
            </a:r>
          </a:p>
          <a:p>
            <a:pPr lvl="1"/>
            <a:r>
              <a:rPr lang="en-GB" dirty="0" smtClean="0"/>
              <a:t>then ({</a:t>
            </a:r>
            <a:r>
              <a:rPr lang="en-GB" dirty="0" smtClean="0">
                <a:solidFill>
                  <a:srgbClr val="FF0000"/>
                </a:solidFill>
              </a:rPr>
              <a:t>{1, 2, 3}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{4, 5}</a:t>
            </a:r>
            <a:r>
              <a:rPr lang="en-GB" dirty="0" smtClean="0"/>
              <a:t>}, (</a:t>
            </a:r>
            <a:r>
              <a:rPr lang="en-GB" dirty="0" smtClean="0">
                <a:solidFill>
                  <a:srgbClr val="FF0000"/>
                </a:solidFill>
              </a:rPr>
              <a:t>3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3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3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3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1</a:t>
            </a:r>
            <a:r>
              <a:rPr lang="en-GB" dirty="0" smtClean="0"/>
              <a:t>)) is an outcome</a:t>
            </a:r>
          </a:p>
          <a:p>
            <a:pPr lvl="1"/>
            <a:r>
              <a:rPr lang="en-GB" dirty="0" smtClean="0"/>
              <a:t>({</a:t>
            </a:r>
            <a:r>
              <a:rPr lang="en-GB" dirty="0" smtClean="0">
                <a:solidFill>
                  <a:srgbClr val="FF0000"/>
                </a:solidFill>
              </a:rPr>
              <a:t>{1, 2, 3}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{4, 5}</a:t>
            </a:r>
            <a:r>
              <a:rPr lang="en-GB" dirty="0" smtClean="0"/>
              <a:t>}, (</a:t>
            </a:r>
            <a:r>
              <a:rPr lang="en-GB" dirty="0" smtClean="0">
                <a:solidFill>
                  <a:srgbClr val="FF0000"/>
                </a:solidFill>
              </a:rPr>
              <a:t>2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3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2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3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3</a:t>
            </a:r>
            <a:r>
              <a:rPr lang="en-GB" dirty="0" smtClean="0"/>
              <a:t>)) </a:t>
            </a:r>
            <a:br>
              <a:rPr lang="en-GB" dirty="0" smtClean="0"/>
            </a:br>
            <a:r>
              <a:rPr lang="en-GB" dirty="0" smtClean="0"/>
              <a:t>is NOT an outcome: transfers </a:t>
            </a:r>
            <a:br>
              <a:rPr lang="en-GB" dirty="0" smtClean="0"/>
            </a:br>
            <a:r>
              <a:rPr lang="en-GB" dirty="0" smtClean="0"/>
              <a:t>between coalitions are not allowed</a:t>
            </a:r>
          </a:p>
          <a:p>
            <a:r>
              <a:rPr lang="en-GB" dirty="0" smtClean="0"/>
              <a:t>An outcome</a:t>
            </a:r>
            <a:r>
              <a:rPr lang="en-GB" dirty="0" smtClean="0">
                <a:solidFill>
                  <a:srgbClr val="FF0000"/>
                </a:solidFill>
              </a:rPr>
              <a:t> (CS, </a:t>
            </a:r>
            <a:r>
              <a:rPr lang="en-GB" b="1" u="sng" dirty="0" smtClean="0">
                <a:solidFill>
                  <a:srgbClr val="FF0000"/>
                </a:solidFill>
              </a:rPr>
              <a:t>x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r>
              <a:rPr lang="en-GB" dirty="0" smtClean="0"/>
              <a:t> is called an </a:t>
            </a:r>
            <a:br>
              <a:rPr lang="en-GB" dirty="0" smtClean="0"/>
            </a:br>
            <a:r>
              <a:rPr lang="en-GB" dirty="0" smtClean="0">
                <a:solidFill>
                  <a:schemeClr val="accent1"/>
                </a:solidFill>
              </a:rPr>
              <a:t>imputation</a:t>
            </a:r>
            <a:r>
              <a:rPr lang="en-GB" dirty="0" smtClean="0"/>
              <a:t> if it satisfies </a:t>
            </a:r>
            <a:r>
              <a:rPr lang="en-GB" dirty="0" smtClean="0">
                <a:solidFill>
                  <a:schemeClr val="accent1"/>
                </a:solidFill>
              </a:rPr>
              <a:t>individual rationality</a:t>
            </a:r>
            <a:r>
              <a:rPr lang="en-GB" dirty="0" smtClean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baseline="-25000" dirty="0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≥ v({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})</a:t>
            </a:r>
            <a:r>
              <a:rPr lang="en-US" dirty="0" smtClean="0"/>
              <a:t> for all </a:t>
            </a:r>
            <a:r>
              <a:rPr lang="en-US" dirty="0" err="1" smtClean="0">
                <a:solidFill>
                  <a:srgbClr val="FF0000"/>
                </a:solidFill>
              </a:rPr>
              <a:t>i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  <a:sym typeface="Symbol"/>
              </a:rPr>
              <a:t> </a:t>
            </a:r>
            <a:r>
              <a:rPr lang="en-US" dirty="0" smtClean="0">
                <a:solidFill>
                  <a:srgbClr val="FF0000"/>
                </a:solidFill>
              </a:rPr>
              <a:t>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GB" dirty="0" smtClean="0"/>
              <a:t>Notation: we will denote </a:t>
            </a:r>
            <a:r>
              <a:rPr lang="en-GB" dirty="0" err="1" smtClean="0">
                <a:solidFill>
                  <a:srgbClr val="FF0000"/>
                </a:solidFill>
                <a:latin typeface="Symbol" pitchFamily="18" charset="2"/>
                <a:ea typeface="Cambria Math"/>
              </a:rPr>
              <a:t>S</a:t>
            </a:r>
            <a:r>
              <a:rPr lang="en-GB" baseline="-25000" dirty="0" err="1" smtClean="0">
                <a:solidFill>
                  <a:srgbClr val="FF0000"/>
                </a:solidFill>
                <a:ea typeface="Cambria Math"/>
              </a:rPr>
              <a:t>i</a:t>
            </a:r>
            <a:r>
              <a:rPr lang="en-GB" baseline="-25000" dirty="0" err="1" smtClean="0">
                <a:solidFill>
                  <a:srgbClr val="FF0000"/>
                </a:solidFill>
                <a:ea typeface="Cambria Math"/>
                <a:sym typeface="Symbol"/>
              </a:rPr>
              <a:t>C</a:t>
            </a:r>
            <a:r>
              <a:rPr lang="en-GB" dirty="0" smtClean="0">
                <a:solidFill>
                  <a:srgbClr val="FF0000"/>
                </a:solidFill>
                <a:ea typeface="Cambria Math"/>
                <a:sym typeface="Symbol"/>
              </a:rPr>
              <a:t> x</a:t>
            </a:r>
            <a:r>
              <a:rPr lang="en-GB" baseline="-25000" dirty="0" smtClean="0">
                <a:solidFill>
                  <a:srgbClr val="FF0000"/>
                </a:solidFill>
                <a:ea typeface="Cambria Math"/>
                <a:sym typeface="Symbol"/>
              </a:rPr>
              <a:t>i</a:t>
            </a:r>
            <a:r>
              <a:rPr lang="en-GB" dirty="0" smtClean="0">
                <a:solidFill>
                  <a:srgbClr val="FF0000"/>
                </a:solidFill>
                <a:ea typeface="Cambria Math"/>
                <a:sym typeface="Symbol"/>
              </a:rPr>
              <a:t> </a:t>
            </a:r>
            <a:r>
              <a:rPr lang="en-GB" dirty="0" smtClean="0">
                <a:ea typeface="Cambria Math"/>
                <a:sym typeface="Symbol"/>
              </a:rPr>
              <a:t>by </a:t>
            </a:r>
            <a:r>
              <a:rPr lang="en-GB" dirty="0" smtClean="0">
                <a:solidFill>
                  <a:srgbClr val="FF0000"/>
                </a:solidFill>
                <a:ea typeface="Cambria Math"/>
                <a:sym typeface="Symbol"/>
              </a:rPr>
              <a:t>x(C)</a:t>
            </a:r>
            <a:endParaRPr lang="en-GB" dirty="0" smtClean="0">
              <a:solidFill>
                <a:srgbClr val="FF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6372200" y="3212976"/>
            <a:ext cx="1231504" cy="1130424"/>
            <a:chOff x="6372200" y="3284984"/>
            <a:chExt cx="1231504" cy="1130424"/>
          </a:xfrm>
        </p:grpSpPr>
        <p:sp>
          <p:nvSpPr>
            <p:cNvPr id="4" name="Oval 3"/>
            <p:cNvSpPr/>
            <p:nvPr/>
          </p:nvSpPr>
          <p:spPr>
            <a:xfrm>
              <a:off x="6588224" y="3717032"/>
              <a:ext cx="266328" cy="2663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308304" y="3284984"/>
              <a:ext cx="266328" cy="2663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020272" y="4149080"/>
              <a:ext cx="266328" cy="2663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72200" y="335699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1</a:t>
              </a:r>
              <a:endParaRPr lang="en-US" sz="2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20272" y="335699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2</a:t>
              </a:r>
              <a:endParaRPr lang="en-US" sz="2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386104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3</a:t>
              </a:r>
              <a:endParaRPr lang="en-US" sz="28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028384" y="3356992"/>
            <a:ext cx="842392" cy="1058416"/>
            <a:chOff x="7740352" y="3429000"/>
            <a:chExt cx="842392" cy="1058416"/>
          </a:xfrm>
        </p:grpSpPr>
        <p:sp>
          <p:nvSpPr>
            <p:cNvPr id="5" name="Oval 4"/>
            <p:cNvSpPr/>
            <p:nvPr/>
          </p:nvSpPr>
          <p:spPr>
            <a:xfrm>
              <a:off x="7884368" y="4221088"/>
              <a:ext cx="266328" cy="26632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316416" y="3573016"/>
              <a:ext cx="266328" cy="26632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56376" y="3429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00B050"/>
                  </a:solidFill>
                </a:rPr>
                <a:t>4</a:t>
              </a:r>
              <a:endParaRPr lang="en-US" sz="2800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40352" y="378904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00B050"/>
                  </a:solidFill>
                </a:rPr>
                <a:t>5</a:t>
              </a:r>
              <a:endParaRPr lang="en-US" sz="2800" dirty="0" smtClean="0">
                <a:solidFill>
                  <a:srgbClr val="00B050"/>
                </a:solidFill>
              </a:endParaRPr>
            </a:p>
          </p:txBody>
        </p:sp>
      </p:grpSp>
      <p:sp>
        <p:nvSpPr>
          <p:cNvPr id="14" name="Freeform 13"/>
          <p:cNvSpPr/>
          <p:nvPr/>
        </p:nvSpPr>
        <p:spPr>
          <a:xfrm>
            <a:off x="6228184" y="3068960"/>
            <a:ext cx="1621347" cy="1384663"/>
          </a:xfrm>
          <a:custGeom>
            <a:avLst/>
            <a:gdLst>
              <a:gd name="connsiteX0" fmla="*/ 0 w 1621347"/>
              <a:gd name="connsiteY0" fmla="*/ 718457 h 1384663"/>
              <a:gd name="connsiteX1" fmla="*/ 0 w 1621347"/>
              <a:gd name="connsiteY1" fmla="*/ 718457 h 1384663"/>
              <a:gd name="connsiteX2" fmla="*/ 13063 w 1621347"/>
              <a:gd name="connsiteY2" fmla="*/ 470263 h 1384663"/>
              <a:gd name="connsiteX3" fmla="*/ 26126 w 1621347"/>
              <a:gd name="connsiteY3" fmla="*/ 418011 h 1384663"/>
              <a:gd name="connsiteX4" fmla="*/ 78377 w 1621347"/>
              <a:gd name="connsiteY4" fmla="*/ 313508 h 1384663"/>
              <a:gd name="connsiteX5" fmla="*/ 130629 w 1621347"/>
              <a:gd name="connsiteY5" fmla="*/ 222068 h 1384663"/>
              <a:gd name="connsiteX6" fmla="*/ 248194 w 1621347"/>
              <a:gd name="connsiteY6" fmla="*/ 130628 h 1384663"/>
              <a:gd name="connsiteX7" fmla="*/ 287383 w 1621347"/>
              <a:gd name="connsiteY7" fmla="*/ 104503 h 1384663"/>
              <a:gd name="connsiteX8" fmla="*/ 418012 w 1621347"/>
              <a:gd name="connsiteY8" fmla="*/ 65314 h 1384663"/>
              <a:gd name="connsiteX9" fmla="*/ 496389 w 1621347"/>
              <a:gd name="connsiteY9" fmla="*/ 39188 h 1384663"/>
              <a:gd name="connsiteX10" fmla="*/ 692332 w 1621347"/>
              <a:gd name="connsiteY10" fmla="*/ 13063 h 1384663"/>
              <a:gd name="connsiteX11" fmla="*/ 731520 w 1621347"/>
              <a:gd name="connsiteY11" fmla="*/ 0 h 1384663"/>
              <a:gd name="connsiteX12" fmla="*/ 1136469 w 1621347"/>
              <a:gd name="connsiteY12" fmla="*/ 13063 h 1384663"/>
              <a:gd name="connsiteX13" fmla="*/ 1254034 w 1621347"/>
              <a:gd name="connsiteY13" fmla="*/ 26125 h 1384663"/>
              <a:gd name="connsiteX14" fmla="*/ 1554480 w 1621347"/>
              <a:gd name="connsiteY14" fmla="*/ 39188 h 1384663"/>
              <a:gd name="connsiteX15" fmla="*/ 1593669 w 1621347"/>
              <a:gd name="connsiteY15" fmla="*/ 470263 h 1384663"/>
              <a:gd name="connsiteX16" fmla="*/ 1593669 w 1621347"/>
              <a:gd name="connsiteY16" fmla="*/ 692331 h 1384663"/>
              <a:gd name="connsiteX17" fmla="*/ 1554480 w 1621347"/>
              <a:gd name="connsiteY17" fmla="*/ 783771 h 1384663"/>
              <a:gd name="connsiteX18" fmla="*/ 1528354 w 1621347"/>
              <a:gd name="connsiteY18" fmla="*/ 862148 h 1384663"/>
              <a:gd name="connsiteX19" fmla="*/ 1476103 w 1621347"/>
              <a:gd name="connsiteY19" fmla="*/ 940525 h 1384663"/>
              <a:gd name="connsiteX20" fmla="*/ 1436914 w 1621347"/>
              <a:gd name="connsiteY20" fmla="*/ 1031965 h 1384663"/>
              <a:gd name="connsiteX21" fmla="*/ 1410789 w 1621347"/>
              <a:gd name="connsiteY21" fmla="*/ 1110343 h 1384663"/>
              <a:gd name="connsiteX22" fmla="*/ 1397726 w 1621347"/>
              <a:gd name="connsiteY22" fmla="*/ 1149531 h 1384663"/>
              <a:gd name="connsiteX23" fmla="*/ 1371600 w 1621347"/>
              <a:gd name="connsiteY23" fmla="*/ 1254034 h 1384663"/>
              <a:gd name="connsiteX24" fmla="*/ 1280160 w 1621347"/>
              <a:gd name="connsiteY24" fmla="*/ 1384663 h 1384663"/>
              <a:gd name="connsiteX25" fmla="*/ 1018903 w 1621347"/>
              <a:gd name="connsiteY25" fmla="*/ 1371600 h 1384663"/>
              <a:gd name="connsiteX26" fmla="*/ 979714 w 1621347"/>
              <a:gd name="connsiteY26" fmla="*/ 1345474 h 1384663"/>
              <a:gd name="connsiteX27" fmla="*/ 914400 w 1621347"/>
              <a:gd name="connsiteY27" fmla="*/ 1332411 h 1384663"/>
              <a:gd name="connsiteX28" fmla="*/ 875212 w 1621347"/>
              <a:gd name="connsiteY28" fmla="*/ 1319348 h 1384663"/>
              <a:gd name="connsiteX29" fmla="*/ 836023 w 1621347"/>
              <a:gd name="connsiteY29" fmla="*/ 1280160 h 1384663"/>
              <a:gd name="connsiteX30" fmla="*/ 574766 w 1621347"/>
              <a:gd name="connsiteY30" fmla="*/ 1214845 h 1384663"/>
              <a:gd name="connsiteX31" fmla="*/ 535577 w 1621347"/>
              <a:gd name="connsiteY31" fmla="*/ 1201783 h 1384663"/>
              <a:gd name="connsiteX32" fmla="*/ 444137 w 1621347"/>
              <a:gd name="connsiteY32" fmla="*/ 1188720 h 1384663"/>
              <a:gd name="connsiteX33" fmla="*/ 365760 w 1621347"/>
              <a:gd name="connsiteY33" fmla="*/ 1136468 h 1384663"/>
              <a:gd name="connsiteX34" fmla="*/ 326572 w 1621347"/>
              <a:gd name="connsiteY34" fmla="*/ 1110343 h 1384663"/>
              <a:gd name="connsiteX35" fmla="*/ 300446 w 1621347"/>
              <a:gd name="connsiteY35" fmla="*/ 1071154 h 1384663"/>
              <a:gd name="connsiteX36" fmla="*/ 274320 w 1621347"/>
              <a:gd name="connsiteY36" fmla="*/ 1018903 h 1384663"/>
              <a:gd name="connsiteX37" fmla="*/ 235132 w 1621347"/>
              <a:gd name="connsiteY37" fmla="*/ 992777 h 1384663"/>
              <a:gd name="connsiteX38" fmla="*/ 169817 w 1621347"/>
              <a:gd name="connsiteY38" fmla="*/ 927463 h 1384663"/>
              <a:gd name="connsiteX39" fmla="*/ 104503 w 1621347"/>
              <a:gd name="connsiteY39" fmla="*/ 862148 h 1384663"/>
              <a:gd name="connsiteX40" fmla="*/ 39189 w 1621347"/>
              <a:gd name="connsiteY40" fmla="*/ 796834 h 1384663"/>
              <a:gd name="connsiteX41" fmla="*/ 13063 w 1621347"/>
              <a:gd name="connsiteY41" fmla="*/ 757645 h 1384663"/>
              <a:gd name="connsiteX42" fmla="*/ 0 w 1621347"/>
              <a:gd name="connsiteY42" fmla="*/ 718457 h 138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621347" h="1384663">
                <a:moveTo>
                  <a:pt x="0" y="718457"/>
                </a:moveTo>
                <a:lnTo>
                  <a:pt x="0" y="718457"/>
                </a:lnTo>
                <a:cubicBezTo>
                  <a:pt x="4354" y="635726"/>
                  <a:pt x="5886" y="552797"/>
                  <a:pt x="13063" y="470263"/>
                </a:cubicBezTo>
                <a:cubicBezTo>
                  <a:pt x="14618" y="452377"/>
                  <a:pt x="19221" y="434583"/>
                  <a:pt x="26126" y="418011"/>
                </a:cubicBezTo>
                <a:cubicBezTo>
                  <a:pt x="41105" y="382061"/>
                  <a:pt x="60960" y="348342"/>
                  <a:pt x="78377" y="313508"/>
                </a:cubicBezTo>
                <a:cubicBezTo>
                  <a:pt x="86714" y="296835"/>
                  <a:pt x="113705" y="237454"/>
                  <a:pt x="130629" y="222068"/>
                </a:cubicBezTo>
                <a:cubicBezTo>
                  <a:pt x="167364" y="188672"/>
                  <a:pt x="206885" y="158166"/>
                  <a:pt x="248194" y="130628"/>
                </a:cubicBezTo>
                <a:cubicBezTo>
                  <a:pt x="261257" y="121920"/>
                  <a:pt x="272730" y="110139"/>
                  <a:pt x="287383" y="104503"/>
                </a:cubicBezTo>
                <a:cubicBezTo>
                  <a:pt x="329813" y="88184"/>
                  <a:pt x="374621" y="78874"/>
                  <a:pt x="418012" y="65314"/>
                </a:cubicBezTo>
                <a:cubicBezTo>
                  <a:pt x="444297" y="57100"/>
                  <a:pt x="469672" y="45867"/>
                  <a:pt x="496389" y="39188"/>
                </a:cubicBezTo>
                <a:cubicBezTo>
                  <a:pt x="543302" y="27460"/>
                  <a:pt x="653183" y="17413"/>
                  <a:pt x="692332" y="13063"/>
                </a:cubicBezTo>
                <a:cubicBezTo>
                  <a:pt x="705395" y="8709"/>
                  <a:pt x="717751" y="0"/>
                  <a:pt x="731520" y="0"/>
                </a:cubicBezTo>
                <a:cubicBezTo>
                  <a:pt x="866573" y="0"/>
                  <a:pt x="1001584" y="6319"/>
                  <a:pt x="1136469" y="13063"/>
                </a:cubicBezTo>
                <a:cubicBezTo>
                  <a:pt x="1175849" y="15032"/>
                  <a:pt x="1214681" y="23666"/>
                  <a:pt x="1254034" y="26125"/>
                </a:cubicBezTo>
                <a:cubicBezTo>
                  <a:pt x="1354082" y="32378"/>
                  <a:pt x="1454331" y="34834"/>
                  <a:pt x="1554480" y="39188"/>
                </a:cubicBezTo>
                <a:cubicBezTo>
                  <a:pt x="1567543" y="182880"/>
                  <a:pt x="1578948" y="326732"/>
                  <a:pt x="1593669" y="470263"/>
                </a:cubicBezTo>
                <a:cubicBezTo>
                  <a:pt x="1607911" y="609119"/>
                  <a:pt x="1621347" y="498587"/>
                  <a:pt x="1593669" y="692331"/>
                </a:cubicBezTo>
                <a:cubicBezTo>
                  <a:pt x="1588997" y="725037"/>
                  <a:pt x="1566190" y="754497"/>
                  <a:pt x="1554480" y="783771"/>
                </a:cubicBezTo>
                <a:cubicBezTo>
                  <a:pt x="1544252" y="809340"/>
                  <a:pt x="1540670" y="837516"/>
                  <a:pt x="1528354" y="862148"/>
                </a:cubicBezTo>
                <a:cubicBezTo>
                  <a:pt x="1514312" y="890232"/>
                  <a:pt x="1476103" y="940525"/>
                  <a:pt x="1476103" y="940525"/>
                </a:cubicBezTo>
                <a:cubicBezTo>
                  <a:pt x="1434049" y="1066687"/>
                  <a:pt x="1501488" y="870527"/>
                  <a:pt x="1436914" y="1031965"/>
                </a:cubicBezTo>
                <a:cubicBezTo>
                  <a:pt x="1426686" y="1057534"/>
                  <a:pt x="1419497" y="1084217"/>
                  <a:pt x="1410789" y="1110343"/>
                </a:cubicBezTo>
                <a:cubicBezTo>
                  <a:pt x="1406435" y="1123406"/>
                  <a:pt x="1400426" y="1136029"/>
                  <a:pt x="1397726" y="1149531"/>
                </a:cubicBezTo>
                <a:cubicBezTo>
                  <a:pt x="1394107" y="1167627"/>
                  <a:pt x="1384152" y="1231440"/>
                  <a:pt x="1371600" y="1254034"/>
                </a:cubicBezTo>
                <a:cubicBezTo>
                  <a:pt x="1348625" y="1295389"/>
                  <a:pt x="1309515" y="1345523"/>
                  <a:pt x="1280160" y="1384663"/>
                </a:cubicBezTo>
                <a:cubicBezTo>
                  <a:pt x="1193074" y="1380309"/>
                  <a:pt x="1105365" y="1382878"/>
                  <a:pt x="1018903" y="1371600"/>
                </a:cubicBezTo>
                <a:cubicBezTo>
                  <a:pt x="1003335" y="1369569"/>
                  <a:pt x="994414" y="1350987"/>
                  <a:pt x="979714" y="1345474"/>
                </a:cubicBezTo>
                <a:cubicBezTo>
                  <a:pt x="958925" y="1337678"/>
                  <a:pt x="935940" y="1337796"/>
                  <a:pt x="914400" y="1332411"/>
                </a:cubicBezTo>
                <a:cubicBezTo>
                  <a:pt x="901042" y="1329071"/>
                  <a:pt x="888275" y="1323702"/>
                  <a:pt x="875212" y="1319348"/>
                </a:cubicBezTo>
                <a:cubicBezTo>
                  <a:pt x="862149" y="1306285"/>
                  <a:pt x="850605" y="1291502"/>
                  <a:pt x="836023" y="1280160"/>
                </a:cubicBezTo>
                <a:cubicBezTo>
                  <a:pt x="727121" y="1195459"/>
                  <a:pt x="749403" y="1227319"/>
                  <a:pt x="574766" y="1214845"/>
                </a:cubicBezTo>
                <a:cubicBezTo>
                  <a:pt x="561703" y="1210491"/>
                  <a:pt x="549079" y="1204483"/>
                  <a:pt x="535577" y="1201783"/>
                </a:cubicBezTo>
                <a:cubicBezTo>
                  <a:pt x="505385" y="1195745"/>
                  <a:pt x="472874" y="1199773"/>
                  <a:pt x="444137" y="1188720"/>
                </a:cubicBezTo>
                <a:cubicBezTo>
                  <a:pt x="414831" y="1177448"/>
                  <a:pt x="391886" y="1153885"/>
                  <a:pt x="365760" y="1136468"/>
                </a:cubicBezTo>
                <a:lnTo>
                  <a:pt x="326572" y="1110343"/>
                </a:lnTo>
                <a:cubicBezTo>
                  <a:pt x="317863" y="1097280"/>
                  <a:pt x="308235" y="1084785"/>
                  <a:pt x="300446" y="1071154"/>
                </a:cubicBezTo>
                <a:cubicBezTo>
                  <a:pt x="290785" y="1054247"/>
                  <a:pt x="286786" y="1033862"/>
                  <a:pt x="274320" y="1018903"/>
                </a:cubicBezTo>
                <a:cubicBezTo>
                  <a:pt x="264269" y="1006842"/>
                  <a:pt x="248195" y="1001486"/>
                  <a:pt x="235132" y="992777"/>
                </a:cubicBezTo>
                <a:cubicBezTo>
                  <a:pt x="165460" y="888268"/>
                  <a:pt x="256907" y="1014553"/>
                  <a:pt x="169817" y="927463"/>
                </a:cubicBezTo>
                <a:cubicBezTo>
                  <a:pt x="82727" y="840373"/>
                  <a:pt x="209012" y="931820"/>
                  <a:pt x="104503" y="862148"/>
                </a:cubicBezTo>
                <a:cubicBezTo>
                  <a:pt x="34831" y="757643"/>
                  <a:pt x="126277" y="883923"/>
                  <a:pt x="39189" y="796834"/>
                </a:cubicBezTo>
                <a:cubicBezTo>
                  <a:pt x="28088" y="785732"/>
                  <a:pt x="20084" y="771687"/>
                  <a:pt x="13063" y="757645"/>
                </a:cubicBezTo>
                <a:cubicBezTo>
                  <a:pt x="6905" y="745329"/>
                  <a:pt x="2177" y="724988"/>
                  <a:pt x="0" y="718457"/>
                </a:cubicBezTo>
                <a:close/>
              </a:path>
            </a:pathLst>
          </a:custGeom>
          <a:solidFill>
            <a:srgbClr val="FF0000">
              <a:alpha val="1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7740352" y="3140968"/>
            <a:ext cx="1149531" cy="1505404"/>
          </a:xfrm>
          <a:custGeom>
            <a:avLst/>
            <a:gdLst>
              <a:gd name="connsiteX0" fmla="*/ 0 w 1149531"/>
              <a:gd name="connsiteY0" fmla="*/ 1293223 h 1505404"/>
              <a:gd name="connsiteX1" fmla="*/ 0 w 1149531"/>
              <a:gd name="connsiteY1" fmla="*/ 1293223 h 1505404"/>
              <a:gd name="connsiteX2" fmla="*/ 13063 w 1149531"/>
              <a:gd name="connsiteY2" fmla="*/ 1005840 h 1505404"/>
              <a:gd name="connsiteX3" fmla="*/ 26126 w 1149531"/>
              <a:gd name="connsiteY3" fmla="*/ 888275 h 1505404"/>
              <a:gd name="connsiteX4" fmla="*/ 52251 w 1149531"/>
              <a:gd name="connsiteY4" fmla="*/ 849086 h 1505404"/>
              <a:gd name="connsiteX5" fmla="*/ 130628 w 1149531"/>
              <a:gd name="connsiteY5" fmla="*/ 757646 h 1505404"/>
              <a:gd name="connsiteX6" fmla="*/ 209006 w 1149531"/>
              <a:gd name="connsiteY6" fmla="*/ 640080 h 1505404"/>
              <a:gd name="connsiteX7" fmla="*/ 222068 w 1149531"/>
              <a:gd name="connsiteY7" fmla="*/ 600892 h 1505404"/>
              <a:gd name="connsiteX8" fmla="*/ 261257 w 1149531"/>
              <a:gd name="connsiteY8" fmla="*/ 509452 h 1505404"/>
              <a:gd name="connsiteX9" fmla="*/ 274320 w 1149531"/>
              <a:gd name="connsiteY9" fmla="*/ 365760 h 1505404"/>
              <a:gd name="connsiteX10" fmla="*/ 300446 w 1149531"/>
              <a:gd name="connsiteY10" fmla="*/ 326572 h 1505404"/>
              <a:gd name="connsiteX11" fmla="*/ 339634 w 1149531"/>
              <a:gd name="connsiteY11" fmla="*/ 274320 h 1505404"/>
              <a:gd name="connsiteX12" fmla="*/ 378823 w 1149531"/>
              <a:gd name="connsiteY12" fmla="*/ 235132 h 1505404"/>
              <a:gd name="connsiteX13" fmla="*/ 431074 w 1149531"/>
              <a:gd name="connsiteY13" fmla="*/ 156755 h 1505404"/>
              <a:gd name="connsiteX14" fmla="*/ 483326 w 1149531"/>
              <a:gd name="connsiteY14" fmla="*/ 117566 h 1505404"/>
              <a:gd name="connsiteX15" fmla="*/ 561703 w 1149531"/>
              <a:gd name="connsiteY15" fmla="*/ 26126 h 1505404"/>
              <a:gd name="connsiteX16" fmla="*/ 640080 w 1149531"/>
              <a:gd name="connsiteY16" fmla="*/ 13063 h 1505404"/>
              <a:gd name="connsiteX17" fmla="*/ 757646 w 1149531"/>
              <a:gd name="connsiteY17" fmla="*/ 0 h 1505404"/>
              <a:gd name="connsiteX18" fmla="*/ 888274 w 1149531"/>
              <a:gd name="connsiteY18" fmla="*/ 13063 h 1505404"/>
              <a:gd name="connsiteX19" fmla="*/ 1005840 w 1149531"/>
              <a:gd name="connsiteY19" fmla="*/ 78377 h 1505404"/>
              <a:gd name="connsiteX20" fmla="*/ 1084217 w 1149531"/>
              <a:gd name="connsiteY20" fmla="*/ 104503 h 1505404"/>
              <a:gd name="connsiteX21" fmla="*/ 1123406 w 1149531"/>
              <a:gd name="connsiteY21" fmla="*/ 143692 h 1505404"/>
              <a:gd name="connsiteX22" fmla="*/ 1149531 w 1149531"/>
              <a:gd name="connsiteY22" fmla="*/ 222069 h 1505404"/>
              <a:gd name="connsiteX23" fmla="*/ 1136468 w 1149531"/>
              <a:gd name="connsiteY23" fmla="*/ 404949 h 1505404"/>
              <a:gd name="connsiteX24" fmla="*/ 1123406 w 1149531"/>
              <a:gd name="connsiteY24" fmla="*/ 444137 h 1505404"/>
              <a:gd name="connsiteX25" fmla="*/ 1110343 w 1149531"/>
              <a:gd name="connsiteY25" fmla="*/ 535577 h 1505404"/>
              <a:gd name="connsiteX26" fmla="*/ 1097280 w 1149531"/>
              <a:gd name="connsiteY26" fmla="*/ 574766 h 1505404"/>
              <a:gd name="connsiteX27" fmla="*/ 1071154 w 1149531"/>
              <a:gd name="connsiteY27" fmla="*/ 731520 h 1505404"/>
              <a:gd name="connsiteX28" fmla="*/ 1058091 w 1149531"/>
              <a:gd name="connsiteY28" fmla="*/ 770709 h 1505404"/>
              <a:gd name="connsiteX29" fmla="*/ 1005840 w 1149531"/>
              <a:gd name="connsiteY29" fmla="*/ 822960 h 1505404"/>
              <a:gd name="connsiteX30" fmla="*/ 979714 w 1149531"/>
              <a:gd name="connsiteY30" fmla="*/ 875212 h 1505404"/>
              <a:gd name="connsiteX31" fmla="*/ 953588 w 1149531"/>
              <a:gd name="connsiteY31" fmla="*/ 914400 h 1505404"/>
              <a:gd name="connsiteX32" fmla="*/ 875211 w 1149531"/>
              <a:gd name="connsiteY32" fmla="*/ 1071155 h 1505404"/>
              <a:gd name="connsiteX33" fmla="*/ 836023 w 1149531"/>
              <a:gd name="connsiteY33" fmla="*/ 1097280 h 1505404"/>
              <a:gd name="connsiteX34" fmla="*/ 796834 w 1149531"/>
              <a:gd name="connsiteY34" fmla="*/ 1188720 h 1505404"/>
              <a:gd name="connsiteX35" fmla="*/ 744583 w 1149531"/>
              <a:gd name="connsiteY35" fmla="*/ 1267097 h 1505404"/>
              <a:gd name="connsiteX36" fmla="*/ 718457 w 1149531"/>
              <a:gd name="connsiteY36" fmla="*/ 1306286 h 1505404"/>
              <a:gd name="connsiteX37" fmla="*/ 653143 w 1149531"/>
              <a:gd name="connsiteY37" fmla="*/ 1371600 h 1505404"/>
              <a:gd name="connsiteX38" fmla="*/ 613954 w 1149531"/>
              <a:gd name="connsiteY38" fmla="*/ 1410789 h 1505404"/>
              <a:gd name="connsiteX39" fmla="*/ 587828 w 1149531"/>
              <a:gd name="connsiteY39" fmla="*/ 1449977 h 1505404"/>
              <a:gd name="connsiteX40" fmla="*/ 548640 w 1149531"/>
              <a:gd name="connsiteY40" fmla="*/ 1463040 h 1505404"/>
              <a:gd name="connsiteX41" fmla="*/ 313508 w 1149531"/>
              <a:gd name="connsiteY41" fmla="*/ 1476103 h 1505404"/>
              <a:gd name="connsiteX42" fmla="*/ 169817 w 1149531"/>
              <a:gd name="connsiteY42" fmla="*/ 1476103 h 1505404"/>
              <a:gd name="connsiteX43" fmla="*/ 39188 w 1149531"/>
              <a:gd name="connsiteY43" fmla="*/ 1319349 h 1505404"/>
              <a:gd name="connsiteX44" fmla="*/ 39188 w 1149531"/>
              <a:gd name="connsiteY44" fmla="*/ 1319349 h 1505404"/>
              <a:gd name="connsiteX45" fmla="*/ 0 w 1149531"/>
              <a:gd name="connsiteY45" fmla="*/ 1293223 h 150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49531" h="1505404">
                <a:moveTo>
                  <a:pt x="0" y="1293223"/>
                </a:moveTo>
                <a:lnTo>
                  <a:pt x="0" y="1293223"/>
                </a:lnTo>
                <a:cubicBezTo>
                  <a:pt x="4354" y="1197429"/>
                  <a:pt x="6889" y="1101534"/>
                  <a:pt x="13063" y="1005840"/>
                </a:cubicBezTo>
                <a:cubicBezTo>
                  <a:pt x="15602" y="966492"/>
                  <a:pt x="16563" y="926527"/>
                  <a:pt x="26126" y="888275"/>
                </a:cubicBezTo>
                <a:cubicBezTo>
                  <a:pt x="29934" y="873044"/>
                  <a:pt x="43126" y="861861"/>
                  <a:pt x="52251" y="849086"/>
                </a:cubicBezTo>
                <a:cubicBezTo>
                  <a:pt x="94141" y="790440"/>
                  <a:pt x="83159" y="805116"/>
                  <a:pt x="130628" y="757646"/>
                </a:cubicBezTo>
                <a:cubicBezTo>
                  <a:pt x="160448" y="668185"/>
                  <a:pt x="120049" y="773514"/>
                  <a:pt x="209006" y="640080"/>
                </a:cubicBezTo>
                <a:cubicBezTo>
                  <a:pt x="216644" y="628623"/>
                  <a:pt x="216644" y="613548"/>
                  <a:pt x="222068" y="600892"/>
                </a:cubicBezTo>
                <a:cubicBezTo>
                  <a:pt x="270498" y="487887"/>
                  <a:pt x="230619" y="601363"/>
                  <a:pt x="261257" y="509452"/>
                </a:cubicBezTo>
                <a:cubicBezTo>
                  <a:pt x="265611" y="461555"/>
                  <a:pt x="264243" y="412787"/>
                  <a:pt x="274320" y="365760"/>
                </a:cubicBezTo>
                <a:cubicBezTo>
                  <a:pt x="277610" y="350409"/>
                  <a:pt x="291321" y="339347"/>
                  <a:pt x="300446" y="326572"/>
                </a:cubicBezTo>
                <a:cubicBezTo>
                  <a:pt x="313100" y="308856"/>
                  <a:pt x="325465" y="290850"/>
                  <a:pt x="339634" y="274320"/>
                </a:cubicBezTo>
                <a:cubicBezTo>
                  <a:pt x="351656" y="260294"/>
                  <a:pt x="367481" y="249714"/>
                  <a:pt x="378823" y="235132"/>
                </a:cubicBezTo>
                <a:cubicBezTo>
                  <a:pt x="398100" y="210347"/>
                  <a:pt x="405955" y="175594"/>
                  <a:pt x="431074" y="156755"/>
                </a:cubicBezTo>
                <a:cubicBezTo>
                  <a:pt x="448491" y="143692"/>
                  <a:pt x="467931" y="132961"/>
                  <a:pt x="483326" y="117566"/>
                </a:cubicBezTo>
                <a:cubicBezTo>
                  <a:pt x="499437" y="101455"/>
                  <a:pt x="536107" y="37502"/>
                  <a:pt x="561703" y="26126"/>
                </a:cubicBezTo>
                <a:cubicBezTo>
                  <a:pt x="585906" y="15369"/>
                  <a:pt x="613826" y="16564"/>
                  <a:pt x="640080" y="13063"/>
                </a:cubicBezTo>
                <a:cubicBezTo>
                  <a:pt x="679164" y="7852"/>
                  <a:pt x="718457" y="4354"/>
                  <a:pt x="757646" y="0"/>
                </a:cubicBezTo>
                <a:cubicBezTo>
                  <a:pt x="801189" y="4354"/>
                  <a:pt x="845486" y="3894"/>
                  <a:pt x="888274" y="13063"/>
                </a:cubicBezTo>
                <a:cubicBezTo>
                  <a:pt x="912172" y="18184"/>
                  <a:pt x="990405" y="71361"/>
                  <a:pt x="1005840" y="78377"/>
                </a:cubicBezTo>
                <a:cubicBezTo>
                  <a:pt x="1030911" y="89773"/>
                  <a:pt x="1058091" y="95794"/>
                  <a:pt x="1084217" y="104503"/>
                </a:cubicBezTo>
                <a:cubicBezTo>
                  <a:pt x="1097280" y="117566"/>
                  <a:pt x="1114434" y="127543"/>
                  <a:pt x="1123406" y="143692"/>
                </a:cubicBezTo>
                <a:cubicBezTo>
                  <a:pt x="1136780" y="167765"/>
                  <a:pt x="1149531" y="222069"/>
                  <a:pt x="1149531" y="222069"/>
                </a:cubicBezTo>
                <a:cubicBezTo>
                  <a:pt x="1145177" y="283029"/>
                  <a:pt x="1143609" y="344252"/>
                  <a:pt x="1136468" y="404949"/>
                </a:cubicBezTo>
                <a:cubicBezTo>
                  <a:pt x="1134859" y="418624"/>
                  <a:pt x="1126106" y="430635"/>
                  <a:pt x="1123406" y="444137"/>
                </a:cubicBezTo>
                <a:cubicBezTo>
                  <a:pt x="1117368" y="474329"/>
                  <a:pt x="1116381" y="505385"/>
                  <a:pt x="1110343" y="535577"/>
                </a:cubicBezTo>
                <a:cubicBezTo>
                  <a:pt x="1107643" y="549079"/>
                  <a:pt x="1099980" y="561264"/>
                  <a:pt x="1097280" y="574766"/>
                </a:cubicBezTo>
                <a:cubicBezTo>
                  <a:pt x="1086891" y="626709"/>
                  <a:pt x="1087905" y="681266"/>
                  <a:pt x="1071154" y="731520"/>
                </a:cubicBezTo>
                <a:cubicBezTo>
                  <a:pt x="1066800" y="744583"/>
                  <a:pt x="1066094" y="759504"/>
                  <a:pt x="1058091" y="770709"/>
                </a:cubicBezTo>
                <a:cubicBezTo>
                  <a:pt x="1043774" y="790752"/>
                  <a:pt x="1020619" y="803255"/>
                  <a:pt x="1005840" y="822960"/>
                </a:cubicBezTo>
                <a:cubicBezTo>
                  <a:pt x="994156" y="838539"/>
                  <a:pt x="989375" y="858305"/>
                  <a:pt x="979714" y="875212"/>
                </a:cubicBezTo>
                <a:cubicBezTo>
                  <a:pt x="971925" y="888843"/>
                  <a:pt x="962297" y="901337"/>
                  <a:pt x="953588" y="914400"/>
                </a:cubicBezTo>
                <a:cubicBezTo>
                  <a:pt x="939720" y="969876"/>
                  <a:pt x="929091" y="1035235"/>
                  <a:pt x="875211" y="1071155"/>
                </a:cubicBezTo>
                <a:lnTo>
                  <a:pt x="836023" y="1097280"/>
                </a:lnTo>
                <a:cubicBezTo>
                  <a:pt x="822509" y="1137823"/>
                  <a:pt x="821048" y="1148364"/>
                  <a:pt x="796834" y="1188720"/>
                </a:cubicBezTo>
                <a:cubicBezTo>
                  <a:pt x="780679" y="1215644"/>
                  <a:pt x="762000" y="1240971"/>
                  <a:pt x="744583" y="1267097"/>
                </a:cubicBezTo>
                <a:cubicBezTo>
                  <a:pt x="735874" y="1280160"/>
                  <a:pt x="725478" y="1292244"/>
                  <a:pt x="718457" y="1306286"/>
                </a:cubicBezTo>
                <a:cubicBezTo>
                  <a:pt x="686173" y="1370853"/>
                  <a:pt x="710805" y="1352379"/>
                  <a:pt x="653143" y="1371600"/>
                </a:cubicBezTo>
                <a:cubicBezTo>
                  <a:pt x="640080" y="1384663"/>
                  <a:pt x="625781" y="1396597"/>
                  <a:pt x="613954" y="1410789"/>
                </a:cubicBezTo>
                <a:cubicBezTo>
                  <a:pt x="603903" y="1422850"/>
                  <a:pt x="600087" y="1440170"/>
                  <a:pt x="587828" y="1449977"/>
                </a:cubicBezTo>
                <a:cubicBezTo>
                  <a:pt x="577076" y="1458579"/>
                  <a:pt x="562347" y="1461735"/>
                  <a:pt x="548640" y="1463040"/>
                </a:cubicBezTo>
                <a:cubicBezTo>
                  <a:pt x="470495" y="1470482"/>
                  <a:pt x="391885" y="1471749"/>
                  <a:pt x="313508" y="1476103"/>
                </a:cubicBezTo>
                <a:cubicBezTo>
                  <a:pt x="263338" y="1488646"/>
                  <a:pt x="224234" y="1505404"/>
                  <a:pt x="169817" y="1476103"/>
                </a:cubicBezTo>
                <a:cubicBezTo>
                  <a:pt x="117517" y="1447941"/>
                  <a:pt x="70905" y="1366924"/>
                  <a:pt x="39188" y="1319349"/>
                </a:cubicBezTo>
                <a:lnTo>
                  <a:pt x="39188" y="1319349"/>
                </a:lnTo>
                <a:lnTo>
                  <a:pt x="0" y="1293223"/>
                </a:lnTo>
                <a:close/>
              </a:path>
            </a:pathLst>
          </a:custGeom>
          <a:solidFill>
            <a:srgbClr val="00B050">
              <a:alpha val="1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076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Ice-Cream Game: Outcomes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GB" dirty="0" smtClean="0"/>
              <a:t>           C: $6,           M: $4,             P: $3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             w = 500               w = 750              w = 1000 </a:t>
            </a:r>
          </a:p>
          <a:p>
            <a:pPr>
              <a:buNone/>
            </a:pPr>
            <a:r>
              <a:rPr lang="en-GB" dirty="0" smtClean="0"/>
              <a:t>             p = $7                   p = $9                 p = $11</a:t>
            </a:r>
          </a:p>
          <a:p>
            <a:endParaRPr lang="en-GB" dirty="0" smtClean="0"/>
          </a:p>
          <a:p>
            <a:r>
              <a:rPr lang="en-GB" dirty="0" smtClean="0"/>
              <a:t>CS = {{C}, {M}, {P}},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C</a:t>
            </a:r>
            <a:r>
              <a:rPr lang="en-GB" dirty="0" smtClean="0"/>
              <a:t> = 0,    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M</a:t>
            </a:r>
            <a:r>
              <a:rPr lang="en-GB" dirty="0" smtClean="0"/>
              <a:t> = 0    ,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P</a:t>
            </a:r>
            <a:r>
              <a:rPr lang="en-GB" dirty="0" smtClean="0"/>
              <a:t> = 0 </a:t>
            </a:r>
          </a:p>
          <a:p>
            <a:r>
              <a:rPr lang="en-GB" dirty="0"/>
              <a:t>CS = {{C}, {M, P}}, </a:t>
            </a:r>
            <a:r>
              <a:rPr lang="en-GB" dirty="0" smtClean="0"/>
              <a:t>  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C</a:t>
            </a:r>
            <a:r>
              <a:rPr lang="en-GB" dirty="0" smtClean="0"/>
              <a:t> </a:t>
            </a:r>
            <a:r>
              <a:rPr lang="en-GB" dirty="0"/>
              <a:t>= 0, </a:t>
            </a:r>
            <a:r>
              <a:rPr lang="en-GB" dirty="0" smtClean="0"/>
              <a:t>   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M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100</a:t>
            </a:r>
            <a:r>
              <a:rPr lang="en-GB" dirty="0"/>
              <a:t>, </a:t>
            </a:r>
            <a:r>
              <a:rPr lang="en-GB" dirty="0" err="1"/>
              <a:t>x</a:t>
            </a:r>
            <a:r>
              <a:rPr lang="en-GB" baseline="-25000" dirty="0" err="1"/>
              <a:t>P</a:t>
            </a:r>
            <a:r>
              <a:rPr lang="en-GB" dirty="0"/>
              <a:t> = </a:t>
            </a:r>
            <a:r>
              <a:rPr lang="en-GB" dirty="0" smtClean="0"/>
              <a:t>400</a:t>
            </a:r>
          </a:p>
          <a:p>
            <a:r>
              <a:rPr lang="en-GB" dirty="0"/>
              <a:t>CS = {{</a:t>
            </a:r>
            <a:r>
              <a:rPr lang="en-GB" dirty="0" smtClean="0"/>
              <a:t>C, M</a:t>
            </a:r>
            <a:r>
              <a:rPr lang="en-GB" dirty="0"/>
              <a:t>, P}}, </a:t>
            </a:r>
            <a:r>
              <a:rPr lang="en-GB" dirty="0" smtClean="0"/>
              <a:t>     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C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334, </a:t>
            </a:r>
            <a:r>
              <a:rPr lang="en-GB" dirty="0" err="1"/>
              <a:t>x</a:t>
            </a:r>
            <a:r>
              <a:rPr lang="en-GB" baseline="-25000" dirty="0" err="1"/>
              <a:t>M</a:t>
            </a:r>
            <a:r>
              <a:rPr lang="en-GB" dirty="0"/>
              <a:t> = </a:t>
            </a:r>
            <a:r>
              <a:rPr lang="en-GB" dirty="0" smtClean="0"/>
              <a:t>333, </a:t>
            </a:r>
            <a:r>
              <a:rPr lang="en-GB" dirty="0" err="1"/>
              <a:t>x</a:t>
            </a:r>
            <a:r>
              <a:rPr lang="en-GB" baseline="-25000" dirty="0" err="1"/>
              <a:t>P</a:t>
            </a:r>
            <a:r>
              <a:rPr lang="en-GB" dirty="0"/>
              <a:t> = </a:t>
            </a:r>
            <a:r>
              <a:rPr lang="en-GB" dirty="0" smtClean="0"/>
              <a:t>333</a:t>
            </a:r>
          </a:p>
          <a:p>
            <a:r>
              <a:rPr lang="en-GB" dirty="0"/>
              <a:t>CS = {{</a:t>
            </a:r>
            <a:r>
              <a:rPr lang="en-GB" dirty="0" smtClean="0"/>
              <a:t>C, M</a:t>
            </a:r>
            <a:r>
              <a:rPr lang="en-GB" dirty="0"/>
              <a:t>, P}}, </a:t>
            </a:r>
            <a:r>
              <a:rPr lang="en-GB" dirty="0" smtClean="0"/>
              <a:t>     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C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0,    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M</a:t>
            </a:r>
            <a:r>
              <a:rPr lang="en-GB" dirty="0" smtClean="0"/>
              <a:t> </a:t>
            </a:r>
            <a:r>
              <a:rPr lang="en-GB" dirty="0"/>
              <a:t>= </a:t>
            </a:r>
            <a:r>
              <a:rPr lang="en-GB" dirty="0" smtClean="0"/>
              <a:t>800, </a:t>
            </a:r>
            <a:r>
              <a:rPr lang="en-GB" dirty="0" err="1"/>
              <a:t>x</a:t>
            </a:r>
            <a:r>
              <a:rPr lang="en-GB" baseline="-25000" dirty="0" err="1"/>
              <a:t>P</a:t>
            </a:r>
            <a:r>
              <a:rPr lang="en-GB" dirty="0"/>
              <a:t> = </a:t>
            </a:r>
            <a:r>
              <a:rPr lang="en-GB" dirty="0" smtClean="0"/>
              <a:t>200</a:t>
            </a:r>
          </a:p>
        </p:txBody>
      </p:sp>
      <p:pic>
        <p:nvPicPr>
          <p:cNvPr id="4" name="Picture 3" descr="charl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920262" cy="1008112"/>
          </a:xfrm>
          <a:prstGeom prst="rect">
            <a:avLst/>
          </a:prstGeom>
        </p:spPr>
      </p:pic>
      <p:pic>
        <p:nvPicPr>
          <p:cNvPr id="5" name="Picture 4" descr="marc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87824" y="1340768"/>
            <a:ext cx="411480" cy="906780"/>
          </a:xfrm>
          <a:prstGeom prst="rect">
            <a:avLst/>
          </a:prstGeom>
        </p:spPr>
      </p:pic>
      <p:pic>
        <p:nvPicPr>
          <p:cNvPr id="6" name="Picture 5" descr="patt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76056" y="1268760"/>
            <a:ext cx="576064" cy="938161"/>
          </a:xfrm>
          <a:prstGeom prst="rect">
            <a:avLst/>
          </a:prstGeom>
        </p:spPr>
      </p:pic>
      <p:pic>
        <p:nvPicPr>
          <p:cNvPr id="7" name="Picture 6" descr="benjerr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27584" y="2996952"/>
            <a:ext cx="755536" cy="772553"/>
          </a:xfrm>
          <a:prstGeom prst="rect">
            <a:avLst/>
          </a:prstGeom>
        </p:spPr>
      </p:pic>
      <p:pic>
        <p:nvPicPr>
          <p:cNvPr id="8" name="Picture 7" descr="benjerr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7864" y="2852936"/>
            <a:ext cx="966802" cy="988577"/>
          </a:xfrm>
          <a:prstGeom prst="rect">
            <a:avLst/>
          </a:prstGeom>
        </p:spPr>
      </p:pic>
      <p:pic>
        <p:nvPicPr>
          <p:cNvPr id="9" name="Picture 8" descr="benjerr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96136" y="2708920"/>
            <a:ext cx="1107645" cy="11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223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Superadditive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484784"/>
            <a:ext cx="8784976" cy="5040560"/>
          </a:xfrm>
        </p:spPr>
        <p:txBody>
          <a:bodyPr>
            <a:normAutofit fontScale="92500" lnSpcReduction="10000"/>
          </a:bodyPr>
          <a:lstStyle/>
          <a:p>
            <a:r>
              <a:rPr lang="en-GB" u="sng" dirty="0" smtClean="0"/>
              <a:t>Definition</a:t>
            </a:r>
            <a:r>
              <a:rPr lang="en-GB" dirty="0" smtClean="0"/>
              <a:t>: a game </a:t>
            </a:r>
            <a:r>
              <a:rPr lang="en-GB" dirty="0" smtClean="0">
                <a:solidFill>
                  <a:srgbClr val="FF0000"/>
                </a:solidFill>
              </a:rPr>
              <a:t>G = (N, v)</a:t>
            </a:r>
            <a:r>
              <a:rPr lang="en-GB" dirty="0" smtClean="0"/>
              <a:t> is called </a:t>
            </a:r>
            <a:br>
              <a:rPr lang="en-GB" dirty="0" smtClean="0"/>
            </a:br>
            <a:r>
              <a:rPr lang="en-GB" dirty="0" smtClean="0"/>
              <a:t>superadditive if </a:t>
            </a:r>
            <a:r>
              <a:rPr lang="en-GB" dirty="0" smtClean="0">
                <a:solidFill>
                  <a:srgbClr val="FF0000"/>
                </a:solidFill>
              </a:rPr>
              <a:t>v(C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U</a:t>
            </a:r>
            <a:r>
              <a:rPr lang="en-GB" dirty="0" smtClean="0">
                <a:solidFill>
                  <a:srgbClr val="FF0000"/>
                </a:solidFill>
              </a:rPr>
              <a:t> D)</a:t>
            </a:r>
            <a:r>
              <a:rPr lang="en-GB" dirty="0" smtClean="0"/>
              <a:t> ≥ </a:t>
            </a:r>
            <a:r>
              <a:rPr lang="en-GB" dirty="0" smtClean="0">
                <a:solidFill>
                  <a:srgbClr val="FF0000"/>
                </a:solidFill>
              </a:rPr>
              <a:t>v(C)</a:t>
            </a:r>
            <a:r>
              <a:rPr lang="en-GB" dirty="0" smtClean="0"/>
              <a:t> + </a:t>
            </a:r>
            <a:r>
              <a:rPr lang="en-GB" dirty="0" smtClean="0">
                <a:solidFill>
                  <a:srgbClr val="FF0000"/>
                </a:solidFill>
              </a:rPr>
              <a:t>v(D)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for any two disjoint coalitions </a:t>
            </a:r>
            <a:r>
              <a:rPr lang="en-GB" dirty="0" smtClean="0">
                <a:solidFill>
                  <a:srgbClr val="FF0000"/>
                </a:solidFill>
              </a:rPr>
              <a:t>C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D</a:t>
            </a:r>
          </a:p>
          <a:p>
            <a:r>
              <a:rPr lang="en-GB" dirty="0" smtClean="0"/>
              <a:t>Example: </a:t>
            </a:r>
            <a:r>
              <a:rPr lang="en-GB" dirty="0" smtClean="0">
                <a:solidFill>
                  <a:srgbClr val="FF0000"/>
                </a:solidFill>
              </a:rPr>
              <a:t>v(C) = |C|</a:t>
            </a:r>
            <a:endParaRPr lang="en-GB" baseline="30000" dirty="0" smtClean="0">
              <a:solidFill>
                <a:srgbClr val="FF0000"/>
              </a:solidFill>
            </a:endParaRPr>
          </a:p>
          <a:p>
            <a:pPr lvl="1"/>
            <a:r>
              <a:rPr lang="en-GB" dirty="0" smtClean="0"/>
              <a:t>v(C </a:t>
            </a:r>
            <a:r>
              <a:rPr lang="en-GB" dirty="0" smtClean="0">
                <a:sym typeface="Symbol"/>
              </a:rPr>
              <a:t>U </a:t>
            </a:r>
            <a:r>
              <a:rPr lang="en-GB" dirty="0" smtClean="0"/>
              <a:t>D) = |C|+|D| = v(C) + v(D)</a:t>
            </a:r>
          </a:p>
          <a:p>
            <a:r>
              <a:rPr lang="en-GB" dirty="0" smtClean="0"/>
              <a:t>Example: </a:t>
            </a:r>
            <a:r>
              <a:rPr lang="en-GB" dirty="0" smtClean="0">
                <a:solidFill>
                  <a:srgbClr val="FF0000"/>
                </a:solidFill>
              </a:rPr>
              <a:t>v(C) = |C|</a:t>
            </a:r>
            <a:r>
              <a:rPr lang="en-GB" baseline="30000" dirty="0" smtClean="0">
                <a:solidFill>
                  <a:srgbClr val="FF0000"/>
                </a:solidFill>
              </a:rPr>
              <a:t>2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/>
              <a:t>v(C </a:t>
            </a:r>
            <a:r>
              <a:rPr lang="en-GB" dirty="0" smtClean="0">
                <a:sym typeface="Symbol"/>
              </a:rPr>
              <a:t>U </a:t>
            </a:r>
            <a:r>
              <a:rPr lang="en-GB" dirty="0" smtClean="0"/>
              <a:t>D) = (|C|+|D|)</a:t>
            </a:r>
            <a:r>
              <a:rPr lang="en-GB" baseline="30000" dirty="0" smtClean="0"/>
              <a:t>2</a:t>
            </a:r>
            <a:r>
              <a:rPr lang="en-GB" dirty="0" smtClean="0"/>
              <a:t> ≥ |C|</a:t>
            </a:r>
            <a:r>
              <a:rPr lang="en-GB" baseline="30000" dirty="0" smtClean="0"/>
              <a:t>2</a:t>
            </a:r>
            <a:r>
              <a:rPr lang="en-GB" dirty="0" smtClean="0"/>
              <a:t>+|D|</a:t>
            </a:r>
            <a:r>
              <a:rPr lang="en-GB" baseline="30000" dirty="0" smtClean="0"/>
              <a:t>2</a:t>
            </a:r>
            <a:r>
              <a:rPr lang="en-GB" dirty="0" smtClean="0"/>
              <a:t> = v(C) + v(D)</a:t>
            </a:r>
          </a:p>
          <a:p>
            <a:r>
              <a:rPr lang="en-GB" dirty="0" smtClean="0"/>
              <a:t>Example: ice-cream games</a:t>
            </a:r>
          </a:p>
          <a:p>
            <a:r>
              <a:rPr lang="en-GB" dirty="0" smtClean="0"/>
              <a:t>In superadditive games, two coalitions can always </a:t>
            </a:r>
            <a:r>
              <a:rPr lang="en-GB" dirty="0" smtClean="0">
                <a:solidFill>
                  <a:schemeClr val="accent1"/>
                </a:solidFill>
              </a:rPr>
              <a:t>merge </a:t>
            </a:r>
            <a:r>
              <a:rPr lang="en-GB" dirty="0" smtClean="0"/>
              <a:t>without losing money; hence, we can assume that players form the </a:t>
            </a:r>
            <a:r>
              <a:rPr lang="en-GB" dirty="0" smtClean="0">
                <a:solidFill>
                  <a:schemeClr val="accent1"/>
                </a:solidFill>
              </a:rPr>
              <a:t>grand coalition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934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7092281" y="2852936"/>
            <a:ext cx="1728192" cy="1709472"/>
          </a:xfrm>
          <a:custGeom>
            <a:avLst/>
            <a:gdLst>
              <a:gd name="connsiteX0" fmla="*/ 371869 w 1832369"/>
              <a:gd name="connsiteY0" fmla="*/ 1503673 h 1709472"/>
              <a:gd name="connsiteX1" fmla="*/ 371869 w 1832369"/>
              <a:gd name="connsiteY1" fmla="*/ 1503673 h 1709472"/>
              <a:gd name="connsiteX2" fmla="*/ 282969 w 1832369"/>
              <a:gd name="connsiteY2" fmla="*/ 1402073 h 1709472"/>
              <a:gd name="connsiteX3" fmla="*/ 244869 w 1832369"/>
              <a:gd name="connsiteY3" fmla="*/ 1376673 h 1709472"/>
              <a:gd name="connsiteX4" fmla="*/ 130569 w 1832369"/>
              <a:gd name="connsiteY4" fmla="*/ 1275073 h 1709472"/>
              <a:gd name="connsiteX5" fmla="*/ 105169 w 1832369"/>
              <a:gd name="connsiteY5" fmla="*/ 1236973 h 1709472"/>
              <a:gd name="connsiteX6" fmla="*/ 92469 w 1832369"/>
              <a:gd name="connsiteY6" fmla="*/ 1198873 h 1709472"/>
              <a:gd name="connsiteX7" fmla="*/ 54369 w 1832369"/>
              <a:gd name="connsiteY7" fmla="*/ 1160773 h 1709472"/>
              <a:gd name="connsiteX8" fmla="*/ 41669 w 1832369"/>
              <a:gd name="connsiteY8" fmla="*/ 792473 h 1709472"/>
              <a:gd name="connsiteX9" fmla="*/ 67069 w 1832369"/>
              <a:gd name="connsiteY9" fmla="*/ 665473 h 1709472"/>
              <a:gd name="connsiteX10" fmla="*/ 92469 w 1832369"/>
              <a:gd name="connsiteY10" fmla="*/ 589273 h 1709472"/>
              <a:gd name="connsiteX11" fmla="*/ 130569 w 1832369"/>
              <a:gd name="connsiteY11" fmla="*/ 551173 h 1709472"/>
              <a:gd name="connsiteX12" fmla="*/ 143269 w 1832369"/>
              <a:gd name="connsiteY12" fmla="*/ 513073 h 1709472"/>
              <a:gd name="connsiteX13" fmla="*/ 168669 w 1832369"/>
              <a:gd name="connsiteY13" fmla="*/ 474973 h 1709472"/>
              <a:gd name="connsiteX14" fmla="*/ 181369 w 1832369"/>
              <a:gd name="connsiteY14" fmla="*/ 424173 h 1709472"/>
              <a:gd name="connsiteX15" fmla="*/ 244869 w 1832369"/>
              <a:gd name="connsiteY15" fmla="*/ 347973 h 1709472"/>
              <a:gd name="connsiteX16" fmla="*/ 270269 w 1832369"/>
              <a:gd name="connsiteY16" fmla="*/ 309873 h 1709472"/>
              <a:gd name="connsiteX17" fmla="*/ 359169 w 1832369"/>
              <a:gd name="connsiteY17" fmla="*/ 259073 h 1709472"/>
              <a:gd name="connsiteX18" fmla="*/ 448069 w 1832369"/>
              <a:gd name="connsiteY18" fmla="*/ 195573 h 1709472"/>
              <a:gd name="connsiteX19" fmla="*/ 486169 w 1832369"/>
              <a:gd name="connsiteY19" fmla="*/ 182873 h 1709472"/>
              <a:gd name="connsiteX20" fmla="*/ 511569 w 1832369"/>
              <a:gd name="connsiteY20" fmla="*/ 144773 h 1709472"/>
              <a:gd name="connsiteX21" fmla="*/ 575069 w 1832369"/>
              <a:gd name="connsiteY21" fmla="*/ 30473 h 1709472"/>
              <a:gd name="connsiteX22" fmla="*/ 613169 w 1832369"/>
              <a:gd name="connsiteY22" fmla="*/ 5073 h 1709472"/>
              <a:gd name="connsiteX23" fmla="*/ 1032269 w 1832369"/>
              <a:gd name="connsiteY23" fmla="*/ 17773 h 1709472"/>
              <a:gd name="connsiteX24" fmla="*/ 1108469 w 1832369"/>
              <a:gd name="connsiteY24" fmla="*/ 68573 h 1709472"/>
              <a:gd name="connsiteX25" fmla="*/ 1184669 w 1832369"/>
              <a:gd name="connsiteY25" fmla="*/ 170173 h 1709472"/>
              <a:gd name="connsiteX26" fmla="*/ 1222769 w 1832369"/>
              <a:gd name="connsiteY26" fmla="*/ 220973 h 1709472"/>
              <a:gd name="connsiteX27" fmla="*/ 1298969 w 1832369"/>
              <a:gd name="connsiteY27" fmla="*/ 271773 h 1709472"/>
              <a:gd name="connsiteX28" fmla="*/ 1324369 w 1832369"/>
              <a:gd name="connsiteY28" fmla="*/ 322573 h 1709472"/>
              <a:gd name="connsiteX29" fmla="*/ 1591069 w 1832369"/>
              <a:gd name="connsiteY29" fmla="*/ 665473 h 1709472"/>
              <a:gd name="connsiteX30" fmla="*/ 1654569 w 1832369"/>
              <a:gd name="connsiteY30" fmla="*/ 741673 h 1709472"/>
              <a:gd name="connsiteX31" fmla="*/ 1756169 w 1832369"/>
              <a:gd name="connsiteY31" fmla="*/ 932173 h 1709472"/>
              <a:gd name="connsiteX32" fmla="*/ 1806969 w 1832369"/>
              <a:gd name="connsiteY32" fmla="*/ 1008373 h 1709472"/>
              <a:gd name="connsiteX33" fmla="*/ 1832369 w 1832369"/>
              <a:gd name="connsiteY33" fmla="*/ 1046473 h 1709472"/>
              <a:gd name="connsiteX34" fmla="*/ 1806969 w 1832369"/>
              <a:gd name="connsiteY34" fmla="*/ 1198873 h 1709472"/>
              <a:gd name="connsiteX35" fmla="*/ 1794269 w 1832369"/>
              <a:gd name="connsiteY35" fmla="*/ 1236973 h 1709472"/>
              <a:gd name="connsiteX36" fmla="*/ 1781569 w 1832369"/>
              <a:gd name="connsiteY36" fmla="*/ 1300473 h 1709472"/>
              <a:gd name="connsiteX37" fmla="*/ 1768869 w 1832369"/>
              <a:gd name="connsiteY37" fmla="*/ 1338573 h 1709472"/>
              <a:gd name="connsiteX38" fmla="*/ 1756169 w 1832369"/>
              <a:gd name="connsiteY38" fmla="*/ 1389373 h 1709472"/>
              <a:gd name="connsiteX39" fmla="*/ 1730769 w 1832369"/>
              <a:gd name="connsiteY39" fmla="*/ 1440173 h 1709472"/>
              <a:gd name="connsiteX40" fmla="*/ 1692669 w 1832369"/>
              <a:gd name="connsiteY40" fmla="*/ 1516373 h 1709472"/>
              <a:gd name="connsiteX41" fmla="*/ 1591069 w 1832369"/>
              <a:gd name="connsiteY41" fmla="*/ 1541773 h 1709472"/>
              <a:gd name="connsiteX42" fmla="*/ 1527569 w 1832369"/>
              <a:gd name="connsiteY42" fmla="*/ 1567173 h 1709472"/>
              <a:gd name="connsiteX43" fmla="*/ 1476769 w 1832369"/>
              <a:gd name="connsiteY43" fmla="*/ 1579873 h 1709472"/>
              <a:gd name="connsiteX44" fmla="*/ 1400569 w 1832369"/>
              <a:gd name="connsiteY44" fmla="*/ 1605273 h 1709472"/>
              <a:gd name="connsiteX45" fmla="*/ 1324369 w 1832369"/>
              <a:gd name="connsiteY45" fmla="*/ 1630673 h 1709472"/>
              <a:gd name="connsiteX46" fmla="*/ 1286269 w 1832369"/>
              <a:gd name="connsiteY46" fmla="*/ 1643373 h 1709472"/>
              <a:gd name="connsiteX47" fmla="*/ 1210069 w 1832369"/>
              <a:gd name="connsiteY47" fmla="*/ 1656073 h 1709472"/>
              <a:gd name="connsiteX48" fmla="*/ 1146569 w 1832369"/>
              <a:gd name="connsiteY48" fmla="*/ 1668773 h 1709472"/>
              <a:gd name="connsiteX49" fmla="*/ 943369 w 1832369"/>
              <a:gd name="connsiteY49" fmla="*/ 1694173 h 1709472"/>
              <a:gd name="connsiteX50" fmla="*/ 638569 w 1832369"/>
              <a:gd name="connsiteY50" fmla="*/ 1681473 h 1709472"/>
              <a:gd name="connsiteX51" fmla="*/ 562369 w 1832369"/>
              <a:gd name="connsiteY51" fmla="*/ 1643373 h 1709472"/>
              <a:gd name="connsiteX52" fmla="*/ 448069 w 1832369"/>
              <a:gd name="connsiteY52" fmla="*/ 1592573 h 1709472"/>
              <a:gd name="connsiteX53" fmla="*/ 371869 w 1832369"/>
              <a:gd name="connsiteY53" fmla="*/ 1503673 h 1709472"/>
              <a:gd name="connsiteX0" fmla="*/ 371869 w 1832369"/>
              <a:gd name="connsiteY0" fmla="*/ 1503673 h 1709472"/>
              <a:gd name="connsiteX1" fmla="*/ 371869 w 1832369"/>
              <a:gd name="connsiteY1" fmla="*/ 1503673 h 1709472"/>
              <a:gd name="connsiteX2" fmla="*/ 282969 w 1832369"/>
              <a:gd name="connsiteY2" fmla="*/ 1402073 h 1709472"/>
              <a:gd name="connsiteX3" fmla="*/ 244869 w 1832369"/>
              <a:gd name="connsiteY3" fmla="*/ 1376673 h 1709472"/>
              <a:gd name="connsiteX4" fmla="*/ 130569 w 1832369"/>
              <a:gd name="connsiteY4" fmla="*/ 1275073 h 1709472"/>
              <a:gd name="connsiteX5" fmla="*/ 105169 w 1832369"/>
              <a:gd name="connsiteY5" fmla="*/ 1236973 h 1709472"/>
              <a:gd name="connsiteX6" fmla="*/ 92469 w 1832369"/>
              <a:gd name="connsiteY6" fmla="*/ 1198873 h 1709472"/>
              <a:gd name="connsiteX7" fmla="*/ 54369 w 1832369"/>
              <a:gd name="connsiteY7" fmla="*/ 1160773 h 1709472"/>
              <a:gd name="connsiteX8" fmla="*/ 41669 w 1832369"/>
              <a:gd name="connsiteY8" fmla="*/ 792473 h 1709472"/>
              <a:gd name="connsiteX9" fmla="*/ 67069 w 1832369"/>
              <a:gd name="connsiteY9" fmla="*/ 665473 h 1709472"/>
              <a:gd name="connsiteX10" fmla="*/ 92469 w 1832369"/>
              <a:gd name="connsiteY10" fmla="*/ 589273 h 1709472"/>
              <a:gd name="connsiteX11" fmla="*/ 130569 w 1832369"/>
              <a:gd name="connsiteY11" fmla="*/ 551173 h 1709472"/>
              <a:gd name="connsiteX12" fmla="*/ 143269 w 1832369"/>
              <a:gd name="connsiteY12" fmla="*/ 513073 h 1709472"/>
              <a:gd name="connsiteX13" fmla="*/ 168669 w 1832369"/>
              <a:gd name="connsiteY13" fmla="*/ 474973 h 1709472"/>
              <a:gd name="connsiteX14" fmla="*/ 181369 w 1832369"/>
              <a:gd name="connsiteY14" fmla="*/ 424173 h 1709472"/>
              <a:gd name="connsiteX15" fmla="*/ 244869 w 1832369"/>
              <a:gd name="connsiteY15" fmla="*/ 347973 h 1709472"/>
              <a:gd name="connsiteX16" fmla="*/ 270269 w 1832369"/>
              <a:gd name="connsiteY16" fmla="*/ 309873 h 1709472"/>
              <a:gd name="connsiteX17" fmla="*/ 359169 w 1832369"/>
              <a:gd name="connsiteY17" fmla="*/ 259073 h 1709472"/>
              <a:gd name="connsiteX18" fmla="*/ 448069 w 1832369"/>
              <a:gd name="connsiteY18" fmla="*/ 195573 h 1709472"/>
              <a:gd name="connsiteX19" fmla="*/ 486169 w 1832369"/>
              <a:gd name="connsiteY19" fmla="*/ 182873 h 1709472"/>
              <a:gd name="connsiteX20" fmla="*/ 511569 w 1832369"/>
              <a:gd name="connsiteY20" fmla="*/ 144773 h 1709472"/>
              <a:gd name="connsiteX21" fmla="*/ 575069 w 1832369"/>
              <a:gd name="connsiteY21" fmla="*/ 30473 h 1709472"/>
              <a:gd name="connsiteX22" fmla="*/ 613169 w 1832369"/>
              <a:gd name="connsiteY22" fmla="*/ 5073 h 1709472"/>
              <a:gd name="connsiteX23" fmla="*/ 1032269 w 1832369"/>
              <a:gd name="connsiteY23" fmla="*/ 17773 h 1709472"/>
              <a:gd name="connsiteX24" fmla="*/ 1108469 w 1832369"/>
              <a:gd name="connsiteY24" fmla="*/ 68573 h 1709472"/>
              <a:gd name="connsiteX25" fmla="*/ 1184669 w 1832369"/>
              <a:gd name="connsiteY25" fmla="*/ 170173 h 1709472"/>
              <a:gd name="connsiteX26" fmla="*/ 1222769 w 1832369"/>
              <a:gd name="connsiteY26" fmla="*/ 220973 h 1709472"/>
              <a:gd name="connsiteX27" fmla="*/ 1298969 w 1832369"/>
              <a:gd name="connsiteY27" fmla="*/ 271773 h 1709472"/>
              <a:gd name="connsiteX28" fmla="*/ 1324369 w 1832369"/>
              <a:gd name="connsiteY28" fmla="*/ 322573 h 1709472"/>
              <a:gd name="connsiteX29" fmla="*/ 1679671 w 1832369"/>
              <a:gd name="connsiteY29" fmla="*/ 576064 h 1709472"/>
              <a:gd name="connsiteX30" fmla="*/ 1654569 w 1832369"/>
              <a:gd name="connsiteY30" fmla="*/ 741673 h 1709472"/>
              <a:gd name="connsiteX31" fmla="*/ 1756169 w 1832369"/>
              <a:gd name="connsiteY31" fmla="*/ 932173 h 1709472"/>
              <a:gd name="connsiteX32" fmla="*/ 1806969 w 1832369"/>
              <a:gd name="connsiteY32" fmla="*/ 1008373 h 1709472"/>
              <a:gd name="connsiteX33" fmla="*/ 1832369 w 1832369"/>
              <a:gd name="connsiteY33" fmla="*/ 1046473 h 1709472"/>
              <a:gd name="connsiteX34" fmla="*/ 1806969 w 1832369"/>
              <a:gd name="connsiteY34" fmla="*/ 1198873 h 1709472"/>
              <a:gd name="connsiteX35" fmla="*/ 1794269 w 1832369"/>
              <a:gd name="connsiteY35" fmla="*/ 1236973 h 1709472"/>
              <a:gd name="connsiteX36" fmla="*/ 1781569 w 1832369"/>
              <a:gd name="connsiteY36" fmla="*/ 1300473 h 1709472"/>
              <a:gd name="connsiteX37" fmla="*/ 1768869 w 1832369"/>
              <a:gd name="connsiteY37" fmla="*/ 1338573 h 1709472"/>
              <a:gd name="connsiteX38" fmla="*/ 1756169 w 1832369"/>
              <a:gd name="connsiteY38" fmla="*/ 1389373 h 1709472"/>
              <a:gd name="connsiteX39" fmla="*/ 1730769 w 1832369"/>
              <a:gd name="connsiteY39" fmla="*/ 1440173 h 1709472"/>
              <a:gd name="connsiteX40" fmla="*/ 1692669 w 1832369"/>
              <a:gd name="connsiteY40" fmla="*/ 1516373 h 1709472"/>
              <a:gd name="connsiteX41" fmla="*/ 1591069 w 1832369"/>
              <a:gd name="connsiteY41" fmla="*/ 1541773 h 1709472"/>
              <a:gd name="connsiteX42" fmla="*/ 1527569 w 1832369"/>
              <a:gd name="connsiteY42" fmla="*/ 1567173 h 1709472"/>
              <a:gd name="connsiteX43" fmla="*/ 1476769 w 1832369"/>
              <a:gd name="connsiteY43" fmla="*/ 1579873 h 1709472"/>
              <a:gd name="connsiteX44" fmla="*/ 1400569 w 1832369"/>
              <a:gd name="connsiteY44" fmla="*/ 1605273 h 1709472"/>
              <a:gd name="connsiteX45" fmla="*/ 1324369 w 1832369"/>
              <a:gd name="connsiteY45" fmla="*/ 1630673 h 1709472"/>
              <a:gd name="connsiteX46" fmla="*/ 1286269 w 1832369"/>
              <a:gd name="connsiteY46" fmla="*/ 1643373 h 1709472"/>
              <a:gd name="connsiteX47" fmla="*/ 1210069 w 1832369"/>
              <a:gd name="connsiteY47" fmla="*/ 1656073 h 1709472"/>
              <a:gd name="connsiteX48" fmla="*/ 1146569 w 1832369"/>
              <a:gd name="connsiteY48" fmla="*/ 1668773 h 1709472"/>
              <a:gd name="connsiteX49" fmla="*/ 943369 w 1832369"/>
              <a:gd name="connsiteY49" fmla="*/ 1694173 h 1709472"/>
              <a:gd name="connsiteX50" fmla="*/ 638569 w 1832369"/>
              <a:gd name="connsiteY50" fmla="*/ 1681473 h 1709472"/>
              <a:gd name="connsiteX51" fmla="*/ 562369 w 1832369"/>
              <a:gd name="connsiteY51" fmla="*/ 1643373 h 1709472"/>
              <a:gd name="connsiteX52" fmla="*/ 448069 w 1832369"/>
              <a:gd name="connsiteY52" fmla="*/ 1592573 h 1709472"/>
              <a:gd name="connsiteX53" fmla="*/ 371869 w 1832369"/>
              <a:gd name="connsiteY53" fmla="*/ 1503673 h 1709472"/>
              <a:gd name="connsiteX0" fmla="*/ 371869 w 1832369"/>
              <a:gd name="connsiteY0" fmla="*/ 1503673 h 1709472"/>
              <a:gd name="connsiteX1" fmla="*/ 371869 w 1832369"/>
              <a:gd name="connsiteY1" fmla="*/ 1503673 h 1709472"/>
              <a:gd name="connsiteX2" fmla="*/ 282969 w 1832369"/>
              <a:gd name="connsiteY2" fmla="*/ 1402073 h 1709472"/>
              <a:gd name="connsiteX3" fmla="*/ 244869 w 1832369"/>
              <a:gd name="connsiteY3" fmla="*/ 1376673 h 1709472"/>
              <a:gd name="connsiteX4" fmla="*/ 130569 w 1832369"/>
              <a:gd name="connsiteY4" fmla="*/ 1275073 h 1709472"/>
              <a:gd name="connsiteX5" fmla="*/ 105169 w 1832369"/>
              <a:gd name="connsiteY5" fmla="*/ 1236973 h 1709472"/>
              <a:gd name="connsiteX6" fmla="*/ 92469 w 1832369"/>
              <a:gd name="connsiteY6" fmla="*/ 1198873 h 1709472"/>
              <a:gd name="connsiteX7" fmla="*/ 54369 w 1832369"/>
              <a:gd name="connsiteY7" fmla="*/ 1160773 h 1709472"/>
              <a:gd name="connsiteX8" fmla="*/ 41669 w 1832369"/>
              <a:gd name="connsiteY8" fmla="*/ 792473 h 1709472"/>
              <a:gd name="connsiteX9" fmla="*/ 67069 w 1832369"/>
              <a:gd name="connsiteY9" fmla="*/ 665473 h 1709472"/>
              <a:gd name="connsiteX10" fmla="*/ 92469 w 1832369"/>
              <a:gd name="connsiteY10" fmla="*/ 589273 h 1709472"/>
              <a:gd name="connsiteX11" fmla="*/ 130569 w 1832369"/>
              <a:gd name="connsiteY11" fmla="*/ 551173 h 1709472"/>
              <a:gd name="connsiteX12" fmla="*/ 143269 w 1832369"/>
              <a:gd name="connsiteY12" fmla="*/ 513073 h 1709472"/>
              <a:gd name="connsiteX13" fmla="*/ 168669 w 1832369"/>
              <a:gd name="connsiteY13" fmla="*/ 474973 h 1709472"/>
              <a:gd name="connsiteX14" fmla="*/ 181369 w 1832369"/>
              <a:gd name="connsiteY14" fmla="*/ 424173 h 1709472"/>
              <a:gd name="connsiteX15" fmla="*/ 244869 w 1832369"/>
              <a:gd name="connsiteY15" fmla="*/ 347973 h 1709472"/>
              <a:gd name="connsiteX16" fmla="*/ 270269 w 1832369"/>
              <a:gd name="connsiteY16" fmla="*/ 309873 h 1709472"/>
              <a:gd name="connsiteX17" fmla="*/ 359169 w 1832369"/>
              <a:gd name="connsiteY17" fmla="*/ 259073 h 1709472"/>
              <a:gd name="connsiteX18" fmla="*/ 448069 w 1832369"/>
              <a:gd name="connsiteY18" fmla="*/ 195573 h 1709472"/>
              <a:gd name="connsiteX19" fmla="*/ 486169 w 1832369"/>
              <a:gd name="connsiteY19" fmla="*/ 182873 h 1709472"/>
              <a:gd name="connsiteX20" fmla="*/ 511569 w 1832369"/>
              <a:gd name="connsiteY20" fmla="*/ 144773 h 1709472"/>
              <a:gd name="connsiteX21" fmla="*/ 575069 w 1832369"/>
              <a:gd name="connsiteY21" fmla="*/ 30473 h 1709472"/>
              <a:gd name="connsiteX22" fmla="*/ 613169 w 1832369"/>
              <a:gd name="connsiteY22" fmla="*/ 5073 h 1709472"/>
              <a:gd name="connsiteX23" fmla="*/ 1032269 w 1832369"/>
              <a:gd name="connsiteY23" fmla="*/ 17773 h 1709472"/>
              <a:gd name="connsiteX24" fmla="*/ 1108469 w 1832369"/>
              <a:gd name="connsiteY24" fmla="*/ 68573 h 1709472"/>
              <a:gd name="connsiteX25" fmla="*/ 1184669 w 1832369"/>
              <a:gd name="connsiteY25" fmla="*/ 170173 h 1709472"/>
              <a:gd name="connsiteX26" fmla="*/ 1222769 w 1832369"/>
              <a:gd name="connsiteY26" fmla="*/ 220973 h 1709472"/>
              <a:gd name="connsiteX27" fmla="*/ 1298969 w 1832369"/>
              <a:gd name="connsiteY27" fmla="*/ 271773 h 1709472"/>
              <a:gd name="connsiteX28" fmla="*/ 1374276 w 1832369"/>
              <a:gd name="connsiteY28" fmla="*/ 216024 h 1709472"/>
              <a:gd name="connsiteX29" fmla="*/ 1679671 w 1832369"/>
              <a:gd name="connsiteY29" fmla="*/ 576064 h 1709472"/>
              <a:gd name="connsiteX30" fmla="*/ 1654569 w 1832369"/>
              <a:gd name="connsiteY30" fmla="*/ 741673 h 1709472"/>
              <a:gd name="connsiteX31" fmla="*/ 1756169 w 1832369"/>
              <a:gd name="connsiteY31" fmla="*/ 932173 h 1709472"/>
              <a:gd name="connsiteX32" fmla="*/ 1806969 w 1832369"/>
              <a:gd name="connsiteY32" fmla="*/ 1008373 h 1709472"/>
              <a:gd name="connsiteX33" fmla="*/ 1832369 w 1832369"/>
              <a:gd name="connsiteY33" fmla="*/ 1046473 h 1709472"/>
              <a:gd name="connsiteX34" fmla="*/ 1806969 w 1832369"/>
              <a:gd name="connsiteY34" fmla="*/ 1198873 h 1709472"/>
              <a:gd name="connsiteX35" fmla="*/ 1794269 w 1832369"/>
              <a:gd name="connsiteY35" fmla="*/ 1236973 h 1709472"/>
              <a:gd name="connsiteX36" fmla="*/ 1781569 w 1832369"/>
              <a:gd name="connsiteY36" fmla="*/ 1300473 h 1709472"/>
              <a:gd name="connsiteX37" fmla="*/ 1768869 w 1832369"/>
              <a:gd name="connsiteY37" fmla="*/ 1338573 h 1709472"/>
              <a:gd name="connsiteX38" fmla="*/ 1756169 w 1832369"/>
              <a:gd name="connsiteY38" fmla="*/ 1389373 h 1709472"/>
              <a:gd name="connsiteX39" fmla="*/ 1730769 w 1832369"/>
              <a:gd name="connsiteY39" fmla="*/ 1440173 h 1709472"/>
              <a:gd name="connsiteX40" fmla="*/ 1692669 w 1832369"/>
              <a:gd name="connsiteY40" fmla="*/ 1516373 h 1709472"/>
              <a:gd name="connsiteX41" fmla="*/ 1591069 w 1832369"/>
              <a:gd name="connsiteY41" fmla="*/ 1541773 h 1709472"/>
              <a:gd name="connsiteX42" fmla="*/ 1527569 w 1832369"/>
              <a:gd name="connsiteY42" fmla="*/ 1567173 h 1709472"/>
              <a:gd name="connsiteX43" fmla="*/ 1476769 w 1832369"/>
              <a:gd name="connsiteY43" fmla="*/ 1579873 h 1709472"/>
              <a:gd name="connsiteX44" fmla="*/ 1400569 w 1832369"/>
              <a:gd name="connsiteY44" fmla="*/ 1605273 h 1709472"/>
              <a:gd name="connsiteX45" fmla="*/ 1324369 w 1832369"/>
              <a:gd name="connsiteY45" fmla="*/ 1630673 h 1709472"/>
              <a:gd name="connsiteX46" fmla="*/ 1286269 w 1832369"/>
              <a:gd name="connsiteY46" fmla="*/ 1643373 h 1709472"/>
              <a:gd name="connsiteX47" fmla="*/ 1210069 w 1832369"/>
              <a:gd name="connsiteY47" fmla="*/ 1656073 h 1709472"/>
              <a:gd name="connsiteX48" fmla="*/ 1146569 w 1832369"/>
              <a:gd name="connsiteY48" fmla="*/ 1668773 h 1709472"/>
              <a:gd name="connsiteX49" fmla="*/ 943369 w 1832369"/>
              <a:gd name="connsiteY49" fmla="*/ 1694173 h 1709472"/>
              <a:gd name="connsiteX50" fmla="*/ 638569 w 1832369"/>
              <a:gd name="connsiteY50" fmla="*/ 1681473 h 1709472"/>
              <a:gd name="connsiteX51" fmla="*/ 562369 w 1832369"/>
              <a:gd name="connsiteY51" fmla="*/ 1643373 h 1709472"/>
              <a:gd name="connsiteX52" fmla="*/ 448069 w 1832369"/>
              <a:gd name="connsiteY52" fmla="*/ 1592573 h 1709472"/>
              <a:gd name="connsiteX53" fmla="*/ 371869 w 1832369"/>
              <a:gd name="connsiteY53" fmla="*/ 1503673 h 1709472"/>
              <a:gd name="connsiteX0" fmla="*/ 371869 w 1832369"/>
              <a:gd name="connsiteY0" fmla="*/ 1503673 h 1709472"/>
              <a:gd name="connsiteX1" fmla="*/ 371869 w 1832369"/>
              <a:gd name="connsiteY1" fmla="*/ 1503673 h 1709472"/>
              <a:gd name="connsiteX2" fmla="*/ 282969 w 1832369"/>
              <a:gd name="connsiteY2" fmla="*/ 1402073 h 1709472"/>
              <a:gd name="connsiteX3" fmla="*/ 244869 w 1832369"/>
              <a:gd name="connsiteY3" fmla="*/ 1376673 h 1709472"/>
              <a:gd name="connsiteX4" fmla="*/ 130569 w 1832369"/>
              <a:gd name="connsiteY4" fmla="*/ 1275073 h 1709472"/>
              <a:gd name="connsiteX5" fmla="*/ 105169 w 1832369"/>
              <a:gd name="connsiteY5" fmla="*/ 1236973 h 1709472"/>
              <a:gd name="connsiteX6" fmla="*/ 92469 w 1832369"/>
              <a:gd name="connsiteY6" fmla="*/ 1198873 h 1709472"/>
              <a:gd name="connsiteX7" fmla="*/ 54369 w 1832369"/>
              <a:gd name="connsiteY7" fmla="*/ 1160773 h 1709472"/>
              <a:gd name="connsiteX8" fmla="*/ 41669 w 1832369"/>
              <a:gd name="connsiteY8" fmla="*/ 792473 h 1709472"/>
              <a:gd name="connsiteX9" fmla="*/ 67069 w 1832369"/>
              <a:gd name="connsiteY9" fmla="*/ 665473 h 1709472"/>
              <a:gd name="connsiteX10" fmla="*/ 92469 w 1832369"/>
              <a:gd name="connsiteY10" fmla="*/ 589273 h 1709472"/>
              <a:gd name="connsiteX11" fmla="*/ 130569 w 1832369"/>
              <a:gd name="connsiteY11" fmla="*/ 551173 h 1709472"/>
              <a:gd name="connsiteX12" fmla="*/ 143269 w 1832369"/>
              <a:gd name="connsiteY12" fmla="*/ 513073 h 1709472"/>
              <a:gd name="connsiteX13" fmla="*/ 168669 w 1832369"/>
              <a:gd name="connsiteY13" fmla="*/ 474973 h 1709472"/>
              <a:gd name="connsiteX14" fmla="*/ 181369 w 1832369"/>
              <a:gd name="connsiteY14" fmla="*/ 424173 h 1709472"/>
              <a:gd name="connsiteX15" fmla="*/ 244869 w 1832369"/>
              <a:gd name="connsiteY15" fmla="*/ 347973 h 1709472"/>
              <a:gd name="connsiteX16" fmla="*/ 270269 w 1832369"/>
              <a:gd name="connsiteY16" fmla="*/ 309873 h 1709472"/>
              <a:gd name="connsiteX17" fmla="*/ 359169 w 1832369"/>
              <a:gd name="connsiteY17" fmla="*/ 259073 h 1709472"/>
              <a:gd name="connsiteX18" fmla="*/ 448069 w 1832369"/>
              <a:gd name="connsiteY18" fmla="*/ 195573 h 1709472"/>
              <a:gd name="connsiteX19" fmla="*/ 486169 w 1832369"/>
              <a:gd name="connsiteY19" fmla="*/ 182873 h 1709472"/>
              <a:gd name="connsiteX20" fmla="*/ 511569 w 1832369"/>
              <a:gd name="connsiteY20" fmla="*/ 144773 h 1709472"/>
              <a:gd name="connsiteX21" fmla="*/ 575069 w 1832369"/>
              <a:gd name="connsiteY21" fmla="*/ 30473 h 1709472"/>
              <a:gd name="connsiteX22" fmla="*/ 613169 w 1832369"/>
              <a:gd name="connsiteY22" fmla="*/ 5073 h 1709472"/>
              <a:gd name="connsiteX23" fmla="*/ 1032269 w 1832369"/>
              <a:gd name="connsiteY23" fmla="*/ 17773 h 1709472"/>
              <a:gd name="connsiteX24" fmla="*/ 1108469 w 1832369"/>
              <a:gd name="connsiteY24" fmla="*/ 68573 h 1709472"/>
              <a:gd name="connsiteX25" fmla="*/ 1184669 w 1832369"/>
              <a:gd name="connsiteY25" fmla="*/ 170173 h 1709472"/>
              <a:gd name="connsiteX26" fmla="*/ 1297927 w 1832369"/>
              <a:gd name="connsiteY26" fmla="*/ 144016 h 1709472"/>
              <a:gd name="connsiteX27" fmla="*/ 1298969 w 1832369"/>
              <a:gd name="connsiteY27" fmla="*/ 271773 h 1709472"/>
              <a:gd name="connsiteX28" fmla="*/ 1374276 w 1832369"/>
              <a:gd name="connsiteY28" fmla="*/ 216024 h 1709472"/>
              <a:gd name="connsiteX29" fmla="*/ 1679671 w 1832369"/>
              <a:gd name="connsiteY29" fmla="*/ 576064 h 1709472"/>
              <a:gd name="connsiteX30" fmla="*/ 1654569 w 1832369"/>
              <a:gd name="connsiteY30" fmla="*/ 741673 h 1709472"/>
              <a:gd name="connsiteX31" fmla="*/ 1756169 w 1832369"/>
              <a:gd name="connsiteY31" fmla="*/ 932173 h 1709472"/>
              <a:gd name="connsiteX32" fmla="*/ 1806969 w 1832369"/>
              <a:gd name="connsiteY32" fmla="*/ 1008373 h 1709472"/>
              <a:gd name="connsiteX33" fmla="*/ 1832369 w 1832369"/>
              <a:gd name="connsiteY33" fmla="*/ 1046473 h 1709472"/>
              <a:gd name="connsiteX34" fmla="*/ 1806969 w 1832369"/>
              <a:gd name="connsiteY34" fmla="*/ 1198873 h 1709472"/>
              <a:gd name="connsiteX35" fmla="*/ 1794269 w 1832369"/>
              <a:gd name="connsiteY35" fmla="*/ 1236973 h 1709472"/>
              <a:gd name="connsiteX36" fmla="*/ 1781569 w 1832369"/>
              <a:gd name="connsiteY36" fmla="*/ 1300473 h 1709472"/>
              <a:gd name="connsiteX37" fmla="*/ 1768869 w 1832369"/>
              <a:gd name="connsiteY37" fmla="*/ 1338573 h 1709472"/>
              <a:gd name="connsiteX38" fmla="*/ 1756169 w 1832369"/>
              <a:gd name="connsiteY38" fmla="*/ 1389373 h 1709472"/>
              <a:gd name="connsiteX39" fmla="*/ 1730769 w 1832369"/>
              <a:gd name="connsiteY39" fmla="*/ 1440173 h 1709472"/>
              <a:gd name="connsiteX40" fmla="*/ 1692669 w 1832369"/>
              <a:gd name="connsiteY40" fmla="*/ 1516373 h 1709472"/>
              <a:gd name="connsiteX41" fmla="*/ 1591069 w 1832369"/>
              <a:gd name="connsiteY41" fmla="*/ 1541773 h 1709472"/>
              <a:gd name="connsiteX42" fmla="*/ 1527569 w 1832369"/>
              <a:gd name="connsiteY42" fmla="*/ 1567173 h 1709472"/>
              <a:gd name="connsiteX43" fmla="*/ 1476769 w 1832369"/>
              <a:gd name="connsiteY43" fmla="*/ 1579873 h 1709472"/>
              <a:gd name="connsiteX44" fmla="*/ 1400569 w 1832369"/>
              <a:gd name="connsiteY44" fmla="*/ 1605273 h 1709472"/>
              <a:gd name="connsiteX45" fmla="*/ 1324369 w 1832369"/>
              <a:gd name="connsiteY45" fmla="*/ 1630673 h 1709472"/>
              <a:gd name="connsiteX46" fmla="*/ 1286269 w 1832369"/>
              <a:gd name="connsiteY46" fmla="*/ 1643373 h 1709472"/>
              <a:gd name="connsiteX47" fmla="*/ 1210069 w 1832369"/>
              <a:gd name="connsiteY47" fmla="*/ 1656073 h 1709472"/>
              <a:gd name="connsiteX48" fmla="*/ 1146569 w 1832369"/>
              <a:gd name="connsiteY48" fmla="*/ 1668773 h 1709472"/>
              <a:gd name="connsiteX49" fmla="*/ 943369 w 1832369"/>
              <a:gd name="connsiteY49" fmla="*/ 1694173 h 1709472"/>
              <a:gd name="connsiteX50" fmla="*/ 638569 w 1832369"/>
              <a:gd name="connsiteY50" fmla="*/ 1681473 h 1709472"/>
              <a:gd name="connsiteX51" fmla="*/ 562369 w 1832369"/>
              <a:gd name="connsiteY51" fmla="*/ 1643373 h 1709472"/>
              <a:gd name="connsiteX52" fmla="*/ 448069 w 1832369"/>
              <a:gd name="connsiteY52" fmla="*/ 1592573 h 1709472"/>
              <a:gd name="connsiteX53" fmla="*/ 371869 w 1832369"/>
              <a:gd name="connsiteY53" fmla="*/ 1503673 h 170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832369" h="1709472">
                <a:moveTo>
                  <a:pt x="371869" y="1503673"/>
                </a:moveTo>
                <a:lnTo>
                  <a:pt x="371869" y="1503673"/>
                </a:lnTo>
                <a:cubicBezTo>
                  <a:pt x="342236" y="1469806"/>
                  <a:pt x="314789" y="1433893"/>
                  <a:pt x="282969" y="1402073"/>
                </a:cubicBezTo>
                <a:cubicBezTo>
                  <a:pt x="272176" y="1391280"/>
                  <a:pt x="256277" y="1386814"/>
                  <a:pt x="244869" y="1376673"/>
                </a:cubicBezTo>
                <a:cubicBezTo>
                  <a:pt x="114380" y="1260682"/>
                  <a:pt x="217040" y="1332720"/>
                  <a:pt x="130569" y="1275073"/>
                </a:cubicBezTo>
                <a:cubicBezTo>
                  <a:pt x="122102" y="1262373"/>
                  <a:pt x="111995" y="1250625"/>
                  <a:pt x="105169" y="1236973"/>
                </a:cubicBezTo>
                <a:cubicBezTo>
                  <a:pt x="99182" y="1224999"/>
                  <a:pt x="99895" y="1210012"/>
                  <a:pt x="92469" y="1198873"/>
                </a:cubicBezTo>
                <a:cubicBezTo>
                  <a:pt x="82506" y="1183929"/>
                  <a:pt x="67069" y="1173473"/>
                  <a:pt x="54369" y="1160773"/>
                </a:cubicBezTo>
                <a:cubicBezTo>
                  <a:pt x="0" y="997665"/>
                  <a:pt x="21073" y="1091121"/>
                  <a:pt x="41669" y="792473"/>
                </a:cubicBezTo>
                <a:cubicBezTo>
                  <a:pt x="43718" y="762756"/>
                  <a:pt x="57288" y="698076"/>
                  <a:pt x="67069" y="665473"/>
                </a:cubicBezTo>
                <a:cubicBezTo>
                  <a:pt x="74762" y="639828"/>
                  <a:pt x="73537" y="608205"/>
                  <a:pt x="92469" y="589273"/>
                </a:cubicBezTo>
                <a:lnTo>
                  <a:pt x="130569" y="551173"/>
                </a:lnTo>
                <a:cubicBezTo>
                  <a:pt x="134802" y="538473"/>
                  <a:pt x="137282" y="525047"/>
                  <a:pt x="143269" y="513073"/>
                </a:cubicBezTo>
                <a:cubicBezTo>
                  <a:pt x="150095" y="499421"/>
                  <a:pt x="162656" y="489002"/>
                  <a:pt x="168669" y="474973"/>
                </a:cubicBezTo>
                <a:cubicBezTo>
                  <a:pt x="175545" y="458930"/>
                  <a:pt x="174493" y="440216"/>
                  <a:pt x="181369" y="424173"/>
                </a:cubicBezTo>
                <a:cubicBezTo>
                  <a:pt x="198062" y="385222"/>
                  <a:pt x="217944" y="380283"/>
                  <a:pt x="244869" y="347973"/>
                </a:cubicBezTo>
                <a:cubicBezTo>
                  <a:pt x="254640" y="336247"/>
                  <a:pt x="259476" y="320666"/>
                  <a:pt x="270269" y="309873"/>
                </a:cubicBezTo>
                <a:cubicBezTo>
                  <a:pt x="308712" y="271430"/>
                  <a:pt x="315577" y="273604"/>
                  <a:pt x="359169" y="259073"/>
                </a:cubicBezTo>
                <a:cubicBezTo>
                  <a:pt x="370674" y="250444"/>
                  <a:pt x="429498" y="204858"/>
                  <a:pt x="448069" y="195573"/>
                </a:cubicBezTo>
                <a:cubicBezTo>
                  <a:pt x="460043" y="189586"/>
                  <a:pt x="473469" y="187106"/>
                  <a:pt x="486169" y="182873"/>
                </a:cubicBezTo>
                <a:cubicBezTo>
                  <a:pt x="494636" y="170173"/>
                  <a:pt x="504743" y="158425"/>
                  <a:pt x="511569" y="144773"/>
                </a:cubicBezTo>
                <a:cubicBezTo>
                  <a:pt x="534729" y="98453"/>
                  <a:pt x="515004" y="70516"/>
                  <a:pt x="575069" y="30473"/>
                </a:cubicBezTo>
                <a:lnTo>
                  <a:pt x="613169" y="5073"/>
                </a:lnTo>
                <a:cubicBezTo>
                  <a:pt x="752869" y="9306"/>
                  <a:pt x="893640" y="0"/>
                  <a:pt x="1032269" y="17773"/>
                </a:cubicBezTo>
                <a:cubicBezTo>
                  <a:pt x="1062548" y="21655"/>
                  <a:pt x="1108469" y="68573"/>
                  <a:pt x="1108469" y="68573"/>
                </a:cubicBezTo>
                <a:cubicBezTo>
                  <a:pt x="1181260" y="189892"/>
                  <a:pt x="1110596" y="83755"/>
                  <a:pt x="1184669" y="170173"/>
                </a:cubicBezTo>
                <a:cubicBezTo>
                  <a:pt x="1198444" y="186244"/>
                  <a:pt x="1282107" y="129954"/>
                  <a:pt x="1297927" y="144016"/>
                </a:cubicBezTo>
                <a:cubicBezTo>
                  <a:pt x="1320743" y="164297"/>
                  <a:pt x="1298969" y="271773"/>
                  <a:pt x="1298969" y="271773"/>
                </a:cubicBezTo>
                <a:cubicBezTo>
                  <a:pt x="1307436" y="288706"/>
                  <a:pt x="1364536" y="199790"/>
                  <a:pt x="1374276" y="216024"/>
                </a:cubicBezTo>
                <a:cubicBezTo>
                  <a:pt x="1444042" y="332300"/>
                  <a:pt x="1611221" y="492057"/>
                  <a:pt x="1679671" y="576064"/>
                </a:cubicBezTo>
                <a:cubicBezTo>
                  <a:pt x="1700556" y="601696"/>
                  <a:pt x="1635351" y="714768"/>
                  <a:pt x="1654569" y="741673"/>
                </a:cubicBezTo>
                <a:cubicBezTo>
                  <a:pt x="1796019" y="939703"/>
                  <a:pt x="1648742" y="717318"/>
                  <a:pt x="1756169" y="932173"/>
                </a:cubicBezTo>
                <a:cubicBezTo>
                  <a:pt x="1769821" y="959477"/>
                  <a:pt x="1790036" y="982973"/>
                  <a:pt x="1806969" y="1008373"/>
                </a:cubicBezTo>
                <a:lnTo>
                  <a:pt x="1832369" y="1046473"/>
                </a:lnTo>
                <a:cubicBezTo>
                  <a:pt x="1825201" y="1096652"/>
                  <a:pt x="1819349" y="1149351"/>
                  <a:pt x="1806969" y="1198873"/>
                </a:cubicBezTo>
                <a:cubicBezTo>
                  <a:pt x="1803722" y="1211860"/>
                  <a:pt x="1797516" y="1223986"/>
                  <a:pt x="1794269" y="1236973"/>
                </a:cubicBezTo>
                <a:cubicBezTo>
                  <a:pt x="1789034" y="1257914"/>
                  <a:pt x="1786804" y="1279532"/>
                  <a:pt x="1781569" y="1300473"/>
                </a:cubicBezTo>
                <a:cubicBezTo>
                  <a:pt x="1778322" y="1313460"/>
                  <a:pt x="1772547" y="1325701"/>
                  <a:pt x="1768869" y="1338573"/>
                </a:cubicBezTo>
                <a:cubicBezTo>
                  <a:pt x="1764074" y="1355356"/>
                  <a:pt x="1762298" y="1373030"/>
                  <a:pt x="1756169" y="1389373"/>
                </a:cubicBezTo>
                <a:cubicBezTo>
                  <a:pt x="1749522" y="1407100"/>
                  <a:pt x="1738227" y="1422772"/>
                  <a:pt x="1730769" y="1440173"/>
                </a:cubicBezTo>
                <a:cubicBezTo>
                  <a:pt x="1718765" y="1468182"/>
                  <a:pt x="1719198" y="1495150"/>
                  <a:pt x="1692669" y="1516373"/>
                </a:cubicBezTo>
                <a:cubicBezTo>
                  <a:pt x="1679259" y="1527101"/>
                  <a:pt x="1594864" y="1540635"/>
                  <a:pt x="1591069" y="1541773"/>
                </a:cubicBezTo>
                <a:cubicBezTo>
                  <a:pt x="1569233" y="1548324"/>
                  <a:pt x="1549196" y="1559964"/>
                  <a:pt x="1527569" y="1567173"/>
                </a:cubicBezTo>
                <a:cubicBezTo>
                  <a:pt x="1511010" y="1572693"/>
                  <a:pt x="1493487" y="1574857"/>
                  <a:pt x="1476769" y="1579873"/>
                </a:cubicBezTo>
                <a:cubicBezTo>
                  <a:pt x="1451124" y="1587566"/>
                  <a:pt x="1425969" y="1596806"/>
                  <a:pt x="1400569" y="1605273"/>
                </a:cubicBezTo>
                <a:lnTo>
                  <a:pt x="1324369" y="1630673"/>
                </a:lnTo>
                <a:cubicBezTo>
                  <a:pt x="1311669" y="1634906"/>
                  <a:pt x="1299474" y="1641172"/>
                  <a:pt x="1286269" y="1643373"/>
                </a:cubicBezTo>
                <a:lnTo>
                  <a:pt x="1210069" y="1656073"/>
                </a:lnTo>
                <a:cubicBezTo>
                  <a:pt x="1188831" y="1659934"/>
                  <a:pt x="1167965" y="1665920"/>
                  <a:pt x="1146569" y="1668773"/>
                </a:cubicBezTo>
                <a:cubicBezTo>
                  <a:pt x="841324" y="1709472"/>
                  <a:pt x="1153911" y="1659083"/>
                  <a:pt x="943369" y="1694173"/>
                </a:cubicBezTo>
                <a:cubicBezTo>
                  <a:pt x="841769" y="1689940"/>
                  <a:pt x="739979" y="1688985"/>
                  <a:pt x="638569" y="1681473"/>
                </a:cubicBezTo>
                <a:cubicBezTo>
                  <a:pt x="596884" y="1678385"/>
                  <a:pt x="599185" y="1659736"/>
                  <a:pt x="562369" y="1643373"/>
                </a:cubicBezTo>
                <a:cubicBezTo>
                  <a:pt x="426349" y="1582920"/>
                  <a:pt x="534294" y="1650056"/>
                  <a:pt x="448069" y="1592573"/>
                </a:cubicBezTo>
                <a:cubicBezTo>
                  <a:pt x="390224" y="1505806"/>
                  <a:pt x="384569" y="1518490"/>
                  <a:pt x="371869" y="1503673"/>
                </a:cubicBezTo>
                <a:close/>
              </a:path>
            </a:pathLst>
          </a:custGeom>
          <a:solidFill>
            <a:srgbClr val="7030A0">
              <a:alpha val="28000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GB" dirty="0" smtClean="0"/>
              <a:t>Players are vertices of a weighted graph</a:t>
            </a:r>
          </a:p>
          <a:p>
            <a:r>
              <a:rPr lang="en-GB" dirty="0" smtClean="0"/>
              <a:t>Value of a coalition = </a:t>
            </a:r>
            <a:br>
              <a:rPr lang="en-GB" dirty="0" smtClean="0"/>
            </a:br>
            <a:r>
              <a:rPr lang="en-GB" dirty="0" smtClean="0"/>
              <a:t>total </a:t>
            </a:r>
            <a:r>
              <a:rPr lang="en-GB" dirty="0" smtClean="0">
                <a:solidFill>
                  <a:schemeClr val="accent1"/>
                </a:solidFill>
              </a:rPr>
              <a:t>weight of internal edges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v(T) = x + y, v(S) = x + y + z + t</a:t>
            </a:r>
          </a:p>
          <a:p>
            <a:r>
              <a:rPr lang="en-GB" dirty="0" smtClean="0"/>
              <a:t>Models social networks</a:t>
            </a:r>
          </a:p>
          <a:p>
            <a:r>
              <a:rPr lang="en-GB" dirty="0" smtClean="0"/>
              <a:t>Are induced subgraph games </a:t>
            </a:r>
            <a:br>
              <a:rPr lang="en-GB" dirty="0" smtClean="0"/>
            </a:br>
            <a:r>
              <a:rPr lang="en-GB" dirty="0" err="1" smtClean="0"/>
              <a:t>superadditive</a:t>
            </a:r>
            <a:r>
              <a:rPr lang="en-GB" dirty="0" smtClean="0"/>
              <a:t>?</a:t>
            </a:r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64" name="Freeform 63"/>
          <p:cNvSpPr/>
          <p:nvPr/>
        </p:nvSpPr>
        <p:spPr>
          <a:xfrm>
            <a:off x="6804248" y="2636912"/>
            <a:ext cx="2191123" cy="2705170"/>
          </a:xfrm>
          <a:custGeom>
            <a:avLst/>
            <a:gdLst>
              <a:gd name="connsiteX0" fmla="*/ 1281039 w 2335139"/>
              <a:gd name="connsiteY0" fmla="*/ 2705170 h 2705170"/>
              <a:gd name="connsiteX1" fmla="*/ 1281039 w 2335139"/>
              <a:gd name="connsiteY1" fmla="*/ 2705170 h 2705170"/>
              <a:gd name="connsiteX2" fmla="*/ 1179439 w 2335139"/>
              <a:gd name="connsiteY2" fmla="*/ 2667070 h 2705170"/>
              <a:gd name="connsiteX3" fmla="*/ 1141339 w 2335139"/>
              <a:gd name="connsiteY3" fmla="*/ 2654370 h 2705170"/>
              <a:gd name="connsiteX4" fmla="*/ 938139 w 2335139"/>
              <a:gd name="connsiteY4" fmla="*/ 2641670 h 2705170"/>
              <a:gd name="connsiteX5" fmla="*/ 874639 w 2335139"/>
              <a:gd name="connsiteY5" fmla="*/ 2616270 h 2705170"/>
              <a:gd name="connsiteX6" fmla="*/ 836539 w 2335139"/>
              <a:gd name="connsiteY6" fmla="*/ 2603570 h 2705170"/>
              <a:gd name="connsiteX7" fmla="*/ 760339 w 2335139"/>
              <a:gd name="connsiteY7" fmla="*/ 2552770 h 2705170"/>
              <a:gd name="connsiteX8" fmla="*/ 646039 w 2335139"/>
              <a:gd name="connsiteY8" fmla="*/ 2489270 h 2705170"/>
              <a:gd name="connsiteX9" fmla="*/ 557139 w 2335139"/>
              <a:gd name="connsiteY9" fmla="*/ 2400370 h 2705170"/>
              <a:gd name="connsiteX10" fmla="*/ 417439 w 2335139"/>
              <a:gd name="connsiteY10" fmla="*/ 2311470 h 2705170"/>
              <a:gd name="connsiteX11" fmla="*/ 379339 w 2335139"/>
              <a:gd name="connsiteY11" fmla="*/ 2298770 h 2705170"/>
              <a:gd name="connsiteX12" fmla="*/ 303139 w 2335139"/>
              <a:gd name="connsiteY12" fmla="*/ 2235270 h 2705170"/>
              <a:gd name="connsiteX13" fmla="*/ 277739 w 2335139"/>
              <a:gd name="connsiteY13" fmla="*/ 2197170 h 2705170"/>
              <a:gd name="connsiteX14" fmla="*/ 214239 w 2335139"/>
              <a:gd name="connsiteY14" fmla="*/ 2120970 h 2705170"/>
              <a:gd name="connsiteX15" fmla="*/ 163439 w 2335139"/>
              <a:gd name="connsiteY15" fmla="*/ 2019370 h 2705170"/>
              <a:gd name="connsiteX16" fmla="*/ 138039 w 2335139"/>
              <a:gd name="connsiteY16" fmla="*/ 1981270 h 2705170"/>
              <a:gd name="connsiteX17" fmla="*/ 99939 w 2335139"/>
              <a:gd name="connsiteY17" fmla="*/ 1905070 h 2705170"/>
              <a:gd name="connsiteX18" fmla="*/ 74539 w 2335139"/>
              <a:gd name="connsiteY18" fmla="*/ 1790770 h 2705170"/>
              <a:gd name="connsiteX19" fmla="*/ 49139 w 2335139"/>
              <a:gd name="connsiteY19" fmla="*/ 1714570 h 2705170"/>
              <a:gd name="connsiteX20" fmla="*/ 36439 w 2335139"/>
              <a:gd name="connsiteY20" fmla="*/ 1663770 h 2705170"/>
              <a:gd name="connsiteX21" fmla="*/ 11039 w 2335139"/>
              <a:gd name="connsiteY21" fmla="*/ 1574870 h 2705170"/>
              <a:gd name="connsiteX22" fmla="*/ 36439 w 2335139"/>
              <a:gd name="connsiteY22" fmla="*/ 1409770 h 2705170"/>
              <a:gd name="connsiteX23" fmla="*/ 49139 w 2335139"/>
              <a:gd name="connsiteY23" fmla="*/ 1346270 h 2705170"/>
              <a:gd name="connsiteX24" fmla="*/ 163439 w 2335139"/>
              <a:gd name="connsiteY24" fmla="*/ 1130370 h 2705170"/>
              <a:gd name="connsiteX25" fmla="*/ 176139 w 2335139"/>
              <a:gd name="connsiteY25" fmla="*/ 1079570 h 2705170"/>
              <a:gd name="connsiteX26" fmla="*/ 226939 w 2335139"/>
              <a:gd name="connsiteY26" fmla="*/ 977970 h 2705170"/>
              <a:gd name="connsiteX27" fmla="*/ 265039 w 2335139"/>
              <a:gd name="connsiteY27" fmla="*/ 889070 h 2705170"/>
              <a:gd name="connsiteX28" fmla="*/ 290439 w 2335139"/>
              <a:gd name="connsiteY28" fmla="*/ 825570 h 2705170"/>
              <a:gd name="connsiteX29" fmla="*/ 303139 w 2335139"/>
              <a:gd name="connsiteY29" fmla="*/ 787470 h 2705170"/>
              <a:gd name="connsiteX30" fmla="*/ 353939 w 2335139"/>
              <a:gd name="connsiteY30" fmla="*/ 685870 h 2705170"/>
              <a:gd name="connsiteX31" fmla="*/ 366639 w 2335139"/>
              <a:gd name="connsiteY31" fmla="*/ 635070 h 2705170"/>
              <a:gd name="connsiteX32" fmla="*/ 379339 w 2335139"/>
              <a:gd name="connsiteY32" fmla="*/ 596970 h 2705170"/>
              <a:gd name="connsiteX33" fmla="*/ 392039 w 2335139"/>
              <a:gd name="connsiteY33" fmla="*/ 520770 h 2705170"/>
              <a:gd name="connsiteX34" fmla="*/ 455539 w 2335139"/>
              <a:gd name="connsiteY34" fmla="*/ 406470 h 2705170"/>
              <a:gd name="connsiteX35" fmla="*/ 569839 w 2335139"/>
              <a:gd name="connsiteY35" fmla="*/ 292170 h 2705170"/>
              <a:gd name="connsiteX36" fmla="*/ 658739 w 2335139"/>
              <a:gd name="connsiteY36" fmla="*/ 215970 h 2705170"/>
              <a:gd name="connsiteX37" fmla="*/ 722239 w 2335139"/>
              <a:gd name="connsiteY37" fmla="*/ 203270 h 2705170"/>
              <a:gd name="connsiteX38" fmla="*/ 811139 w 2335139"/>
              <a:gd name="connsiteY38" fmla="*/ 177870 h 2705170"/>
              <a:gd name="connsiteX39" fmla="*/ 900039 w 2335139"/>
              <a:gd name="connsiteY39" fmla="*/ 114370 h 2705170"/>
              <a:gd name="connsiteX40" fmla="*/ 976239 w 2335139"/>
              <a:gd name="connsiteY40" fmla="*/ 88970 h 2705170"/>
              <a:gd name="connsiteX41" fmla="*/ 1065139 w 2335139"/>
              <a:gd name="connsiteY41" fmla="*/ 63570 h 2705170"/>
              <a:gd name="connsiteX42" fmla="*/ 1166739 w 2335139"/>
              <a:gd name="connsiteY42" fmla="*/ 50870 h 2705170"/>
              <a:gd name="connsiteX43" fmla="*/ 1484239 w 2335139"/>
              <a:gd name="connsiteY43" fmla="*/ 38170 h 2705170"/>
              <a:gd name="connsiteX44" fmla="*/ 1522339 w 2335139"/>
              <a:gd name="connsiteY44" fmla="*/ 50870 h 2705170"/>
              <a:gd name="connsiteX45" fmla="*/ 1636639 w 2335139"/>
              <a:gd name="connsiteY45" fmla="*/ 76270 h 2705170"/>
              <a:gd name="connsiteX46" fmla="*/ 1725539 w 2335139"/>
              <a:gd name="connsiteY46" fmla="*/ 165170 h 2705170"/>
              <a:gd name="connsiteX47" fmla="*/ 1763639 w 2335139"/>
              <a:gd name="connsiteY47" fmla="*/ 203270 h 2705170"/>
              <a:gd name="connsiteX48" fmla="*/ 1890639 w 2335139"/>
              <a:gd name="connsiteY48" fmla="*/ 304870 h 2705170"/>
              <a:gd name="connsiteX49" fmla="*/ 1954139 w 2335139"/>
              <a:gd name="connsiteY49" fmla="*/ 381070 h 2705170"/>
              <a:gd name="connsiteX50" fmla="*/ 1979539 w 2335139"/>
              <a:gd name="connsiteY50" fmla="*/ 431870 h 2705170"/>
              <a:gd name="connsiteX51" fmla="*/ 2017639 w 2335139"/>
              <a:gd name="connsiteY51" fmla="*/ 482670 h 2705170"/>
              <a:gd name="connsiteX52" fmla="*/ 2093839 w 2335139"/>
              <a:gd name="connsiteY52" fmla="*/ 609670 h 2705170"/>
              <a:gd name="connsiteX53" fmla="*/ 2119239 w 2335139"/>
              <a:gd name="connsiteY53" fmla="*/ 660470 h 2705170"/>
              <a:gd name="connsiteX54" fmla="*/ 2182739 w 2335139"/>
              <a:gd name="connsiteY54" fmla="*/ 749370 h 2705170"/>
              <a:gd name="connsiteX55" fmla="*/ 2208139 w 2335139"/>
              <a:gd name="connsiteY55" fmla="*/ 800170 h 2705170"/>
              <a:gd name="connsiteX56" fmla="*/ 2246239 w 2335139"/>
              <a:gd name="connsiteY56" fmla="*/ 838270 h 2705170"/>
              <a:gd name="connsiteX57" fmla="*/ 2309739 w 2335139"/>
              <a:gd name="connsiteY57" fmla="*/ 965270 h 2705170"/>
              <a:gd name="connsiteX58" fmla="*/ 2335139 w 2335139"/>
              <a:gd name="connsiteY58" fmla="*/ 1003370 h 2705170"/>
              <a:gd name="connsiteX59" fmla="*/ 2309739 w 2335139"/>
              <a:gd name="connsiteY59" fmla="*/ 1079570 h 2705170"/>
              <a:gd name="connsiteX60" fmla="*/ 2271639 w 2335139"/>
              <a:gd name="connsiteY60" fmla="*/ 1181170 h 2705170"/>
              <a:gd name="connsiteX61" fmla="*/ 2258939 w 2335139"/>
              <a:gd name="connsiteY61" fmla="*/ 1955870 h 2705170"/>
              <a:gd name="connsiteX62" fmla="*/ 2246239 w 2335139"/>
              <a:gd name="connsiteY62" fmla="*/ 1993970 h 2705170"/>
              <a:gd name="connsiteX63" fmla="*/ 2220839 w 2335139"/>
              <a:gd name="connsiteY63" fmla="*/ 2120970 h 2705170"/>
              <a:gd name="connsiteX64" fmla="*/ 2208139 w 2335139"/>
              <a:gd name="connsiteY64" fmla="*/ 2159070 h 2705170"/>
              <a:gd name="connsiteX65" fmla="*/ 2144639 w 2335139"/>
              <a:gd name="connsiteY65" fmla="*/ 2184470 h 2705170"/>
              <a:gd name="connsiteX66" fmla="*/ 2081139 w 2335139"/>
              <a:gd name="connsiteY66" fmla="*/ 2247970 h 2705170"/>
              <a:gd name="connsiteX67" fmla="*/ 2017639 w 2335139"/>
              <a:gd name="connsiteY67" fmla="*/ 2336870 h 2705170"/>
              <a:gd name="connsiteX68" fmla="*/ 1979539 w 2335139"/>
              <a:gd name="connsiteY68" fmla="*/ 2362270 h 2705170"/>
              <a:gd name="connsiteX69" fmla="*/ 1877939 w 2335139"/>
              <a:gd name="connsiteY69" fmla="*/ 2451170 h 2705170"/>
              <a:gd name="connsiteX70" fmla="*/ 1839839 w 2335139"/>
              <a:gd name="connsiteY70" fmla="*/ 2476570 h 2705170"/>
              <a:gd name="connsiteX71" fmla="*/ 1789039 w 2335139"/>
              <a:gd name="connsiteY71" fmla="*/ 2514670 h 2705170"/>
              <a:gd name="connsiteX72" fmla="*/ 1712839 w 2335139"/>
              <a:gd name="connsiteY72" fmla="*/ 2540070 h 2705170"/>
              <a:gd name="connsiteX73" fmla="*/ 1598539 w 2335139"/>
              <a:gd name="connsiteY73" fmla="*/ 2628970 h 2705170"/>
              <a:gd name="connsiteX74" fmla="*/ 1560439 w 2335139"/>
              <a:gd name="connsiteY74" fmla="*/ 2641670 h 2705170"/>
              <a:gd name="connsiteX75" fmla="*/ 1535039 w 2335139"/>
              <a:gd name="connsiteY75" fmla="*/ 2679770 h 2705170"/>
              <a:gd name="connsiteX76" fmla="*/ 1281039 w 2335139"/>
              <a:gd name="connsiteY76" fmla="*/ 2705170 h 270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335139" h="2705170">
                <a:moveTo>
                  <a:pt x="1281039" y="2705170"/>
                </a:moveTo>
                <a:lnTo>
                  <a:pt x="1281039" y="2705170"/>
                </a:lnTo>
                <a:lnTo>
                  <a:pt x="1179439" y="2667070"/>
                </a:lnTo>
                <a:cubicBezTo>
                  <a:pt x="1166858" y="2662495"/>
                  <a:pt x="1154652" y="2655771"/>
                  <a:pt x="1141339" y="2654370"/>
                </a:cubicBezTo>
                <a:cubicBezTo>
                  <a:pt x="1073846" y="2647266"/>
                  <a:pt x="1005872" y="2645903"/>
                  <a:pt x="938139" y="2641670"/>
                </a:cubicBezTo>
                <a:cubicBezTo>
                  <a:pt x="916972" y="2633203"/>
                  <a:pt x="895985" y="2624275"/>
                  <a:pt x="874639" y="2616270"/>
                </a:cubicBezTo>
                <a:cubicBezTo>
                  <a:pt x="862104" y="2611570"/>
                  <a:pt x="848241" y="2610071"/>
                  <a:pt x="836539" y="2603570"/>
                </a:cubicBezTo>
                <a:cubicBezTo>
                  <a:pt x="809854" y="2588745"/>
                  <a:pt x="789299" y="2562423"/>
                  <a:pt x="760339" y="2552770"/>
                </a:cubicBezTo>
                <a:cubicBezTo>
                  <a:pt x="712429" y="2536800"/>
                  <a:pt x="689708" y="2532939"/>
                  <a:pt x="646039" y="2489270"/>
                </a:cubicBezTo>
                <a:cubicBezTo>
                  <a:pt x="616406" y="2459637"/>
                  <a:pt x="592008" y="2423616"/>
                  <a:pt x="557139" y="2400370"/>
                </a:cubicBezTo>
                <a:cubicBezTo>
                  <a:pt x="549122" y="2395026"/>
                  <a:pt x="435374" y="2317448"/>
                  <a:pt x="417439" y="2311470"/>
                </a:cubicBezTo>
                <a:cubicBezTo>
                  <a:pt x="404739" y="2307237"/>
                  <a:pt x="391313" y="2304757"/>
                  <a:pt x="379339" y="2298770"/>
                </a:cubicBezTo>
                <a:cubicBezTo>
                  <a:pt x="350796" y="2284499"/>
                  <a:pt x="323201" y="2259345"/>
                  <a:pt x="303139" y="2235270"/>
                </a:cubicBezTo>
                <a:cubicBezTo>
                  <a:pt x="293368" y="2223544"/>
                  <a:pt x="287510" y="2208896"/>
                  <a:pt x="277739" y="2197170"/>
                </a:cubicBezTo>
                <a:cubicBezTo>
                  <a:pt x="235307" y="2146251"/>
                  <a:pt x="244111" y="2175736"/>
                  <a:pt x="214239" y="2120970"/>
                </a:cubicBezTo>
                <a:cubicBezTo>
                  <a:pt x="196108" y="2087729"/>
                  <a:pt x="184442" y="2050875"/>
                  <a:pt x="163439" y="2019370"/>
                </a:cubicBezTo>
                <a:cubicBezTo>
                  <a:pt x="154972" y="2006670"/>
                  <a:pt x="144865" y="1994922"/>
                  <a:pt x="138039" y="1981270"/>
                </a:cubicBezTo>
                <a:cubicBezTo>
                  <a:pt x="85459" y="1876110"/>
                  <a:pt x="172732" y="2014259"/>
                  <a:pt x="99939" y="1905070"/>
                </a:cubicBezTo>
                <a:cubicBezTo>
                  <a:pt x="92688" y="1868816"/>
                  <a:pt x="85300" y="1826641"/>
                  <a:pt x="74539" y="1790770"/>
                </a:cubicBezTo>
                <a:cubicBezTo>
                  <a:pt x="66846" y="1765125"/>
                  <a:pt x="55633" y="1740545"/>
                  <a:pt x="49139" y="1714570"/>
                </a:cubicBezTo>
                <a:cubicBezTo>
                  <a:pt x="44906" y="1697637"/>
                  <a:pt x="41234" y="1680553"/>
                  <a:pt x="36439" y="1663770"/>
                </a:cubicBezTo>
                <a:cubicBezTo>
                  <a:pt x="0" y="1536233"/>
                  <a:pt x="50741" y="1733679"/>
                  <a:pt x="11039" y="1574870"/>
                </a:cubicBezTo>
                <a:cubicBezTo>
                  <a:pt x="38924" y="1296020"/>
                  <a:pt x="5926" y="1531821"/>
                  <a:pt x="36439" y="1409770"/>
                </a:cubicBezTo>
                <a:cubicBezTo>
                  <a:pt x="41674" y="1388829"/>
                  <a:pt x="40920" y="1366230"/>
                  <a:pt x="49139" y="1346270"/>
                </a:cubicBezTo>
                <a:cubicBezTo>
                  <a:pt x="87306" y="1253578"/>
                  <a:pt x="117445" y="1207027"/>
                  <a:pt x="163439" y="1130370"/>
                </a:cubicBezTo>
                <a:cubicBezTo>
                  <a:pt x="167672" y="1113437"/>
                  <a:pt x="169426" y="1095682"/>
                  <a:pt x="176139" y="1079570"/>
                </a:cubicBezTo>
                <a:cubicBezTo>
                  <a:pt x="190702" y="1044619"/>
                  <a:pt x="217756" y="1014704"/>
                  <a:pt x="226939" y="977970"/>
                </a:cubicBezTo>
                <a:cubicBezTo>
                  <a:pt x="253370" y="872244"/>
                  <a:pt x="221186" y="976775"/>
                  <a:pt x="265039" y="889070"/>
                </a:cubicBezTo>
                <a:cubicBezTo>
                  <a:pt x="275234" y="868680"/>
                  <a:pt x="282434" y="846916"/>
                  <a:pt x="290439" y="825570"/>
                </a:cubicBezTo>
                <a:cubicBezTo>
                  <a:pt x="295139" y="813035"/>
                  <a:pt x="297152" y="799444"/>
                  <a:pt x="303139" y="787470"/>
                </a:cubicBezTo>
                <a:cubicBezTo>
                  <a:pt x="349807" y="694135"/>
                  <a:pt x="309993" y="817709"/>
                  <a:pt x="353939" y="685870"/>
                </a:cubicBezTo>
                <a:cubicBezTo>
                  <a:pt x="359459" y="669311"/>
                  <a:pt x="361844" y="651853"/>
                  <a:pt x="366639" y="635070"/>
                </a:cubicBezTo>
                <a:cubicBezTo>
                  <a:pt x="370317" y="622198"/>
                  <a:pt x="376435" y="610038"/>
                  <a:pt x="379339" y="596970"/>
                </a:cubicBezTo>
                <a:cubicBezTo>
                  <a:pt x="384925" y="571833"/>
                  <a:pt x="383896" y="545199"/>
                  <a:pt x="392039" y="520770"/>
                </a:cubicBezTo>
                <a:cubicBezTo>
                  <a:pt x="397026" y="505810"/>
                  <a:pt x="435853" y="427945"/>
                  <a:pt x="455539" y="406470"/>
                </a:cubicBezTo>
                <a:cubicBezTo>
                  <a:pt x="491948" y="366751"/>
                  <a:pt x="531739" y="330270"/>
                  <a:pt x="569839" y="292170"/>
                </a:cubicBezTo>
                <a:cubicBezTo>
                  <a:pt x="592493" y="269516"/>
                  <a:pt x="629413" y="229004"/>
                  <a:pt x="658739" y="215970"/>
                </a:cubicBezTo>
                <a:cubicBezTo>
                  <a:pt x="678464" y="207203"/>
                  <a:pt x="701298" y="208505"/>
                  <a:pt x="722239" y="203270"/>
                </a:cubicBezTo>
                <a:cubicBezTo>
                  <a:pt x="752138" y="195795"/>
                  <a:pt x="782175" y="188402"/>
                  <a:pt x="811139" y="177870"/>
                </a:cubicBezTo>
                <a:cubicBezTo>
                  <a:pt x="956177" y="125129"/>
                  <a:pt x="774390" y="184175"/>
                  <a:pt x="900039" y="114370"/>
                </a:cubicBezTo>
                <a:cubicBezTo>
                  <a:pt x="923444" y="101367"/>
                  <a:pt x="950839" y="97437"/>
                  <a:pt x="976239" y="88970"/>
                </a:cubicBezTo>
                <a:cubicBezTo>
                  <a:pt x="1006436" y="78904"/>
                  <a:pt x="1033245" y="68886"/>
                  <a:pt x="1065139" y="63570"/>
                </a:cubicBezTo>
                <a:cubicBezTo>
                  <a:pt x="1098805" y="57959"/>
                  <a:pt x="1132872" y="55103"/>
                  <a:pt x="1166739" y="50870"/>
                </a:cubicBezTo>
                <a:cubicBezTo>
                  <a:pt x="1319350" y="0"/>
                  <a:pt x="1216202" y="24063"/>
                  <a:pt x="1484239" y="38170"/>
                </a:cubicBezTo>
                <a:cubicBezTo>
                  <a:pt x="1496939" y="42403"/>
                  <a:pt x="1509467" y="47192"/>
                  <a:pt x="1522339" y="50870"/>
                </a:cubicBezTo>
                <a:cubicBezTo>
                  <a:pt x="1564188" y="62827"/>
                  <a:pt x="1592991" y="67540"/>
                  <a:pt x="1636639" y="76270"/>
                </a:cubicBezTo>
                <a:cubicBezTo>
                  <a:pt x="1694865" y="163609"/>
                  <a:pt x="1658479" y="142817"/>
                  <a:pt x="1725539" y="165170"/>
                </a:cubicBezTo>
                <a:cubicBezTo>
                  <a:pt x="1738239" y="177870"/>
                  <a:pt x="1749462" y="192243"/>
                  <a:pt x="1763639" y="203270"/>
                </a:cubicBezTo>
                <a:cubicBezTo>
                  <a:pt x="1861048" y="279033"/>
                  <a:pt x="1817246" y="223322"/>
                  <a:pt x="1890639" y="304870"/>
                </a:cubicBezTo>
                <a:cubicBezTo>
                  <a:pt x="1912757" y="329446"/>
                  <a:pt x="1935178" y="353983"/>
                  <a:pt x="1954139" y="381070"/>
                </a:cubicBezTo>
                <a:cubicBezTo>
                  <a:pt x="1964996" y="396580"/>
                  <a:pt x="1969505" y="415816"/>
                  <a:pt x="1979539" y="431870"/>
                </a:cubicBezTo>
                <a:cubicBezTo>
                  <a:pt x="1990757" y="449819"/>
                  <a:pt x="2004939" y="465737"/>
                  <a:pt x="2017639" y="482670"/>
                </a:cubicBezTo>
                <a:cubicBezTo>
                  <a:pt x="2041862" y="579563"/>
                  <a:pt x="2012527" y="493510"/>
                  <a:pt x="2093839" y="609670"/>
                </a:cubicBezTo>
                <a:cubicBezTo>
                  <a:pt x="2104696" y="625180"/>
                  <a:pt x="2109075" y="644498"/>
                  <a:pt x="2119239" y="660470"/>
                </a:cubicBezTo>
                <a:cubicBezTo>
                  <a:pt x="2138790" y="691193"/>
                  <a:pt x="2163188" y="718647"/>
                  <a:pt x="2182739" y="749370"/>
                </a:cubicBezTo>
                <a:cubicBezTo>
                  <a:pt x="2192903" y="765342"/>
                  <a:pt x="2197135" y="784764"/>
                  <a:pt x="2208139" y="800170"/>
                </a:cubicBezTo>
                <a:cubicBezTo>
                  <a:pt x="2218578" y="814785"/>
                  <a:pt x="2236826" y="822974"/>
                  <a:pt x="2246239" y="838270"/>
                </a:cubicBezTo>
                <a:cubicBezTo>
                  <a:pt x="2271045" y="878579"/>
                  <a:pt x="2283485" y="925889"/>
                  <a:pt x="2309739" y="965270"/>
                </a:cubicBezTo>
                <a:lnTo>
                  <a:pt x="2335139" y="1003370"/>
                </a:lnTo>
                <a:cubicBezTo>
                  <a:pt x="2326672" y="1028770"/>
                  <a:pt x="2319683" y="1054711"/>
                  <a:pt x="2309739" y="1079570"/>
                </a:cubicBezTo>
                <a:cubicBezTo>
                  <a:pt x="2279367" y="1155499"/>
                  <a:pt x="2291548" y="1121443"/>
                  <a:pt x="2271639" y="1181170"/>
                </a:cubicBezTo>
                <a:cubicBezTo>
                  <a:pt x="2267406" y="1439403"/>
                  <a:pt x="2267006" y="1697728"/>
                  <a:pt x="2258939" y="1955870"/>
                </a:cubicBezTo>
                <a:cubicBezTo>
                  <a:pt x="2258521" y="1969250"/>
                  <a:pt x="2249249" y="1980926"/>
                  <a:pt x="2246239" y="1993970"/>
                </a:cubicBezTo>
                <a:cubicBezTo>
                  <a:pt x="2236531" y="2036036"/>
                  <a:pt x="2230547" y="2078904"/>
                  <a:pt x="2220839" y="2120970"/>
                </a:cubicBezTo>
                <a:cubicBezTo>
                  <a:pt x="2217829" y="2134014"/>
                  <a:pt x="2218423" y="2150500"/>
                  <a:pt x="2208139" y="2159070"/>
                </a:cubicBezTo>
                <a:cubicBezTo>
                  <a:pt x="2190626" y="2173664"/>
                  <a:pt x="2165806" y="2176003"/>
                  <a:pt x="2144639" y="2184470"/>
                </a:cubicBezTo>
                <a:cubicBezTo>
                  <a:pt x="2123472" y="2205637"/>
                  <a:pt x="2100851" y="2225442"/>
                  <a:pt x="2081139" y="2247970"/>
                </a:cubicBezTo>
                <a:cubicBezTo>
                  <a:pt x="2030661" y="2305659"/>
                  <a:pt x="2083392" y="2271117"/>
                  <a:pt x="2017639" y="2336870"/>
                </a:cubicBezTo>
                <a:cubicBezTo>
                  <a:pt x="2006846" y="2347663"/>
                  <a:pt x="1991750" y="2353112"/>
                  <a:pt x="1979539" y="2362270"/>
                </a:cubicBezTo>
                <a:cubicBezTo>
                  <a:pt x="1775670" y="2515172"/>
                  <a:pt x="2018920" y="2333685"/>
                  <a:pt x="1877939" y="2451170"/>
                </a:cubicBezTo>
                <a:cubicBezTo>
                  <a:pt x="1866213" y="2460941"/>
                  <a:pt x="1852259" y="2467698"/>
                  <a:pt x="1839839" y="2476570"/>
                </a:cubicBezTo>
                <a:cubicBezTo>
                  <a:pt x="1822615" y="2488873"/>
                  <a:pt x="1807971" y="2505204"/>
                  <a:pt x="1789039" y="2514670"/>
                </a:cubicBezTo>
                <a:cubicBezTo>
                  <a:pt x="1765092" y="2526644"/>
                  <a:pt x="1712839" y="2540070"/>
                  <a:pt x="1712839" y="2540070"/>
                </a:cubicBezTo>
                <a:cubicBezTo>
                  <a:pt x="1679965" y="2572944"/>
                  <a:pt x="1644111" y="2613779"/>
                  <a:pt x="1598539" y="2628970"/>
                </a:cubicBezTo>
                <a:lnTo>
                  <a:pt x="1560439" y="2641670"/>
                </a:lnTo>
                <a:cubicBezTo>
                  <a:pt x="1551972" y="2654370"/>
                  <a:pt x="1549628" y="2675281"/>
                  <a:pt x="1535039" y="2679770"/>
                </a:cubicBezTo>
                <a:cubicBezTo>
                  <a:pt x="1483799" y="2695536"/>
                  <a:pt x="1353599" y="2692470"/>
                  <a:pt x="1281039" y="2705170"/>
                </a:cubicBezTo>
                <a:close/>
              </a:path>
            </a:pathLst>
          </a:cu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Induced Subgraph Games </a:t>
            </a:r>
            <a:br>
              <a:rPr lang="en-GB" dirty="0" smtClean="0"/>
            </a:br>
            <a:r>
              <a:rPr lang="en-GB" dirty="0" smtClean="0"/>
              <a:t>(Friends and Enemies)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rot="16200000" flipH="1">
            <a:off x="7776356" y="3320988"/>
            <a:ext cx="1008112" cy="648072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308304" y="2996952"/>
            <a:ext cx="1418456" cy="2138536"/>
            <a:chOff x="7380312" y="2780928"/>
            <a:chExt cx="1418456" cy="2138536"/>
          </a:xfrm>
        </p:grpSpPr>
        <p:cxnSp>
          <p:nvCxnSpPr>
            <p:cNvPr id="35" name="Straight Connector 34"/>
            <p:cNvCxnSpPr/>
            <p:nvPr/>
          </p:nvCxnSpPr>
          <p:spPr>
            <a:xfrm rot="5400000" flipH="1" flipV="1">
              <a:off x="7884368" y="4005064"/>
              <a:ext cx="936104" cy="648072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7308304" y="2996952"/>
              <a:ext cx="864096" cy="576064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7200292" y="3969060"/>
              <a:ext cx="1080120" cy="576064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7956376" y="2780928"/>
              <a:ext cx="194320" cy="1943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380312" y="3645024"/>
              <a:ext cx="194320" cy="1943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604448" y="3789040"/>
              <a:ext cx="194320" cy="1943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956376" y="4725144"/>
              <a:ext cx="194320" cy="1943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8172400" y="314096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</a:t>
            </a:r>
            <a:endParaRPr lang="en-US" sz="28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8388424" y="450912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</a:t>
            </a:r>
            <a:endParaRPr lang="en-US" sz="28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596336" y="342900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x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028384" y="3573016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y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68344" y="414908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z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28384" y="414908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t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4702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Superadditive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340768"/>
            <a:ext cx="8352928" cy="5400600"/>
          </a:xfrm>
        </p:spPr>
        <p:txBody>
          <a:bodyPr>
            <a:normAutofit fontScale="92500" lnSpcReduction="20000"/>
          </a:bodyPr>
          <a:lstStyle/>
          <a:p>
            <a:r>
              <a:rPr lang="en-GB" u="sng" dirty="0" smtClean="0"/>
              <a:t>Convention</a:t>
            </a:r>
            <a:r>
              <a:rPr lang="en-GB" dirty="0" smtClean="0"/>
              <a:t>: in superadditive games, we identify outcomes with payoff vectors for the grand coalition</a:t>
            </a:r>
          </a:p>
          <a:p>
            <a:pPr lvl="1"/>
            <a:r>
              <a:rPr lang="en-GB" dirty="0" smtClean="0"/>
              <a:t>i.e., an outcome is a vector </a:t>
            </a:r>
            <a:r>
              <a:rPr lang="en-GB" b="1" u="sng" dirty="0" smtClean="0">
                <a:solidFill>
                  <a:srgbClr val="FF0000"/>
                </a:solidFill>
              </a:rPr>
              <a:t>x</a:t>
            </a:r>
            <a:r>
              <a:rPr lang="en-GB" dirty="0" smtClean="0">
                <a:solidFill>
                  <a:srgbClr val="FF0000"/>
                </a:solidFill>
              </a:rPr>
              <a:t> = (x</a:t>
            </a:r>
            <a:r>
              <a:rPr lang="en-GB" baseline="-25000" dirty="0" smtClean="0">
                <a:solidFill>
                  <a:srgbClr val="FF0000"/>
                </a:solidFill>
              </a:rPr>
              <a:t>1</a:t>
            </a:r>
            <a:r>
              <a:rPr lang="en-GB" dirty="0" smtClean="0">
                <a:solidFill>
                  <a:srgbClr val="FF0000"/>
                </a:solidFill>
              </a:rPr>
              <a:t>, ..., </a:t>
            </a:r>
            <a:r>
              <a:rPr lang="en-GB" dirty="0" err="1" smtClean="0">
                <a:solidFill>
                  <a:srgbClr val="FF0000"/>
                </a:solidFill>
              </a:rPr>
              <a:t>x</a:t>
            </a:r>
            <a:r>
              <a:rPr lang="en-GB" baseline="-25000" dirty="0" err="1" smtClean="0">
                <a:solidFill>
                  <a:srgbClr val="FF0000"/>
                </a:solidFill>
              </a:rPr>
              <a:t>n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         with </a:t>
            </a:r>
            <a:r>
              <a:rPr lang="en-GB" dirty="0" err="1" smtClean="0">
                <a:solidFill>
                  <a:srgbClr val="FF0000"/>
                </a:solidFill>
                <a:latin typeface="Symbol" pitchFamily="18" charset="2"/>
                <a:ea typeface="Cambria Math"/>
              </a:rPr>
              <a:t>S</a:t>
            </a:r>
            <a:r>
              <a:rPr lang="en-GB" baseline="-25000" dirty="0" err="1" smtClean="0">
                <a:solidFill>
                  <a:srgbClr val="FF0000"/>
                </a:solidFill>
                <a:ea typeface="Cambria Math"/>
              </a:rPr>
              <a:t>i</a:t>
            </a:r>
            <a:r>
              <a:rPr lang="en-GB" baseline="-25000" dirty="0" err="1" smtClean="0">
                <a:solidFill>
                  <a:srgbClr val="FF0000"/>
                </a:solidFill>
                <a:ea typeface="Cambria Math"/>
                <a:sym typeface="Symbol"/>
              </a:rPr>
              <a:t>N</a:t>
            </a:r>
            <a:r>
              <a:rPr lang="en-GB" dirty="0" smtClean="0">
                <a:solidFill>
                  <a:srgbClr val="FF0000"/>
                </a:solidFill>
                <a:ea typeface="Cambria Math"/>
                <a:sym typeface="Symbol"/>
              </a:rPr>
              <a:t> x</a:t>
            </a:r>
            <a:r>
              <a:rPr lang="en-GB" baseline="-25000" dirty="0" smtClean="0">
                <a:solidFill>
                  <a:srgbClr val="FF0000"/>
                </a:solidFill>
                <a:ea typeface="Cambria Math"/>
                <a:sym typeface="Symbol"/>
              </a:rPr>
              <a:t>i</a:t>
            </a:r>
            <a:r>
              <a:rPr lang="en-GB" dirty="0" smtClean="0">
                <a:solidFill>
                  <a:srgbClr val="FF0000"/>
                </a:solidFill>
                <a:ea typeface="Cambria Math"/>
                <a:sym typeface="Symbol"/>
              </a:rPr>
              <a:t> = v(N)</a:t>
            </a:r>
          </a:p>
          <a:p>
            <a:r>
              <a:rPr lang="en-GB" dirty="0" smtClean="0"/>
              <a:t>Any non-superadditive game </a:t>
            </a:r>
            <a:r>
              <a:rPr lang="en-GB" dirty="0" smtClean="0">
                <a:solidFill>
                  <a:srgbClr val="FF0000"/>
                </a:solidFill>
              </a:rPr>
              <a:t>G = (N, v)</a:t>
            </a:r>
            <a:r>
              <a:rPr lang="en-GB" dirty="0" smtClean="0"/>
              <a:t> can be transformed into a superadditive game </a:t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G</a:t>
            </a:r>
            <a:r>
              <a:rPr lang="en-GB" baseline="30000" dirty="0" smtClean="0">
                <a:solidFill>
                  <a:srgbClr val="FF0000"/>
                </a:solidFill>
              </a:rPr>
              <a:t>SA</a:t>
            </a:r>
            <a:r>
              <a:rPr lang="en-GB" dirty="0" smtClean="0">
                <a:solidFill>
                  <a:srgbClr val="FF0000"/>
                </a:solidFill>
              </a:rPr>
              <a:t> = (N, </a:t>
            </a:r>
            <a:r>
              <a:rPr lang="en-GB" dirty="0" err="1" smtClean="0">
                <a:solidFill>
                  <a:srgbClr val="FF0000"/>
                </a:solidFill>
              </a:rPr>
              <a:t>v</a:t>
            </a:r>
            <a:r>
              <a:rPr lang="en-GB" baseline="30000" dirty="0" err="1" smtClean="0">
                <a:solidFill>
                  <a:srgbClr val="FF0000"/>
                </a:solidFill>
              </a:rPr>
              <a:t>SA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r>
              <a:rPr lang="en-GB" dirty="0"/>
              <a:t> </a:t>
            </a:r>
            <a:r>
              <a:rPr lang="en-GB" dirty="0" smtClean="0"/>
              <a:t>by setting</a:t>
            </a:r>
          </a:p>
          <a:p>
            <a:pPr marL="0" indent="0">
              <a:buNone/>
            </a:pPr>
            <a:r>
              <a:rPr lang="en-GB" dirty="0" smtClean="0"/>
              <a:t> </a:t>
            </a:r>
            <a:r>
              <a:rPr lang="en-GB" sz="900" dirty="0" smtClean="0"/>
              <a:t>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        </a:t>
            </a:r>
            <a:r>
              <a:rPr lang="en-GB" dirty="0" err="1" smtClean="0">
                <a:solidFill>
                  <a:srgbClr val="FF0000"/>
                </a:solidFill>
              </a:rPr>
              <a:t>v</a:t>
            </a:r>
            <a:r>
              <a:rPr lang="en-GB" baseline="30000" dirty="0" err="1" smtClean="0">
                <a:solidFill>
                  <a:srgbClr val="FF0000"/>
                </a:solidFill>
              </a:rPr>
              <a:t>SA</a:t>
            </a:r>
            <a:r>
              <a:rPr lang="en-GB" dirty="0" smtClean="0">
                <a:solidFill>
                  <a:srgbClr val="FF0000"/>
                </a:solidFill>
              </a:rPr>
              <a:t>(C) = max</a:t>
            </a:r>
            <a:r>
              <a:rPr lang="en-GB" baseline="-25000" dirty="0" smtClean="0">
                <a:solidFill>
                  <a:srgbClr val="FF0000"/>
                </a:solidFill>
              </a:rPr>
              <a:t>(C</a:t>
            </a:r>
            <a:r>
              <a:rPr lang="en-GB" baseline="-40000" dirty="0" smtClean="0">
                <a:solidFill>
                  <a:srgbClr val="FF0000"/>
                </a:solidFill>
              </a:rPr>
              <a:t>1</a:t>
            </a:r>
            <a:r>
              <a:rPr lang="en-GB" baseline="-25000" dirty="0" smtClean="0">
                <a:solidFill>
                  <a:srgbClr val="FF0000"/>
                </a:solidFill>
              </a:rPr>
              <a:t>, ..., C</a:t>
            </a:r>
            <a:r>
              <a:rPr lang="en-GB" baseline="-40000" dirty="0" smtClean="0">
                <a:solidFill>
                  <a:srgbClr val="FF0000"/>
                </a:solidFill>
              </a:rPr>
              <a:t>k</a:t>
            </a:r>
            <a:r>
              <a:rPr lang="en-GB" baseline="-25000" dirty="0" smtClean="0">
                <a:solidFill>
                  <a:srgbClr val="FF0000"/>
                </a:solidFill>
              </a:rPr>
              <a:t>)</a:t>
            </a:r>
            <a:r>
              <a:rPr lang="en-GB" baseline="-25000" dirty="0" smtClean="0">
                <a:solidFill>
                  <a:srgbClr val="FF0000"/>
                </a:solidFill>
                <a:sym typeface="Symbol"/>
              </a:rPr>
              <a:t>P(C)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  <a:sym typeface="Symbol"/>
              </a:rPr>
              <a:t>S</a:t>
            </a:r>
            <a:r>
              <a:rPr lang="en-GB" baseline="-25000" dirty="0" smtClean="0">
                <a:solidFill>
                  <a:srgbClr val="FF0000"/>
                </a:solidFill>
                <a:sym typeface="Symbol"/>
              </a:rPr>
              <a:t> </a:t>
            </a:r>
            <a:r>
              <a:rPr lang="en-GB" baseline="-25000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GB" baseline="-25000" dirty="0" smtClean="0">
                <a:solidFill>
                  <a:srgbClr val="FF0000"/>
                </a:solidFill>
                <a:sym typeface="Symbol"/>
              </a:rPr>
              <a:t> = 1, ..., k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v(C</a:t>
            </a:r>
            <a:r>
              <a:rPr lang="en-GB" baseline="-25000" dirty="0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)</a:t>
            </a:r>
            <a:r>
              <a:rPr lang="en-GB" dirty="0" smtClean="0">
                <a:sym typeface="Symbol"/>
              </a:rPr>
              <a:t>, </a:t>
            </a:r>
            <a:br>
              <a:rPr lang="en-GB" dirty="0" smtClean="0">
                <a:sym typeface="Symbol"/>
              </a:rPr>
            </a:br>
            <a:endParaRPr lang="en-GB" dirty="0" smtClean="0">
              <a:sym typeface="Symbol"/>
            </a:endParaRPr>
          </a:p>
          <a:p>
            <a:pPr marL="0" indent="0">
              <a:buNone/>
            </a:pPr>
            <a:r>
              <a:rPr lang="en-GB" dirty="0" smtClean="0">
                <a:sym typeface="Symbol"/>
              </a:rPr>
              <a:t>where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P(C)</a:t>
            </a:r>
            <a:r>
              <a:rPr lang="en-GB" dirty="0" smtClean="0">
                <a:sym typeface="Symbol"/>
              </a:rPr>
              <a:t> is the space of all partitions of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C</a:t>
            </a:r>
          </a:p>
          <a:p>
            <a:r>
              <a:rPr lang="en-GB" dirty="0" smtClean="0">
                <a:solidFill>
                  <a:srgbClr val="FF0000"/>
                </a:solidFill>
                <a:sym typeface="Symbol"/>
              </a:rPr>
              <a:t>G</a:t>
            </a:r>
            <a:r>
              <a:rPr lang="en-GB" baseline="30000" dirty="0" smtClean="0">
                <a:solidFill>
                  <a:srgbClr val="FF0000"/>
                </a:solidFill>
                <a:sym typeface="Symbol"/>
              </a:rPr>
              <a:t>SA</a:t>
            </a:r>
            <a:r>
              <a:rPr lang="en-GB" dirty="0" smtClean="0">
                <a:sym typeface="Symbol"/>
              </a:rPr>
              <a:t> is called the </a:t>
            </a:r>
            <a:r>
              <a:rPr lang="en-GB" dirty="0" smtClean="0">
                <a:solidFill>
                  <a:schemeClr val="accent1"/>
                </a:solidFill>
                <a:sym typeface="Symbol"/>
              </a:rPr>
              <a:t>superadditive cover</a:t>
            </a:r>
            <a:r>
              <a:rPr lang="en-GB" dirty="0" smtClean="0">
                <a:sym typeface="Symbol"/>
              </a:rPr>
              <a:t> of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G</a:t>
            </a:r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159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Weighted Voting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997152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</a:t>
            </a:r>
            <a:r>
              <a:rPr lang="en-GB" dirty="0" smtClean="0"/>
              <a:t> parties in the parliament</a:t>
            </a:r>
          </a:p>
          <a:p>
            <a:r>
              <a:rPr lang="en-GB" dirty="0" smtClean="0"/>
              <a:t>Party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 has </a:t>
            </a:r>
            <a:r>
              <a:rPr lang="en-GB" dirty="0" err="1" smtClean="0">
                <a:solidFill>
                  <a:srgbClr val="FF0000"/>
                </a:solidFill>
              </a:rPr>
              <a:t>w</a:t>
            </a:r>
            <a:r>
              <a:rPr lang="en-GB" baseline="-25000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representatives</a:t>
            </a:r>
          </a:p>
          <a:p>
            <a:r>
              <a:rPr lang="en-GB" dirty="0" smtClean="0"/>
              <a:t>A coalition of parties can form a government </a:t>
            </a:r>
            <a:br>
              <a:rPr lang="en-GB" dirty="0" smtClean="0"/>
            </a:br>
            <a:r>
              <a:rPr lang="en-GB" dirty="0" smtClean="0"/>
              <a:t>only if its total size is at least </a:t>
            </a:r>
            <a:r>
              <a:rPr lang="en-GB" dirty="0" smtClean="0">
                <a:solidFill>
                  <a:srgbClr val="FF0000"/>
                </a:solidFill>
              </a:rPr>
              <a:t>q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usually </a:t>
            </a:r>
            <a:r>
              <a:rPr lang="en-GB" dirty="0" smtClean="0">
                <a:solidFill>
                  <a:srgbClr val="FF0000"/>
                </a:solidFill>
              </a:rPr>
              <a:t>q ≥ 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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</a:rPr>
              <a:t> S</a:t>
            </a:r>
            <a:r>
              <a:rPr lang="en-GB" baseline="-25000" dirty="0" smtClean="0">
                <a:solidFill>
                  <a:srgbClr val="FF0000"/>
                </a:solidFill>
              </a:rPr>
              <a:t> </a:t>
            </a:r>
            <a:r>
              <a:rPr lang="en-GB" baseline="-25000" dirty="0" err="1" smtClean="0">
                <a:solidFill>
                  <a:srgbClr val="FF0000"/>
                </a:solidFill>
              </a:rPr>
              <a:t>i</a:t>
            </a:r>
            <a:r>
              <a:rPr lang="en-GB" baseline="-25000" dirty="0" smtClean="0">
                <a:solidFill>
                  <a:srgbClr val="FF0000"/>
                </a:solidFill>
              </a:rPr>
              <a:t>=1, ..., n </a:t>
            </a:r>
            <a:r>
              <a:rPr lang="en-GB" dirty="0" err="1" smtClean="0">
                <a:solidFill>
                  <a:srgbClr val="FF0000"/>
                </a:solidFill>
              </a:rPr>
              <a:t>w</a:t>
            </a:r>
            <a:r>
              <a:rPr lang="en-GB" baseline="-25000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/2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</a:t>
            </a:r>
            <a:r>
              <a:rPr lang="en-GB" dirty="0" smtClean="0">
                <a:solidFill>
                  <a:srgbClr val="FF0000"/>
                </a:solidFill>
              </a:rPr>
              <a:t> + 1</a:t>
            </a:r>
            <a:r>
              <a:rPr lang="en-GB" dirty="0" smtClean="0"/>
              <a:t>: strict majority</a:t>
            </a:r>
          </a:p>
          <a:p>
            <a:r>
              <a:rPr lang="en-GB" dirty="0" smtClean="0"/>
              <a:t>Notation: </a:t>
            </a:r>
            <a:r>
              <a:rPr lang="en-GB" dirty="0" smtClean="0">
                <a:solidFill>
                  <a:srgbClr val="FF0000"/>
                </a:solidFill>
              </a:rPr>
              <a:t>w(C) =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</a:rPr>
              <a:t>S</a:t>
            </a:r>
            <a:r>
              <a:rPr lang="en-GB" baseline="-25000" dirty="0" smtClean="0">
                <a:solidFill>
                  <a:srgbClr val="FF0000"/>
                </a:solidFill>
              </a:rPr>
              <a:t> </a:t>
            </a:r>
            <a:r>
              <a:rPr lang="en-GB" baseline="-25000" dirty="0" err="1" smtClean="0">
                <a:solidFill>
                  <a:srgbClr val="FF0000"/>
                </a:solidFill>
              </a:rPr>
              <a:t>i</a:t>
            </a:r>
            <a:r>
              <a:rPr lang="en-GB" baseline="-25000" dirty="0" err="1" smtClean="0">
                <a:solidFill>
                  <a:srgbClr val="FF0000"/>
                </a:solidFill>
                <a:sym typeface="Symbol"/>
              </a:rPr>
              <a:t></a:t>
            </a:r>
            <a:r>
              <a:rPr lang="en-GB" baseline="-25000" dirty="0" err="1" smtClean="0">
                <a:solidFill>
                  <a:srgbClr val="FF0000"/>
                </a:solidFill>
              </a:rPr>
              <a:t>C</a:t>
            </a:r>
            <a:r>
              <a:rPr lang="en-GB" baseline="-25000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w</a:t>
            </a:r>
            <a:r>
              <a:rPr lang="en-GB" baseline="-25000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GB" dirty="0" smtClean="0"/>
              <a:t>This setting can be described by a game </a:t>
            </a:r>
            <a:r>
              <a:rPr lang="en-GB" dirty="0" smtClean="0">
                <a:solidFill>
                  <a:srgbClr val="FF0000"/>
                </a:solidFill>
              </a:rPr>
              <a:t>G = (N, v)</a:t>
            </a:r>
            <a:r>
              <a:rPr lang="en-GB" dirty="0" smtClean="0"/>
              <a:t>, where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N = {1, ..., n}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v(C) = 1</a:t>
            </a:r>
            <a:r>
              <a:rPr lang="en-GB" dirty="0" smtClean="0"/>
              <a:t> if </a:t>
            </a:r>
            <a:r>
              <a:rPr lang="en-GB" dirty="0" smtClean="0">
                <a:solidFill>
                  <a:srgbClr val="FF0000"/>
                </a:solidFill>
              </a:rPr>
              <a:t>w(C) ≥ q </a:t>
            </a:r>
            <a:r>
              <a:rPr lang="en-GB" dirty="0" smtClean="0"/>
              <a:t>and </a:t>
            </a:r>
            <a:r>
              <a:rPr lang="en-GB" dirty="0" smtClean="0">
                <a:solidFill>
                  <a:srgbClr val="FF0000"/>
                </a:solidFill>
              </a:rPr>
              <a:t>v(C) = 0</a:t>
            </a:r>
            <a:r>
              <a:rPr lang="en-GB" dirty="0" smtClean="0"/>
              <a:t> otherwise</a:t>
            </a:r>
          </a:p>
          <a:p>
            <a:r>
              <a:rPr lang="en-GB" dirty="0" smtClean="0"/>
              <a:t>Notation: </a:t>
            </a:r>
            <a:r>
              <a:rPr lang="en-GB" dirty="0" smtClean="0">
                <a:solidFill>
                  <a:srgbClr val="FF0000"/>
                </a:solidFill>
              </a:rPr>
              <a:t>G = [q; w</a:t>
            </a:r>
            <a:r>
              <a:rPr lang="en-GB" baseline="-25000" dirty="0" smtClean="0">
                <a:solidFill>
                  <a:srgbClr val="FF0000"/>
                </a:solidFill>
              </a:rPr>
              <a:t>1</a:t>
            </a:r>
            <a:r>
              <a:rPr lang="en-GB" dirty="0" smtClean="0">
                <a:solidFill>
                  <a:srgbClr val="FF0000"/>
                </a:solidFill>
              </a:rPr>
              <a:t>, ..., </a:t>
            </a:r>
            <a:r>
              <a:rPr lang="en-GB" dirty="0" err="1" smtClean="0">
                <a:solidFill>
                  <a:srgbClr val="FF0000"/>
                </a:solidFill>
              </a:rPr>
              <a:t>w</a:t>
            </a:r>
            <a:r>
              <a:rPr lang="en-GB" baseline="-25000" dirty="0" err="1" smtClean="0">
                <a:solidFill>
                  <a:srgbClr val="FF0000"/>
                </a:solidFill>
              </a:rPr>
              <a:t>n</a:t>
            </a:r>
            <a:r>
              <a:rPr lang="en-GB" dirty="0" smtClean="0">
                <a:solidFill>
                  <a:srgbClr val="FF0000"/>
                </a:solidFill>
              </a:rPr>
              <a:t>] 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q</a:t>
            </a:r>
            <a:r>
              <a:rPr lang="en-GB" dirty="0" smtClean="0"/>
              <a:t> is called the </a:t>
            </a:r>
            <a:r>
              <a:rPr lang="en-GB" dirty="0" smtClean="0">
                <a:solidFill>
                  <a:schemeClr val="accent1"/>
                </a:solidFill>
              </a:rPr>
              <a:t>quota</a:t>
            </a:r>
          </a:p>
        </p:txBody>
      </p:sp>
    </p:spTree>
    <p:extLst>
      <p:ext uri="{BB962C8B-B14F-4D97-AF65-F5344CB8AC3E}">
        <p14:creationId xmlns:p14="http://schemas.microsoft.com/office/powerpoint/2010/main" val="214217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Generalization: Simple Games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92500"/>
          </a:bodyPr>
          <a:lstStyle/>
          <a:p>
            <a:r>
              <a:rPr lang="en-GB" u="sng" dirty="0" smtClean="0"/>
              <a:t>Definition</a:t>
            </a:r>
            <a:r>
              <a:rPr lang="en-GB" dirty="0" smtClean="0"/>
              <a:t>: a game </a:t>
            </a:r>
            <a:r>
              <a:rPr lang="en-GB" dirty="0" smtClean="0">
                <a:solidFill>
                  <a:srgbClr val="FF0000"/>
                </a:solidFill>
              </a:rPr>
              <a:t>G = (N, v)</a:t>
            </a:r>
            <a:r>
              <a:rPr lang="en-GB" dirty="0" smtClean="0"/>
              <a:t> is </a:t>
            </a:r>
            <a:r>
              <a:rPr lang="en-GB" dirty="0" smtClean="0">
                <a:solidFill>
                  <a:schemeClr val="accent1"/>
                </a:solidFill>
              </a:rPr>
              <a:t>simple</a:t>
            </a:r>
            <a:r>
              <a:rPr lang="en-GB" dirty="0" smtClean="0"/>
              <a:t> if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v(C)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{0, 1}</a:t>
            </a:r>
            <a:r>
              <a:rPr lang="en-GB" dirty="0" smtClean="0">
                <a:sym typeface="Symbol"/>
              </a:rPr>
              <a:t> for any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C </a:t>
            </a:r>
            <a:r>
              <a:rPr lang="en-GB" dirty="0" smtClean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⊆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N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  <a:sym typeface="Symbol"/>
              </a:rPr>
              <a:t>v</a:t>
            </a:r>
            <a:r>
              <a:rPr lang="en-GB" dirty="0" smtClean="0">
                <a:sym typeface="Symbol"/>
              </a:rPr>
              <a:t> is </a:t>
            </a:r>
            <a:r>
              <a:rPr lang="en-GB" dirty="0" smtClean="0">
                <a:solidFill>
                  <a:schemeClr val="accent1"/>
                </a:solidFill>
                <a:sym typeface="Symbol"/>
              </a:rPr>
              <a:t>monotone</a:t>
            </a:r>
            <a:r>
              <a:rPr lang="en-GB" dirty="0" smtClean="0">
                <a:sym typeface="Symbol"/>
              </a:rPr>
              <a:t>: if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v(C) = 1</a:t>
            </a:r>
            <a:r>
              <a:rPr lang="en-GB" dirty="0" smtClean="0">
                <a:sym typeface="Symbol"/>
              </a:rPr>
              <a:t> and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C </a:t>
            </a:r>
            <a:r>
              <a:rPr lang="en-GB" dirty="0" smtClean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⊆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D</a:t>
            </a:r>
            <a:r>
              <a:rPr lang="en-GB" dirty="0" smtClean="0">
                <a:sym typeface="Symbol"/>
              </a:rPr>
              <a:t>, then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v(D) = 1</a:t>
            </a:r>
          </a:p>
          <a:p>
            <a:r>
              <a:rPr lang="en-GB" dirty="0" smtClean="0">
                <a:sym typeface="Symbol"/>
              </a:rPr>
              <a:t>A coalition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 C </a:t>
            </a:r>
            <a:r>
              <a:rPr lang="en-GB" dirty="0" smtClean="0">
                <a:sym typeface="Symbol"/>
              </a:rPr>
              <a:t>in a simple game is said to be </a:t>
            </a:r>
            <a:r>
              <a:rPr lang="en-GB" dirty="0" smtClean="0">
                <a:solidFill>
                  <a:schemeClr val="accent1"/>
                </a:solidFill>
                <a:sym typeface="Symbol"/>
              </a:rPr>
              <a:t>winning</a:t>
            </a:r>
            <a:r>
              <a:rPr lang="en-GB" dirty="0" smtClean="0">
                <a:sym typeface="Symbol"/>
              </a:rPr>
              <a:t> if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v(C) = 1 </a:t>
            </a:r>
            <a:r>
              <a:rPr lang="en-GB" dirty="0" smtClean="0">
                <a:sym typeface="Symbol"/>
              </a:rPr>
              <a:t>and </a:t>
            </a:r>
            <a:r>
              <a:rPr lang="en-GB" dirty="0" smtClean="0">
                <a:solidFill>
                  <a:schemeClr val="accent1"/>
                </a:solidFill>
                <a:sym typeface="Symbol"/>
              </a:rPr>
              <a:t>losing</a:t>
            </a:r>
            <a:r>
              <a:rPr lang="en-GB" dirty="0" smtClean="0">
                <a:sym typeface="Symbol"/>
              </a:rPr>
              <a:t> if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v(C) = 0</a:t>
            </a:r>
            <a:endParaRPr lang="en-GB" dirty="0" smtClean="0">
              <a:sym typeface="Symbol"/>
            </a:endParaRPr>
          </a:p>
          <a:p>
            <a:r>
              <a:rPr lang="en-GB" u="sng" dirty="0">
                <a:sym typeface="Symbol"/>
              </a:rPr>
              <a:t>Definition</a:t>
            </a:r>
            <a:r>
              <a:rPr lang="en-GB" dirty="0">
                <a:sym typeface="Symbol"/>
              </a:rPr>
              <a:t>: in a simple game, a player </a:t>
            </a:r>
            <a:r>
              <a:rPr lang="en-GB" dirty="0" err="1">
                <a:solidFill>
                  <a:srgbClr val="FF0000"/>
                </a:solidFill>
                <a:sym typeface="Symbol"/>
              </a:rPr>
              <a:t>i</a:t>
            </a:r>
            <a:r>
              <a:rPr lang="en-GB" dirty="0">
                <a:sym typeface="Symbol"/>
              </a:rPr>
              <a:t> is</a:t>
            </a:r>
            <a:br>
              <a:rPr lang="en-GB" dirty="0">
                <a:sym typeface="Symbol"/>
              </a:rPr>
            </a:br>
            <a:r>
              <a:rPr lang="en-GB" dirty="0">
                <a:sym typeface="Symbol"/>
              </a:rPr>
              <a:t> a </a:t>
            </a:r>
            <a:r>
              <a:rPr lang="en-GB" dirty="0" smtClean="0">
                <a:solidFill>
                  <a:schemeClr val="accent1"/>
                </a:solidFill>
                <a:sym typeface="Symbol"/>
              </a:rPr>
              <a:t>null</a:t>
            </a:r>
            <a:r>
              <a:rPr lang="en-GB" dirty="0" smtClean="0">
                <a:sym typeface="Symbol"/>
              </a:rPr>
              <a:t> </a:t>
            </a:r>
            <a:r>
              <a:rPr lang="en-GB" dirty="0">
                <a:sym typeface="Symbol"/>
              </a:rPr>
              <a:t>player if </a:t>
            </a:r>
            <a:r>
              <a:rPr lang="en-GB" dirty="0">
                <a:solidFill>
                  <a:srgbClr val="FF0000"/>
                </a:solidFill>
                <a:sym typeface="Symbol"/>
              </a:rPr>
              <a:t>v(C) =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v(C U {</a:t>
            </a:r>
            <a:r>
              <a:rPr lang="en-GB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})</a:t>
            </a:r>
            <a:r>
              <a:rPr lang="en-GB" dirty="0" smtClean="0">
                <a:sym typeface="Symbol"/>
              </a:rPr>
              <a:t> </a:t>
            </a:r>
            <a:r>
              <a:rPr lang="en-GB" dirty="0">
                <a:sym typeface="Symbol"/>
              </a:rPr>
              <a:t>for any </a:t>
            </a:r>
            <a:r>
              <a:rPr lang="en-GB" dirty="0">
                <a:solidFill>
                  <a:srgbClr val="FF0000"/>
                </a:solidFill>
                <a:sym typeface="Symbol"/>
              </a:rPr>
              <a:t>C </a:t>
            </a:r>
            <a:r>
              <a:rPr lang="en-GB" dirty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⊆</a:t>
            </a:r>
            <a:r>
              <a:rPr lang="en-GB" dirty="0">
                <a:solidFill>
                  <a:srgbClr val="FF0000"/>
                </a:solidFill>
                <a:sym typeface="Symbol"/>
              </a:rPr>
              <a:t> N\{</a:t>
            </a:r>
            <a:r>
              <a:rPr lang="en-GB" dirty="0" err="1">
                <a:solidFill>
                  <a:srgbClr val="FF0000"/>
                </a:solidFill>
                <a:sym typeface="Symbol"/>
              </a:rPr>
              <a:t>i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}</a:t>
            </a:r>
            <a:endParaRPr lang="en-GB" u="sng" dirty="0" smtClean="0">
              <a:sym typeface="Symbol"/>
            </a:endParaRPr>
          </a:p>
          <a:p>
            <a:r>
              <a:rPr lang="en-GB" u="sng" dirty="0" smtClean="0">
                <a:sym typeface="Symbol"/>
              </a:rPr>
              <a:t>Definition</a:t>
            </a:r>
            <a:r>
              <a:rPr lang="en-GB" dirty="0" smtClean="0">
                <a:sym typeface="Symbol"/>
              </a:rPr>
              <a:t>: in a simple game, a player </a:t>
            </a:r>
            <a:r>
              <a:rPr lang="en-GB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GB" dirty="0" smtClean="0">
                <a:sym typeface="Symbol"/>
              </a:rPr>
              <a:t> is</a:t>
            </a:r>
            <a:br>
              <a:rPr lang="en-GB" dirty="0" smtClean="0">
                <a:sym typeface="Symbol"/>
              </a:rPr>
            </a:br>
            <a:r>
              <a:rPr lang="en-GB" dirty="0" smtClean="0">
                <a:sym typeface="Symbol"/>
              </a:rPr>
              <a:t> a </a:t>
            </a:r>
            <a:r>
              <a:rPr lang="en-GB" dirty="0" smtClean="0">
                <a:solidFill>
                  <a:schemeClr val="accent1"/>
                </a:solidFill>
                <a:sym typeface="Symbol"/>
              </a:rPr>
              <a:t>veto</a:t>
            </a:r>
            <a:r>
              <a:rPr lang="en-GB" dirty="0" smtClean="0">
                <a:sym typeface="Symbol"/>
              </a:rPr>
              <a:t> player if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v(C) = 0</a:t>
            </a:r>
            <a:r>
              <a:rPr lang="en-GB" dirty="0" smtClean="0">
                <a:sym typeface="Symbol"/>
              </a:rPr>
              <a:t> for any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C </a:t>
            </a:r>
            <a:r>
              <a:rPr lang="en-GB" dirty="0" smtClean="0">
                <a:solidFill>
                  <a:srgbClr val="FF0000"/>
                </a:solidFill>
                <a:latin typeface="Cambria Math"/>
                <a:ea typeface="Cambria Math"/>
                <a:sym typeface="Symbol"/>
              </a:rPr>
              <a:t>⊆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 N\{</a:t>
            </a:r>
            <a:r>
              <a:rPr lang="en-GB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}</a:t>
            </a:r>
          </a:p>
          <a:p>
            <a:pPr lvl="1"/>
            <a:r>
              <a:rPr lang="en-GB" dirty="0" smtClean="0">
                <a:sym typeface="Symbol"/>
              </a:rPr>
              <a:t>equivalently, by monotonicity,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v(N\{</a:t>
            </a:r>
            <a:r>
              <a:rPr lang="en-GB" dirty="0" err="1" smtClean="0">
                <a:solidFill>
                  <a:srgbClr val="FF0000"/>
                </a:solidFill>
                <a:sym typeface="Symbol"/>
              </a:rPr>
              <a:t>i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}) = 0</a:t>
            </a:r>
          </a:p>
        </p:txBody>
      </p:sp>
    </p:spTree>
    <p:extLst>
      <p:ext uri="{BB962C8B-B14F-4D97-AF65-F5344CB8AC3E}">
        <p14:creationId xmlns:p14="http://schemas.microsoft.com/office/powerpoint/2010/main" val="857176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Main 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525963"/>
          </a:xfrm>
        </p:spPr>
        <p:txBody>
          <a:bodyPr>
            <a:normAutofit/>
          </a:bodyPr>
          <a:lstStyle/>
          <a:p>
            <a:r>
              <a:rPr lang="en-GB" dirty="0" smtClean="0"/>
              <a:t>“Computational Aspects of </a:t>
            </a:r>
            <a:br>
              <a:rPr lang="en-GB" dirty="0" smtClean="0"/>
            </a:br>
            <a:r>
              <a:rPr lang="en-GB" dirty="0" smtClean="0"/>
              <a:t>Cooperative Game Theory”</a:t>
            </a:r>
          </a:p>
          <a:p>
            <a:r>
              <a:rPr lang="en-GB" dirty="0" smtClean="0"/>
              <a:t>Chalkiadakis, Elkind, </a:t>
            </a:r>
            <a:br>
              <a:rPr lang="en-GB" dirty="0" smtClean="0"/>
            </a:br>
            <a:r>
              <a:rPr lang="en-GB" dirty="0" smtClean="0"/>
              <a:t>Wooldridge</a:t>
            </a:r>
          </a:p>
          <a:p>
            <a:r>
              <a:rPr lang="en-GB" dirty="0" smtClean="0"/>
              <a:t>Published by </a:t>
            </a:r>
            <a:br>
              <a:rPr lang="en-GB" dirty="0" smtClean="0"/>
            </a:br>
            <a:r>
              <a:rPr lang="en-GB" dirty="0" err="1" smtClean="0"/>
              <a:t>Morgan&amp;Claypool</a:t>
            </a:r>
            <a:r>
              <a:rPr lang="en-GB" dirty="0" smtClean="0"/>
              <a:t> in 2011</a:t>
            </a:r>
          </a:p>
          <a:p>
            <a:r>
              <a:rPr lang="en-GB" dirty="0"/>
              <a:t>A</a:t>
            </a:r>
            <a:r>
              <a:rPr lang="en-GB" dirty="0" smtClean="0"/>
              <a:t>vailable online </a:t>
            </a:r>
          </a:p>
        </p:txBody>
      </p:sp>
      <p:pic>
        <p:nvPicPr>
          <p:cNvPr id="4" name="Picture 3" descr="bookcove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300192" y="1268760"/>
            <a:ext cx="2582338" cy="361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WVG and Simple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5069160"/>
          </a:xfrm>
        </p:spPr>
        <p:txBody>
          <a:bodyPr>
            <a:normAutofit/>
          </a:bodyPr>
          <a:lstStyle/>
          <a:p>
            <a:r>
              <a:rPr lang="en-GB" dirty="0" smtClean="0"/>
              <a:t>WVGs are simple games</a:t>
            </a:r>
          </a:p>
          <a:p>
            <a:r>
              <a:rPr lang="en-GB" dirty="0" smtClean="0"/>
              <a:t>Can every simple game be </a:t>
            </a:r>
            <a:br>
              <a:rPr lang="en-GB" dirty="0" smtClean="0"/>
            </a:br>
            <a:r>
              <a:rPr lang="en-GB" dirty="0" smtClean="0">
                <a:solidFill>
                  <a:schemeClr val="accent1"/>
                </a:solidFill>
              </a:rPr>
              <a:t>represented</a:t>
            </a:r>
            <a:r>
              <a:rPr lang="en-GB" dirty="0" smtClean="0"/>
              <a:t> as a WVG?</a:t>
            </a:r>
          </a:p>
          <a:p>
            <a:pPr lvl="1"/>
            <a:r>
              <a:rPr lang="en-GB" dirty="0" smtClean="0"/>
              <a:t>WVGs are succinct: </a:t>
            </a:r>
            <a:r>
              <a:rPr lang="en-GB" dirty="0" smtClean="0">
                <a:solidFill>
                  <a:srgbClr val="FF0000"/>
                </a:solidFill>
              </a:rPr>
              <a:t>n+1</a:t>
            </a:r>
            <a:r>
              <a:rPr lang="en-GB" dirty="0" smtClean="0"/>
              <a:t> numbers</a:t>
            </a:r>
          </a:p>
          <a:p>
            <a:r>
              <a:rPr lang="en-GB" dirty="0" smtClean="0"/>
              <a:t>That is, given a simple game</a:t>
            </a:r>
            <a:r>
              <a:rPr lang="en-GB" dirty="0" smtClean="0">
                <a:solidFill>
                  <a:srgbClr val="FF0000"/>
                </a:solidFill>
              </a:rPr>
              <a:t> G = (N, v), </a:t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/>
              <a:t>can we always find </a:t>
            </a:r>
            <a:r>
              <a:rPr lang="en-GB" dirty="0" smtClean="0">
                <a:solidFill>
                  <a:srgbClr val="FF0000"/>
                </a:solidFill>
              </a:rPr>
              <a:t/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/>
              <a:t>weights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w</a:t>
            </a:r>
            <a:r>
              <a:rPr lang="en-GB" baseline="-25000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,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 N</a:t>
            </a:r>
            <a:r>
              <a:rPr lang="en-GB" dirty="0" smtClean="0">
                <a:sym typeface="Symbol" panose="05050102010706020507" pitchFamily="18" charset="2"/>
              </a:rPr>
              <a:t>, and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b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GB" dirty="0" smtClean="0">
                <a:sym typeface="Symbol" panose="05050102010706020507" pitchFamily="18" charset="2"/>
              </a:rPr>
              <a:t>a quota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 q </a:t>
            </a:r>
            <a:r>
              <a:rPr lang="en-GB" dirty="0" smtClean="0">
                <a:sym typeface="Symbol" panose="05050102010706020507" pitchFamily="18" charset="2"/>
              </a:rPr>
              <a:t>such that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/>
            </a:r>
            <a:b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v(C) = 1 </a:t>
            </a:r>
            <a:r>
              <a:rPr lang="en-GB" dirty="0" smtClean="0">
                <a:sym typeface="Symbol" panose="05050102010706020507" pitchFamily="18" charset="2"/>
              </a:rPr>
              <a:t>if and only if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GB" dirty="0" smtClean="0">
                <a:solidFill>
                  <a:srgbClr val="FF0000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S</a:t>
            </a:r>
            <a:r>
              <a:rPr lang="en-GB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GB" baseline="-250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GB" baseline="-25000" dirty="0" smtClean="0">
                <a:solidFill>
                  <a:srgbClr val="FF0000"/>
                </a:solidFill>
                <a:sym typeface="Symbol" panose="05050102010706020507" pitchFamily="18" charset="2"/>
              </a:rPr>
              <a:t> C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GB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  <a:r>
              <a:rPr lang="en-GB" baseline="-25000" dirty="0" err="1" smtClean="0">
                <a:solidFill>
                  <a:srgbClr val="FF0000"/>
                </a:solidFill>
                <a:sym typeface="Symbol" panose="05050102010706020507" pitchFamily="18" charset="2"/>
              </a:rPr>
              <a:t>i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 ≥ q?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77395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WVG and Simple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506916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Can every simple game be represented as a WVG?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G = (N, v)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N = {1, 2, 3, 4} 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v(C) = 1</a:t>
            </a:r>
            <a:r>
              <a:rPr lang="en-GB" dirty="0" smtClean="0"/>
              <a:t> iff </a:t>
            </a:r>
            <a:r>
              <a:rPr lang="en-GB" dirty="0" smtClean="0">
                <a:solidFill>
                  <a:srgbClr val="FF0000"/>
                </a:solidFill>
              </a:rPr>
              <a:t>C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 {1, 3} ≠ Ø</a:t>
            </a:r>
            <a:r>
              <a:rPr lang="en-GB" dirty="0" smtClean="0">
                <a:sym typeface="Symbol"/>
              </a:rPr>
              <a:t> and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C  {2, 4} ≠ Ø</a:t>
            </a:r>
          </a:p>
          <a:p>
            <a:r>
              <a:rPr lang="en-GB" dirty="0" smtClean="0">
                <a:sym typeface="Symbol"/>
              </a:rPr>
              <a:t>Suppose G = [q; w</a:t>
            </a:r>
            <a:r>
              <a:rPr lang="en-GB" baseline="-25000" dirty="0" smtClean="0">
                <a:sym typeface="Symbol"/>
              </a:rPr>
              <a:t>1</a:t>
            </a:r>
            <a:r>
              <a:rPr lang="en-GB" dirty="0" smtClean="0">
                <a:sym typeface="Symbol"/>
              </a:rPr>
              <a:t>, w</a:t>
            </a:r>
            <a:r>
              <a:rPr lang="en-GB" baseline="-25000" dirty="0" smtClean="0">
                <a:sym typeface="Symbol"/>
              </a:rPr>
              <a:t>2</a:t>
            </a:r>
            <a:r>
              <a:rPr lang="en-GB" dirty="0" smtClean="0">
                <a:sym typeface="Symbol"/>
              </a:rPr>
              <a:t>, w</a:t>
            </a:r>
            <a:r>
              <a:rPr lang="en-GB" baseline="-25000" dirty="0" smtClean="0">
                <a:sym typeface="Symbol"/>
              </a:rPr>
              <a:t>3</a:t>
            </a:r>
            <a:r>
              <a:rPr lang="en-GB" dirty="0" smtClean="0">
                <a:sym typeface="Symbol"/>
              </a:rPr>
              <a:t>, w</a:t>
            </a:r>
            <a:r>
              <a:rPr lang="en-GB" baseline="-25000" dirty="0" smtClean="0">
                <a:sym typeface="Symbol"/>
              </a:rPr>
              <a:t>4</a:t>
            </a:r>
            <a:r>
              <a:rPr lang="en-GB" dirty="0" smtClean="0">
                <a:sym typeface="Symbol"/>
              </a:rPr>
              <a:t>]</a:t>
            </a:r>
          </a:p>
          <a:p>
            <a:pPr>
              <a:buNone/>
            </a:pPr>
            <a:r>
              <a:rPr lang="en-GB" dirty="0" smtClean="0">
                <a:sym typeface="Symbol"/>
              </a:rPr>
              <a:t>    w</a:t>
            </a:r>
            <a:r>
              <a:rPr lang="en-GB" baseline="-25000" dirty="0" smtClean="0">
                <a:sym typeface="Symbol"/>
              </a:rPr>
              <a:t>1</a:t>
            </a:r>
            <a:r>
              <a:rPr lang="en-GB" dirty="0" smtClean="0">
                <a:sym typeface="Symbol"/>
              </a:rPr>
              <a:t> + w</a:t>
            </a:r>
            <a:r>
              <a:rPr lang="en-GB" baseline="-25000" dirty="0" smtClean="0">
                <a:sym typeface="Symbol"/>
              </a:rPr>
              <a:t>2</a:t>
            </a:r>
            <a:r>
              <a:rPr lang="en-GB" dirty="0" smtClean="0">
                <a:sym typeface="Symbol"/>
              </a:rPr>
              <a:t> ≥ q,     w</a:t>
            </a:r>
            <a:r>
              <a:rPr lang="en-GB" baseline="-25000" dirty="0" smtClean="0">
                <a:sym typeface="Symbol"/>
              </a:rPr>
              <a:t>3</a:t>
            </a:r>
            <a:r>
              <a:rPr lang="en-GB" dirty="0" smtClean="0">
                <a:sym typeface="Symbol"/>
              </a:rPr>
              <a:t> + w</a:t>
            </a:r>
            <a:r>
              <a:rPr lang="en-GB" baseline="-25000" dirty="0" smtClean="0">
                <a:sym typeface="Symbol"/>
              </a:rPr>
              <a:t>4</a:t>
            </a:r>
            <a:r>
              <a:rPr lang="en-GB" dirty="0" smtClean="0">
                <a:sym typeface="Symbol"/>
              </a:rPr>
              <a:t> ≥ q </a:t>
            </a:r>
          </a:p>
          <a:p>
            <a:pPr>
              <a:buNone/>
            </a:pPr>
            <a:r>
              <a:rPr lang="en-GB" dirty="0" smtClean="0">
                <a:sym typeface="Symbol"/>
              </a:rPr>
              <a:t>                     w</a:t>
            </a:r>
            <a:r>
              <a:rPr lang="en-GB" baseline="-25000" dirty="0" smtClean="0">
                <a:sym typeface="Symbol"/>
              </a:rPr>
              <a:t>1</a:t>
            </a:r>
            <a:r>
              <a:rPr lang="en-GB" dirty="0" smtClean="0">
                <a:sym typeface="Symbol"/>
              </a:rPr>
              <a:t> + w</a:t>
            </a:r>
            <a:r>
              <a:rPr lang="en-GB" baseline="-25000" dirty="0" smtClean="0">
                <a:sym typeface="Symbol"/>
              </a:rPr>
              <a:t>2</a:t>
            </a:r>
            <a:r>
              <a:rPr lang="en-GB" dirty="0" smtClean="0">
                <a:sym typeface="Symbol"/>
              </a:rPr>
              <a:t> + w</a:t>
            </a:r>
            <a:r>
              <a:rPr lang="en-GB" baseline="-25000" dirty="0" smtClean="0">
                <a:sym typeface="Symbol"/>
              </a:rPr>
              <a:t>3</a:t>
            </a:r>
            <a:r>
              <a:rPr lang="en-GB" dirty="0" smtClean="0">
                <a:sym typeface="Symbol"/>
              </a:rPr>
              <a:t> + w</a:t>
            </a:r>
            <a:r>
              <a:rPr lang="en-GB" baseline="-25000" dirty="0" smtClean="0">
                <a:sym typeface="Symbol"/>
              </a:rPr>
              <a:t>4</a:t>
            </a:r>
            <a:r>
              <a:rPr lang="en-GB" dirty="0" smtClean="0">
                <a:sym typeface="Symbol"/>
              </a:rPr>
              <a:t> ≥ 2q</a:t>
            </a:r>
          </a:p>
          <a:p>
            <a:pPr>
              <a:buNone/>
            </a:pPr>
            <a:r>
              <a:rPr lang="en-GB" dirty="0" smtClean="0">
                <a:sym typeface="Symbol"/>
              </a:rPr>
              <a:t>    w</a:t>
            </a:r>
            <a:r>
              <a:rPr lang="en-GB" baseline="-25000" dirty="0" smtClean="0">
                <a:sym typeface="Symbol"/>
              </a:rPr>
              <a:t>1</a:t>
            </a:r>
            <a:r>
              <a:rPr lang="en-GB" dirty="0" smtClean="0">
                <a:sym typeface="Symbol"/>
              </a:rPr>
              <a:t> + w</a:t>
            </a:r>
            <a:r>
              <a:rPr lang="en-GB" baseline="-25000" dirty="0" smtClean="0">
                <a:sym typeface="Symbol"/>
              </a:rPr>
              <a:t>3</a:t>
            </a:r>
            <a:r>
              <a:rPr lang="en-GB" dirty="0" smtClean="0">
                <a:sym typeface="Symbol"/>
              </a:rPr>
              <a:t> &lt; q,     w</a:t>
            </a:r>
            <a:r>
              <a:rPr lang="en-GB" baseline="-25000" dirty="0" smtClean="0">
                <a:sym typeface="Symbol"/>
              </a:rPr>
              <a:t>2</a:t>
            </a:r>
            <a:r>
              <a:rPr lang="en-GB" dirty="0" smtClean="0">
                <a:sym typeface="Symbol"/>
              </a:rPr>
              <a:t> + w</a:t>
            </a:r>
            <a:r>
              <a:rPr lang="en-GB" baseline="-25000" dirty="0" smtClean="0">
                <a:sym typeface="Symbol"/>
              </a:rPr>
              <a:t>4</a:t>
            </a:r>
            <a:r>
              <a:rPr lang="en-GB" dirty="0" smtClean="0">
                <a:sym typeface="Symbol"/>
              </a:rPr>
              <a:t> &lt; q</a:t>
            </a:r>
          </a:p>
          <a:p>
            <a:pPr>
              <a:buNone/>
            </a:pPr>
            <a:r>
              <a:rPr lang="en-GB" dirty="0" smtClean="0">
                <a:sym typeface="Symbol"/>
              </a:rPr>
              <a:t>                      w</a:t>
            </a:r>
            <a:r>
              <a:rPr lang="en-GB" baseline="-25000" dirty="0" smtClean="0">
                <a:sym typeface="Symbol"/>
              </a:rPr>
              <a:t>1</a:t>
            </a:r>
            <a:r>
              <a:rPr lang="en-GB" dirty="0" smtClean="0">
                <a:sym typeface="Symbol"/>
              </a:rPr>
              <a:t> + w</a:t>
            </a:r>
            <a:r>
              <a:rPr lang="en-GB" baseline="-25000" dirty="0" smtClean="0">
                <a:sym typeface="Symbol"/>
              </a:rPr>
              <a:t>2</a:t>
            </a:r>
            <a:r>
              <a:rPr lang="en-GB" dirty="0" smtClean="0">
                <a:sym typeface="Symbol"/>
              </a:rPr>
              <a:t> + w</a:t>
            </a:r>
            <a:r>
              <a:rPr lang="en-GB" baseline="-25000" dirty="0" smtClean="0">
                <a:sym typeface="Symbol"/>
              </a:rPr>
              <a:t>3</a:t>
            </a:r>
            <a:r>
              <a:rPr lang="en-GB" dirty="0" smtClean="0">
                <a:sym typeface="Symbol"/>
              </a:rPr>
              <a:t> + w</a:t>
            </a:r>
            <a:r>
              <a:rPr lang="en-GB" baseline="-25000" dirty="0" smtClean="0">
                <a:sym typeface="Symbol"/>
              </a:rPr>
              <a:t>4</a:t>
            </a:r>
            <a:r>
              <a:rPr lang="en-GB" dirty="0" smtClean="0">
                <a:sym typeface="Symbol"/>
              </a:rPr>
              <a:t> &lt; 2q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78842" y="5229200"/>
            <a:ext cx="2492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a contradiction!</a:t>
            </a:r>
            <a:endParaRPr lang="en-US" sz="2800" dirty="0" smtClean="0"/>
          </a:p>
        </p:txBody>
      </p:sp>
      <p:sp>
        <p:nvSpPr>
          <p:cNvPr id="5" name="Right Brace 4"/>
          <p:cNvSpPr/>
          <p:nvPr/>
        </p:nvSpPr>
        <p:spPr>
          <a:xfrm>
            <a:off x="5732009" y="4869160"/>
            <a:ext cx="216024" cy="1368152"/>
          </a:xfrm>
          <a:prstGeom prst="rightBrace">
            <a:avLst/>
          </a:prstGeom>
          <a:ln w="381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12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Good Outcome?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           C: $4,            M: $3,             P: $3</a:t>
            </a:r>
          </a:p>
          <a:p>
            <a:endParaRPr lang="en-GB" dirty="0" smtClean="0"/>
          </a:p>
          <a:p>
            <a:r>
              <a:rPr lang="en-GB" dirty="0" smtClean="0"/>
              <a:t>v(Ø) = v({C}) = v({M}) = v({P}) = 0</a:t>
            </a:r>
          </a:p>
          <a:p>
            <a:r>
              <a:rPr lang="en-GB" dirty="0" smtClean="0"/>
              <a:t>v({C, M}) = 500, v({C, P}) = 500, v({M, P}) = 0</a:t>
            </a:r>
          </a:p>
          <a:p>
            <a:r>
              <a:rPr lang="en-GB" dirty="0" smtClean="0"/>
              <a:t> v({C, M, P}) = 750</a:t>
            </a:r>
          </a:p>
          <a:p>
            <a:r>
              <a:rPr lang="en-GB" dirty="0" smtClean="0"/>
              <a:t>This is a superadditive game</a:t>
            </a:r>
          </a:p>
          <a:p>
            <a:pPr lvl="1"/>
            <a:r>
              <a:rPr lang="en-GB" dirty="0" smtClean="0"/>
              <a:t>outcomes are payoff vectors</a:t>
            </a:r>
          </a:p>
          <a:p>
            <a:r>
              <a:rPr lang="en-GB" dirty="0" smtClean="0"/>
              <a:t>How should the players share the ice-cream?</a:t>
            </a:r>
          </a:p>
          <a:p>
            <a:pPr lvl="1"/>
            <a:r>
              <a:rPr lang="en-GB" dirty="0" smtClean="0"/>
              <a:t>What if they share as </a:t>
            </a:r>
            <a:r>
              <a:rPr lang="en-GB" dirty="0" smtClean="0">
                <a:solidFill>
                  <a:srgbClr val="FF0000"/>
                </a:solidFill>
              </a:rPr>
              <a:t>(200, 200, 350)</a:t>
            </a:r>
            <a:r>
              <a:rPr lang="en-GB" dirty="0"/>
              <a:t>?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Charlie and Marcie can </a:t>
            </a:r>
            <a:r>
              <a:rPr lang="en-GB" dirty="0" smtClean="0">
                <a:solidFill>
                  <a:schemeClr val="accent1"/>
                </a:solidFill>
              </a:rPr>
              <a:t>get more</a:t>
            </a:r>
            <a:r>
              <a:rPr lang="en-GB" dirty="0" smtClean="0"/>
              <a:t> ice-cream by buying a </a:t>
            </a:r>
            <a:r>
              <a:rPr lang="en-GB" dirty="0" smtClean="0">
                <a:solidFill>
                  <a:srgbClr val="FF0000"/>
                </a:solidFill>
              </a:rPr>
              <a:t>500g</a:t>
            </a:r>
            <a:r>
              <a:rPr lang="en-GB" dirty="0" smtClean="0"/>
              <a:t> ice-cream on their own, and </a:t>
            </a:r>
            <a:r>
              <a:rPr lang="en-GB" dirty="0" smtClean="0">
                <a:solidFill>
                  <a:schemeClr val="accent1"/>
                </a:solidFill>
              </a:rPr>
              <a:t>splitting</a:t>
            </a:r>
            <a:r>
              <a:rPr lang="en-GB" dirty="0" smtClean="0"/>
              <a:t> it equally </a:t>
            </a:r>
          </a:p>
          <a:p>
            <a:pPr lvl="1"/>
            <a:r>
              <a:rPr lang="en-GB" dirty="0" smtClean="0"/>
              <a:t>the outcome </a:t>
            </a:r>
            <a:r>
              <a:rPr lang="en-GB" dirty="0" smtClean="0">
                <a:solidFill>
                  <a:srgbClr val="FF0000"/>
                </a:solidFill>
              </a:rPr>
              <a:t>(200, 200, 350)</a:t>
            </a:r>
            <a:r>
              <a:rPr lang="en-GB" dirty="0" smtClean="0"/>
              <a:t> is not </a:t>
            </a:r>
            <a:r>
              <a:rPr lang="en-GB" dirty="0" smtClean="0">
                <a:solidFill>
                  <a:schemeClr val="accent1"/>
                </a:solidFill>
              </a:rPr>
              <a:t>stable</a:t>
            </a:r>
            <a:r>
              <a:rPr lang="en-GB" dirty="0" smtClean="0"/>
              <a:t>!</a:t>
            </a:r>
          </a:p>
        </p:txBody>
      </p:sp>
      <p:pic>
        <p:nvPicPr>
          <p:cNvPr id="4" name="Picture 3" descr="charl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27584" y="1268760"/>
            <a:ext cx="920262" cy="1008112"/>
          </a:xfrm>
          <a:prstGeom prst="rect">
            <a:avLst/>
          </a:prstGeom>
        </p:spPr>
      </p:pic>
      <p:pic>
        <p:nvPicPr>
          <p:cNvPr id="5" name="Picture 4" descr="marc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03848" y="1268760"/>
            <a:ext cx="411480" cy="906780"/>
          </a:xfrm>
          <a:prstGeom prst="rect">
            <a:avLst/>
          </a:prstGeom>
        </p:spPr>
      </p:pic>
      <p:pic>
        <p:nvPicPr>
          <p:cNvPr id="6" name="Picture 5" descr="patt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8064" y="1268760"/>
            <a:ext cx="576064" cy="93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57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en-GB" u="sng" dirty="0" smtClean="0"/>
              <a:t>Definition</a:t>
            </a:r>
            <a:r>
              <a:rPr lang="en-GB" dirty="0" smtClean="0"/>
              <a:t>: the </a:t>
            </a:r>
            <a:r>
              <a:rPr lang="en-GB" dirty="0" smtClean="0">
                <a:solidFill>
                  <a:schemeClr val="accent1"/>
                </a:solidFill>
              </a:rPr>
              <a:t>core </a:t>
            </a:r>
            <a:r>
              <a:rPr lang="en-GB" dirty="0" smtClean="0"/>
              <a:t>of a TU game is the set of all </a:t>
            </a:r>
            <a:r>
              <a:rPr lang="en-GB" dirty="0" smtClean="0">
                <a:solidFill>
                  <a:schemeClr val="accent1"/>
                </a:solidFill>
              </a:rPr>
              <a:t>stable</a:t>
            </a:r>
            <a:r>
              <a:rPr lang="en-GB" dirty="0" smtClean="0"/>
              <a:t> outcomes, i.e., outcomes where no coalition wants to deviate from</a:t>
            </a:r>
          </a:p>
          <a:p>
            <a:pPr>
              <a:buNone/>
            </a:pPr>
            <a:r>
              <a:rPr lang="en-GB" dirty="0" smtClean="0"/>
              <a:t>     core(G) = {(CS, </a:t>
            </a:r>
            <a:r>
              <a:rPr lang="en-GB" b="1" u="sng" dirty="0" smtClean="0"/>
              <a:t>x</a:t>
            </a:r>
            <a:r>
              <a:rPr lang="en-GB" dirty="0" smtClean="0"/>
              <a:t>) | </a:t>
            </a:r>
            <a:r>
              <a:rPr lang="en-GB" dirty="0" err="1" smtClean="0">
                <a:latin typeface="Symbol" pitchFamily="18" charset="2"/>
                <a:ea typeface="Cambria Math"/>
              </a:rPr>
              <a:t>S</a:t>
            </a:r>
            <a:r>
              <a:rPr lang="en-GB" baseline="-25000" dirty="0" err="1" smtClean="0">
                <a:ea typeface="Cambria Math"/>
              </a:rPr>
              <a:t>i</a:t>
            </a:r>
            <a:r>
              <a:rPr lang="en-GB" baseline="-25000" dirty="0" err="1" smtClean="0">
                <a:ea typeface="Cambria Math"/>
                <a:sym typeface="Symbol"/>
              </a:rPr>
              <a:t>C</a:t>
            </a:r>
            <a:r>
              <a:rPr lang="en-GB" dirty="0" smtClean="0">
                <a:ea typeface="Cambria Math"/>
                <a:sym typeface="Symbol"/>
              </a:rPr>
              <a:t> x</a:t>
            </a:r>
            <a:r>
              <a:rPr lang="en-GB" baseline="-25000" dirty="0" smtClean="0">
                <a:ea typeface="Cambria Math"/>
                <a:sym typeface="Symbol"/>
              </a:rPr>
              <a:t>i</a:t>
            </a:r>
            <a:r>
              <a:rPr lang="en-GB" dirty="0" smtClean="0">
                <a:ea typeface="Cambria Math"/>
                <a:sym typeface="Symbol"/>
              </a:rPr>
              <a:t> ≥ v(C)</a:t>
            </a:r>
            <a:r>
              <a:rPr lang="en-GB" dirty="0" smtClean="0"/>
              <a:t> for any C </a:t>
            </a:r>
            <a:r>
              <a:rPr lang="en-GB" dirty="0" smtClean="0">
                <a:latin typeface="Cambria Math"/>
                <a:ea typeface="Cambria Math"/>
              </a:rPr>
              <a:t>⊆</a:t>
            </a:r>
            <a:r>
              <a:rPr lang="en-GB" dirty="0" smtClean="0">
                <a:ea typeface="Cambria Math"/>
              </a:rPr>
              <a:t> N</a:t>
            </a:r>
            <a:r>
              <a:rPr lang="en-GB" dirty="0" smtClean="0">
                <a:ea typeface="Cambria Math"/>
                <a:sym typeface="Symbol"/>
              </a:rPr>
              <a:t>}</a:t>
            </a:r>
          </a:p>
          <a:p>
            <a:pPr lvl="1"/>
            <a:r>
              <a:rPr lang="en-GB" dirty="0" smtClean="0">
                <a:ea typeface="Cambria Math"/>
                <a:sym typeface="Symbol"/>
              </a:rPr>
              <a:t>each coalition earns at least </a:t>
            </a:r>
            <a:br>
              <a:rPr lang="en-GB" dirty="0" smtClean="0">
                <a:ea typeface="Cambria Math"/>
                <a:sym typeface="Symbol"/>
              </a:rPr>
            </a:br>
            <a:r>
              <a:rPr lang="en-GB" dirty="0" smtClean="0">
                <a:ea typeface="Cambria Math"/>
                <a:sym typeface="Symbol"/>
              </a:rPr>
              <a:t>as much as it can make on its own </a:t>
            </a:r>
          </a:p>
          <a:p>
            <a:r>
              <a:rPr lang="en-GB" dirty="0" smtClean="0">
                <a:ea typeface="Cambria Math"/>
                <a:sym typeface="Symbol"/>
              </a:rPr>
              <a:t>Note that G is </a:t>
            </a:r>
            <a:r>
              <a:rPr lang="en-GB" dirty="0" smtClean="0">
                <a:solidFill>
                  <a:schemeClr val="accent1"/>
                </a:solidFill>
                <a:ea typeface="Cambria Math"/>
                <a:sym typeface="Symbol"/>
              </a:rPr>
              <a:t>not</a:t>
            </a:r>
            <a:r>
              <a:rPr lang="en-GB" dirty="0" smtClean="0">
                <a:ea typeface="Cambria Math"/>
                <a:sym typeface="Symbol"/>
              </a:rPr>
              <a:t> assumed </a:t>
            </a:r>
            <a:br>
              <a:rPr lang="en-GB" dirty="0" smtClean="0">
                <a:ea typeface="Cambria Math"/>
                <a:sym typeface="Symbol"/>
              </a:rPr>
            </a:br>
            <a:r>
              <a:rPr lang="en-GB" dirty="0" smtClean="0">
                <a:ea typeface="Cambria Math"/>
                <a:sym typeface="Symbol"/>
              </a:rPr>
              <a:t>to be superadditive</a:t>
            </a:r>
            <a:endParaRPr lang="en-GB" dirty="0" smtClean="0">
              <a:ea typeface="Cambria Math"/>
            </a:endParaRPr>
          </a:p>
          <a:p>
            <a:r>
              <a:rPr lang="en-GB" u="sng" dirty="0" smtClean="0">
                <a:ea typeface="Cambria Math"/>
              </a:rPr>
              <a:t>Example</a:t>
            </a:r>
            <a:r>
              <a:rPr lang="en-GB" dirty="0" smtClean="0">
                <a:ea typeface="Cambria Math"/>
              </a:rPr>
              <a:t>:</a:t>
            </a:r>
            <a:endParaRPr lang="en-GB" dirty="0" smtClean="0"/>
          </a:p>
          <a:p>
            <a:pPr lvl="1"/>
            <a:r>
              <a:rPr lang="en-GB" dirty="0" smtClean="0"/>
              <a:t>suppose v(</a:t>
            </a:r>
            <a:r>
              <a:rPr lang="en-GB" dirty="0" smtClean="0">
                <a:solidFill>
                  <a:srgbClr val="FF0000"/>
                </a:solidFill>
              </a:rPr>
              <a:t>{1, 2, 3}</a:t>
            </a:r>
            <a:r>
              <a:rPr lang="en-GB" dirty="0" smtClean="0"/>
              <a:t>) = </a:t>
            </a:r>
            <a:r>
              <a:rPr lang="en-GB" dirty="0" smtClean="0">
                <a:solidFill>
                  <a:srgbClr val="FF0000"/>
                </a:solidFill>
              </a:rPr>
              <a:t>9</a:t>
            </a:r>
            <a:r>
              <a:rPr lang="en-GB" dirty="0" smtClean="0"/>
              <a:t>, </a:t>
            </a:r>
            <a:br>
              <a:rPr lang="en-GB" dirty="0" smtClean="0"/>
            </a:br>
            <a:r>
              <a:rPr lang="en-GB" dirty="0" smtClean="0"/>
              <a:t>v(</a:t>
            </a:r>
            <a:r>
              <a:rPr lang="en-GB" dirty="0" smtClean="0">
                <a:solidFill>
                  <a:srgbClr val="00B050"/>
                </a:solidFill>
              </a:rPr>
              <a:t>{4, 5}</a:t>
            </a:r>
            <a:r>
              <a:rPr lang="en-GB" dirty="0" smtClean="0"/>
              <a:t>) = </a:t>
            </a:r>
            <a:r>
              <a:rPr lang="en-GB" dirty="0" smtClean="0">
                <a:solidFill>
                  <a:srgbClr val="00B050"/>
                </a:solidFill>
              </a:rPr>
              <a:t>4, </a:t>
            </a:r>
            <a:r>
              <a:rPr lang="en-GB" dirty="0" smtClean="0"/>
              <a:t>v(</a:t>
            </a:r>
            <a:r>
              <a:rPr lang="en-GB" dirty="0" smtClean="0">
                <a:solidFill>
                  <a:schemeClr val="tx2"/>
                </a:solidFill>
              </a:rPr>
              <a:t>{2, 4}</a:t>
            </a:r>
            <a:r>
              <a:rPr lang="en-GB" dirty="0" smtClean="0"/>
              <a:t>) = </a:t>
            </a:r>
            <a:r>
              <a:rPr lang="en-GB" dirty="0" smtClean="0">
                <a:solidFill>
                  <a:schemeClr val="tx2"/>
                </a:solidFill>
              </a:rPr>
              <a:t>7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then ({</a:t>
            </a:r>
            <a:r>
              <a:rPr lang="en-GB" dirty="0" smtClean="0">
                <a:solidFill>
                  <a:srgbClr val="FF0000"/>
                </a:solidFill>
              </a:rPr>
              <a:t>{1, 2, 3}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{4, 5}</a:t>
            </a:r>
            <a:r>
              <a:rPr lang="en-GB" dirty="0" smtClean="0"/>
              <a:t>}, (</a:t>
            </a:r>
            <a:r>
              <a:rPr lang="en-GB" dirty="0" smtClean="0">
                <a:solidFill>
                  <a:srgbClr val="FF0000"/>
                </a:solidFill>
              </a:rPr>
              <a:t>3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3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3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3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00B050"/>
                </a:solidFill>
              </a:rPr>
              <a:t>1</a:t>
            </a:r>
            <a:r>
              <a:rPr lang="en-GB" dirty="0" smtClean="0"/>
              <a:t>)) is NOT in the core</a:t>
            </a:r>
          </a:p>
          <a:p>
            <a:pPr lvl="1"/>
            <a:endParaRPr lang="en-US" dirty="0"/>
          </a:p>
        </p:txBody>
      </p:sp>
      <p:sp>
        <p:nvSpPr>
          <p:cNvPr id="15" name="Freeform 14"/>
          <p:cNvSpPr/>
          <p:nvPr/>
        </p:nvSpPr>
        <p:spPr>
          <a:xfrm>
            <a:off x="7596336" y="4293096"/>
            <a:ext cx="1149531" cy="1505404"/>
          </a:xfrm>
          <a:custGeom>
            <a:avLst/>
            <a:gdLst>
              <a:gd name="connsiteX0" fmla="*/ 0 w 1149531"/>
              <a:gd name="connsiteY0" fmla="*/ 1293223 h 1505404"/>
              <a:gd name="connsiteX1" fmla="*/ 0 w 1149531"/>
              <a:gd name="connsiteY1" fmla="*/ 1293223 h 1505404"/>
              <a:gd name="connsiteX2" fmla="*/ 13063 w 1149531"/>
              <a:gd name="connsiteY2" fmla="*/ 1005840 h 1505404"/>
              <a:gd name="connsiteX3" fmla="*/ 26126 w 1149531"/>
              <a:gd name="connsiteY3" fmla="*/ 888275 h 1505404"/>
              <a:gd name="connsiteX4" fmla="*/ 52251 w 1149531"/>
              <a:gd name="connsiteY4" fmla="*/ 849086 h 1505404"/>
              <a:gd name="connsiteX5" fmla="*/ 130628 w 1149531"/>
              <a:gd name="connsiteY5" fmla="*/ 757646 h 1505404"/>
              <a:gd name="connsiteX6" fmla="*/ 209006 w 1149531"/>
              <a:gd name="connsiteY6" fmla="*/ 640080 h 1505404"/>
              <a:gd name="connsiteX7" fmla="*/ 222068 w 1149531"/>
              <a:gd name="connsiteY7" fmla="*/ 600892 h 1505404"/>
              <a:gd name="connsiteX8" fmla="*/ 261257 w 1149531"/>
              <a:gd name="connsiteY8" fmla="*/ 509452 h 1505404"/>
              <a:gd name="connsiteX9" fmla="*/ 274320 w 1149531"/>
              <a:gd name="connsiteY9" fmla="*/ 365760 h 1505404"/>
              <a:gd name="connsiteX10" fmla="*/ 300446 w 1149531"/>
              <a:gd name="connsiteY10" fmla="*/ 326572 h 1505404"/>
              <a:gd name="connsiteX11" fmla="*/ 339634 w 1149531"/>
              <a:gd name="connsiteY11" fmla="*/ 274320 h 1505404"/>
              <a:gd name="connsiteX12" fmla="*/ 378823 w 1149531"/>
              <a:gd name="connsiteY12" fmla="*/ 235132 h 1505404"/>
              <a:gd name="connsiteX13" fmla="*/ 431074 w 1149531"/>
              <a:gd name="connsiteY13" fmla="*/ 156755 h 1505404"/>
              <a:gd name="connsiteX14" fmla="*/ 483326 w 1149531"/>
              <a:gd name="connsiteY14" fmla="*/ 117566 h 1505404"/>
              <a:gd name="connsiteX15" fmla="*/ 561703 w 1149531"/>
              <a:gd name="connsiteY15" fmla="*/ 26126 h 1505404"/>
              <a:gd name="connsiteX16" fmla="*/ 640080 w 1149531"/>
              <a:gd name="connsiteY16" fmla="*/ 13063 h 1505404"/>
              <a:gd name="connsiteX17" fmla="*/ 757646 w 1149531"/>
              <a:gd name="connsiteY17" fmla="*/ 0 h 1505404"/>
              <a:gd name="connsiteX18" fmla="*/ 888274 w 1149531"/>
              <a:gd name="connsiteY18" fmla="*/ 13063 h 1505404"/>
              <a:gd name="connsiteX19" fmla="*/ 1005840 w 1149531"/>
              <a:gd name="connsiteY19" fmla="*/ 78377 h 1505404"/>
              <a:gd name="connsiteX20" fmla="*/ 1084217 w 1149531"/>
              <a:gd name="connsiteY20" fmla="*/ 104503 h 1505404"/>
              <a:gd name="connsiteX21" fmla="*/ 1123406 w 1149531"/>
              <a:gd name="connsiteY21" fmla="*/ 143692 h 1505404"/>
              <a:gd name="connsiteX22" fmla="*/ 1149531 w 1149531"/>
              <a:gd name="connsiteY22" fmla="*/ 222069 h 1505404"/>
              <a:gd name="connsiteX23" fmla="*/ 1136468 w 1149531"/>
              <a:gd name="connsiteY23" fmla="*/ 404949 h 1505404"/>
              <a:gd name="connsiteX24" fmla="*/ 1123406 w 1149531"/>
              <a:gd name="connsiteY24" fmla="*/ 444137 h 1505404"/>
              <a:gd name="connsiteX25" fmla="*/ 1110343 w 1149531"/>
              <a:gd name="connsiteY25" fmla="*/ 535577 h 1505404"/>
              <a:gd name="connsiteX26" fmla="*/ 1097280 w 1149531"/>
              <a:gd name="connsiteY26" fmla="*/ 574766 h 1505404"/>
              <a:gd name="connsiteX27" fmla="*/ 1071154 w 1149531"/>
              <a:gd name="connsiteY27" fmla="*/ 731520 h 1505404"/>
              <a:gd name="connsiteX28" fmla="*/ 1058091 w 1149531"/>
              <a:gd name="connsiteY28" fmla="*/ 770709 h 1505404"/>
              <a:gd name="connsiteX29" fmla="*/ 1005840 w 1149531"/>
              <a:gd name="connsiteY29" fmla="*/ 822960 h 1505404"/>
              <a:gd name="connsiteX30" fmla="*/ 979714 w 1149531"/>
              <a:gd name="connsiteY30" fmla="*/ 875212 h 1505404"/>
              <a:gd name="connsiteX31" fmla="*/ 953588 w 1149531"/>
              <a:gd name="connsiteY31" fmla="*/ 914400 h 1505404"/>
              <a:gd name="connsiteX32" fmla="*/ 875211 w 1149531"/>
              <a:gd name="connsiteY32" fmla="*/ 1071155 h 1505404"/>
              <a:gd name="connsiteX33" fmla="*/ 836023 w 1149531"/>
              <a:gd name="connsiteY33" fmla="*/ 1097280 h 1505404"/>
              <a:gd name="connsiteX34" fmla="*/ 796834 w 1149531"/>
              <a:gd name="connsiteY34" fmla="*/ 1188720 h 1505404"/>
              <a:gd name="connsiteX35" fmla="*/ 744583 w 1149531"/>
              <a:gd name="connsiteY35" fmla="*/ 1267097 h 1505404"/>
              <a:gd name="connsiteX36" fmla="*/ 718457 w 1149531"/>
              <a:gd name="connsiteY36" fmla="*/ 1306286 h 1505404"/>
              <a:gd name="connsiteX37" fmla="*/ 653143 w 1149531"/>
              <a:gd name="connsiteY37" fmla="*/ 1371600 h 1505404"/>
              <a:gd name="connsiteX38" fmla="*/ 613954 w 1149531"/>
              <a:gd name="connsiteY38" fmla="*/ 1410789 h 1505404"/>
              <a:gd name="connsiteX39" fmla="*/ 587828 w 1149531"/>
              <a:gd name="connsiteY39" fmla="*/ 1449977 h 1505404"/>
              <a:gd name="connsiteX40" fmla="*/ 548640 w 1149531"/>
              <a:gd name="connsiteY40" fmla="*/ 1463040 h 1505404"/>
              <a:gd name="connsiteX41" fmla="*/ 313508 w 1149531"/>
              <a:gd name="connsiteY41" fmla="*/ 1476103 h 1505404"/>
              <a:gd name="connsiteX42" fmla="*/ 169817 w 1149531"/>
              <a:gd name="connsiteY42" fmla="*/ 1476103 h 1505404"/>
              <a:gd name="connsiteX43" fmla="*/ 39188 w 1149531"/>
              <a:gd name="connsiteY43" fmla="*/ 1319349 h 1505404"/>
              <a:gd name="connsiteX44" fmla="*/ 39188 w 1149531"/>
              <a:gd name="connsiteY44" fmla="*/ 1319349 h 1505404"/>
              <a:gd name="connsiteX45" fmla="*/ 0 w 1149531"/>
              <a:gd name="connsiteY45" fmla="*/ 1293223 h 15054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1149531" h="1505404">
                <a:moveTo>
                  <a:pt x="0" y="1293223"/>
                </a:moveTo>
                <a:lnTo>
                  <a:pt x="0" y="1293223"/>
                </a:lnTo>
                <a:cubicBezTo>
                  <a:pt x="4354" y="1197429"/>
                  <a:pt x="6889" y="1101534"/>
                  <a:pt x="13063" y="1005840"/>
                </a:cubicBezTo>
                <a:cubicBezTo>
                  <a:pt x="15602" y="966492"/>
                  <a:pt x="16563" y="926527"/>
                  <a:pt x="26126" y="888275"/>
                </a:cubicBezTo>
                <a:cubicBezTo>
                  <a:pt x="29934" y="873044"/>
                  <a:pt x="43126" y="861861"/>
                  <a:pt x="52251" y="849086"/>
                </a:cubicBezTo>
                <a:cubicBezTo>
                  <a:pt x="94141" y="790440"/>
                  <a:pt x="83159" y="805116"/>
                  <a:pt x="130628" y="757646"/>
                </a:cubicBezTo>
                <a:cubicBezTo>
                  <a:pt x="160448" y="668185"/>
                  <a:pt x="120049" y="773514"/>
                  <a:pt x="209006" y="640080"/>
                </a:cubicBezTo>
                <a:cubicBezTo>
                  <a:pt x="216644" y="628623"/>
                  <a:pt x="216644" y="613548"/>
                  <a:pt x="222068" y="600892"/>
                </a:cubicBezTo>
                <a:cubicBezTo>
                  <a:pt x="270498" y="487887"/>
                  <a:pt x="230619" y="601363"/>
                  <a:pt x="261257" y="509452"/>
                </a:cubicBezTo>
                <a:cubicBezTo>
                  <a:pt x="265611" y="461555"/>
                  <a:pt x="264243" y="412787"/>
                  <a:pt x="274320" y="365760"/>
                </a:cubicBezTo>
                <a:cubicBezTo>
                  <a:pt x="277610" y="350409"/>
                  <a:pt x="291321" y="339347"/>
                  <a:pt x="300446" y="326572"/>
                </a:cubicBezTo>
                <a:cubicBezTo>
                  <a:pt x="313100" y="308856"/>
                  <a:pt x="325465" y="290850"/>
                  <a:pt x="339634" y="274320"/>
                </a:cubicBezTo>
                <a:cubicBezTo>
                  <a:pt x="351656" y="260294"/>
                  <a:pt x="367481" y="249714"/>
                  <a:pt x="378823" y="235132"/>
                </a:cubicBezTo>
                <a:cubicBezTo>
                  <a:pt x="398100" y="210347"/>
                  <a:pt x="405955" y="175594"/>
                  <a:pt x="431074" y="156755"/>
                </a:cubicBezTo>
                <a:cubicBezTo>
                  <a:pt x="448491" y="143692"/>
                  <a:pt x="467931" y="132961"/>
                  <a:pt x="483326" y="117566"/>
                </a:cubicBezTo>
                <a:cubicBezTo>
                  <a:pt x="499437" y="101455"/>
                  <a:pt x="536107" y="37502"/>
                  <a:pt x="561703" y="26126"/>
                </a:cubicBezTo>
                <a:cubicBezTo>
                  <a:pt x="585906" y="15369"/>
                  <a:pt x="613826" y="16564"/>
                  <a:pt x="640080" y="13063"/>
                </a:cubicBezTo>
                <a:cubicBezTo>
                  <a:pt x="679164" y="7852"/>
                  <a:pt x="718457" y="4354"/>
                  <a:pt x="757646" y="0"/>
                </a:cubicBezTo>
                <a:cubicBezTo>
                  <a:pt x="801189" y="4354"/>
                  <a:pt x="845486" y="3894"/>
                  <a:pt x="888274" y="13063"/>
                </a:cubicBezTo>
                <a:cubicBezTo>
                  <a:pt x="912172" y="18184"/>
                  <a:pt x="990405" y="71361"/>
                  <a:pt x="1005840" y="78377"/>
                </a:cubicBezTo>
                <a:cubicBezTo>
                  <a:pt x="1030911" y="89773"/>
                  <a:pt x="1058091" y="95794"/>
                  <a:pt x="1084217" y="104503"/>
                </a:cubicBezTo>
                <a:cubicBezTo>
                  <a:pt x="1097280" y="117566"/>
                  <a:pt x="1114434" y="127543"/>
                  <a:pt x="1123406" y="143692"/>
                </a:cubicBezTo>
                <a:cubicBezTo>
                  <a:pt x="1136780" y="167765"/>
                  <a:pt x="1149531" y="222069"/>
                  <a:pt x="1149531" y="222069"/>
                </a:cubicBezTo>
                <a:cubicBezTo>
                  <a:pt x="1145177" y="283029"/>
                  <a:pt x="1143609" y="344252"/>
                  <a:pt x="1136468" y="404949"/>
                </a:cubicBezTo>
                <a:cubicBezTo>
                  <a:pt x="1134859" y="418624"/>
                  <a:pt x="1126106" y="430635"/>
                  <a:pt x="1123406" y="444137"/>
                </a:cubicBezTo>
                <a:cubicBezTo>
                  <a:pt x="1117368" y="474329"/>
                  <a:pt x="1116381" y="505385"/>
                  <a:pt x="1110343" y="535577"/>
                </a:cubicBezTo>
                <a:cubicBezTo>
                  <a:pt x="1107643" y="549079"/>
                  <a:pt x="1099980" y="561264"/>
                  <a:pt x="1097280" y="574766"/>
                </a:cubicBezTo>
                <a:cubicBezTo>
                  <a:pt x="1086891" y="626709"/>
                  <a:pt x="1087905" y="681266"/>
                  <a:pt x="1071154" y="731520"/>
                </a:cubicBezTo>
                <a:cubicBezTo>
                  <a:pt x="1066800" y="744583"/>
                  <a:pt x="1066094" y="759504"/>
                  <a:pt x="1058091" y="770709"/>
                </a:cubicBezTo>
                <a:cubicBezTo>
                  <a:pt x="1043774" y="790752"/>
                  <a:pt x="1020619" y="803255"/>
                  <a:pt x="1005840" y="822960"/>
                </a:cubicBezTo>
                <a:cubicBezTo>
                  <a:pt x="994156" y="838539"/>
                  <a:pt x="989375" y="858305"/>
                  <a:pt x="979714" y="875212"/>
                </a:cubicBezTo>
                <a:cubicBezTo>
                  <a:pt x="971925" y="888843"/>
                  <a:pt x="962297" y="901337"/>
                  <a:pt x="953588" y="914400"/>
                </a:cubicBezTo>
                <a:cubicBezTo>
                  <a:pt x="939720" y="969876"/>
                  <a:pt x="929091" y="1035235"/>
                  <a:pt x="875211" y="1071155"/>
                </a:cubicBezTo>
                <a:lnTo>
                  <a:pt x="836023" y="1097280"/>
                </a:lnTo>
                <a:cubicBezTo>
                  <a:pt x="822509" y="1137823"/>
                  <a:pt x="821048" y="1148364"/>
                  <a:pt x="796834" y="1188720"/>
                </a:cubicBezTo>
                <a:cubicBezTo>
                  <a:pt x="780679" y="1215644"/>
                  <a:pt x="762000" y="1240971"/>
                  <a:pt x="744583" y="1267097"/>
                </a:cubicBezTo>
                <a:cubicBezTo>
                  <a:pt x="735874" y="1280160"/>
                  <a:pt x="725478" y="1292244"/>
                  <a:pt x="718457" y="1306286"/>
                </a:cubicBezTo>
                <a:cubicBezTo>
                  <a:pt x="686173" y="1370853"/>
                  <a:pt x="710805" y="1352379"/>
                  <a:pt x="653143" y="1371600"/>
                </a:cubicBezTo>
                <a:cubicBezTo>
                  <a:pt x="640080" y="1384663"/>
                  <a:pt x="625781" y="1396597"/>
                  <a:pt x="613954" y="1410789"/>
                </a:cubicBezTo>
                <a:cubicBezTo>
                  <a:pt x="603903" y="1422850"/>
                  <a:pt x="600087" y="1440170"/>
                  <a:pt x="587828" y="1449977"/>
                </a:cubicBezTo>
                <a:cubicBezTo>
                  <a:pt x="577076" y="1458579"/>
                  <a:pt x="562347" y="1461735"/>
                  <a:pt x="548640" y="1463040"/>
                </a:cubicBezTo>
                <a:cubicBezTo>
                  <a:pt x="470495" y="1470482"/>
                  <a:pt x="391885" y="1471749"/>
                  <a:pt x="313508" y="1476103"/>
                </a:cubicBezTo>
                <a:cubicBezTo>
                  <a:pt x="263338" y="1488646"/>
                  <a:pt x="224234" y="1505404"/>
                  <a:pt x="169817" y="1476103"/>
                </a:cubicBezTo>
                <a:cubicBezTo>
                  <a:pt x="117517" y="1447941"/>
                  <a:pt x="70905" y="1366924"/>
                  <a:pt x="39188" y="1319349"/>
                </a:cubicBezTo>
                <a:lnTo>
                  <a:pt x="39188" y="1319349"/>
                </a:lnTo>
                <a:lnTo>
                  <a:pt x="0" y="1293223"/>
                </a:lnTo>
                <a:close/>
              </a:path>
            </a:pathLst>
          </a:custGeom>
          <a:solidFill>
            <a:srgbClr val="00B050">
              <a:alpha val="13000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084168" y="4221088"/>
            <a:ext cx="1621347" cy="1384663"/>
          </a:xfrm>
          <a:custGeom>
            <a:avLst/>
            <a:gdLst>
              <a:gd name="connsiteX0" fmla="*/ 0 w 1621347"/>
              <a:gd name="connsiteY0" fmla="*/ 718457 h 1384663"/>
              <a:gd name="connsiteX1" fmla="*/ 0 w 1621347"/>
              <a:gd name="connsiteY1" fmla="*/ 718457 h 1384663"/>
              <a:gd name="connsiteX2" fmla="*/ 13063 w 1621347"/>
              <a:gd name="connsiteY2" fmla="*/ 470263 h 1384663"/>
              <a:gd name="connsiteX3" fmla="*/ 26126 w 1621347"/>
              <a:gd name="connsiteY3" fmla="*/ 418011 h 1384663"/>
              <a:gd name="connsiteX4" fmla="*/ 78377 w 1621347"/>
              <a:gd name="connsiteY4" fmla="*/ 313508 h 1384663"/>
              <a:gd name="connsiteX5" fmla="*/ 130629 w 1621347"/>
              <a:gd name="connsiteY5" fmla="*/ 222068 h 1384663"/>
              <a:gd name="connsiteX6" fmla="*/ 248194 w 1621347"/>
              <a:gd name="connsiteY6" fmla="*/ 130628 h 1384663"/>
              <a:gd name="connsiteX7" fmla="*/ 287383 w 1621347"/>
              <a:gd name="connsiteY7" fmla="*/ 104503 h 1384663"/>
              <a:gd name="connsiteX8" fmla="*/ 418012 w 1621347"/>
              <a:gd name="connsiteY8" fmla="*/ 65314 h 1384663"/>
              <a:gd name="connsiteX9" fmla="*/ 496389 w 1621347"/>
              <a:gd name="connsiteY9" fmla="*/ 39188 h 1384663"/>
              <a:gd name="connsiteX10" fmla="*/ 692332 w 1621347"/>
              <a:gd name="connsiteY10" fmla="*/ 13063 h 1384663"/>
              <a:gd name="connsiteX11" fmla="*/ 731520 w 1621347"/>
              <a:gd name="connsiteY11" fmla="*/ 0 h 1384663"/>
              <a:gd name="connsiteX12" fmla="*/ 1136469 w 1621347"/>
              <a:gd name="connsiteY12" fmla="*/ 13063 h 1384663"/>
              <a:gd name="connsiteX13" fmla="*/ 1254034 w 1621347"/>
              <a:gd name="connsiteY13" fmla="*/ 26125 h 1384663"/>
              <a:gd name="connsiteX14" fmla="*/ 1554480 w 1621347"/>
              <a:gd name="connsiteY14" fmla="*/ 39188 h 1384663"/>
              <a:gd name="connsiteX15" fmla="*/ 1593669 w 1621347"/>
              <a:gd name="connsiteY15" fmla="*/ 470263 h 1384663"/>
              <a:gd name="connsiteX16" fmla="*/ 1593669 w 1621347"/>
              <a:gd name="connsiteY16" fmla="*/ 692331 h 1384663"/>
              <a:gd name="connsiteX17" fmla="*/ 1554480 w 1621347"/>
              <a:gd name="connsiteY17" fmla="*/ 783771 h 1384663"/>
              <a:gd name="connsiteX18" fmla="*/ 1528354 w 1621347"/>
              <a:gd name="connsiteY18" fmla="*/ 862148 h 1384663"/>
              <a:gd name="connsiteX19" fmla="*/ 1476103 w 1621347"/>
              <a:gd name="connsiteY19" fmla="*/ 940525 h 1384663"/>
              <a:gd name="connsiteX20" fmla="*/ 1436914 w 1621347"/>
              <a:gd name="connsiteY20" fmla="*/ 1031965 h 1384663"/>
              <a:gd name="connsiteX21" fmla="*/ 1410789 w 1621347"/>
              <a:gd name="connsiteY21" fmla="*/ 1110343 h 1384663"/>
              <a:gd name="connsiteX22" fmla="*/ 1397726 w 1621347"/>
              <a:gd name="connsiteY22" fmla="*/ 1149531 h 1384663"/>
              <a:gd name="connsiteX23" fmla="*/ 1371600 w 1621347"/>
              <a:gd name="connsiteY23" fmla="*/ 1254034 h 1384663"/>
              <a:gd name="connsiteX24" fmla="*/ 1280160 w 1621347"/>
              <a:gd name="connsiteY24" fmla="*/ 1384663 h 1384663"/>
              <a:gd name="connsiteX25" fmla="*/ 1018903 w 1621347"/>
              <a:gd name="connsiteY25" fmla="*/ 1371600 h 1384663"/>
              <a:gd name="connsiteX26" fmla="*/ 979714 w 1621347"/>
              <a:gd name="connsiteY26" fmla="*/ 1345474 h 1384663"/>
              <a:gd name="connsiteX27" fmla="*/ 914400 w 1621347"/>
              <a:gd name="connsiteY27" fmla="*/ 1332411 h 1384663"/>
              <a:gd name="connsiteX28" fmla="*/ 875212 w 1621347"/>
              <a:gd name="connsiteY28" fmla="*/ 1319348 h 1384663"/>
              <a:gd name="connsiteX29" fmla="*/ 836023 w 1621347"/>
              <a:gd name="connsiteY29" fmla="*/ 1280160 h 1384663"/>
              <a:gd name="connsiteX30" fmla="*/ 574766 w 1621347"/>
              <a:gd name="connsiteY30" fmla="*/ 1214845 h 1384663"/>
              <a:gd name="connsiteX31" fmla="*/ 535577 w 1621347"/>
              <a:gd name="connsiteY31" fmla="*/ 1201783 h 1384663"/>
              <a:gd name="connsiteX32" fmla="*/ 444137 w 1621347"/>
              <a:gd name="connsiteY32" fmla="*/ 1188720 h 1384663"/>
              <a:gd name="connsiteX33" fmla="*/ 365760 w 1621347"/>
              <a:gd name="connsiteY33" fmla="*/ 1136468 h 1384663"/>
              <a:gd name="connsiteX34" fmla="*/ 326572 w 1621347"/>
              <a:gd name="connsiteY34" fmla="*/ 1110343 h 1384663"/>
              <a:gd name="connsiteX35" fmla="*/ 300446 w 1621347"/>
              <a:gd name="connsiteY35" fmla="*/ 1071154 h 1384663"/>
              <a:gd name="connsiteX36" fmla="*/ 274320 w 1621347"/>
              <a:gd name="connsiteY36" fmla="*/ 1018903 h 1384663"/>
              <a:gd name="connsiteX37" fmla="*/ 235132 w 1621347"/>
              <a:gd name="connsiteY37" fmla="*/ 992777 h 1384663"/>
              <a:gd name="connsiteX38" fmla="*/ 169817 w 1621347"/>
              <a:gd name="connsiteY38" fmla="*/ 927463 h 1384663"/>
              <a:gd name="connsiteX39" fmla="*/ 104503 w 1621347"/>
              <a:gd name="connsiteY39" fmla="*/ 862148 h 1384663"/>
              <a:gd name="connsiteX40" fmla="*/ 39189 w 1621347"/>
              <a:gd name="connsiteY40" fmla="*/ 796834 h 1384663"/>
              <a:gd name="connsiteX41" fmla="*/ 13063 w 1621347"/>
              <a:gd name="connsiteY41" fmla="*/ 757645 h 1384663"/>
              <a:gd name="connsiteX42" fmla="*/ 0 w 1621347"/>
              <a:gd name="connsiteY42" fmla="*/ 718457 h 1384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621347" h="1384663">
                <a:moveTo>
                  <a:pt x="0" y="718457"/>
                </a:moveTo>
                <a:lnTo>
                  <a:pt x="0" y="718457"/>
                </a:lnTo>
                <a:cubicBezTo>
                  <a:pt x="4354" y="635726"/>
                  <a:pt x="5886" y="552797"/>
                  <a:pt x="13063" y="470263"/>
                </a:cubicBezTo>
                <a:cubicBezTo>
                  <a:pt x="14618" y="452377"/>
                  <a:pt x="19221" y="434583"/>
                  <a:pt x="26126" y="418011"/>
                </a:cubicBezTo>
                <a:cubicBezTo>
                  <a:pt x="41105" y="382061"/>
                  <a:pt x="60960" y="348342"/>
                  <a:pt x="78377" y="313508"/>
                </a:cubicBezTo>
                <a:cubicBezTo>
                  <a:pt x="86714" y="296835"/>
                  <a:pt x="113705" y="237454"/>
                  <a:pt x="130629" y="222068"/>
                </a:cubicBezTo>
                <a:cubicBezTo>
                  <a:pt x="167364" y="188672"/>
                  <a:pt x="206885" y="158166"/>
                  <a:pt x="248194" y="130628"/>
                </a:cubicBezTo>
                <a:cubicBezTo>
                  <a:pt x="261257" y="121920"/>
                  <a:pt x="272730" y="110139"/>
                  <a:pt x="287383" y="104503"/>
                </a:cubicBezTo>
                <a:cubicBezTo>
                  <a:pt x="329813" y="88184"/>
                  <a:pt x="374621" y="78874"/>
                  <a:pt x="418012" y="65314"/>
                </a:cubicBezTo>
                <a:cubicBezTo>
                  <a:pt x="444297" y="57100"/>
                  <a:pt x="469672" y="45867"/>
                  <a:pt x="496389" y="39188"/>
                </a:cubicBezTo>
                <a:cubicBezTo>
                  <a:pt x="543302" y="27460"/>
                  <a:pt x="653183" y="17413"/>
                  <a:pt x="692332" y="13063"/>
                </a:cubicBezTo>
                <a:cubicBezTo>
                  <a:pt x="705395" y="8709"/>
                  <a:pt x="717751" y="0"/>
                  <a:pt x="731520" y="0"/>
                </a:cubicBezTo>
                <a:cubicBezTo>
                  <a:pt x="866573" y="0"/>
                  <a:pt x="1001584" y="6319"/>
                  <a:pt x="1136469" y="13063"/>
                </a:cubicBezTo>
                <a:cubicBezTo>
                  <a:pt x="1175849" y="15032"/>
                  <a:pt x="1214681" y="23666"/>
                  <a:pt x="1254034" y="26125"/>
                </a:cubicBezTo>
                <a:cubicBezTo>
                  <a:pt x="1354082" y="32378"/>
                  <a:pt x="1454331" y="34834"/>
                  <a:pt x="1554480" y="39188"/>
                </a:cubicBezTo>
                <a:cubicBezTo>
                  <a:pt x="1567543" y="182880"/>
                  <a:pt x="1578948" y="326732"/>
                  <a:pt x="1593669" y="470263"/>
                </a:cubicBezTo>
                <a:cubicBezTo>
                  <a:pt x="1607911" y="609119"/>
                  <a:pt x="1621347" y="498587"/>
                  <a:pt x="1593669" y="692331"/>
                </a:cubicBezTo>
                <a:cubicBezTo>
                  <a:pt x="1588997" y="725037"/>
                  <a:pt x="1566190" y="754497"/>
                  <a:pt x="1554480" y="783771"/>
                </a:cubicBezTo>
                <a:cubicBezTo>
                  <a:pt x="1544252" y="809340"/>
                  <a:pt x="1540670" y="837516"/>
                  <a:pt x="1528354" y="862148"/>
                </a:cubicBezTo>
                <a:cubicBezTo>
                  <a:pt x="1514312" y="890232"/>
                  <a:pt x="1476103" y="940525"/>
                  <a:pt x="1476103" y="940525"/>
                </a:cubicBezTo>
                <a:cubicBezTo>
                  <a:pt x="1434049" y="1066687"/>
                  <a:pt x="1501488" y="870527"/>
                  <a:pt x="1436914" y="1031965"/>
                </a:cubicBezTo>
                <a:cubicBezTo>
                  <a:pt x="1426686" y="1057534"/>
                  <a:pt x="1419497" y="1084217"/>
                  <a:pt x="1410789" y="1110343"/>
                </a:cubicBezTo>
                <a:cubicBezTo>
                  <a:pt x="1406435" y="1123406"/>
                  <a:pt x="1400426" y="1136029"/>
                  <a:pt x="1397726" y="1149531"/>
                </a:cubicBezTo>
                <a:cubicBezTo>
                  <a:pt x="1394107" y="1167627"/>
                  <a:pt x="1384152" y="1231440"/>
                  <a:pt x="1371600" y="1254034"/>
                </a:cubicBezTo>
                <a:cubicBezTo>
                  <a:pt x="1348625" y="1295389"/>
                  <a:pt x="1309515" y="1345523"/>
                  <a:pt x="1280160" y="1384663"/>
                </a:cubicBezTo>
                <a:cubicBezTo>
                  <a:pt x="1193074" y="1380309"/>
                  <a:pt x="1105365" y="1382878"/>
                  <a:pt x="1018903" y="1371600"/>
                </a:cubicBezTo>
                <a:cubicBezTo>
                  <a:pt x="1003335" y="1369569"/>
                  <a:pt x="994414" y="1350987"/>
                  <a:pt x="979714" y="1345474"/>
                </a:cubicBezTo>
                <a:cubicBezTo>
                  <a:pt x="958925" y="1337678"/>
                  <a:pt x="935940" y="1337796"/>
                  <a:pt x="914400" y="1332411"/>
                </a:cubicBezTo>
                <a:cubicBezTo>
                  <a:pt x="901042" y="1329071"/>
                  <a:pt x="888275" y="1323702"/>
                  <a:pt x="875212" y="1319348"/>
                </a:cubicBezTo>
                <a:cubicBezTo>
                  <a:pt x="862149" y="1306285"/>
                  <a:pt x="850605" y="1291502"/>
                  <a:pt x="836023" y="1280160"/>
                </a:cubicBezTo>
                <a:cubicBezTo>
                  <a:pt x="727121" y="1195459"/>
                  <a:pt x="749403" y="1227319"/>
                  <a:pt x="574766" y="1214845"/>
                </a:cubicBezTo>
                <a:cubicBezTo>
                  <a:pt x="561703" y="1210491"/>
                  <a:pt x="549079" y="1204483"/>
                  <a:pt x="535577" y="1201783"/>
                </a:cubicBezTo>
                <a:cubicBezTo>
                  <a:pt x="505385" y="1195745"/>
                  <a:pt x="472874" y="1199773"/>
                  <a:pt x="444137" y="1188720"/>
                </a:cubicBezTo>
                <a:cubicBezTo>
                  <a:pt x="414831" y="1177448"/>
                  <a:pt x="391886" y="1153885"/>
                  <a:pt x="365760" y="1136468"/>
                </a:cubicBezTo>
                <a:lnTo>
                  <a:pt x="326572" y="1110343"/>
                </a:lnTo>
                <a:cubicBezTo>
                  <a:pt x="317863" y="1097280"/>
                  <a:pt x="308235" y="1084785"/>
                  <a:pt x="300446" y="1071154"/>
                </a:cubicBezTo>
                <a:cubicBezTo>
                  <a:pt x="290785" y="1054247"/>
                  <a:pt x="286786" y="1033862"/>
                  <a:pt x="274320" y="1018903"/>
                </a:cubicBezTo>
                <a:cubicBezTo>
                  <a:pt x="264269" y="1006842"/>
                  <a:pt x="248195" y="1001486"/>
                  <a:pt x="235132" y="992777"/>
                </a:cubicBezTo>
                <a:cubicBezTo>
                  <a:pt x="165460" y="888268"/>
                  <a:pt x="256907" y="1014553"/>
                  <a:pt x="169817" y="927463"/>
                </a:cubicBezTo>
                <a:cubicBezTo>
                  <a:pt x="82727" y="840373"/>
                  <a:pt x="209012" y="931820"/>
                  <a:pt x="104503" y="862148"/>
                </a:cubicBezTo>
                <a:cubicBezTo>
                  <a:pt x="34831" y="757643"/>
                  <a:pt x="126277" y="883923"/>
                  <a:pt x="39189" y="796834"/>
                </a:cubicBezTo>
                <a:cubicBezTo>
                  <a:pt x="28088" y="785732"/>
                  <a:pt x="20084" y="771687"/>
                  <a:pt x="13063" y="757645"/>
                </a:cubicBezTo>
                <a:cubicBezTo>
                  <a:pt x="6905" y="745329"/>
                  <a:pt x="2177" y="724988"/>
                  <a:pt x="0" y="718457"/>
                </a:cubicBezTo>
                <a:close/>
              </a:path>
            </a:pathLst>
          </a:custGeom>
          <a:solidFill>
            <a:srgbClr val="FF0000">
              <a:alpha val="13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Stability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372200" y="4365104"/>
            <a:ext cx="2210544" cy="1202432"/>
            <a:chOff x="6372200" y="3284984"/>
            <a:chExt cx="2210544" cy="1202432"/>
          </a:xfrm>
        </p:grpSpPr>
        <p:sp>
          <p:nvSpPr>
            <p:cNvPr id="4" name="Oval 3"/>
            <p:cNvSpPr/>
            <p:nvPr/>
          </p:nvSpPr>
          <p:spPr>
            <a:xfrm>
              <a:off x="6588224" y="3717032"/>
              <a:ext cx="266328" cy="2663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7884368" y="4221088"/>
              <a:ext cx="266328" cy="26632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8316416" y="3573016"/>
              <a:ext cx="266328" cy="26632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/>
            <p:cNvSpPr/>
            <p:nvPr/>
          </p:nvSpPr>
          <p:spPr>
            <a:xfrm>
              <a:off x="7308304" y="3284984"/>
              <a:ext cx="266328" cy="2663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7020272" y="4149080"/>
              <a:ext cx="266328" cy="2663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372200" y="335699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1</a:t>
              </a:r>
              <a:endParaRPr lang="en-US" sz="2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20272" y="3356992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2</a:t>
              </a:r>
              <a:endParaRPr lang="en-US" sz="2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236296" y="3861048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3</a:t>
              </a:r>
              <a:endParaRPr lang="en-US" sz="2800" dirty="0" smtClean="0">
                <a:solidFill>
                  <a:srgbClr val="FF0000"/>
                </a:solidFill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956376" y="342900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00B050"/>
                  </a:solidFill>
                </a:rPr>
                <a:t>4</a:t>
              </a:r>
              <a:endParaRPr lang="en-US" sz="2800" dirty="0" smtClean="0">
                <a:solidFill>
                  <a:srgbClr val="00B050"/>
                </a:solidFill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40352" y="3789040"/>
              <a:ext cx="36740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00B050"/>
                  </a:solidFill>
                </a:rPr>
                <a:t>5</a:t>
              </a:r>
              <a:endParaRPr lang="en-US" sz="2800" dirty="0" smtClean="0">
                <a:solidFill>
                  <a:srgbClr val="00B050"/>
                </a:solidFill>
              </a:endParaRPr>
            </a:p>
          </p:txBody>
        </p:sp>
      </p:grpSp>
      <p:sp>
        <p:nvSpPr>
          <p:cNvPr id="16" name="Freeform 15"/>
          <p:cNvSpPr/>
          <p:nvPr/>
        </p:nvSpPr>
        <p:spPr>
          <a:xfrm>
            <a:off x="6948264" y="4005064"/>
            <a:ext cx="2027538" cy="1071154"/>
          </a:xfrm>
          <a:custGeom>
            <a:avLst/>
            <a:gdLst>
              <a:gd name="connsiteX0" fmla="*/ 47669 w 2027538"/>
              <a:gd name="connsiteY0" fmla="*/ 235131 h 1071154"/>
              <a:gd name="connsiteX1" fmla="*/ 47669 w 2027538"/>
              <a:gd name="connsiteY1" fmla="*/ 235131 h 1071154"/>
              <a:gd name="connsiteX2" fmla="*/ 60732 w 2027538"/>
              <a:gd name="connsiteY2" fmla="*/ 927462 h 1071154"/>
              <a:gd name="connsiteX3" fmla="*/ 243612 w 2027538"/>
              <a:gd name="connsiteY3" fmla="*/ 953588 h 1071154"/>
              <a:gd name="connsiteX4" fmla="*/ 361178 w 2027538"/>
              <a:gd name="connsiteY4" fmla="*/ 979714 h 1071154"/>
              <a:gd name="connsiteX5" fmla="*/ 439555 w 2027538"/>
              <a:gd name="connsiteY5" fmla="*/ 1005840 h 1071154"/>
              <a:gd name="connsiteX6" fmla="*/ 687749 w 2027538"/>
              <a:gd name="connsiteY6" fmla="*/ 1018902 h 1071154"/>
              <a:gd name="connsiteX7" fmla="*/ 883692 w 2027538"/>
              <a:gd name="connsiteY7" fmla="*/ 1018902 h 1071154"/>
              <a:gd name="connsiteX8" fmla="*/ 1001258 w 2027538"/>
              <a:gd name="connsiteY8" fmla="*/ 1058091 h 1071154"/>
              <a:gd name="connsiteX9" fmla="*/ 1040446 w 2027538"/>
              <a:gd name="connsiteY9" fmla="*/ 1071154 h 1071154"/>
              <a:gd name="connsiteX10" fmla="*/ 1758903 w 2027538"/>
              <a:gd name="connsiteY10" fmla="*/ 1058091 h 1071154"/>
              <a:gd name="connsiteX11" fmla="*/ 1863406 w 2027538"/>
              <a:gd name="connsiteY11" fmla="*/ 1018902 h 1071154"/>
              <a:gd name="connsiteX12" fmla="*/ 1902595 w 2027538"/>
              <a:gd name="connsiteY12" fmla="*/ 940525 h 1071154"/>
              <a:gd name="connsiteX13" fmla="*/ 1915658 w 2027538"/>
              <a:gd name="connsiteY13" fmla="*/ 875211 h 1071154"/>
              <a:gd name="connsiteX14" fmla="*/ 1941783 w 2027538"/>
              <a:gd name="connsiteY14" fmla="*/ 836022 h 1071154"/>
              <a:gd name="connsiteX15" fmla="*/ 1967909 w 2027538"/>
              <a:gd name="connsiteY15" fmla="*/ 744582 h 1071154"/>
              <a:gd name="connsiteX16" fmla="*/ 1980972 w 2027538"/>
              <a:gd name="connsiteY16" fmla="*/ 705394 h 1071154"/>
              <a:gd name="connsiteX17" fmla="*/ 2020161 w 2027538"/>
              <a:gd name="connsiteY17" fmla="*/ 431074 h 1071154"/>
              <a:gd name="connsiteX18" fmla="*/ 1980972 w 2027538"/>
              <a:gd name="connsiteY18" fmla="*/ 261257 h 1071154"/>
              <a:gd name="connsiteX19" fmla="*/ 1941783 w 2027538"/>
              <a:gd name="connsiteY19" fmla="*/ 248194 h 1071154"/>
              <a:gd name="connsiteX20" fmla="*/ 1850343 w 2027538"/>
              <a:gd name="connsiteY20" fmla="*/ 182880 h 1071154"/>
              <a:gd name="connsiteX21" fmla="*/ 1811155 w 2027538"/>
              <a:gd name="connsiteY21" fmla="*/ 169817 h 1071154"/>
              <a:gd name="connsiteX22" fmla="*/ 1693589 w 2027538"/>
              <a:gd name="connsiteY22" fmla="*/ 117565 h 1071154"/>
              <a:gd name="connsiteX23" fmla="*/ 1576023 w 2027538"/>
              <a:gd name="connsiteY23" fmla="*/ 104502 h 1071154"/>
              <a:gd name="connsiteX24" fmla="*/ 1536835 w 2027538"/>
              <a:gd name="connsiteY24" fmla="*/ 91440 h 1071154"/>
              <a:gd name="connsiteX25" fmla="*/ 1445395 w 2027538"/>
              <a:gd name="connsiteY25" fmla="*/ 39188 h 1071154"/>
              <a:gd name="connsiteX26" fmla="*/ 1314766 w 2027538"/>
              <a:gd name="connsiteY26" fmla="*/ 0 h 1071154"/>
              <a:gd name="connsiteX27" fmla="*/ 909818 w 2027538"/>
              <a:gd name="connsiteY27" fmla="*/ 26125 h 1071154"/>
              <a:gd name="connsiteX28" fmla="*/ 844503 w 2027538"/>
              <a:gd name="connsiteY28" fmla="*/ 39188 h 1071154"/>
              <a:gd name="connsiteX29" fmla="*/ 805315 w 2027538"/>
              <a:gd name="connsiteY29" fmla="*/ 52251 h 1071154"/>
              <a:gd name="connsiteX30" fmla="*/ 648561 w 2027538"/>
              <a:gd name="connsiteY30" fmla="*/ 65314 h 1071154"/>
              <a:gd name="connsiteX31" fmla="*/ 504869 w 2027538"/>
              <a:gd name="connsiteY31" fmla="*/ 91440 h 1071154"/>
              <a:gd name="connsiteX32" fmla="*/ 112983 w 2027538"/>
              <a:gd name="connsiteY32" fmla="*/ 117565 h 1071154"/>
              <a:gd name="connsiteX33" fmla="*/ 99921 w 2027538"/>
              <a:gd name="connsiteY33" fmla="*/ 261257 h 1071154"/>
              <a:gd name="connsiteX34" fmla="*/ 47669 w 2027538"/>
              <a:gd name="connsiteY34" fmla="*/ 235131 h 10711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2027538" h="1071154">
                <a:moveTo>
                  <a:pt x="47669" y="235131"/>
                </a:moveTo>
                <a:lnTo>
                  <a:pt x="47669" y="235131"/>
                </a:lnTo>
                <a:cubicBezTo>
                  <a:pt x="52023" y="465908"/>
                  <a:pt x="0" y="704777"/>
                  <a:pt x="60732" y="927462"/>
                </a:cubicBezTo>
                <a:cubicBezTo>
                  <a:pt x="76934" y="986871"/>
                  <a:pt x="243612" y="953588"/>
                  <a:pt x="243612" y="953588"/>
                </a:cubicBezTo>
                <a:cubicBezTo>
                  <a:pt x="355738" y="990963"/>
                  <a:pt x="177255" y="933733"/>
                  <a:pt x="361178" y="979714"/>
                </a:cubicBezTo>
                <a:cubicBezTo>
                  <a:pt x="387895" y="986393"/>
                  <a:pt x="412054" y="1004393"/>
                  <a:pt x="439555" y="1005840"/>
                </a:cubicBezTo>
                <a:lnTo>
                  <a:pt x="687749" y="1018902"/>
                </a:lnTo>
                <a:cubicBezTo>
                  <a:pt x="810960" y="1007702"/>
                  <a:pt x="799101" y="992874"/>
                  <a:pt x="883692" y="1018902"/>
                </a:cubicBezTo>
                <a:cubicBezTo>
                  <a:pt x="923174" y="1031050"/>
                  <a:pt x="962069" y="1045028"/>
                  <a:pt x="1001258" y="1058091"/>
                </a:cubicBezTo>
                <a:lnTo>
                  <a:pt x="1040446" y="1071154"/>
                </a:lnTo>
                <a:lnTo>
                  <a:pt x="1758903" y="1058091"/>
                </a:lnTo>
                <a:cubicBezTo>
                  <a:pt x="1818374" y="1056109"/>
                  <a:pt x="1820762" y="1047332"/>
                  <a:pt x="1863406" y="1018902"/>
                </a:cubicBezTo>
                <a:cubicBezTo>
                  <a:pt x="1888949" y="980589"/>
                  <a:pt x="1891778" y="983792"/>
                  <a:pt x="1902595" y="940525"/>
                </a:cubicBezTo>
                <a:cubicBezTo>
                  <a:pt x="1907980" y="918985"/>
                  <a:pt x="1907862" y="896000"/>
                  <a:pt x="1915658" y="875211"/>
                </a:cubicBezTo>
                <a:cubicBezTo>
                  <a:pt x="1921170" y="860511"/>
                  <a:pt x="1934762" y="850064"/>
                  <a:pt x="1941783" y="836022"/>
                </a:cubicBezTo>
                <a:cubicBezTo>
                  <a:pt x="1952224" y="815139"/>
                  <a:pt x="1962327" y="764117"/>
                  <a:pt x="1967909" y="744582"/>
                </a:cubicBezTo>
                <a:cubicBezTo>
                  <a:pt x="1971692" y="731343"/>
                  <a:pt x="1978087" y="718858"/>
                  <a:pt x="1980972" y="705394"/>
                </a:cubicBezTo>
                <a:cubicBezTo>
                  <a:pt x="2009621" y="571702"/>
                  <a:pt x="2007023" y="562454"/>
                  <a:pt x="2020161" y="431074"/>
                </a:cubicBezTo>
                <a:cubicBezTo>
                  <a:pt x="2016225" y="391710"/>
                  <a:pt x="2027538" y="298509"/>
                  <a:pt x="1980972" y="261257"/>
                </a:cubicBezTo>
                <a:cubicBezTo>
                  <a:pt x="1970220" y="252655"/>
                  <a:pt x="1954846" y="252548"/>
                  <a:pt x="1941783" y="248194"/>
                </a:cubicBezTo>
                <a:cubicBezTo>
                  <a:pt x="1929940" y="239311"/>
                  <a:pt x="1869452" y="192434"/>
                  <a:pt x="1850343" y="182880"/>
                </a:cubicBezTo>
                <a:cubicBezTo>
                  <a:pt x="1838027" y="176722"/>
                  <a:pt x="1823471" y="175975"/>
                  <a:pt x="1811155" y="169817"/>
                </a:cubicBezTo>
                <a:cubicBezTo>
                  <a:pt x="1752823" y="140651"/>
                  <a:pt x="1780246" y="127194"/>
                  <a:pt x="1693589" y="117565"/>
                </a:cubicBezTo>
                <a:lnTo>
                  <a:pt x="1576023" y="104502"/>
                </a:lnTo>
                <a:cubicBezTo>
                  <a:pt x="1562960" y="100148"/>
                  <a:pt x="1549151" y="97598"/>
                  <a:pt x="1536835" y="91440"/>
                </a:cubicBezTo>
                <a:cubicBezTo>
                  <a:pt x="1442566" y="44306"/>
                  <a:pt x="1559909" y="84994"/>
                  <a:pt x="1445395" y="39188"/>
                </a:cubicBezTo>
                <a:cubicBezTo>
                  <a:pt x="1392384" y="17983"/>
                  <a:pt x="1366094" y="12831"/>
                  <a:pt x="1314766" y="0"/>
                </a:cubicBezTo>
                <a:cubicBezTo>
                  <a:pt x="1156719" y="7183"/>
                  <a:pt x="1053313" y="5625"/>
                  <a:pt x="909818" y="26125"/>
                </a:cubicBezTo>
                <a:cubicBezTo>
                  <a:pt x="887838" y="29265"/>
                  <a:pt x="866043" y="33803"/>
                  <a:pt x="844503" y="39188"/>
                </a:cubicBezTo>
                <a:cubicBezTo>
                  <a:pt x="831145" y="42528"/>
                  <a:pt x="818964" y="50431"/>
                  <a:pt x="805315" y="52251"/>
                </a:cubicBezTo>
                <a:cubicBezTo>
                  <a:pt x="753343" y="59181"/>
                  <a:pt x="700812" y="60960"/>
                  <a:pt x="648561" y="65314"/>
                </a:cubicBezTo>
                <a:cubicBezTo>
                  <a:pt x="581035" y="87823"/>
                  <a:pt x="610373" y="80890"/>
                  <a:pt x="504869" y="91440"/>
                </a:cubicBezTo>
                <a:cubicBezTo>
                  <a:pt x="358026" y="106124"/>
                  <a:pt x="268512" y="108924"/>
                  <a:pt x="112983" y="117565"/>
                </a:cubicBezTo>
                <a:cubicBezTo>
                  <a:pt x="108629" y="165462"/>
                  <a:pt x="115130" y="215630"/>
                  <a:pt x="99921" y="261257"/>
                </a:cubicBezTo>
                <a:cubicBezTo>
                  <a:pt x="95567" y="274320"/>
                  <a:pt x="56378" y="239485"/>
                  <a:pt x="47669" y="235131"/>
                </a:cubicBezTo>
                <a:close/>
              </a:path>
            </a:pathLst>
          </a:custGeom>
          <a:solidFill>
            <a:schemeClr val="accent1">
              <a:alpha val="15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11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5" grpId="0" animBg="1"/>
      <p:bldP spid="14" grpId="0" animBg="1"/>
      <p:bldP spid="1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Ice-Cream Game: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           C: $4,            M: $3,             P: $3</a:t>
            </a:r>
          </a:p>
          <a:p>
            <a:endParaRPr lang="en-GB" dirty="0" smtClean="0"/>
          </a:p>
          <a:p>
            <a:r>
              <a:rPr lang="en-GB" dirty="0" smtClean="0"/>
              <a:t>v(Ø) = v({C}) = v({M}) = v({P}) = 0, v({C, M, P}) = 750</a:t>
            </a:r>
          </a:p>
          <a:p>
            <a:r>
              <a:rPr lang="en-GB" dirty="0" smtClean="0"/>
              <a:t>v({C, M}) = 500, v({C, P}) = 500, v({M, P}) = 0</a:t>
            </a:r>
          </a:p>
          <a:p>
            <a:r>
              <a:rPr lang="en-GB" dirty="0" smtClean="0"/>
              <a:t>(200, 200, 350) is not in the core: </a:t>
            </a:r>
          </a:p>
          <a:p>
            <a:pPr lvl="1"/>
            <a:r>
              <a:rPr lang="en-GB" dirty="0" smtClean="0"/>
              <a:t>v({C, M}) &gt;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C</a:t>
            </a:r>
            <a:r>
              <a:rPr lang="en-GB" dirty="0" smtClean="0"/>
              <a:t> +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M</a:t>
            </a:r>
            <a:endParaRPr lang="en-GB" dirty="0" smtClean="0"/>
          </a:p>
          <a:p>
            <a:r>
              <a:rPr lang="en-GB" dirty="0" smtClean="0"/>
              <a:t>(250, 250, 250) is in the core: </a:t>
            </a:r>
          </a:p>
          <a:p>
            <a:pPr lvl="1"/>
            <a:r>
              <a:rPr lang="en-GB" dirty="0" smtClean="0"/>
              <a:t> no subgroup of players can deviate so that each member of the subgroup gets more</a:t>
            </a:r>
          </a:p>
          <a:p>
            <a:r>
              <a:rPr lang="en-GB" dirty="0" smtClean="0"/>
              <a:t>(750, 0, 0) is also in the core: </a:t>
            </a:r>
          </a:p>
          <a:p>
            <a:pPr lvl="1"/>
            <a:r>
              <a:rPr lang="en-GB" dirty="0" smtClean="0"/>
              <a:t>Marcie and Pattie cannot get more on their own! </a:t>
            </a:r>
            <a:endParaRPr lang="en-US" dirty="0"/>
          </a:p>
        </p:txBody>
      </p:sp>
      <p:pic>
        <p:nvPicPr>
          <p:cNvPr id="4" name="Picture 3" descr="charl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5576" y="1340768"/>
            <a:ext cx="920262" cy="1008112"/>
          </a:xfrm>
          <a:prstGeom prst="rect">
            <a:avLst/>
          </a:prstGeom>
        </p:spPr>
      </p:pic>
      <p:pic>
        <p:nvPicPr>
          <p:cNvPr id="5" name="Picture 4" descr="marc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915816" y="1340768"/>
            <a:ext cx="411480" cy="906780"/>
          </a:xfrm>
          <a:prstGeom prst="rect">
            <a:avLst/>
          </a:prstGeom>
        </p:spPr>
      </p:pic>
      <p:pic>
        <p:nvPicPr>
          <p:cNvPr id="6" name="Picture 5" descr="patt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572000" y="1268760"/>
            <a:ext cx="576064" cy="93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49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Games with Empty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The core is a very attractive solution concept</a:t>
            </a:r>
          </a:p>
          <a:p>
            <a:r>
              <a:rPr lang="en-GB" dirty="0" smtClean="0"/>
              <a:t>However, some TU games have empty cores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WVG [2; 1,1,1]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N = {1, 2, 3}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v(C) = 1</a:t>
            </a:r>
            <a:r>
              <a:rPr lang="en-GB" dirty="0" smtClean="0"/>
              <a:t> if </a:t>
            </a:r>
            <a:r>
              <a:rPr lang="en-GB" dirty="0" smtClean="0">
                <a:solidFill>
                  <a:srgbClr val="FF0000"/>
                </a:solidFill>
              </a:rPr>
              <a:t>|C| </a:t>
            </a:r>
            <a:r>
              <a:rPr lang="en-GB" dirty="0">
                <a:solidFill>
                  <a:srgbClr val="FF0000"/>
                </a:solidFill>
              </a:rPr>
              <a:t>≥</a:t>
            </a:r>
            <a:r>
              <a:rPr lang="en-GB" dirty="0" smtClean="0">
                <a:solidFill>
                  <a:srgbClr val="FF0000"/>
                </a:solidFill>
              </a:rPr>
              <a:t> 2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v(C) = 0</a:t>
            </a:r>
            <a:r>
              <a:rPr lang="en-GB" dirty="0" smtClean="0"/>
              <a:t> otherwise</a:t>
            </a:r>
          </a:p>
          <a:p>
            <a:pPr lvl="1"/>
            <a:r>
              <a:rPr lang="en-GB" dirty="0" smtClean="0"/>
              <a:t>consider an outcome </a:t>
            </a:r>
            <a:r>
              <a:rPr lang="en-GB" dirty="0" smtClean="0">
                <a:solidFill>
                  <a:srgbClr val="FF0000"/>
                </a:solidFill>
              </a:rPr>
              <a:t>(CS, </a:t>
            </a:r>
            <a:r>
              <a:rPr lang="en-GB" b="1" u="sng" dirty="0" smtClean="0">
                <a:solidFill>
                  <a:srgbClr val="FF0000"/>
                </a:solidFill>
              </a:rPr>
              <a:t>x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GB" dirty="0" smtClean="0"/>
              <a:t>if </a:t>
            </a:r>
            <a:r>
              <a:rPr lang="en-GB" dirty="0" smtClean="0">
                <a:solidFill>
                  <a:srgbClr val="FF0000"/>
                </a:solidFill>
              </a:rPr>
              <a:t>CS = {{1}, {2}, {3}}</a:t>
            </a:r>
            <a:r>
              <a:rPr lang="en-GB" dirty="0" smtClean="0"/>
              <a:t>, the grand coalition can deviate</a:t>
            </a:r>
          </a:p>
          <a:p>
            <a:pPr lvl="1"/>
            <a:r>
              <a:rPr lang="en-GB" dirty="0" smtClean="0"/>
              <a:t>if </a:t>
            </a:r>
            <a:r>
              <a:rPr lang="en-GB" dirty="0" smtClean="0">
                <a:solidFill>
                  <a:srgbClr val="FF0000"/>
                </a:solidFill>
              </a:rPr>
              <a:t>CS = {{1, 2}, {3}}</a:t>
            </a:r>
            <a:r>
              <a:rPr lang="en-GB" dirty="0" smtClean="0"/>
              <a:t>, either </a:t>
            </a:r>
            <a:r>
              <a:rPr lang="en-GB" dirty="0" smtClean="0">
                <a:solidFill>
                  <a:srgbClr val="FF0000"/>
                </a:solidFill>
              </a:rPr>
              <a:t>1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rgbClr val="FF0000"/>
                </a:solidFill>
              </a:rPr>
              <a:t>2</a:t>
            </a:r>
            <a:r>
              <a:rPr lang="en-GB" dirty="0" smtClean="0"/>
              <a:t> gets less than </a:t>
            </a:r>
            <a:r>
              <a:rPr lang="en-GB" dirty="0" smtClean="0">
                <a:solidFill>
                  <a:srgbClr val="FF0000"/>
                </a:solidFill>
              </a:rPr>
              <a:t>1</a:t>
            </a:r>
            <a:r>
              <a:rPr lang="en-GB" dirty="0" smtClean="0"/>
              <a:t>, </a:t>
            </a:r>
            <a:br>
              <a:rPr lang="en-GB" dirty="0" smtClean="0"/>
            </a:br>
            <a:r>
              <a:rPr lang="en-GB" dirty="0" smtClean="0"/>
              <a:t>so can deviate with </a:t>
            </a:r>
            <a:r>
              <a:rPr lang="en-GB" dirty="0" smtClean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GB" dirty="0" smtClean="0"/>
              <a:t>same argument for </a:t>
            </a:r>
            <a:r>
              <a:rPr lang="en-GB" dirty="0" smtClean="0">
                <a:solidFill>
                  <a:srgbClr val="FF0000"/>
                </a:solidFill>
              </a:rPr>
              <a:t>CS = {{1, 3}, {2}}</a:t>
            </a:r>
            <a:r>
              <a:rPr lang="en-GB" dirty="0" smtClean="0"/>
              <a:t> or </a:t>
            </a:r>
            <a:r>
              <a:rPr lang="en-GB" dirty="0" smtClean="0">
                <a:solidFill>
                  <a:srgbClr val="FF0000"/>
                </a:solidFill>
              </a:rPr>
              <a:t>CS = {{2, 3}, {1}}</a:t>
            </a:r>
          </a:p>
          <a:p>
            <a:pPr lvl="1"/>
            <a:r>
              <a:rPr lang="en-GB" dirty="0" smtClean="0"/>
              <a:t>suppose </a:t>
            </a:r>
            <a:r>
              <a:rPr lang="en-GB" dirty="0" smtClean="0">
                <a:solidFill>
                  <a:srgbClr val="FF0000"/>
                </a:solidFill>
              </a:rPr>
              <a:t>CS = {1, 2, 3}</a:t>
            </a:r>
            <a:r>
              <a:rPr lang="en-GB" dirty="0" smtClean="0"/>
              <a:t>:</a:t>
            </a:r>
          </a:p>
          <a:p>
            <a:pPr lvl="1">
              <a:buNone/>
            </a:pPr>
            <a:r>
              <a:rPr lang="en-GB" dirty="0" smtClean="0"/>
              <a:t>         </a:t>
            </a:r>
            <a:r>
              <a:rPr lang="en-GB" dirty="0" smtClean="0">
                <a:solidFill>
                  <a:srgbClr val="FF0000"/>
                </a:solidFill>
              </a:rPr>
              <a:t>x</a:t>
            </a:r>
            <a:r>
              <a:rPr lang="en-GB" baseline="-25000" dirty="0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&gt; 0</a:t>
            </a:r>
            <a:r>
              <a:rPr lang="en-GB" dirty="0" smtClean="0"/>
              <a:t> for some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, so </a:t>
            </a:r>
            <a:r>
              <a:rPr lang="en-GB" dirty="0" smtClean="0">
                <a:solidFill>
                  <a:srgbClr val="FF0000"/>
                </a:solidFill>
              </a:rPr>
              <a:t>x(N\{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}) &lt; 1</a:t>
            </a:r>
            <a:r>
              <a:rPr lang="en-GB" dirty="0" smtClean="0"/>
              <a:t>, yet </a:t>
            </a:r>
            <a:r>
              <a:rPr lang="en-GB" dirty="0" smtClean="0">
                <a:solidFill>
                  <a:srgbClr val="FF0000"/>
                </a:solidFill>
              </a:rPr>
              <a:t>v(N\{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}) = 1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36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997152"/>
          </a:xfrm>
        </p:spPr>
        <p:txBody>
          <a:bodyPr>
            <a:normAutofit fontScale="85000" lnSpcReduction="10000"/>
          </a:bodyPr>
          <a:lstStyle/>
          <a:p>
            <a:r>
              <a:rPr lang="en-GB" u="sng" dirty="0" smtClean="0"/>
              <a:t>Definition</a:t>
            </a:r>
            <a:r>
              <a:rPr lang="en-GB" dirty="0" smtClean="0"/>
              <a:t>: a function </a:t>
            </a:r>
            <a:r>
              <a:rPr lang="en-GB" dirty="0" smtClean="0">
                <a:solidFill>
                  <a:srgbClr val="FF0000"/>
                </a:solidFill>
              </a:rPr>
              <a:t>f:2</a:t>
            </a:r>
            <a:r>
              <a:rPr lang="en-GB" baseline="30000" dirty="0" smtClean="0">
                <a:solidFill>
                  <a:srgbClr val="FF0000"/>
                </a:solidFill>
              </a:rPr>
              <a:t>N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</a:t>
            </a:r>
            <a:r>
              <a:rPr lang="en-GB" dirty="0" smtClean="0">
                <a:solidFill>
                  <a:srgbClr val="FF0000"/>
                </a:solidFill>
              </a:rPr>
              <a:t> R</a:t>
            </a:r>
            <a:r>
              <a:rPr lang="en-GB" dirty="0" smtClean="0"/>
              <a:t> is called </a:t>
            </a:r>
            <a:r>
              <a:rPr lang="en-GB" dirty="0" smtClean="0">
                <a:solidFill>
                  <a:schemeClr val="accent1"/>
                </a:solidFill>
              </a:rPr>
              <a:t>supermodular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if </a:t>
            </a:r>
            <a:r>
              <a:rPr lang="en-GB" dirty="0" smtClean="0">
                <a:solidFill>
                  <a:srgbClr val="FF0000"/>
                </a:solidFill>
              </a:rPr>
              <a:t>f(Ø) = 0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f(A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 B</a:t>
            </a:r>
            <a:r>
              <a:rPr lang="en-GB" dirty="0" smtClean="0">
                <a:solidFill>
                  <a:srgbClr val="FF0000"/>
                </a:solidFill>
              </a:rPr>
              <a:t>) + f(A </a:t>
            </a:r>
            <a:r>
              <a:rPr lang="en-GB" dirty="0" smtClean="0">
                <a:solidFill>
                  <a:srgbClr val="FF0000"/>
                </a:solidFill>
                <a:sym typeface="Symbol"/>
              </a:rPr>
              <a:t></a:t>
            </a:r>
            <a:r>
              <a:rPr lang="en-GB" dirty="0" smtClean="0">
                <a:solidFill>
                  <a:srgbClr val="FF0000"/>
                </a:solidFill>
              </a:rPr>
              <a:t> B) ≥ f(A) + f(B) </a:t>
            </a:r>
            <a:br>
              <a:rPr lang="en-GB" dirty="0" smtClean="0">
                <a:solidFill>
                  <a:srgbClr val="FF0000"/>
                </a:solidFill>
              </a:rPr>
            </a:br>
            <a:r>
              <a:rPr lang="en-GB" dirty="0" smtClean="0"/>
              <a:t>for any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B </a:t>
            </a:r>
            <a:r>
              <a:rPr lang="en-GB" dirty="0" smtClean="0">
                <a:solidFill>
                  <a:srgbClr val="FF0000"/>
                </a:solidFill>
                <a:latin typeface="Cambria Math"/>
                <a:ea typeface="Cambria Math"/>
              </a:rPr>
              <a:t>⊆</a:t>
            </a:r>
            <a:r>
              <a:rPr lang="en-GB" dirty="0" smtClean="0">
                <a:solidFill>
                  <a:srgbClr val="FF0000"/>
                </a:solidFill>
                <a:ea typeface="Cambria Math"/>
              </a:rPr>
              <a:t> N </a:t>
            </a:r>
            <a:r>
              <a:rPr lang="en-GB" dirty="0" smtClean="0">
                <a:ea typeface="Cambria Math"/>
              </a:rPr>
              <a:t>(not necessarily disjoint)</a:t>
            </a:r>
          </a:p>
          <a:p>
            <a:pPr lvl="1"/>
            <a:r>
              <a:rPr lang="en-GB" dirty="0" smtClean="0">
                <a:ea typeface="Cambria Math"/>
              </a:rPr>
              <a:t>any supermodular function is superadditive, </a:t>
            </a:r>
            <a:br>
              <a:rPr lang="en-GB" dirty="0" smtClean="0">
                <a:ea typeface="Cambria Math"/>
              </a:rPr>
            </a:br>
            <a:r>
              <a:rPr lang="en-GB" dirty="0" smtClean="0">
                <a:ea typeface="Cambria Math"/>
              </a:rPr>
              <a:t>but the converse is not true</a:t>
            </a:r>
          </a:p>
          <a:p>
            <a:r>
              <a:rPr lang="en-GB" u="sng" dirty="0">
                <a:ea typeface="Cambria Math"/>
                <a:sym typeface="Symbol"/>
              </a:rPr>
              <a:t>Definition</a:t>
            </a:r>
            <a:r>
              <a:rPr lang="en-GB" dirty="0">
                <a:ea typeface="Cambria Math"/>
                <a:sym typeface="Symbol"/>
              </a:rPr>
              <a:t>: a </a:t>
            </a:r>
            <a:r>
              <a:rPr lang="en-GB" dirty="0" smtClean="0">
                <a:ea typeface="Cambria Math"/>
                <a:sym typeface="Symbol"/>
              </a:rPr>
              <a:t>TU game </a:t>
            </a:r>
            <a:r>
              <a:rPr lang="en-GB" dirty="0">
                <a:ea typeface="Cambria Math"/>
                <a:sym typeface="Symbol"/>
              </a:rPr>
              <a:t>G = (N, v) is </a:t>
            </a:r>
            <a:r>
              <a:rPr lang="en-GB" dirty="0">
                <a:solidFill>
                  <a:schemeClr val="accent1"/>
                </a:solidFill>
                <a:ea typeface="Cambria Math"/>
                <a:sym typeface="Symbol"/>
              </a:rPr>
              <a:t>convex</a:t>
            </a:r>
            <a:r>
              <a:rPr lang="en-GB" dirty="0">
                <a:ea typeface="Cambria Math"/>
                <a:sym typeface="Symbol"/>
              </a:rPr>
              <a:t> </a:t>
            </a:r>
            <a:br>
              <a:rPr lang="en-GB" dirty="0">
                <a:ea typeface="Cambria Math"/>
                <a:sym typeface="Symbol"/>
              </a:rPr>
            </a:br>
            <a:r>
              <a:rPr lang="en-GB" dirty="0">
                <a:ea typeface="Cambria Math"/>
                <a:sym typeface="Symbol"/>
              </a:rPr>
              <a:t>if its characteristic function is </a:t>
            </a:r>
            <a:r>
              <a:rPr lang="en-GB" dirty="0" smtClean="0">
                <a:ea typeface="Cambria Math"/>
                <a:sym typeface="Symbol"/>
              </a:rPr>
              <a:t/>
            </a:r>
            <a:br>
              <a:rPr lang="en-GB" dirty="0" smtClean="0">
                <a:ea typeface="Cambria Math"/>
                <a:sym typeface="Symbol"/>
              </a:rPr>
            </a:br>
            <a:r>
              <a:rPr lang="en-GB" dirty="0" err="1" smtClean="0">
                <a:ea typeface="Cambria Math"/>
                <a:sym typeface="Symbol"/>
              </a:rPr>
              <a:t>supermodular</a:t>
            </a:r>
            <a:endParaRPr lang="en-GB" u="sng" dirty="0" smtClean="0">
              <a:ea typeface="Cambria Math"/>
            </a:endParaRPr>
          </a:p>
          <a:p>
            <a:r>
              <a:rPr lang="en-GB" u="sng" dirty="0" smtClean="0">
                <a:ea typeface="Cambria Math"/>
              </a:rPr>
              <a:t>Proposition</a:t>
            </a:r>
            <a:r>
              <a:rPr lang="en-GB" dirty="0" smtClean="0">
                <a:ea typeface="Cambria Math"/>
              </a:rPr>
              <a:t>: if </a:t>
            </a:r>
            <a:r>
              <a:rPr lang="en-GB" dirty="0" smtClean="0">
                <a:solidFill>
                  <a:srgbClr val="FF0000"/>
                </a:solidFill>
                <a:ea typeface="Cambria Math"/>
              </a:rPr>
              <a:t>f</a:t>
            </a:r>
            <a:r>
              <a:rPr lang="en-GB" dirty="0" smtClean="0">
                <a:ea typeface="Cambria Math"/>
              </a:rPr>
              <a:t> is </a:t>
            </a:r>
            <a:r>
              <a:rPr lang="en-GB" dirty="0" err="1" smtClean="0">
                <a:ea typeface="Cambria Math"/>
              </a:rPr>
              <a:t>supermodular</a:t>
            </a:r>
            <a:r>
              <a:rPr lang="en-GB" dirty="0" smtClean="0">
                <a:ea typeface="Cambria Math"/>
              </a:rPr>
              <a:t>, </a:t>
            </a:r>
            <a:br>
              <a:rPr lang="en-GB" dirty="0" smtClean="0">
                <a:ea typeface="Cambria Math"/>
              </a:rPr>
            </a:br>
            <a:r>
              <a:rPr lang="en-GB" dirty="0" smtClean="0">
                <a:solidFill>
                  <a:srgbClr val="FF0000"/>
                </a:solidFill>
                <a:ea typeface="Cambria Math"/>
              </a:rPr>
              <a:t>T </a:t>
            </a:r>
            <a:r>
              <a:rPr lang="en-GB" dirty="0" smtClean="0">
                <a:solidFill>
                  <a:srgbClr val="FF0000"/>
                </a:solidFill>
                <a:latin typeface="Cambria Math"/>
                <a:ea typeface="Cambria Math"/>
              </a:rPr>
              <a:t>⊂ </a:t>
            </a:r>
            <a:r>
              <a:rPr lang="en-GB" dirty="0" smtClean="0">
                <a:solidFill>
                  <a:srgbClr val="FF0000"/>
                </a:solidFill>
                <a:ea typeface="Cambria Math"/>
              </a:rPr>
              <a:t>S</a:t>
            </a:r>
            <a:r>
              <a:rPr lang="en-GB" dirty="0" smtClean="0">
                <a:ea typeface="Cambria Math"/>
              </a:rPr>
              <a:t>, and </a:t>
            </a:r>
            <a:r>
              <a:rPr lang="en-GB" dirty="0" err="1" smtClean="0">
                <a:solidFill>
                  <a:srgbClr val="FF0000"/>
                </a:solidFill>
                <a:ea typeface="Cambria Math"/>
              </a:rPr>
              <a:t>i</a:t>
            </a:r>
            <a:r>
              <a:rPr lang="en-GB" dirty="0" smtClean="0">
                <a:solidFill>
                  <a:srgbClr val="FF0000"/>
                </a:solidFill>
                <a:ea typeface="Cambria Math"/>
              </a:rPr>
              <a:t> </a:t>
            </a:r>
            <a:r>
              <a:rPr lang="en-GB" dirty="0" smtClean="0">
                <a:solidFill>
                  <a:srgbClr val="FF0000"/>
                </a:solidFill>
                <a:ea typeface="Cambria Math"/>
                <a:sym typeface="Symbol"/>
              </a:rPr>
              <a:t> S</a:t>
            </a:r>
            <a:r>
              <a:rPr lang="en-GB" dirty="0" smtClean="0">
                <a:ea typeface="Cambria Math"/>
                <a:sym typeface="Symbol"/>
              </a:rPr>
              <a:t>, </a:t>
            </a:r>
            <a:br>
              <a:rPr lang="en-GB" dirty="0" smtClean="0">
                <a:ea typeface="Cambria Math"/>
                <a:sym typeface="Symbol"/>
              </a:rPr>
            </a:br>
            <a:r>
              <a:rPr lang="en-GB" dirty="0" smtClean="0">
                <a:ea typeface="Cambria Math"/>
                <a:sym typeface="Symbol"/>
              </a:rPr>
              <a:t>then </a:t>
            </a:r>
            <a:r>
              <a:rPr lang="en-GB" dirty="0" smtClean="0">
                <a:solidFill>
                  <a:srgbClr val="FF0000"/>
                </a:solidFill>
                <a:ea typeface="Cambria Math"/>
                <a:sym typeface="Symbol"/>
              </a:rPr>
              <a:t>f(T  {</a:t>
            </a:r>
            <a:r>
              <a:rPr lang="en-GB" dirty="0" err="1" smtClean="0">
                <a:solidFill>
                  <a:srgbClr val="FF0000"/>
                </a:solidFill>
                <a:ea typeface="Cambria Math"/>
                <a:sym typeface="Symbol"/>
              </a:rPr>
              <a:t>i</a:t>
            </a:r>
            <a:r>
              <a:rPr lang="en-GB" dirty="0" smtClean="0">
                <a:solidFill>
                  <a:srgbClr val="FF0000"/>
                </a:solidFill>
                <a:ea typeface="Cambria Math"/>
                <a:sym typeface="Symbol"/>
              </a:rPr>
              <a:t>}) - f(T) ≤ f(S  {</a:t>
            </a:r>
            <a:r>
              <a:rPr lang="en-GB" dirty="0" err="1" smtClean="0">
                <a:solidFill>
                  <a:srgbClr val="FF0000"/>
                </a:solidFill>
                <a:ea typeface="Cambria Math"/>
                <a:sym typeface="Symbol"/>
              </a:rPr>
              <a:t>i</a:t>
            </a:r>
            <a:r>
              <a:rPr lang="en-GB" dirty="0" smtClean="0">
                <a:solidFill>
                  <a:srgbClr val="FF0000"/>
                </a:solidFill>
                <a:ea typeface="Cambria Math"/>
                <a:sym typeface="Symbol"/>
              </a:rPr>
              <a:t>}) - f(S)</a:t>
            </a:r>
          </a:p>
          <a:p>
            <a:pPr lvl="1"/>
            <a:r>
              <a:rPr lang="en-GB" dirty="0" smtClean="0">
                <a:ea typeface="Cambria Math"/>
                <a:sym typeface="Symbol"/>
              </a:rPr>
              <a:t>a </a:t>
            </a:r>
            <a:r>
              <a:rPr lang="en-GB" dirty="0">
                <a:ea typeface="Cambria Math"/>
                <a:sym typeface="Symbol"/>
              </a:rPr>
              <a:t>player is more useful when </a:t>
            </a:r>
            <a:r>
              <a:rPr lang="en-GB" dirty="0" smtClean="0">
                <a:ea typeface="Cambria Math"/>
                <a:sym typeface="Symbol"/>
              </a:rPr>
              <a:t>he </a:t>
            </a:r>
            <a:r>
              <a:rPr lang="en-GB" dirty="0">
                <a:ea typeface="Cambria Math"/>
                <a:sym typeface="Symbol"/>
              </a:rPr>
              <a:t>joins a bigger coalition</a:t>
            </a:r>
          </a:p>
          <a:p>
            <a:pPr lvl="1"/>
            <a:endParaRPr lang="en-GB" dirty="0" smtClean="0">
              <a:ea typeface="Cambria Math"/>
              <a:sym typeface="Symbol"/>
            </a:endParaRPr>
          </a:p>
        </p:txBody>
      </p:sp>
      <p:grpSp>
        <p:nvGrpSpPr>
          <p:cNvPr id="14" name="Group 14"/>
          <p:cNvGrpSpPr/>
          <p:nvPr/>
        </p:nvGrpSpPr>
        <p:grpSpPr>
          <a:xfrm>
            <a:off x="6380862" y="4365104"/>
            <a:ext cx="2331684" cy="1387316"/>
            <a:chOff x="5992774" y="4797152"/>
            <a:chExt cx="2331684" cy="1387316"/>
          </a:xfrm>
        </p:grpSpPr>
        <p:sp>
          <p:nvSpPr>
            <p:cNvPr id="9" name="Freeform 8"/>
            <p:cNvSpPr/>
            <p:nvPr/>
          </p:nvSpPr>
          <p:spPr>
            <a:xfrm>
              <a:off x="6516216" y="4797152"/>
              <a:ext cx="1808242" cy="1339017"/>
            </a:xfrm>
            <a:custGeom>
              <a:avLst/>
              <a:gdLst>
                <a:gd name="connsiteX0" fmla="*/ 24077 w 1808242"/>
                <a:gd name="connsiteY0" fmla="*/ 649735 h 1339017"/>
                <a:gd name="connsiteX1" fmla="*/ 24077 w 1808242"/>
                <a:gd name="connsiteY1" fmla="*/ 649735 h 1339017"/>
                <a:gd name="connsiteX2" fmla="*/ 246146 w 1808242"/>
                <a:gd name="connsiteY2" fmla="*/ 205598 h 1339017"/>
                <a:gd name="connsiteX3" fmla="*/ 337586 w 1808242"/>
                <a:gd name="connsiteY3" fmla="*/ 140283 h 1339017"/>
                <a:gd name="connsiteX4" fmla="*/ 415963 w 1808242"/>
                <a:gd name="connsiteY4" fmla="*/ 88032 h 1339017"/>
                <a:gd name="connsiteX5" fmla="*/ 494340 w 1808242"/>
                <a:gd name="connsiteY5" fmla="*/ 61906 h 1339017"/>
                <a:gd name="connsiteX6" fmla="*/ 533529 w 1808242"/>
                <a:gd name="connsiteY6" fmla="*/ 35780 h 1339017"/>
                <a:gd name="connsiteX7" fmla="*/ 886226 w 1808242"/>
                <a:gd name="connsiteY7" fmla="*/ 22718 h 1339017"/>
                <a:gd name="connsiteX8" fmla="*/ 1147483 w 1808242"/>
                <a:gd name="connsiteY8" fmla="*/ 22718 h 1339017"/>
                <a:gd name="connsiteX9" fmla="*/ 1225860 w 1808242"/>
                <a:gd name="connsiteY9" fmla="*/ 48843 h 1339017"/>
                <a:gd name="connsiteX10" fmla="*/ 1317300 w 1808242"/>
                <a:gd name="connsiteY10" fmla="*/ 74969 h 1339017"/>
                <a:gd name="connsiteX11" fmla="*/ 1382615 w 1808242"/>
                <a:gd name="connsiteY11" fmla="*/ 114158 h 1339017"/>
                <a:gd name="connsiteX12" fmla="*/ 1434866 w 1808242"/>
                <a:gd name="connsiteY12" fmla="*/ 153346 h 1339017"/>
                <a:gd name="connsiteX13" fmla="*/ 1487117 w 1808242"/>
                <a:gd name="connsiteY13" fmla="*/ 166409 h 1339017"/>
                <a:gd name="connsiteX14" fmla="*/ 1526306 w 1808242"/>
                <a:gd name="connsiteY14" fmla="*/ 205598 h 1339017"/>
                <a:gd name="connsiteX15" fmla="*/ 1604683 w 1808242"/>
                <a:gd name="connsiteY15" fmla="*/ 270912 h 1339017"/>
                <a:gd name="connsiteX16" fmla="*/ 1656935 w 1808242"/>
                <a:gd name="connsiteY16" fmla="*/ 349289 h 1339017"/>
                <a:gd name="connsiteX17" fmla="*/ 1709186 w 1808242"/>
                <a:gd name="connsiteY17" fmla="*/ 414603 h 1339017"/>
                <a:gd name="connsiteX18" fmla="*/ 1722249 w 1808242"/>
                <a:gd name="connsiteY18" fmla="*/ 466855 h 1339017"/>
                <a:gd name="connsiteX19" fmla="*/ 1748375 w 1808242"/>
                <a:gd name="connsiteY19" fmla="*/ 506043 h 1339017"/>
                <a:gd name="connsiteX20" fmla="*/ 1800626 w 1808242"/>
                <a:gd name="connsiteY20" fmla="*/ 649735 h 1339017"/>
                <a:gd name="connsiteX21" fmla="*/ 1787563 w 1808242"/>
                <a:gd name="connsiteY21" fmla="*/ 963243 h 1339017"/>
                <a:gd name="connsiteX22" fmla="*/ 1709186 w 1808242"/>
                <a:gd name="connsiteY22" fmla="*/ 1028558 h 1339017"/>
                <a:gd name="connsiteX23" fmla="*/ 1656935 w 1808242"/>
                <a:gd name="connsiteY23" fmla="*/ 1067746 h 1339017"/>
                <a:gd name="connsiteX24" fmla="*/ 1578557 w 1808242"/>
                <a:gd name="connsiteY24" fmla="*/ 1093872 h 1339017"/>
                <a:gd name="connsiteX25" fmla="*/ 1539369 w 1808242"/>
                <a:gd name="connsiteY25" fmla="*/ 1106935 h 1339017"/>
                <a:gd name="connsiteX26" fmla="*/ 1251986 w 1808242"/>
                <a:gd name="connsiteY26" fmla="*/ 1133060 h 1339017"/>
                <a:gd name="connsiteX27" fmla="*/ 1147483 w 1808242"/>
                <a:gd name="connsiteY27" fmla="*/ 1159186 h 1339017"/>
                <a:gd name="connsiteX28" fmla="*/ 1003792 w 1808242"/>
                <a:gd name="connsiteY28" fmla="*/ 1198375 h 1339017"/>
                <a:gd name="connsiteX29" fmla="*/ 873163 w 1808242"/>
                <a:gd name="connsiteY29" fmla="*/ 1250626 h 1339017"/>
                <a:gd name="connsiteX30" fmla="*/ 690283 w 1808242"/>
                <a:gd name="connsiteY30" fmla="*/ 1315940 h 1339017"/>
                <a:gd name="connsiteX31" fmla="*/ 611906 w 1808242"/>
                <a:gd name="connsiteY31" fmla="*/ 1302878 h 1339017"/>
                <a:gd name="connsiteX32" fmla="*/ 559655 w 1808242"/>
                <a:gd name="connsiteY32" fmla="*/ 1276752 h 1339017"/>
                <a:gd name="connsiteX33" fmla="*/ 455152 w 1808242"/>
                <a:gd name="connsiteY33" fmla="*/ 1263689 h 1339017"/>
                <a:gd name="connsiteX34" fmla="*/ 415963 w 1808242"/>
                <a:gd name="connsiteY34" fmla="*/ 1250626 h 1339017"/>
                <a:gd name="connsiteX35" fmla="*/ 363712 w 1808242"/>
                <a:gd name="connsiteY35" fmla="*/ 1237563 h 1339017"/>
                <a:gd name="connsiteX36" fmla="*/ 272272 w 1808242"/>
                <a:gd name="connsiteY36" fmla="*/ 1146123 h 1339017"/>
                <a:gd name="connsiteX37" fmla="*/ 246146 w 1808242"/>
                <a:gd name="connsiteY37" fmla="*/ 1067746 h 1339017"/>
                <a:gd name="connsiteX38" fmla="*/ 167769 w 1808242"/>
                <a:gd name="connsiteY38" fmla="*/ 950180 h 1339017"/>
                <a:gd name="connsiteX39" fmla="*/ 141643 w 1808242"/>
                <a:gd name="connsiteY39" fmla="*/ 910992 h 1339017"/>
                <a:gd name="connsiteX40" fmla="*/ 115517 w 1808242"/>
                <a:gd name="connsiteY40" fmla="*/ 871803 h 1339017"/>
                <a:gd name="connsiteX41" fmla="*/ 37140 w 1808242"/>
                <a:gd name="connsiteY41" fmla="*/ 832615 h 1339017"/>
                <a:gd name="connsiteX42" fmla="*/ 24077 w 1808242"/>
                <a:gd name="connsiteY42" fmla="*/ 649735 h 1339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1808242" h="1339017">
                  <a:moveTo>
                    <a:pt x="24077" y="649735"/>
                  </a:moveTo>
                  <a:lnTo>
                    <a:pt x="24077" y="649735"/>
                  </a:lnTo>
                  <a:cubicBezTo>
                    <a:pt x="98100" y="501689"/>
                    <a:pt x="167438" y="351207"/>
                    <a:pt x="246146" y="205598"/>
                  </a:cubicBezTo>
                  <a:cubicBezTo>
                    <a:pt x="268312" y="164591"/>
                    <a:pt x="301269" y="162073"/>
                    <a:pt x="337586" y="140283"/>
                  </a:cubicBezTo>
                  <a:cubicBezTo>
                    <a:pt x="364510" y="124128"/>
                    <a:pt x="387879" y="102074"/>
                    <a:pt x="415963" y="88032"/>
                  </a:cubicBezTo>
                  <a:cubicBezTo>
                    <a:pt x="440595" y="75716"/>
                    <a:pt x="471426" y="77182"/>
                    <a:pt x="494340" y="61906"/>
                  </a:cubicBezTo>
                  <a:cubicBezTo>
                    <a:pt x="507403" y="53197"/>
                    <a:pt x="517907" y="37342"/>
                    <a:pt x="533529" y="35780"/>
                  </a:cubicBezTo>
                  <a:cubicBezTo>
                    <a:pt x="650591" y="24074"/>
                    <a:pt x="768660" y="27072"/>
                    <a:pt x="886226" y="22718"/>
                  </a:cubicBezTo>
                  <a:cubicBezTo>
                    <a:pt x="1007391" y="10601"/>
                    <a:pt x="1026319" y="0"/>
                    <a:pt x="1147483" y="22718"/>
                  </a:cubicBezTo>
                  <a:cubicBezTo>
                    <a:pt x="1174550" y="27793"/>
                    <a:pt x="1199539" y="40744"/>
                    <a:pt x="1225860" y="48843"/>
                  </a:cubicBezTo>
                  <a:cubicBezTo>
                    <a:pt x="1256158" y="58165"/>
                    <a:pt x="1286820" y="66260"/>
                    <a:pt x="1317300" y="74969"/>
                  </a:cubicBezTo>
                  <a:cubicBezTo>
                    <a:pt x="1339072" y="88032"/>
                    <a:pt x="1361489" y="100074"/>
                    <a:pt x="1382615" y="114158"/>
                  </a:cubicBezTo>
                  <a:cubicBezTo>
                    <a:pt x="1400730" y="126234"/>
                    <a:pt x="1415393" y="143610"/>
                    <a:pt x="1434866" y="153346"/>
                  </a:cubicBezTo>
                  <a:cubicBezTo>
                    <a:pt x="1450924" y="161375"/>
                    <a:pt x="1469700" y="162055"/>
                    <a:pt x="1487117" y="166409"/>
                  </a:cubicBezTo>
                  <a:cubicBezTo>
                    <a:pt x="1500180" y="179472"/>
                    <a:pt x="1512114" y="193771"/>
                    <a:pt x="1526306" y="205598"/>
                  </a:cubicBezTo>
                  <a:cubicBezTo>
                    <a:pt x="1573979" y="245325"/>
                    <a:pt x="1562498" y="216674"/>
                    <a:pt x="1604683" y="270912"/>
                  </a:cubicBezTo>
                  <a:cubicBezTo>
                    <a:pt x="1623960" y="295697"/>
                    <a:pt x="1637320" y="324770"/>
                    <a:pt x="1656935" y="349289"/>
                  </a:cubicBezTo>
                  <a:lnTo>
                    <a:pt x="1709186" y="414603"/>
                  </a:lnTo>
                  <a:cubicBezTo>
                    <a:pt x="1713540" y="432020"/>
                    <a:pt x="1715177" y="450353"/>
                    <a:pt x="1722249" y="466855"/>
                  </a:cubicBezTo>
                  <a:cubicBezTo>
                    <a:pt x="1728433" y="481285"/>
                    <a:pt x="1743010" y="491289"/>
                    <a:pt x="1748375" y="506043"/>
                  </a:cubicBezTo>
                  <a:cubicBezTo>
                    <a:pt x="1808242" y="670679"/>
                    <a:pt x="1741494" y="561037"/>
                    <a:pt x="1800626" y="649735"/>
                  </a:cubicBezTo>
                  <a:cubicBezTo>
                    <a:pt x="1796272" y="754238"/>
                    <a:pt x="1799114" y="859289"/>
                    <a:pt x="1787563" y="963243"/>
                  </a:cubicBezTo>
                  <a:cubicBezTo>
                    <a:pt x="1782907" y="1005145"/>
                    <a:pt x="1735452" y="1012142"/>
                    <a:pt x="1709186" y="1028558"/>
                  </a:cubicBezTo>
                  <a:cubicBezTo>
                    <a:pt x="1690724" y="1040097"/>
                    <a:pt x="1676408" y="1058010"/>
                    <a:pt x="1656935" y="1067746"/>
                  </a:cubicBezTo>
                  <a:cubicBezTo>
                    <a:pt x="1632303" y="1080062"/>
                    <a:pt x="1604683" y="1085163"/>
                    <a:pt x="1578557" y="1093872"/>
                  </a:cubicBezTo>
                  <a:cubicBezTo>
                    <a:pt x="1565494" y="1098226"/>
                    <a:pt x="1552951" y="1104671"/>
                    <a:pt x="1539369" y="1106935"/>
                  </a:cubicBezTo>
                  <a:cubicBezTo>
                    <a:pt x="1392137" y="1131474"/>
                    <a:pt x="1487426" y="1118346"/>
                    <a:pt x="1251986" y="1133060"/>
                  </a:cubicBezTo>
                  <a:cubicBezTo>
                    <a:pt x="1133073" y="1172698"/>
                    <a:pt x="1320886" y="1111894"/>
                    <a:pt x="1147483" y="1159186"/>
                  </a:cubicBezTo>
                  <a:cubicBezTo>
                    <a:pt x="965176" y="1208907"/>
                    <a:pt x="1162919" y="1166549"/>
                    <a:pt x="1003792" y="1198375"/>
                  </a:cubicBezTo>
                  <a:cubicBezTo>
                    <a:pt x="848012" y="1291840"/>
                    <a:pt x="1025833" y="1195109"/>
                    <a:pt x="873163" y="1250626"/>
                  </a:cubicBezTo>
                  <a:cubicBezTo>
                    <a:pt x="630092" y="1339017"/>
                    <a:pt x="986098" y="1241988"/>
                    <a:pt x="690283" y="1315940"/>
                  </a:cubicBezTo>
                  <a:cubicBezTo>
                    <a:pt x="664157" y="1311586"/>
                    <a:pt x="637275" y="1310489"/>
                    <a:pt x="611906" y="1302878"/>
                  </a:cubicBezTo>
                  <a:cubicBezTo>
                    <a:pt x="593254" y="1297283"/>
                    <a:pt x="578546" y="1281475"/>
                    <a:pt x="559655" y="1276752"/>
                  </a:cubicBezTo>
                  <a:cubicBezTo>
                    <a:pt x="525598" y="1268238"/>
                    <a:pt x="489986" y="1268043"/>
                    <a:pt x="455152" y="1263689"/>
                  </a:cubicBezTo>
                  <a:cubicBezTo>
                    <a:pt x="442089" y="1259335"/>
                    <a:pt x="429203" y="1254409"/>
                    <a:pt x="415963" y="1250626"/>
                  </a:cubicBezTo>
                  <a:cubicBezTo>
                    <a:pt x="398701" y="1245694"/>
                    <a:pt x="379770" y="1245592"/>
                    <a:pt x="363712" y="1237563"/>
                  </a:cubicBezTo>
                  <a:cubicBezTo>
                    <a:pt x="314941" y="1213178"/>
                    <a:pt x="303624" y="1187927"/>
                    <a:pt x="272272" y="1146123"/>
                  </a:cubicBezTo>
                  <a:cubicBezTo>
                    <a:pt x="263563" y="1119997"/>
                    <a:pt x="261422" y="1090660"/>
                    <a:pt x="246146" y="1067746"/>
                  </a:cubicBezTo>
                  <a:lnTo>
                    <a:pt x="167769" y="950180"/>
                  </a:lnTo>
                  <a:lnTo>
                    <a:pt x="141643" y="910992"/>
                  </a:lnTo>
                  <a:cubicBezTo>
                    <a:pt x="132934" y="897929"/>
                    <a:pt x="130411" y="876768"/>
                    <a:pt x="115517" y="871803"/>
                  </a:cubicBezTo>
                  <a:cubicBezTo>
                    <a:pt x="61435" y="853775"/>
                    <a:pt x="87786" y="866378"/>
                    <a:pt x="37140" y="832615"/>
                  </a:cubicBezTo>
                  <a:cubicBezTo>
                    <a:pt x="0" y="721191"/>
                    <a:pt x="26254" y="680215"/>
                    <a:pt x="24077" y="649735"/>
                  </a:cubicBezTo>
                  <a:close/>
                </a:path>
              </a:pathLst>
            </a:custGeom>
            <a:solidFill>
              <a:schemeClr val="accent1">
                <a:alpha val="16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6290545" y="5784209"/>
              <a:ext cx="194320" cy="194320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2774" y="5661248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/>
                <a:t>i</a:t>
              </a:r>
              <a:endParaRPr lang="en-US" sz="2800" dirty="0" smtClean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164288" y="5229200"/>
              <a:ext cx="35939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T</a:t>
              </a:r>
              <a:endParaRPr lang="en-US" sz="2800" dirty="0" smtClean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740352" y="5085184"/>
              <a:ext cx="34977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S</a:t>
              </a:r>
              <a:endParaRPr lang="en-US" sz="2800" dirty="0" smtClean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 Convex Games </a:t>
            </a:r>
            <a:endParaRPr lang="en-US" dirty="0"/>
          </a:p>
        </p:txBody>
      </p:sp>
      <p:grpSp>
        <p:nvGrpSpPr>
          <p:cNvPr id="15" name="Group 13"/>
          <p:cNvGrpSpPr/>
          <p:nvPr/>
        </p:nvGrpSpPr>
        <p:grpSpPr>
          <a:xfrm>
            <a:off x="7246640" y="2276872"/>
            <a:ext cx="1440160" cy="936104"/>
            <a:chOff x="7380312" y="2348880"/>
            <a:chExt cx="1440160" cy="936104"/>
          </a:xfrm>
        </p:grpSpPr>
        <p:sp>
          <p:nvSpPr>
            <p:cNvPr id="4" name="Oval 3"/>
            <p:cNvSpPr/>
            <p:nvPr/>
          </p:nvSpPr>
          <p:spPr>
            <a:xfrm>
              <a:off x="7380312" y="2348880"/>
              <a:ext cx="864096" cy="936104"/>
            </a:xfrm>
            <a:prstGeom prst="ellipse">
              <a:avLst/>
            </a:prstGeom>
            <a:solidFill>
              <a:srgbClr val="FF0000">
                <a:alpha val="49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/>
            <p:cNvSpPr/>
            <p:nvPr/>
          </p:nvSpPr>
          <p:spPr>
            <a:xfrm>
              <a:off x="7884368" y="2348880"/>
              <a:ext cx="936104" cy="914400"/>
            </a:xfrm>
            <a:prstGeom prst="ellipse">
              <a:avLst/>
            </a:prstGeom>
            <a:solidFill>
              <a:schemeClr val="accent1">
                <a:alpha val="49000"/>
              </a:schemeClr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52320" y="2564904"/>
              <a:ext cx="3930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A</a:t>
              </a:r>
              <a:endParaRPr lang="en-US" sz="2800" dirty="0" smtClean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316416" y="2564904"/>
              <a:ext cx="3802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B</a:t>
              </a:r>
              <a:endParaRPr lang="en-US" sz="2800" dirty="0" smtClean="0"/>
            </a:p>
          </p:txBody>
        </p:sp>
      </p:grpSp>
      <p:sp>
        <p:nvSpPr>
          <p:cNvPr id="8" name="Freeform 7"/>
          <p:cNvSpPr/>
          <p:nvPr/>
        </p:nvSpPr>
        <p:spPr>
          <a:xfrm>
            <a:off x="7308304" y="4725144"/>
            <a:ext cx="788785" cy="627017"/>
          </a:xfrm>
          <a:custGeom>
            <a:avLst/>
            <a:gdLst>
              <a:gd name="connsiteX0" fmla="*/ 16758 w 788785"/>
              <a:gd name="connsiteY0" fmla="*/ 444137 h 627017"/>
              <a:gd name="connsiteX1" fmla="*/ 16758 w 788785"/>
              <a:gd name="connsiteY1" fmla="*/ 444137 h 627017"/>
              <a:gd name="connsiteX2" fmla="*/ 95135 w 788785"/>
              <a:gd name="connsiteY2" fmla="*/ 117565 h 627017"/>
              <a:gd name="connsiteX3" fmla="*/ 134324 w 788785"/>
              <a:gd name="connsiteY3" fmla="*/ 91440 h 627017"/>
              <a:gd name="connsiteX4" fmla="*/ 173513 w 788785"/>
              <a:gd name="connsiteY4" fmla="*/ 78377 h 627017"/>
              <a:gd name="connsiteX5" fmla="*/ 186575 w 788785"/>
              <a:gd name="connsiteY5" fmla="*/ 39188 h 627017"/>
              <a:gd name="connsiteX6" fmla="*/ 225764 w 788785"/>
              <a:gd name="connsiteY6" fmla="*/ 26125 h 627017"/>
              <a:gd name="connsiteX7" fmla="*/ 264953 w 788785"/>
              <a:gd name="connsiteY7" fmla="*/ 0 h 627017"/>
              <a:gd name="connsiteX8" fmla="*/ 487021 w 788785"/>
              <a:gd name="connsiteY8" fmla="*/ 13062 h 627017"/>
              <a:gd name="connsiteX9" fmla="*/ 565398 w 788785"/>
              <a:gd name="connsiteY9" fmla="*/ 91440 h 627017"/>
              <a:gd name="connsiteX10" fmla="*/ 604587 w 788785"/>
              <a:gd name="connsiteY10" fmla="*/ 130628 h 627017"/>
              <a:gd name="connsiteX11" fmla="*/ 709090 w 788785"/>
              <a:gd name="connsiteY11" fmla="*/ 195942 h 627017"/>
              <a:gd name="connsiteX12" fmla="*/ 735215 w 788785"/>
              <a:gd name="connsiteY12" fmla="*/ 235131 h 627017"/>
              <a:gd name="connsiteX13" fmla="*/ 774404 w 788785"/>
              <a:gd name="connsiteY13" fmla="*/ 274320 h 627017"/>
              <a:gd name="connsiteX14" fmla="*/ 787467 w 788785"/>
              <a:gd name="connsiteY14" fmla="*/ 313508 h 627017"/>
              <a:gd name="connsiteX15" fmla="*/ 774404 w 788785"/>
              <a:gd name="connsiteY15" fmla="*/ 522514 h 627017"/>
              <a:gd name="connsiteX16" fmla="*/ 735215 w 788785"/>
              <a:gd name="connsiteY16" fmla="*/ 561702 h 627017"/>
              <a:gd name="connsiteX17" fmla="*/ 709090 w 788785"/>
              <a:gd name="connsiteY17" fmla="*/ 600891 h 627017"/>
              <a:gd name="connsiteX18" fmla="*/ 591524 w 788785"/>
              <a:gd name="connsiteY18" fmla="*/ 627017 h 627017"/>
              <a:gd name="connsiteX19" fmla="*/ 278015 w 788785"/>
              <a:gd name="connsiteY19" fmla="*/ 613954 h 627017"/>
              <a:gd name="connsiteX20" fmla="*/ 238827 w 788785"/>
              <a:gd name="connsiteY20" fmla="*/ 587828 h 627017"/>
              <a:gd name="connsiteX21" fmla="*/ 199638 w 788785"/>
              <a:gd name="connsiteY21" fmla="*/ 574765 h 627017"/>
              <a:gd name="connsiteX22" fmla="*/ 121261 w 788785"/>
              <a:gd name="connsiteY22" fmla="*/ 535577 h 627017"/>
              <a:gd name="connsiteX23" fmla="*/ 69010 w 788785"/>
              <a:gd name="connsiteY23" fmla="*/ 496388 h 627017"/>
              <a:gd name="connsiteX24" fmla="*/ 29821 w 788785"/>
              <a:gd name="connsiteY24" fmla="*/ 483325 h 627017"/>
              <a:gd name="connsiteX25" fmla="*/ 3695 w 788785"/>
              <a:gd name="connsiteY25" fmla="*/ 444137 h 627017"/>
              <a:gd name="connsiteX26" fmla="*/ 16758 w 788785"/>
              <a:gd name="connsiteY26" fmla="*/ 444137 h 6270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8785" h="627017">
                <a:moveTo>
                  <a:pt x="16758" y="444137"/>
                </a:moveTo>
                <a:lnTo>
                  <a:pt x="16758" y="444137"/>
                </a:lnTo>
                <a:cubicBezTo>
                  <a:pt x="36724" y="304376"/>
                  <a:pt x="5783" y="206917"/>
                  <a:pt x="95135" y="117565"/>
                </a:cubicBezTo>
                <a:cubicBezTo>
                  <a:pt x="106236" y="106464"/>
                  <a:pt x="120282" y="98461"/>
                  <a:pt x="134324" y="91440"/>
                </a:cubicBezTo>
                <a:cubicBezTo>
                  <a:pt x="146640" y="85282"/>
                  <a:pt x="160450" y="82731"/>
                  <a:pt x="173513" y="78377"/>
                </a:cubicBezTo>
                <a:cubicBezTo>
                  <a:pt x="177867" y="65314"/>
                  <a:pt x="176839" y="48925"/>
                  <a:pt x="186575" y="39188"/>
                </a:cubicBezTo>
                <a:cubicBezTo>
                  <a:pt x="196311" y="29451"/>
                  <a:pt x="213448" y="32283"/>
                  <a:pt x="225764" y="26125"/>
                </a:cubicBezTo>
                <a:cubicBezTo>
                  <a:pt x="239806" y="19104"/>
                  <a:pt x="251890" y="8708"/>
                  <a:pt x="264953" y="0"/>
                </a:cubicBezTo>
                <a:lnTo>
                  <a:pt x="487021" y="13062"/>
                </a:lnTo>
                <a:cubicBezTo>
                  <a:pt x="522368" y="23820"/>
                  <a:pt x="539272" y="65314"/>
                  <a:pt x="565398" y="91440"/>
                </a:cubicBezTo>
                <a:cubicBezTo>
                  <a:pt x="578461" y="104503"/>
                  <a:pt x="589216" y="120380"/>
                  <a:pt x="604587" y="130628"/>
                </a:cubicBezTo>
                <a:cubicBezTo>
                  <a:pt x="664900" y="170838"/>
                  <a:pt x="630313" y="148677"/>
                  <a:pt x="709090" y="195942"/>
                </a:cubicBezTo>
                <a:cubicBezTo>
                  <a:pt x="717798" y="209005"/>
                  <a:pt x="725164" y="223070"/>
                  <a:pt x="735215" y="235131"/>
                </a:cubicBezTo>
                <a:cubicBezTo>
                  <a:pt x="747042" y="249323"/>
                  <a:pt x="764156" y="258949"/>
                  <a:pt x="774404" y="274320"/>
                </a:cubicBezTo>
                <a:cubicBezTo>
                  <a:pt x="782042" y="285777"/>
                  <a:pt x="783113" y="300445"/>
                  <a:pt x="787467" y="313508"/>
                </a:cubicBezTo>
                <a:cubicBezTo>
                  <a:pt x="783113" y="383177"/>
                  <a:pt x="788785" y="454207"/>
                  <a:pt x="774404" y="522514"/>
                </a:cubicBezTo>
                <a:cubicBezTo>
                  <a:pt x="770598" y="540591"/>
                  <a:pt x="747042" y="547510"/>
                  <a:pt x="735215" y="561702"/>
                </a:cubicBezTo>
                <a:cubicBezTo>
                  <a:pt x="725164" y="573763"/>
                  <a:pt x="722153" y="592182"/>
                  <a:pt x="709090" y="600891"/>
                </a:cubicBezTo>
                <a:cubicBezTo>
                  <a:pt x="701184" y="606162"/>
                  <a:pt x="592963" y="626729"/>
                  <a:pt x="591524" y="627017"/>
                </a:cubicBezTo>
                <a:cubicBezTo>
                  <a:pt x="487021" y="622663"/>
                  <a:pt x="381969" y="625505"/>
                  <a:pt x="278015" y="613954"/>
                </a:cubicBezTo>
                <a:cubicBezTo>
                  <a:pt x="262412" y="612220"/>
                  <a:pt x="252869" y="594849"/>
                  <a:pt x="238827" y="587828"/>
                </a:cubicBezTo>
                <a:cubicBezTo>
                  <a:pt x="226511" y="581670"/>
                  <a:pt x="211954" y="580923"/>
                  <a:pt x="199638" y="574765"/>
                </a:cubicBezTo>
                <a:cubicBezTo>
                  <a:pt x="98347" y="524120"/>
                  <a:pt x="219765" y="568412"/>
                  <a:pt x="121261" y="535577"/>
                </a:cubicBezTo>
                <a:cubicBezTo>
                  <a:pt x="103844" y="522514"/>
                  <a:pt x="87913" y="507190"/>
                  <a:pt x="69010" y="496388"/>
                </a:cubicBezTo>
                <a:cubicBezTo>
                  <a:pt x="57055" y="489556"/>
                  <a:pt x="40573" y="491927"/>
                  <a:pt x="29821" y="483325"/>
                </a:cubicBezTo>
                <a:cubicBezTo>
                  <a:pt x="17562" y="473518"/>
                  <a:pt x="13115" y="456697"/>
                  <a:pt x="3695" y="444137"/>
                </a:cubicBezTo>
                <a:cubicBezTo>
                  <a:pt x="0" y="439211"/>
                  <a:pt x="14581" y="444137"/>
                  <a:pt x="16758" y="444137"/>
                </a:cubicBezTo>
                <a:close/>
              </a:path>
            </a:pathLst>
          </a:custGeom>
          <a:solidFill>
            <a:srgbClr val="FF0000">
              <a:alpha val="3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43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Convex Games: Examples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v(C) = |C|</a:t>
            </a:r>
            <a:r>
              <a:rPr lang="en-GB" baseline="30000" dirty="0" smtClean="0">
                <a:solidFill>
                  <a:srgbClr val="FF0000"/>
                </a:solidFill>
              </a:rPr>
              <a:t>2</a:t>
            </a:r>
            <a:r>
              <a:rPr lang="en-GB" dirty="0" smtClean="0"/>
              <a:t> is convex:</a:t>
            </a:r>
          </a:p>
          <a:p>
            <a:pPr lvl="1"/>
            <a:r>
              <a:rPr lang="en-GB" dirty="0" smtClean="0"/>
              <a:t>suppose </a:t>
            </a:r>
            <a:r>
              <a:rPr lang="en-GB" dirty="0" smtClean="0">
                <a:solidFill>
                  <a:srgbClr val="FF0000"/>
                </a:solidFill>
              </a:rPr>
              <a:t>T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 S</a:t>
            </a:r>
            <a:r>
              <a:rPr lang="en-GB" dirty="0" smtClean="0">
                <a:sym typeface="Symbol" panose="05050102010706020507" pitchFamily="18" charset="2"/>
              </a:rPr>
              <a:t>,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|T| = t</a:t>
            </a:r>
            <a:r>
              <a:rPr lang="en-GB" dirty="0" smtClean="0">
                <a:sym typeface="Symbol" panose="05050102010706020507" pitchFamily="18" charset="2"/>
              </a:rPr>
              <a:t>,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|S| = s</a:t>
            </a:r>
            <a:r>
              <a:rPr lang="en-GB" dirty="0" smtClean="0">
                <a:sym typeface="Symbol" panose="05050102010706020507" pitchFamily="18" charset="2"/>
              </a:rPr>
              <a:t>,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t &lt; s</a:t>
            </a:r>
          </a:p>
          <a:p>
            <a:pPr lvl="1"/>
            <a:r>
              <a:rPr lang="en-GB" dirty="0" smtClean="0">
                <a:sym typeface="Symbol" panose="05050102010706020507" pitchFamily="18" charset="2"/>
              </a:rPr>
              <a:t>consider a player </a:t>
            </a:r>
            <a:r>
              <a:rPr lang="en-GB" dirty="0" err="1" smtClean="0">
                <a:solidFill>
                  <a:schemeClr val="accent1"/>
                </a:solidFill>
                <a:sym typeface="Symbol" panose="05050102010706020507" pitchFamily="18" charset="2"/>
              </a:rPr>
              <a:t>i</a:t>
            </a:r>
            <a:r>
              <a:rPr lang="en-GB" dirty="0" smtClean="0">
                <a:sym typeface="Symbol" panose="05050102010706020507" pitchFamily="18" charset="2"/>
              </a:rPr>
              <a:t> in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N\S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v(S U </a:t>
            </a:r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{</a:t>
            </a:r>
            <a:r>
              <a:rPr lang="en-GB" dirty="0" err="1" smtClean="0">
                <a:solidFill>
                  <a:schemeClr val="accent1"/>
                </a:solidFill>
                <a:sym typeface="Symbol" panose="05050102010706020507" pitchFamily="18" charset="2"/>
              </a:rPr>
              <a:t>i</a:t>
            </a:r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}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) – v(S)</a:t>
            </a:r>
            <a:r>
              <a:rPr lang="en-GB" dirty="0" smtClean="0">
                <a:sym typeface="Symbol" panose="05050102010706020507" pitchFamily="18" charset="2"/>
              </a:rPr>
              <a:t> = (s+1)</a:t>
            </a:r>
            <a:r>
              <a:rPr lang="en-GB" baseline="30000" dirty="0" smtClean="0">
                <a:sym typeface="Symbol" panose="05050102010706020507" pitchFamily="18" charset="2"/>
              </a:rPr>
              <a:t>2</a:t>
            </a:r>
            <a:r>
              <a:rPr lang="en-GB" dirty="0" smtClean="0">
                <a:sym typeface="Symbol" panose="05050102010706020507" pitchFamily="18" charset="2"/>
              </a:rPr>
              <a:t> – s</a:t>
            </a:r>
            <a:r>
              <a:rPr lang="en-GB" baseline="30000" dirty="0" smtClean="0">
                <a:sym typeface="Symbol" panose="05050102010706020507" pitchFamily="18" charset="2"/>
              </a:rPr>
              <a:t>2</a:t>
            </a:r>
            <a:r>
              <a:rPr lang="en-GB" dirty="0" smtClean="0">
                <a:sym typeface="Symbol" panose="05050102010706020507" pitchFamily="18" charset="2"/>
              </a:rPr>
              <a:t> = 2s+1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v(T </a:t>
            </a:r>
            <a:r>
              <a:rPr lang="en-GB" dirty="0">
                <a:solidFill>
                  <a:srgbClr val="FF0000"/>
                </a:solidFill>
                <a:sym typeface="Symbol" panose="05050102010706020507" pitchFamily="18" charset="2"/>
              </a:rPr>
              <a:t>U </a:t>
            </a:r>
            <a:r>
              <a:rPr lang="en-GB" dirty="0">
                <a:solidFill>
                  <a:schemeClr val="accent1"/>
                </a:solidFill>
                <a:sym typeface="Symbol" panose="05050102010706020507" pitchFamily="18" charset="2"/>
              </a:rPr>
              <a:t>{</a:t>
            </a:r>
            <a:r>
              <a:rPr lang="en-GB" dirty="0" err="1">
                <a:solidFill>
                  <a:schemeClr val="accent1"/>
                </a:solidFill>
                <a:sym typeface="Symbol" panose="05050102010706020507" pitchFamily="18" charset="2"/>
              </a:rPr>
              <a:t>i</a:t>
            </a:r>
            <a:r>
              <a:rPr lang="en-GB" dirty="0">
                <a:solidFill>
                  <a:schemeClr val="accent1"/>
                </a:solidFill>
                <a:sym typeface="Symbol" panose="05050102010706020507" pitchFamily="18" charset="2"/>
              </a:rPr>
              <a:t>}</a:t>
            </a:r>
            <a:r>
              <a:rPr lang="en-GB" dirty="0">
                <a:solidFill>
                  <a:srgbClr val="FF0000"/>
                </a:solidFill>
                <a:sym typeface="Symbol" panose="05050102010706020507" pitchFamily="18" charset="2"/>
              </a:rPr>
              <a:t>) –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v(T)</a:t>
            </a:r>
            <a:r>
              <a:rPr lang="en-GB" dirty="0" smtClean="0">
                <a:sym typeface="Symbol" panose="05050102010706020507" pitchFamily="18" charset="2"/>
              </a:rPr>
              <a:t> </a:t>
            </a:r>
            <a:r>
              <a:rPr lang="en-GB" dirty="0">
                <a:sym typeface="Symbol" panose="05050102010706020507" pitchFamily="18" charset="2"/>
              </a:rPr>
              <a:t>= </a:t>
            </a:r>
            <a:r>
              <a:rPr lang="en-GB" dirty="0" smtClean="0">
                <a:sym typeface="Symbol" panose="05050102010706020507" pitchFamily="18" charset="2"/>
              </a:rPr>
              <a:t>(t+1)</a:t>
            </a:r>
            <a:r>
              <a:rPr lang="en-GB" baseline="30000" dirty="0" smtClean="0">
                <a:sym typeface="Symbol" panose="05050102010706020507" pitchFamily="18" charset="2"/>
              </a:rPr>
              <a:t>2</a:t>
            </a:r>
            <a:r>
              <a:rPr lang="en-GB" dirty="0" smtClean="0">
                <a:sym typeface="Symbol" panose="05050102010706020507" pitchFamily="18" charset="2"/>
              </a:rPr>
              <a:t> </a:t>
            </a:r>
            <a:r>
              <a:rPr lang="en-GB" dirty="0">
                <a:sym typeface="Symbol" panose="05050102010706020507" pitchFamily="18" charset="2"/>
              </a:rPr>
              <a:t>– </a:t>
            </a:r>
            <a:r>
              <a:rPr lang="en-GB" dirty="0" smtClean="0">
                <a:sym typeface="Symbol" panose="05050102010706020507" pitchFamily="18" charset="2"/>
              </a:rPr>
              <a:t>t</a:t>
            </a:r>
            <a:r>
              <a:rPr lang="en-GB" baseline="30000" dirty="0" smtClean="0">
                <a:sym typeface="Symbol" panose="05050102010706020507" pitchFamily="18" charset="2"/>
              </a:rPr>
              <a:t>2</a:t>
            </a:r>
            <a:r>
              <a:rPr lang="en-GB" dirty="0" smtClean="0">
                <a:sym typeface="Symbol" panose="05050102010706020507" pitchFamily="18" charset="2"/>
              </a:rPr>
              <a:t> </a:t>
            </a:r>
            <a:r>
              <a:rPr lang="en-GB" dirty="0">
                <a:sym typeface="Symbol" panose="05050102010706020507" pitchFamily="18" charset="2"/>
              </a:rPr>
              <a:t>= </a:t>
            </a:r>
            <a:r>
              <a:rPr lang="en-GB" dirty="0" smtClean="0">
                <a:sym typeface="Symbol" panose="05050102010706020507" pitchFamily="18" charset="2"/>
              </a:rPr>
              <a:t>2t+1</a:t>
            </a:r>
          </a:p>
          <a:p>
            <a:r>
              <a:rPr lang="en-GB" dirty="0" smtClean="0">
                <a:sym typeface="Symbol" panose="05050102010706020507" pitchFamily="18" charset="2"/>
              </a:rPr>
              <a:t>Are ice cream games always convex?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C</a:t>
            </a:r>
            <a:r>
              <a:rPr lang="en-GB" dirty="0" smtClean="0"/>
              <a:t>: $4, </a:t>
            </a:r>
            <a:r>
              <a:rPr lang="en-GB" dirty="0" smtClean="0">
                <a:solidFill>
                  <a:srgbClr val="FF0000"/>
                </a:solidFill>
              </a:rPr>
              <a:t>M</a:t>
            </a:r>
            <a:r>
              <a:rPr lang="en-GB" dirty="0" smtClean="0"/>
              <a:t>: $3, </a:t>
            </a:r>
            <a:r>
              <a:rPr lang="en-GB" dirty="0" smtClean="0">
                <a:solidFill>
                  <a:schemeClr val="accent1"/>
                </a:solidFill>
              </a:rPr>
              <a:t>P</a:t>
            </a:r>
            <a:r>
              <a:rPr lang="en-GB" dirty="0" smtClean="0"/>
              <a:t>: $3 </a:t>
            </a:r>
          </a:p>
          <a:p>
            <a:pPr lvl="1"/>
            <a:r>
              <a:rPr lang="en-GB" dirty="0" smtClean="0"/>
              <a:t>v(Ø</a:t>
            </a:r>
            <a:r>
              <a:rPr lang="en-GB" dirty="0"/>
              <a:t>) = v({C}) = v({M}) = v({P}) = 0, v({C, M, P}) = 750</a:t>
            </a:r>
          </a:p>
          <a:p>
            <a:pPr lvl="1"/>
            <a:r>
              <a:rPr lang="en-GB" dirty="0"/>
              <a:t>v({C, M}) = 500, v({C, P}) = 500, v({M, P}) = </a:t>
            </a:r>
            <a:r>
              <a:rPr lang="en-GB" dirty="0" smtClean="0"/>
              <a:t>0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v ({C, M, </a:t>
            </a:r>
            <a:r>
              <a:rPr lang="en-GB" dirty="0" smtClean="0">
                <a:solidFill>
                  <a:schemeClr val="accent1"/>
                </a:solidFill>
              </a:rPr>
              <a:t>P</a:t>
            </a:r>
            <a:r>
              <a:rPr lang="en-GB" dirty="0" smtClean="0">
                <a:solidFill>
                  <a:srgbClr val="FF0000"/>
                </a:solidFill>
              </a:rPr>
              <a:t>}) – v({C, M}) </a:t>
            </a:r>
            <a:r>
              <a:rPr lang="en-GB" dirty="0" smtClean="0"/>
              <a:t>&lt; </a:t>
            </a:r>
            <a:r>
              <a:rPr lang="en-GB" dirty="0" smtClean="0">
                <a:solidFill>
                  <a:srgbClr val="FF0000"/>
                </a:solidFill>
              </a:rPr>
              <a:t>v({C, </a:t>
            </a:r>
            <a:r>
              <a:rPr lang="en-GB" dirty="0" smtClean="0">
                <a:solidFill>
                  <a:schemeClr val="accent1"/>
                </a:solidFill>
              </a:rPr>
              <a:t>P</a:t>
            </a:r>
            <a:r>
              <a:rPr lang="en-GB" dirty="0" smtClean="0">
                <a:solidFill>
                  <a:srgbClr val="FF0000"/>
                </a:solidFill>
              </a:rPr>
              <a:t>}) – v({C})</a:t>
            </a:r>
            <a:endParaRPr lang="en-GB" dirty="0">
              <a:solidFill>
                <a:srgbClr val="FF0000"/>
              </a:solidFill>
            </a:endParaRPr>
          </a:p>
          <a:p>
            <a:pPr lvl="1"/>
            <a:endParaRPr lang="en-GB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76911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7092281" y="2852936"/>
            <a:ext cx="1728192" cy="1709472"/>
          </a:xfrm>
          <a:custGeom>
            <a:avLst/>
            <a:gdLst>
              <a:gd name="connsiteX0" fmla="*/ 371869 w 1832369"/>
              <a:gd name="connsiteY0" fmla="*/ 1503673 h 1709472"/>
              <a:gd name="connsiteX1" fmla="*/ 371869 w 1832369"/>
              <a:gd name="connsiteY1" fmla="*/ 1503673 h 1709472"/>
              <a:gd name="connsiteX2" fmla="*/ 282969 w 1832369"/>
              <a:gd name="connsiteY2" fmla="*/ 1402073 h 1709472"/>
              <a:gd name="connsiteX3" fmla="*/ 244869 w 1832369"/>
              <a:gd name="connsiteY3" fmla="*/ 1376673 h 1709472"/>
              <a:gd name="connsiteX4" fmla="*/ 130569 w 1832369"/>
              <a:gd name="connsiteY4" fmla="*/ 1275073 h 1709472"/>
              <a:gd name="connsiteX5" fmla="*/ 105169 w 1832369"/>
              <a:gd name="connsiteY5" fmla="*/ 1236973 h 1709472"/>
              <a:gd name="connsiteX6" fmla="*/ 92469 w 1832369"/>
              <a:gd name="connsiteY6" fmla="*/ 1198873 h 1709472"/>
              <a:gd name="connsiteX7" fmla="*/ 54369 w 1832369"/>
              <a:gd name="connsiteY7" fmla="*/ 1160773 h 1709472"/>
              <a:gd name="connsiteX8" fmla="*/ 41669 w 1832369"/>
              <a:gd name="connsiteY8" fmla="*/ 792473 h 1709472"/>
              <a:gd name="connsiteX9" fmla="*/ 67069 w 1832369"/>
              <a:gd name="connsiteY9" fmla="*/ 665473 h 1709472"/>
              <a:gd name="connsiteX10" fmla="*/ 92469 w 1832369"/>
              <a:gd name="connsiteY10" fmla="*/ 589273 h 1709472"/>
              <a:gd name="connsiteX11" fmla="*/ 130569 w 1832369"/>
              <a:gd name="connsiteY11" fmla="*/ 551173 h 1709472"/>
              <a:gd name="connsiteX12" fmla="*/ 143269 w 1832369"/>
              <a:gd name="connsiteY12" fmla="*/ 513073 h 1709472"/>
              <a:gd name="connsiteX13" fmla="*/ 168669 w 1832369"/>
              <a:gd name="connsiteY13" fmla="*/ 474973 h 1709472"/>
              <a:gd name="connsiteX14" fmla="*/ 181369 w 1832369"/>
              <a:gd name="connsiteY14" fmla="*/ 424173 h 1709472"/>
              <a:gd name="connsiteX15" fmla="*/ 244869 w 1832369"/>
              <a:gd name="connsiteY15" fmla="*/ 347973 h 1709472"/>
              <a:gd name="connsiteX16" fmla="*/ 270269 w 1832369"/>
              <a:gd name="connsiteY16" fmla="*/ 309873 h 1709472"/>
              <a:gd name="connsiteX17" fmla="*/ 359169 w 1832369"/>
              <a:gd name="connsiteY17" fmla="*/ 259073 h 1709472"/>
              <a:gd name="connsiteX18" fmla="*/ 448069 w 1832369"/>
              <a:gd name="connsiteY18" fmla="*/ 195573 h 1709472"/>
              <a:gd name="connsiteX19" fmla="*/ 486169 w 1832369"/>
              <a:gd name="connsiteY19" fmla="*/ 182873 h 1709472"/>
              <a:gd name="connsiteX20" fmla="*/ 511569 w 1832369"/>
              <a:gd name="connsiteY20" fmla="*/ 144773 h 1709472"/>
              <a:gd name="connsiteX21" fmla="*/ 575069 w 1832369"/>
              <a:gd name="connsiteY21" fmla="*/ 30473 h 1709472"/>
              <a:gd name="connsiteX22" fmla="*/ 613169 w 1832369"/>
              <a:gd name="connsiteY22" fmla="*/ 5073 h 1709472"/>
              <a:gd name="connsiteX23" fmla="*/ 1032269 w 1832369"/>
              <a:gd name="connsiteY23" fmla="*/ 17773 h 1709472"/>
              <a:gd name="connsiteX24" fmla="*/ 1108469 w 1832369"/>
              <a:gd name="connsiteY24" fmla="*/ 68573 h 1709472"/>
              <a:gd name="connsiteX25" fmla="*/ 1184669 w 1832369"/>
              <a:gd name="connsiteY25" fmla="*/ 170173 h 1709472"/>
              <a:gd name="connsiteX26" fmla="*/ 1222769 w 1832369"/>
              <a:gd name="connsiteY26" fmla="*/ 220973 h 1709472"/>
              <a:gd name="connsiteX27" fmla="*/ 1298969 w 1832369"/>
              <a:gd name="connsiteY27" fmla="*/ 271773 h 1709472"/>
              <a:gd name="connsiteX28" fmla="*/ 1324369 w 1832369"/>
              <a:gd name="connsiteY28" fmla="*/ 322573 h 1709472"/>
              <a:gd name="connsiteX29" fmla="*/ 1591069 w 1832369"/>
              <a:gd name="connsiteY29" fmla="*/ 665473 h 1709472"/>
              <a:gd name="connsiteX30" fmla="*/ 1654569 w 1832369"/>
              <a:gd name="connsiteY30" fmla="*/ 741673 h 1709472"/>
              <a:gd name="connsiteX31" fmla="*/ 1756169 w 1832369"/>
              <a:gd name="connsiteY31" fmla="*/ 932173 h 1709472"/>
              <a:gd name="connsiteX32" fmla="*/ 1806969 w 1832369"/>
              <a:gd name="connsiteY32" fmla="*/ 1008373 h 1709472"/>
              <a:gd name="connsiteX33" fmla="*/ 1832369 w 1832369"/>
              <a:gd name="connsiteY33" fmla="*/ 1046473 h 1709472"/>
              <a:gd name="connsiteX34" fmla="*/ 1806969 w 1832369"/>
              <a:gd name="connsiteY34" fmla="*/ 1198873 h 1709472"/>
              <a:gd name="connsiteX35" fmla="*/ 1794269 w 1832369"/>
              <a:gd name="connsiteY35" fmla="*/ 1236973 h 1709472"/>
              <a:gd name="connsiteX36" fmla="*/ 1781569 w 1832369"/>
              <a:gd name="connsiteY36" fmla="*/ 1300473 h 1709472"/>
              <a:gd name="connsiteX37" fmla="*/ 1768869 w 1832369"/>
              <a:gd name="connsiteY37" fmla="*/ 1338573 h 1709472"/>
              <a:gd name="connsiteX38" fmla="*/ 1756169 w 1832369"/>
              <a:gd name="connsiteY38" fmla="*/ 1389373 h 1709472"/>
              <a:gd name="connsiteX39" fmla="*/ 1730769 w 1832369"/>
              <a:gd name="connsiteY39" fmla="*/ 1440173 h 1709472"/>
              <a:gd name="connsiteX40" fmla="*/ 1692669 w 1832369"/>
              <a:gd name="connsiteY40" fmla="*/ 1516373 h 1709472"/>
              <a:gd name="connsiteX41" fmla="*/ 1591069 w 1832369"/>
              <a:gd name="connsiteY41" fmla="*/ 1541773 h 1709472"/>
              <a:gd name="connsiteX42" fmla="*/ 1527569 w 1832369"/>
              <a:gd name="connsiteY42" fmla="*/ 1567173 h 1709472"/>
              <a:gd name="connsiteX43" fmla="*/ 1476769 w 1832369"/>
              <a:gd name="connsiteY43" fmla="*/ 1579873 h 1709472"/>
              <a:gd name="connsiteX44" fmla="*/ 1400569 w 1832369"/>
              <a:gd name="connsiteY44" fmla="*/ 1605273 h 1709472"/>
              <a:gd name="connsiteX45" fmla="*/ 1324369 w 1832369"/>
              <a:gd name="connsiteY45" fmla="*/ 1630673 h 1709472"/>
              <a:gd name="connsiteX46" fmla="*/ 1286269 w 1832369"/>
              <a:gd name="connsiteY46" fmla="*/ 1643373 h 1709472"/>
              <a:gd name="connsiteX47" fmla="*/ 1210069 w 1832369"/>
              <a:gd name="connsiteY47" fmla="*/ 1656073 h 1709472"/>
              <a:gd name="connsiteX48" fmla="*/ 1146569 w 1832369"/>
              <a:gd name="connsiteY48" fmla="*/ 1668773 h 1709472"/>
              <a:gd name="connsiteX49" fmla="*/ 943369 w 1832369"/>
              <a:gd name="connsiteY49" fmla="*/ 1694173 h 1709472"/>
              <a:gd name="connsiteX50" fmla="*/ 638569 w 1832369"/>
              <a:gd name="connsiteY50" fmla="*/ 1681473 h 1709472"/>
              <a:gd name="connsiteX51" fmla="*/ 562369 w 1832369"/>
              <a:gd name="connsiteY51" fmla="*/ 1643373 h 1709472"/>
              <a:gd name="connsiteX52" fmla="*/ 448069 w 1832369"/>
              <a:gd name="connsiteY52" fmla="*/ 1592573 h 1709472"/>
              <a:gd name="connsiteX53" fmla="*/ 371869 w 1832369"/>
              <a:gd name="connsiteY53" fmla="*/ 1503673 h 1709472"/>
              <a:gd name="connsiteX0" fmla="*/ 371869 w 1832369"/>
              <a:gd name="connsiteY0" fmla="*/ 1503673 h 1709472"/>
              <a:gd name="connsiteX1" fmla="*/ 371869 w 1832369"/>
              <a:gd name="connsiteY1" fmla="*/ 1503673 h 1709472"/>
              <a:gd name="connsiteX2" fmla="*/ 282969 w 1832369"/>
              <a:gd name="connsiteY2" fmla="*/ 1402073 h 1709472"/>
              <a:gd name="connsiteX3" fmla="*/ 244869 w 1832369"/>
              <a:gd name="connsiteY3" fmla="*/ 1376673 h 1709472"/>
              <a:gd name="connsiteX4" fmla="*/ 130569 w 1832369"/>
              <a:gd name="connsiteY4" fmla="*/ 1275073 h 1709472"/>
              <a:gd name="connsiteX5" fmla="*/ 105169 w 1832369"/>
              <a:gd name="connsiteY5" fmla="*/ 1236973 h 1709472"/>
              <a:gd name="connsiteX6" fmla="*/ 92469 w 1832369"/>
              <a:gd name="connsiteY6" fmla="*/ 1198873 h 1709472"/>
              <a:gd name="connsiteX7" fmla="*/ 54369 w 1832369"/>
              <a:gd name="connsiteY7" fmla="*/ 1160773 h 1709472"/>
              <a:gd name="connsiteX8" fmla="*/ 41669 w 1832369"/>
              <a:gd name="connsiteY8" fmla="*/ 792473 h 1709472"/>
              <a:gd name="connsiteX9" fmla="*/ 67069 w 1832369"/>
              <a:gd name="connsiteY9" fmla="*/ 665473 h 1709472"/>
              <a:gd name="connsiteX10" fmla="*/ 92469 w 1832369"/>
              <a:gd name="connsiteY10" fmla="*/ 589273 h 1709472"/>
              <a:gd name="connsiteX11" fmla="*/ 130569 w 1832369"/>
              <a:gd name="connsiteY11" fmla="*/ 551173 h 1709472"/>
              <a:gd name="connsiteX12" fmla="*/ 143269 w 1832369"/>
              <a:gd name="connsiteY12" fmla="*/ 513073 h 1709472"/>
              <a:gd name="connsiteX13" fmla="*/ 168669 w 1832369"/>
              <a:gd name="connsiteY13" fmla="*/ 474973 h 1709472"/>
              <a:gd name="connsiteX14" fmla="*/ 181369 w 1832369"/>
              <a:gd name="connsiteY14" fmla="*/ 424173 h 1709472"/>
              <a:gd name="connsiteX15" fmla="*/ 244869 w 1832369"/>
              <a:gd name="connsiteY15" fmla="*/ 347973 h 1709472"/>
              <a:gd name="connsiteX16" fmla="*/ 270269 w 1832369"/>
              <a:gd name="connsiteY16" fmla="*/ 309873 h 1709472"/>
              <a:gd name="connsiteX17" fmla="*/ 359169 w 1832369"/>
              <a:gd name="connsiteY17" fmla="*/ 259073 h 1709472"/>
              <a:gd name="connsiteX18" fmla="*/ 448069 w 1832369"/>
              <a:gd name="connsiteY18" fmla="*/ 195573 h 1709472"/>
              <a:gd name="connsiteX19" fmla="*/ 486169 w 1832369"/>
              <a:gd name="connsiteY19" fmla="*/ 182873 h 1709472"/>
              <a:gd name="connsiteX20" fmla="*/ 511569 w 1832369"/>
              <a:gd name="connsiteY20" fmla="*/ 144773 h 1709472"/>
              <a:gd name="connsiteX21" fmla="*/ 575069 w 1832369"/>
              <a:gd name="connsiteY21" fmla="*/ 30473 h 1709472"/>
              <a:gd name="connsiteX22" fmla="*/ 613169 w 1832369"/>
              <a:gd name="connsiteY22" fmla="*/ 5073 h 1709472"/>
              <a:gd name="connsiteX23" fmla="*/ 1032269 w 1832369"/>
              <a:gd name="connsiteY23" fmla="*/ 17773 h 1709472"/>
              <a:gd name="connsiteX24" fmla="*/ 1108469 w 1832369"/>
              <a:gd name="connsiteY24" fmla="*/ 68573 h 1709472"/>
              <a:gd name="connsiteX25" fmla="*/ 1184669 w 1832369"/>
              <a:gd name="connsiteY25" fmla="*/ 170173 h 1709472"/>
              <a:gd name="connsiteX26" fmla="*/ 1222769 w 1832369"/>
              <a:gd name="connsiteY26" fmla="*/ 220973 h 1709472"/>
              <a:gd name="connsiteX27" fmla="*/ 1298969 w 1832369"/>
              <a:gd name="connsiteY27" fmla="*/ 271773 h 1709472"/>
              <a:gd name="connsiteX28" fmla="*/ 1324369 w 1832369"/>
              <a:gd name="connsiteY28" fmla="*/ 322573 h 1709472"/>
              <a:gd name="connsiteX29" fmla="*/ 1679671 w 1832369"/>
              <a:gd name="connsiteY29" fmla="*/ 576064 h 1709472"/>
              <a:gd name="connsiteX30" fmla="*/ 1654569 w 1832369"/>
              <a:gd name="connsiteY30" fmla="*/ 741673 h 1709472"/>
              <a:gd name="connsiteX31" fmla="*/ 1756169 w 1832369"/>
              <a:gd name="connsiteY31" fmla="*/ 932173 h 1709472"/>
              <a:gd name="connsiteX32" fmla="*/ 1806969 w 1832369"/>
              <a:gd name="connsiteY32" fmla="*/ 1008373 h 1709472"/>
              <a:gd name="connsiteX33" fmla="*/ 1832369 w 1832369"/>
              <a:gd name="connsiteY33" fmla="*/ 1046473 h 1709472"/>
              <a:gd name="connsiteX34" fmla="*/ 1806969 w 1832369"/>
              <a:gd name="connsiteY34" fmla="*/ 1198873 h 1709472"/>
              <a:gd name="connsiteX35" fmla="*/ 1794269 w 1832369"/>
              <a:gd name="connsiteY35" fmla="*/ 1236973 h 1709472"/>
              <a:gd name="connsiteX36" fmla="*/ 1781569 w 1832369"/>
              <a:gd name="connsiteY36" fmla="*/ 1300473 h 1709472"/>
              <a:gd name="connsiteX37" fmla="*/ 1768869 w 1832369"/>
              <a:gd name="connsiteY37" fmla="*/ 1338573 h 1709472"/>
              <a:gd name="connsiteX38" fmla="*/ 1756169 w 1832369"/>
              <a:gd name="connsiteY38" fmla="*/ 1389373 h 1709472"/>
              <a:gd name="connsiteX39" fmla="*/ 1730769 w 1832369"/>
              <a:gd name="connsiteY39" fmla="*/ 1440173 h 1709472"/>
              <a:gd name="connsiteX40" fmla="*/ 1692669 w 1832369"/>
              <a:gd name="connsiteY40" fmla="*/ 1516373 h 1709472"/>
              <a:gd name="connsiteX41" fmla="*/ 1591069 w 1832369"/>
              <a:gd name="connsiteY41" fmla="*/ 1541773 h 1709472"/>
              <a:gd name="connsiteX42" fmla="*/ 1527569 w 1832369"/>
              <a:gd name="connsiteY42" fmla="*/ 1567173 h 1709472"/>
              <a:gd name="connsiteX43" fmla="*/ 1476769 w 1832369"/>
              <a:gd name="connsiteY43" fmla="*/ 1579873 h 1709472"/>
              <a:gd name="connsiteX44" fmla="*/ 1400569 w 1832369"/>
              <a:gd name="connsiteY44" fmla="*/ 1605273 h 1709472"/>
              <a:gd name="connsiteX45" fmla="*/ 1324369 w 1832369"/>
              <a:gd name="connsiteY45" fmla="*/ 1630673 h 1709472"/>
              <a:gd name="connsiteX46" fmla="*/ 1286269 w 1832369"/>
              <a:gd name="connsiteY46" fmla="*/ 1643373 h 1709472"/>
              <a:gd name="connsiteX47" fmla="*/ 1210069 w 1832369"/>
              <a:gd name="connsiteY47" fmla="*/ 1656073 h 1709472"/>
              <a:gd name="connsiteX48" fmla="*/ 1146569 w 1832369"/>
              <a:gd name="connsiteY48" fmla="*/ 1668773 h 1709472"/>
              <a:gd name="connsiteX49" fmla="*/ 943369 w 1832369"/>
              <a:gd name="connsiteY49" fmla="*/ 1694173 h 1709472"/>
              <a:gd name="connsiteX50" fmla="*/ 638569 w 1832369"/>
              <a:gd name="connsiteY50" fmla="*/ 1681473 h 1709472"/>
              <a:gd name="connsiteX51" fmla="*/ 562369 w 1832369"/>
              <a:gd name="connsiteY51" fmla="*/ 1643373 h 1709472"/>
              <a:gd name="connsiteX52" fmla="*/ 448069 w 1832369"/>
              <a:gd name="connsiteY52" fmla="*/ 1592573 h 1709472"/>
              <a:gd name="connsiteX53" fmla="*/ 371869 w 1832369"/>
              <a:gd name="connsiteY53" fmla="*/ 1503673 h 1709472"/>
              <a:gd name="connsiteX0" fmla="*/ 371869 w 1832369"/>
              <a:gd name="connsiteY0" fmla="*/ 1503673 h 1709472"/>
              <a:gd name="connsiteX1" fmla="*/ 371869 w 1832369"/>
              <a:gd name="connsiteY1" fmla="*/ 1503673 h 1709472"/>
              <a:gd name="connsiteX2" fmla="*/ 282969 w 1832369"/>
              <a:gd name="connsiteY2" fmla="*/ 1402073 h 1709472"/>
              <a:gd name="connsiteX3" fmla="*/ 244869 w 1832369"/>
              <a:gd name="connsiteY3" fmla="*/ 1376673 h 1709472"/>
              <a:gd name="connsiteX4" fmla="*/ 130569 w 1832369"/>
              <a:gd name="connsiteY4" fmla="*/ 1275073 h 1709472"/>
              <a:gd name="connsiteX5" fmla="*/ 105169 w 1832369"/>
              <a:gd name="connsiteY5" fmla="*/ 1236973 h 1709472"/>
              <a:gd name="connsiteX6" fmla="*/ 92469 w 1832369"/>
              <a:gd name="connsiteY6" fmla="*/ 1198873 h 1709472"/>
              <a:gd name="connsiteX7" fmla="*/ 54369 w 1832369"/>
              <a:gd name="connsiteY7" fmla="*/ 1160773 h 1709472"/>
              <a:gd name="connsiteX8" fmla="*/ 41669 w 1832369"/>
              <a:gd name="connsiteY8" fmla="*/ 792473 h 1709472"/>
              <a:gd name="connsiteX9" fmla="*/ 67069 w 1832369"/>
              <a:gd name="connsiteY9" fmla="*/ 665473 h 1709472"/>
              <a:gd name="connsiteX10" fmla="*/ 92469 w 1832369"/>
              <a:gd name="connsiteY10" fmla="*/ 589273 h 1709472"/>
              <a:gd name="connsiteX11" fmla="*/ 130569 w 1832369"/>
              <a:gd name="connsiteY11" fmla="*/ 551173 h 1709472"/>
              <a:gd name="connsiteX12" fmla="*/ 143269 w 1832369"/>
              <a:gd name="connsiteY12" fmla="*/ 513073 h 1709472"/>
              <a:gd name="connsiteX13" fmla="*/ 168669 w 1832369"/>
              <a:gd name="connsiteY13" fmla="*/ 474973 h 1709472"/>
              <a:gd name="connsiteX14" fmla="*/ 181369 w 1832369"/>
              <a:gd name="connsiteY14" fmla="*/ 424173 h 1709472"/>
              <a:gd name="connsiteX15" fmla="*/ 244869 w 1832369"/>
              <a:gd name="connsiteY15" fmla="*/ 347973 h 1709472"/>
              <a:gd name="connsiteX16" fmla="*/ 270269 w 1832369"/>
              <a:gd name="connsiteY16" fmla="*/ 309873 h 1709472"/>
              <a:gd name="connsiteX17" fmla="*/ 359169 w 1832369"/>
              <a:gd name="connsiteY17" fmla="*/ 259073 h 1709472"/>
              <a:gd name="connsiteX18" fmla="*/ 448069 w 1832369"/>
              <a:gd name="connsiteY18" fmla="*/ 195573 h 1709472"/>
              <a:gd name="connsiteX19" fmla="*/ 486169 w 1832369"/>
              <a:gd name="connsiteY19" fmla="*/ 182873 h 1709472"/>
              <a:gd name="connsiteX20" fmla="*/ 511569 w 1832369"/>
              <a:gd name="connsiteY20" fmla="*/ 144773 h 1709472"/>
              <a:gd name="connsiteX21" fmla="*/ 575069 w 1832369"/>
              <a:gd name="connsiteY21" fmla="*/ 30473 h 1709472"/>
              <a:gd name="connsiteX22" fmla="*/ 613169 w 1832369"/>
              <a:gd name="connsiteY22" fmla="*/ 5073 h 1709472"/>
              <a:gd name="connsiteX23" fmla="*/ 1032269 w 1832369"/>
              <a:gd name="connsiteY23" fmla="*/ 17773 h 1709472"/>
              <a:gd name="connsiteX24" fmla="*/ 1108469 w 1832369"/>
              <a:gd name="connsiteY24" fmla="*/ 68573 h 1709472"/>
              <a:gd name="connsiteX25" fmla="*/ 1184669 w 1832369"/>
              <a:gd name="connsiteY25" fmla="*/ 170173 h 1709472"/>
              <a:gd name="connsiteX26" fmla="*/ 1222769 w 1832369"/>
              <a:gd name="connsiteY26" fmla="*/ 220973 h 1709472"/>
              <a:gd name="connsiteX27" fmla="*/ 1298969 w 1832369"/>
              <a:gd name="connsiteY27" fmla="*/ 271773 h 1709472"/>
              <a:gd name="connsiteX28" fmla="*/ 1374276 w 1832369"/>
              <a:gd name="connsiteY28" fmla="*/ 216024 h 1709472"/>
              <a:gd name="connsiteX29" fmla="*/ 1679671 w 1832369"/>
              <a:gd name="connsiteY29" fmla="*/ 576064 h 1709472"/>
              <a:gd name="connsiteX30" fmla="*/ 1654569 w 1832369"/>
              <a:gd name="connsiteY30" fmla="*/ 741673 h 1709472"/>
              <a:gd name="connsiteX31" fmla="*/ 1756169 w 1832369"/>
              <a:gd name="connsiteY31" fmla="*/ 932173 h 1709472"/>
              <a:gd name="connsiteX32" fmla="*/ 1806969 w 1832369"/>
              <a:gd name="connsiteY32" fmla="*/ 1008373 h 1709472"/>
              <a:gd name="connsiteX33" fmla="*/ 1832369 w 1832369"/>
              <a:gd name="connsiteY33" fmla="*/ 1046473 h 1709472"/>
              <a:gd name="connsiteX34" fmla="*/ 1806969 w 1832369"/>
              <a:gd name="connsiteY34" fmla="*/ 1198873 h 1709472"/>
              <a:gd name="connsiteX35" fmla="*/ 1794269 w 1832369"/>
              <a:gd name="connsiteY35" fmla="*/ 1236973 h 1709472"/>
              <a:gd name="connsiteX36" fmla="*/ 1781569 w 1832369"/>
              <a:gd name="connsiteY36" fmla="*/ 1300473 h 1709472"/>
              <a:gd name="connsiteX37" fmla="*/ 1768869 w 1832369"/>
              <a:gd name="connsiteY37" fmla="*/ 1338573 h 1709472"/>
              <a:gd name="connsiteX38" fmla="*/ 1756169 w 1832369"/>
              <a:gd name="connsiteY38" fmla="*/ 1389373 h 1709472"/>
              <a:gd name="connsiteX39" fmla="*/ 1730769 w 1832369"/>
              <a:gd name="connsiteY39" fmla="*/ 1440173 h 1709472"/>
              <a:gd name="connsiteX40" fmla="*/ 1692669 w 1832369"/>
              <a:gd name="connsiteY40" fmla="*/ 1516373 h 1709472"/>
              <a:gd name="connsiteX41" fmla="*/ 1591069 w 1832369"/>
              <a:gd name="connsiteY41" fmla="*/ 1541773 h 1709472"/>
              <a:gd name="connsiteX42" fmla="*/ 1527569 w 1832369"/>
              <a:gd name="connsiteY42" fmla="*/ 1567173 h 1709472"/>
              <a:gd name="connsiteX43" fmla="*/ 1476769 w 1832369"/>
              <a:gd name="connsiteY43" fmla="*/ 1579873 h 1709472"/>
              <a:gd name="connsiteX44" fmla="*/ 1400569 w 1832369"/>
              <a:gd name="connsiteY44" fmla="*/ 1605273 h 1709472"/>
              <a:gd name="connsiteX45" fmla="*/ 1324369 w 1832369"/>
              <a:gd name="connsiteY45" fmla="*/ 1630673 h 1709472"/>
              <a:gd name="connsiteX46" fmla="*/ 1286269 w 1832369"/>
              <a:gd name="connsiteY46" fmla="*/ 1643373 h 1709472"/>
              <a:gd name="connsiteX47" fmla="*/ 1210069 w 1832369"/>
              <a:gd name="connsiteY47" fmla="*/ 1656073 h 1709472"/>
              <a:gd name="connsiteX48" fmla="*/ 1146569 w 1832369"/>
              <a:gd name="connsiteY48" fmla="*/ 1668773 h 1709472"/>
              <a:gd name="connsiteX49" fmla="*/ 943369 w 1832369"/>
              <a:gd name="connsiteY49" fmla="*/ 1694173 h 1709472"/>
              <a:gd name="connsiteX50" fmla="*/ 638569 w 1832369"/>
              <a:gd name="connsiteY50" fmla="*/ 1681473 h 1709472"/>
              <a:gd name="connsiteX51" fmla="*/ 562369 w 1832369"/>
              <a:gd name="connsiteY51" fmla="*/ 1643373 h 1709472"/>
              <a:gd name="connsiteX52" fmla="*/ 448069 w 1832369"/>
              <a:gd name="connsiteY52" fmla="*/ 1592573 h 1709472"/>
              <a:gd name="connsiteX53" fmla="*/ 371869 w 1832369"/>
              <a:gd name="connsiteY53" fmla="*/ 1503673 h 1709472"/>
              <a:gd name="connsiteX0" fmla="*/ 371869 w 1832369"/>
              <a:gd name="connsiteY0" fmla="*/ 1503673 h 1709472"/>
              <a:gd name="connsiteX1" fmla="*/ 371869 w 1832369"/>
              <a:gd name="connsiteY1" fmla="*/ 1503673 h 1709472"/>
              <a:gd name="connsiteX2" fmla="*/ 282969 w 1832369"/>
              <a:gd name="connsiteY2" fmla="*/ 1402073 h 1709472"/>
              <a:gd name="connsiteX3" fmla="*/ 244869 w 1832369"/>
              <a:gd name="connsiteY3" fmla="*/ 1376673 h 1709472"/>
              <a:gd name="connsiteX4" fmla="*/ 130569 w 1832369"/>
              <a:gd name="connsiteY4" fmla="*/ 1275073 h 1709472"/>
              <a:gd name="connsiteX5" fmla="*/ 105169 w 1832369"/>
              <a:gd name="connsiteY5" fmla="*/ 1236973 h 1709472"/>
              <a:gd name="connsiteX6" fmla="*/ 92469 w 1832369"/>
              <a:gd name="connsiteY6" fmla="*/ 1198873 h 1709472"/>
              <a:gd name="connsiteX7" fmla="*/ 54369 w 1832369"/>
              <a:gd name="connsiteY7" fmla="*/ 1160773 h 1709472"/>
              <a:gd name="connsiteX8" fmla="*/ 41669 w 1832369"/>
              <a:gd name="connsiteY8" fmla="*/ 792473 h 1709472"/>
              <a:gd name="connsiteX9" fmla="*/ 67069 w 1832369"/>
              <a:gd name="connsiteY9" fmla="*/ 665473 h 1709472"/>
              <a:gd name="connsiteX10" fmla="*/ 92469 w 1832369"/>
              <a:gd name="connsiteY10" fmla="*/ 589273 h 1709472"/>
              <a:gd name="connsiteX11" fmla="*/ 130569 w 1832369"/>
              <a:gd name="connsiteY11" fmla="*/ 551173 h 1709472"/>
              <a:gd name="connsiteX12" fmla="*/ 143269 w 1832369"/>
              <a:gd name="connsiteY12" fmla="*/ 513073 h 1709472"/>
              <a:gd name="connsiteX13" fmla="*/ 168669 w 1832369"/>
              <a:gd name="connsiteY13" fmla="*/ 474973 h 1709472"/>
              <a:gd name="connsiteX14" fmla="*/ 181369 w 1832369"/>
              <a:gd name="connsiteY14" fmla="*/ 424173 h 1709472"/>
              <a:gd name="connsiteX15" fmla="*/ 244869 w 1832369"/>
              <a:gd name="connsiteY15" fmla="*/ 347973 h 1709472"/>
              <a:gd name="connsiteX16" fmla="*/ 270269 w 1832369"/>
              <a:gd name="connsiteY16" fmla="*/ 309873 h 1709472"/>
              <a:gd name="connsiteX17" fmla="*/ 359169 w 1832369"/>
              <a:gd name="connsiteY17" fmla="*/ 259073 h 1709472"/>
              <a:gd name="connsiteX18" fmla="*/ 448069 w 1832369"/>
              <a:gd name="connsiteY18" fmla="*/ 195573 h 1709472"/>
              <a:gd name="connsiteX19" fmla="*/ 486169 w 1832369"/>
              <a:gd name="connsiteY19" fmla="*/ 182873 h 1709472"/>
              <a:gd name="connsiteX20" fmla="*/ 511569 w 1832369"/>
              <a:gd name="connsiteY20" fmla="*/ 144773 h 1709472"/>
              <a:gd name="connsiteX21" fmla="*/ 575069 w 1832369"/>
              <a:gd name="connsiteY21" fmla="*/ 30473 h 1709472"/>
              <a:gd name="connsiteX22" fmla="*/ 613169 w 1832369"/>
              <a:gd name="connsiteY22" fmla="*/ 5073 h 1709472"/>
              <a:gd name="connsiteX23" fmla="*/ 1032269 w 1832369"/>
              <a:gd name="connsiteY23" fmla="*/ 17773 h 1709472"/>
              <a:gd name="connsiteX24" fmla="*/ 1108469 w 1832369"/>
              <a:gd name="connsiteY24" fmla="*/ 68573 h 1709472"/>
              <a:gd name="connsiteX25" fmla="*/ 1184669 w 1832369"/>
              <a:gd name="connsiteY25" fmla="*/ 170173 h 1709472"/>
              <a:gd name="connsiteX26" fmla="*/ 1297927 w 1832369"/>
              <a:gd name="connsiteY26" fmla="*/ 144016 h 1709472"/>
              <a:gd name="connsiteX27" fmla="*/ 1298969 w 1832369"/>
              <a:gd name="connsiteY27" fmla="*/ 271773 h 1709472"/>
              <a:gd name="connsiteX28" fmla="*/ 1374276 w 1832369"/>
              <a:gd name="connsiteY28" fmla="*/ 216024 h 1709472"/>
              <a:gd name="connsiteX29" fmla="*/ 1679671 w 1832369"/>
              <a:gd name="connsiteY29" fmla="*/ 576064 h 1709472"/>
              <a:gd name="connsiteX30" fmla="*/ 1654569 w 1832369"/>
              <a:gd name="connsiteY30" fmla="*/ 741673 h 1709472"/>
              <a:gd name="connsiteX31" fmla="*/ 1756169 w 1832369"/>
              <a:gd name="connsiteY31" fmla="*/ 932173 h 1709472"/>
              <a:gd name="connsiteX32" fmla="*/ 1806969 w 1832369"/>
              <a:gd name="connsiteY32" fmla="*/ 1008373 h 1709472"/>
              <a:gd name="connsiteX33" fmla="*/ 1832369 w 1832369"/>
              <a:gd name="connsiteY33" fmla="*/ 1046473 h 1709472"/>
              <a:gd name="connsiteX34" fmla="*/ 1806969 w 1832369"/>
              <a:gd name="connsiteY34" fmla="*/ 1198873 h 1709472"/>
              <a:gd name="connsiteX35" fmla="*/ 1794269 w 1832369"/>
              <a:gd name="connsiteY35" fmla="*/ 1236973 h 1709472"/>
              <a:gd name="connsiteX36" fmla="*/ 1781569 w 1832369"/>
              <a:gd name="connsiteY36" fmla="*/ 1300473 h 1709472"/>
              <a:gd name="connsiteX37" fmla="*/ 1768869 w 1832369"/>
              <a:gd name="connsiteY37" fmla="*/ 1338573 h 1709472"/>
              <a:gd name="connsiteX38" fmla="*/ 1756169 w 1832369"/>
              <a:gd name="connsiteY38" fmla="*/ 1389373 h 1709472"/>
              <a:gd name="connsiteX39" fmla="*/ 1730769 w 1832369"/>
              <a:gd name="connsiteY39" fmla="*/ 1440173 h 1709472"/>
              <a:gd name="connsiteX40" fmla="*/ 1692669 w 1832369"/>
              <a:gd name="connsiteY40" fmla="*/ 1516373 h 1709472"/>
              <a:gd name="connsiteX41" fmla="*/ 1591069 w 1832369"/>
              <a:gd name="connsiteY41" fmla="*/ 1541773 h 1709472"/>
              <a:gd name="connsiteX42" fmla="*/ 1527569 w 1832369"/>
              <a:gd name="connsiteY42" fmla="*/ 1567173 h 1709472"/>
              <a:gd name="connsiteX43" fmla="*/ 1476769 w 1832369"/>
              <a:gd name="connsiteY43" fmla="*/ 1579873 h 1709472"/>
              <a:gd name="connsiteX44" fmla="*/ 1400569 w 1832369"/>
              <a:gd name="connsiteY44" fmla="*/ 1605273 h 1709472"/>
              <a:gd name="connsiteX45" fmla="*/ 1324369 w 1832369"/>
              <a:gd name="connsiteY45" fmla="*/ 1630673 h 1709472"/>
              <a:gd name="connsiteX46" fmla="*/ 1286269 w 1832369"/>
              <a:gd name="connsiteY46" fmla="*/ 1643373 h 1709472"/>
              <a:gd name="connsiteX47" fmla="*/ 1210069 w 1832369"/>
              <a:gd name="connsiteY47" fmla="*/ 1656073 h 1709472"/>
              <a:gd name="connsiteX48" fmla="*/ 1146569 w 1832369"/>
              <a:gd name="connsiteY48" fmla="*/ 1668773 h 1709472"/>
              <a:gd name="connsiteX49" fmla="*/ 943369 w 1832369"/>
              <a:gd name="connsiteY49" fmla="*/ 1694173 h 1709472"/>
              <a:gd name="connsiteX50" fmla="*/ 638569 w 1832369"/>
              <a:gd name="connsiteY50" fmla="*/ 1681473 h 1709472"/>
              <a:gd name="connsiteX51" fmla="*/ 562369 w 1832369"/>
              <a:gd name="connsiteY51" fmla="*/ 1643373 h 1709472"/>
              <a:gd name="connsiteX52" fmla="*/ 448069 w 1832369"/>
              <a:gd name="connsiteY52" fmla="*/ 1592573 h 1709472"/>
              <a:gd name="connsiteX53" fmla="*/ 371869 w 1832369"/>
              <a:gd name="connsiteY53" fmla="*/ 1503673 h 170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832369" h="1709472">
                <a:moveTo>
                  <a:pt x="371869" y="1503673"/>
                </a:moveTo>
                <a:lnTo>
                  <a:pt x="371869" y="1503673"/>
                </a:lnTo>
                <a:cubicBezTo>
                  <a:pt x="342236" y="1469806"/>
                  <a:pt x="314789" y="1433893"/>
                  <a:pt x="282969" y="1402073"/>
                </a:cubicBezTo>
                <a:cubicBezTo>
                  <a:pt x="272176" y="1391280"/>
                  <a:pt x="256277" y="1386814"/>
                  <a:pt x="244869" y="1376673"/>
                </a:cubicBezTo>
                <a:cubicBezTo>
                  <a:pt x="114380" y="1260682"/>
                  <a:pt x="217040" y="1332720"/>
                  <a:pt x="130569" y="1275073"/>
                </a:cubicBezTo>
                <a:cubicBezTo>
                  <a:pt x="122102" y="1262373"/>
                  <a:pt x="111995" y="1250625"/>
                  <a:pt x="105169" y="1236973"/>
                </a:cubicBezTo>
                <a:cubicBezTo>
                  <a:pt x="99182" y="1224999"/>
                  <a:pt x="99895" y="1210012"/>
                  <a:pt x="92469" y="1198873"/>
                </a:cubicBezTo>
                <a:cubicBezTo>
                  <a:pt x="82506" y="1183929"/>
                  <a:pt x="67069" y="1173473"/>
                  <a:pt x="54369" y="1160773"/>
                </a:cubicBezTo>
                <a:cubicBezTo>
                  <a:pt x="0" y="997665"/>
                  <a:pt x="21073" y="1091121"/>
                  <a:pt x="41669" y="792473"/>
                </a:cubicBezTo>
                <a:cubicBezTo>
                  <a:pt x="43718" y="762756"/>
                  <a:pt x="57288" y="698076"/>
                  <a:pt x="67069" y="665473"/>
                </a:cubicBezTo>
                <a:cubicBezTo>
                  <a:pt x="74762" y="639828"/>
                  <a:pt x="73537" y="608205"/>
                  <a:pt x="92469" y="589273"/>
                </a:cubicBezTo>
                <a:lnTo>
                  <a:pt x="130569" y="551173"/>
                </a:lnTo>
                <a:cubicBezTo>
                  <a:pt x="134802" y="538473"/>
                  <a:pt x="137282" y="525047"/>
                  <a:pt x="143269" y="513073"/>
                </a:cubicBezTo>
                <a:cubicBezTo>
                  <a:pt x="150095" y="499421"/>
                  <a:pt x="162656" y="489002"/>
                  <a:pt x="168669" y="474973"/>
                </a:cubicBezTo>
                <a:cubicBezTo>
                  <a:pt x="175545" y="458930"/>
                  <a:pt x="174493" y="440216"/>
                  <a:pt x="181369" y="424173"/>
                </a:cubicBezTo>
                <a:cubicBezTo>
                  <a:pt x="198062" y="385222"/>
                  <a:pt x="217944" y="380283"/>
                  <a:pt x="244869" y="347973"/>
                </a:cubicBezTo>
                <a:cubicBezTo>
                  <a:pt x="254640" y="336247"/>
                  <a:pt x="259476" y="320666"/>
                  <a:pt x="270269" y="309873"/>
                </a:cubicBezTo>
                <a:cubicBezTo>
                  <a:pt x="308712" y="271430"/>
                  <a:pt x="315577" y="273604"/>
                  <a:pt x="359169" y="259073"/>
                </a:cubicBezTo>
                <a:cubicBezTo>
                  <a:pt x="370674" y="250444"/>
                  <a:pt x="429498" y="204858"/>
                  <a:pt x="448069" y="195573"/>
                </a:cubicBezTo>
                <a:cubicBezTo>
                  <a:pt x="460043" y="189586"/>
                  <a:pt x="473469" y="187106"/>
                  <a:pt x="486169" y="182873"/>
                </a:cubicBezTo>
                <a:cubicBezTo>
                  <a:pt x="494636" y="170173"/>
                  <a:pt x="504743" y="158425"/>
                  <a:pt x="511569" y="144773"/>
                </a:cubicBezTo>
                <a:cubicBezTo>
                  <a:pt x="534729" y="98453"/>
                  <a:pt x="515004" y="70516"/>
                  <a:pt x="575069" y="30473"/>
                </a:cubicBezTo>
                <a:lnTo>
                  <a:pt x="613169" y="5073"/>
                </a:lnTo>
                <a:cubicBezTo>
                  <a:pt x="752869" y="9306"/>
                  <a:pt x="893640" y="0"/>
                  <a:pt x="1032269" y="17773"/>
                </a:cubicBezTo>
                <a:cubicBezTo>
                  <a:pt x="1062548" y="21655"/>
                  <a:pt x="1108469" y="68573"/>
                  <a:pt x="1108469" y="68573"/>
                </a:cubicBezTo>
                <a:cubicBezTo>
                  <a:pt x="1181260" y="189892"/>
                  <a:pt x="1110596" y="83755"/>
                  <a:pt x="1184669" y="170173"/>
                </a:cubicBezTo>
                <a:cubicBezTo>
                  <a:pt x="1198444" y="186244"/>
                  <a:pt x="1282107" y="129954"/>
                  <a:pt x="1297927" y="144016"/>
                </a:cubicBezTo>
                <a:cubicBezTo>
                  <a:pt x="1320743" y="164297"/>
                  <a:pt x="1298969" y="271773"/>
                  <a:pt x="1298969" y="271773"/>
                </a:cubicBezTo>
                <a:cubicBezTo>
                  <a:pt x="1307436" y="288706"/>
                  <a:pt x="1364536" y="199790"/>
                  <a:pt x="1374276" y="216024"/>
                </a:cubicBezTo>
                <a:cubicBezTo>
                  <a:pt x="1444042" y="332300"/>
                  <a:pt x="1611221" y="492057"/>
                  <a:pt x="1679671" y="576064"/>
                </a:cubicBezTo>
                <a:cubicBezTo>
                  <a:pt x="1700556" y="601696"/>
                  <a:pt x="1635351" y="714768"/>
                  <a:pt x="1654569" y="741673"/>
                </a:cubicBezTo>
                <a:cubicBezTo>
                  <a:pt x="1796019" y="939703"/>
                  <a:pt x="1648742" y="717318"/>
                  <a:pt x="1756169" y="932173"/>
                </a:cubicBezTo>
                <a:cubicBezTo>
                  <a:pt x="1769821" y="959477"/>
                  <a:pt x="1790036" y="982973"/>
                  <a:pt x="1806969" y="1008373"/>
                </a:cubicBezTo>
                <a:lnTo>
                  <a:pt x="1832369" y="1046473"/>
                </a:lnTo>
                <a:cubicBezTo>
                  <a:pt x="1825201" y="1096652"/>
                  <a:pt x="1819349" y="1149351"/>
                  <a:pt x="1806969" y="1198873"/>
                </a:cubicBezTo>
                <a:cubicBezTo>
                  <a:pt x="1803722" y="1211860"/>
                  <a:pt x="1797516" y="1223986"/>
                  <a:pt x="1794269" y="1236973"/>
                </a:cubicBezTo>
                <a:cubicBezTo>
                  <a:pt x="1789034" y="1257914"/>
                  <a:pt x="1786804" y="1279532"/>
                  <a:pt x="1781569" y="1300473"/>
                </a:cubicBezTo>
                <a:cubicBezTo>
                  <a:pt x="1778322" y="1313460"/>
                  <a:pt x="1772547" y="1325701"/>
                  <a:pt x="1768869" y="1338573"/>
                </a:cubicBezTo>
                <a:cubicBezTo>
                  <a:pt x="1764074" y="1355356"/>
                  <a:pt x="1762298" y="1373030"/>
                  <a:pt x="1756169" y="1389373"/>
                </a:cubicBezTo>
                <a:cubicBezTo>
                  <a:pt x="1749522" y="1407100"/>
                  <a:pt x="1738227" y="1422772"/>
                  <a:pt x="1730769" y="1440173"/>
                </a:cubicBezTo>
                <a:cubicBezTo>
                  <a:pt x="1718765" y="1468182"/>
                  <a:pt x="1719198" y="1495150"/>
                  <a:pt x="1692669" y="1516373"/>
                </a:cubicBezTo>
                <a:cubicBezTo>
                  <a:pt x="1679259" y="1527101"/>
                  <a:pt x="1594864" y="1540635"/>
                  <a:pt x="1591069" y="1541773"/>
                </a:cubicBezTo>
                <a:cubicBezTo>
                  <a:pt x="1569233" y="1548324"/>
                  <a:pt x="1549196" y="1559964"/>
                  <a:pt x="1527569" y="1567173"/>
                </a:cubicBezTo>
                <a:cubicBezTo>
                  <a:pt x="1511010" y="1572693"/>
                  <a:pt x="1493487" y="1574857"/>
                  <a:pt x="1476769" y="1579873"/>
                </a:cubicBezTo>
                <a:cubicBezTo>
                  <a:pt x="1451124" y="1587566"/>
                  <a:pt x="1425969" y="1596806"/>
                  <a:pt x="1400569" y="1605273"/>
                </a:cubicBezTo>
                <a:lnTo>
                  <a:pt x="1324369" y="1630673"/>
                </a:lnTo>
                <a:cubicBezTo>
                  <a:pt x="1311669" y="1634906"/>
                  <a:pt x="1299474" y="1641172"/>
                  <a:pt x="1286269" y="1643373"/>
                </a:cubicBezTo>
                <a:lnTo>
                  <a:pt x="1210069" y="1656073"/>
                </a:lnTo>
                <a:cubicBezTo>
                  <a:pt x="1188831" y="1659934"/>
                  <a:pt x="1167965" y="1665920"/>
                  <a:pt x="1146569" y="1668773"/>
                </a:cubicBezTo>
                <a:cubicBezTo>
                  <a:pt x="841324" y="1709472"/>
                  <a:pt x="1153911" y="1659083"/>
                  <a:pt x="943369" y="1694173"/>
                </a:cubicBezTo>
                <a:cubicBezTo>
                  <a:pt x="841769" y="1689940"/>
                  <a:pt x="739979" y="1688985"/>
                  <a:pt x="638569" y="1681473"/>
                </a:cubicBezTo>
                <a:cubicBezTo>
                  <a:pt x="596884" y="1678385"/>
                  <a:pt x="599185" y="1659736"/>
                  <a:pt x="562369" y="1643373"/>
                </a:cubicBezTo>
                <a:cubicBezTo>
                  <a:pt x="426349" y="1582920"/>
                  <a:pt x="534294" y="1650056"/>
                  <a:pt x="448069" y="1592573"/>
                </a:cubicBezTo>
                <a:cubicBezTo>
                  <a:pt x="390224" y="1505806"/>
                  <a:pt x="384569" y="1518490"/>
                  <a:pt x="371869" y="1503673"/>
                </a:cubicBezTo>
                <a:close/>
              </a:path>
            </a:pathLst>
          </a:custGeom>
          <a:solidFill>
            <a:srgbClr val="7030A0">
              <a:alpha val="28000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GB" dirty="0" smtClean="0"/>
              <a:t>Players are vertices of a weighted graph</a:t>
            </a:r>
          </a:p>
          <a:p>
            <a:r>
              <a:rPr lang="en-GB" dirty="0" smtClean="0"/>
              <a:t>Value of a coalition = </a:t>
            </a:r>
            <a:br>
              <a:rPr lang="en-GB" dirty="0" smtClean="0"/>
            </a:br>
            <a:r>
              <a:rPr lang="en-GB" dirty="0" smtClean="0"/>
              <a:t>total </a:t>
            </a:r>
            <a:r>
              <a:rPr lang="en-GB" dirty="0" smtClean="0">
                <a:solidFill>
                  <a:schemeClr val="accent1"/>
                </a:solidFill>
              </a:rPr>
              <a:t>weight of internal edges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v(T) = x + y, v(S) = x + y + z + t</a:t>
            </a:r>
          </a:p>
          <a:p>
            <a:r>
              <a:rPr lang="en-GB" dirty="0" smtClean="0"/>
              <a:t>If all edge weights are </a:t>
            </a:r>
            <a:br>
              <a:rPr lang="en-GB" dirty="0" smtClean="0"/>
            </a:br>
            <a:r>
              <a:rPr lang="en-GB" dirty="0" smtClean="0">
                <a:solidFill>
                  <a:schemeClr val="accent1"/>
                </a:solidFill>
              </a:rPr>
              <a:t>non-negative</a:t>
            </a:r>
            <a:r>
              <a:rPr lang="en-GB" dirty="0" smtClean="0"/>
              <a:t>, this game is convex: </a:t>
            </a:r>
          </a:p>
          <a:p>
            <a:pPr lvl="1"/>
            <a:r>
              <a:rPr lang="en-GB" sz="3000" dirty="0" smtClean="0">
                <a:solidFill>
                  <a:srgbClr val="FF0000"/>
                </a:solidFill>
              </a:rPr>
              <a:t>v (S U {u}) – v(S) ≥ v(T U {u}) – v(T)</a:t>
            </a:r>
            <a:endParaRPr lang="en-GB" sz="3000" dirty="0" smtClean="0">
              <a:solidFill>
                <a:srgbClr val="FF0000"/>
              </a:solidFill>
              <a:latin typeface="Symbol" pitchFamily="18" charset="2"/>
            </a:endParaRPr>
          </a:p>
        </p:txBody>
      </p:sp>
      <p:sp>
        <p:nvSpPr>
          <p:cNvPr id="64" name="Freeform 63"/>
          <p:cNvSpPr/>
          <p:nvPr/>
        </p:nvSpPr>
        <p:spPr>
          <a:xfrm>
            <a:off x="6804248" y="2636912"/>
            <a:ext cx="2191123" cy="2705170"/>
          </a:xfrm>
          <a:custGeom>
            <a:avLst/>
            <a:gdLst>
              <a:gd name="connsiteX0" fmla="*/ 1281039 w 2335139"/>
              <a:gd name="connsiteY0" fmla="*/ 2705170 h 2705170"/>
              <a:gd name="connsiteX1" fmla="*/ 1281039 w 2335139"/>
              <a:gd name="connsiteY1" fmla="*/ 2705170 h 2705170"/>
              <a:gd name="connsiteX2" fmla="*/ 1179439 w 2335139"/>
              <a:gd name="connsiteY2" fmla="*/ 2667070 h 2705170"/>
              <a:gd name="connsiteX3" fmla="*/ 1141339 w 2335139"/>
              <a:gd name="connsiteY3" fmla="*/ 2654370 h 2705170"/>
              <a:gd name="connsiteX4" fmla="*/ 938139 w 2335139"/>
              <a:gd name="connsiteY4" fmla="*/ 2641670 h 2705170"/>
              <a:gd name="connsiteX5" fmla="*/ 874639 w 2335139"/>
              <a:gd name="connsiteY5" fmla="*/ 2616270 h 2705170"/>
              <a:gd name="connsiteX6" fmla="*/ 836539 w 2335139"/>
              <a:gd name="connsiteY6" fmla="*/ 2603570 h 2705170"/>
              <a:gd name="connsiteX7" fmla="*/ 760339 w 2335139"/>
              <a:gd name="connsiteY7" fmla="*/ 2552770 h 2705170"/>
              <a:gd name="connsiteX8" fmla="*/ 646039 w 2335139"/>
              <a:gd name="connsiteY8" fmla="*/ 2489270 h 2705170"/>
              <a:gd name="connsiteX9" fmla="*/ 557139 w 2335139"/>
              <a:gd name="connsiteY9" fmla="*/ 2400370 h 2705170"/>
              <a:gd name="connsiteX10" fmla="*/ 417439 w 2335139"/>
              <a:gd name="connsiteY10" fmla="*/ 2311470 h 2705170"/>
              <a:gd name="connsiteX11" fmla="*/ 379339 w 2335139"/>
              <a:gd name="connsiteY11" fmla="*/ 2298770 h 2705170"/>
              <a:gd name="connsiteX12" fmla="*/ 303139 w 2335139"/>
              <a:gd name="connsiteY12" fmla="*/ 2235270 h 2705170"/>
              <a:gd name="connsiteX13" fmla="*/ 277739 w 2335139"/>
              <a:gd name="connsiteY13" fmla="*/ 2197170 h 2705170"/>
              <a:gd name="connsiteX14" fmla="*/ 214239 w 2335139"/>
              <a:gd name="connsiteY14" fmla="*/ 2120970 h 2705170"/>
              <a:gd name="connsiteX15" fmla="*/ 163439 w 2335139"/>
              <a:gd name="connsiteY15" fmla="*/ 2019370 h 2705170"/>
              <a:gd name="connsiteX16" fmla="*/ 138039 w 2335139"/>
              <a:gd name="connsiteY16" fmla="*/ 1981270 h 2705170"/>
              <a:gd name="connsiteX17" fmla="*/ 99939 w 2335139"/>
              <a:gd name="connsiteY17" fmla="*/ 1905070 h 2705170"/>
              <a:gd name="connsiteX18" fmla="*/ 74539 w 2335139"/>
              <a:gd name="connsiteY18" fmla="*/ 1790770 h 2705170"/>
              <a:gd name="connsiteX19" fmla="*/ 49139 w 2335139"/>
              <a:gd name="connsiteY19" fmla="*/ 1714570 h 2705170"/>
              <a:gd name="connsiteX20" fmla="*/ 36439 w 2335139"/>
              <a:gd name="connsiteY20" fmla="*/ 1663770 h 2705170"/>
              <a:gd name="connsiteX21" fmla="*/ 11039 w 2335139"/>
              <a:gd name="connsiteY21" fmla="*/ 1574870 h 2705170"/>
              <a:gd name="connsiteX22" fmla="*/ 36439 w 2335139"/>
              <a:gd name="connsiteY22" fmla="*/ 1409770 h 2705170"/>
              <a:gd name="connsiteX23" fmla="*/ 49139 w 2335139"/>
              <a:gd name="connsiteY23" fmla="*/ 1346270 h 2705170"/>
              <a:gd name="connsiteX24" fmla="*/ 163439 w 2335139"/>
              <a:gd name="connsiteY24" fmla="*/ 1130370 h 2705170"/>
              <a:gd name="connsiteX25" fmla="*/ 176139 w 2335139"/>
              <a:gd name="connsiteY25" fmla="*/ 1079570 h 2705170"/>
              <a:gd name="connsiteX26" fmla="*/ 226939 w 2335139"/>
              <a:gd name="connsiteY26" fmla="*/ 977970 h 2705170"/>
              <a:gd name="connsiteX27" fmla="*/ 265039 w 2335139"/>
              <a:gd name="connsiteY27" fmla="*/ 889070 h 2705170"/>
              <a:gd name="connsiteX28" fmla="*/ 290439 w 2335139"/>
              <a:gd name="connsiteY28" fmla="*/ 825570 h 2705170"/>
              <a:gd name="connsiteX29" fmla="*/ 303139 w 2335139"/>
              <a:gd name="connsiteY29" fmla="*/ 787470 h 2705170"/>
              <a:gd name="connsiteX30" fmla="*/ 353939 w 2335139"/>
              <a:gd name="connsiteY30" fmla="*/ 685870 h 2705170"/>
              <a:gd name="connsiteX31" fmla="*/ 366639 w 2335139"/>
              <a:gd name="connsiteY31" fmla="*/ 635070 h 2705170"/>
              <a:gd name="connsiteX32" fmla="*/ 379339 w 2335139"/>
              <a:gd name="connsiteY32" fmla="*/ 596970 h 2705170"/>
              <a:gd name="connsiteX33" fmla="*/ 392039 w 2335139"/>
              <a:gd name="connsiteY33" fmla="*/ 520770 h 2705170"/>
              <a:gd name="connsiteX34" fmla="*/ 455539 w 2335139"/>
              <a:gd name="connsiteY34" fmla="*/ 406470 h 2705170"/>
              <a:gd name="connsiteX35" fmla="*/ 569839 w 2335139"/>
              <a:gd name="connsiteY35" fmla="*/ 292170 h 2705170"/>
              <a:gd name="connsiteX36" fmla="*/ 658739 w 2335139"/>
              <a:gd name="connsiteY36" fmla="*/ 215970 h 2705170"/>
              <a:gd name="connsiteX37" fmla="*/ 722239 w 2335139"/>
              <a:gd name="connsiteY37" fmla="*/ 203270 h 2705170"/>
              <a:gd name="connsiteX38" fmla="*/ 811139 w 2335139"/>
              <a:gd name="connsiteY38" fmla="*/ 177870 h 2705170"/>
              <a:gd name="connsiteX39" fmla="*/ 900039 w 2335139"/>
              <a:gd name="connsiteY39" fmla="*/ 114370 h 2705170"/>
              <a:gd name="connsiteX40" fmla="*/ 976239 w 2335139"/>
              <a:gd name="connsiteY40" fmla="*/ 88970 h 2705170"/>
              <a:gd name="connsiteX41" fmla="*/ 1065139 w 2335139"/>
              <a:gd name="connsiteY41" fmla="*/ 63570 h 2705170"/>
              <a:gd name="connsiteX42" fmla="*/ 1166739 w 2335139"/>
              <a:gd name="connsiteY42" fmla="*/ 50870 h 2705170"/>
              <a:gd name="connsiteX43" fmla="*/ 1484239 w 2335139"/>
              <a:gd name="connsiteY43" fmla="*/ 38170 h 2705170"/>
              <a:gd name="connsiteX44" fmla="*/ 1522339 w 2335139"/>
              <a:gd name="connsiteY44" fmla="*/ 50870 h 2705170"/>
              <a:gd name="connsiteX45" fmla="*/ 1636639 w 2335139"/>
              <a:gd name="connsiteY45" fmla="*/ 76270 h 2705170"/>
              <a:gd name="connsiteX46" fmla="*/ 1725539 w 2335139"/>
              <a:gd name="connsiteY46" fmla="*/ 165170 h 2705170"/>
              <a:gd name="connsiteX47" fmla="*/ 1763639 w 2335139"/>
              <a:gd name="connsiteY47" fmla="*/ 203270 h 2705170"/>
              <a:gd name="connsiteX48" fmla="*/ 1890639 w 2335139"/>
              <a:gd name="connsiteY48" fmla="*/ 304870 h 2705170"/>
              <a:gd name="connsiteX49" fmla="*/ 1954139 w 2335139"/>
              <a:gd name="connsiteY49" fmla="*/ 381070 h 2705170"/>
              <a:gd name="connsiteX50" fmla="*/ 1979539 w 2335139"/>
              <a:gd name="connsiteY50" fmla="*/ 431870 h 2705170"/>
              <a:gd name="connsiteX51" fmla="*/ 2017639 w 2335139"/>
              <a:gd name="connsiteY51" fmla="*/ 482670 h 2705170"/>
              <a:gd name="connsiteX52" fmla="*/ 2093839 w 2335139"/>
              <a:gd name="connsiteY52" fmla="*/ 609670 h 2705170"/>
              <a:gd name="connsiteX53" fmla="*/ 2119239 w 2335139"/>
              <a:gd name="connsiteY53" fmla="*/ 660470 h 2705170"/>
              <a:gd name="connsiteX54" fmla="*/ 2182739 w 2335139"/>
              <a:gd name="connsiteY54" fmla="*/ 749370 h 2705170"/>
              <a:gd name="connsiteX55" fmla="*/ 2208139 w 2335139"/>
              <a:gd name="connsiteY55" fmla="*/ 800170 h 2705170"/>
              <a:gd name="connsiteX56" fmla="*/ 2246239 w 2335139"/>
              <a:gd name="connsiteY56" fmla="*/ 838270 h 2705170"/>
              <a:gd name="connsiteX57" fmla="*/ 2309739 w 2335139"/>
              <a:gd name="connsiteY57" fmla="*/ 965270 h 2705170"/>
              <a:gd name="connsiteX58" fmla="*/ 2335139 w 2335139"/>
              <a:gd name="connsiteY58" fmla="*/ 1003370 h 2705170"/>
              <a:gd name="connsiteX59" fmla="*/ 2309739 w 2335139"/>
              <a:gd name="connsiteY59" fmla="*/ 1079570 h 2705170"/>
              <a:gd name="connsiteX60" fmla="*/ 2271639 w 2335139"/>
              <a:gd name="connsiteY60" fmla="*/ 1181170 h 2705170"/>
              <a:gd name="connsiteX61" fmla="*/ 2258939 w 2335139"/>
              <a:gd name="connsiteY61" fmla="*/ 1955870 h 2705170"/>
              <a:gd name="connsiteX62" fmla="*/ 2246239 w 2335139"/>
              <a:gd name="connsiteY62" fmla="*/ 1993970 h 2705170"/>
              <a:gd name="connsiteX63" fmla="*/ 2220839 w 2335139"/>
              <a:gd name="connsiteY63" fmla="*/ 2120970 h 2705170"/>
              <a:gd name="connsiteX64" fmla="*/ 2208139 w 2335139"/>
              <a:gd name="connsiteY64" fmla="*/ 2159070 h 2705170"/>
              <a:gd name="connsiteX65" fmla="*/ 2144639 w 2335139"/>
              <a:gd name="connsiteY65" fmla="*/ 2184470 h 2705170"/>
              <a:gd name="connsiteX66" fmla="*/ 2081139 w 2335139"/>
              <a:gd name="connsiteY66" fmla="*/ 2247970 h 2705170"/>
              <a:gd name="connsiteX67" fmla="*/ 2017639 w 2335139"/>
              <a:gd name="connsiteY67" fmla="*/ 2336870 h 2705170"/>
              <a:gd name="connsiteX68" fmla="*/ 1979539 w 2335139"/>
              <a:gd name="connsiteY68" fmla="*/ 2362270 h 2705170"/>
              <a:gd name="connsiteX69" fmla="*/ 1877939 w 2335139"/>
              <a:gd name="connsiteY69" fmla="*/ 2451170 h 2705170"/>
              <a:gd name="connsiteX70" fmla="*/ 1839839 w 2335139"/>
              <a:gd name="connsiteY70" fmla="*/ 2476570 h 2705170"/>
              <a:gd name="connsiteX71" fmla="*/ 1789039 w 2335139"/>
              <a:gd name="connsiteY71" fmla="*/ 2514670 h 2705170"/>
              <a:gd name="connsiteX72" fmla="*/ 1712839 w 2335139"/>
              <a:gd name="connsiteY72" fmla="*/ 2540070 h 2705170"/>
              <a:gd name="connsiteX73" fmla="*/ 1598539 w 2335139"/>
              <a:gd name="connsiteY73" fmla="*/ 2628970 h 2705170"/>
              <a:gd name="connsiteX74" fmla="*/ 1560439 w 2335139"/>
              <a:gd name="connsiteY74" fmla="*/ 2641670 h 2705170"/>
              <a:gd name="connsiteX75" fmla="*/ 1535039 w 2335139"/>
              <a:gd name="connsiteY75" fmla="*/ 2679770 h 2705170"/>
              <a:gd name="connsiteX76" fmla="*/ 1281039 w 2335139"/>
              <a:gd name="connsiteY76" fmla="*/ 2705170 h 270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335139" h="2705170">
                <a:moveTo>
                  <a:pt x="1281039" y="2705170"/>
                </a:moveTo>
                <a:lnTo>
                  <a:pt x="1281039" y="2705170"/>
                </a:lnTo>
                <a:lnTo>
                  <a:pt x="1179439" y="2667070"/>
                </a:lnTo>
                <a:cubicBezTo>
                  <a:pt x="1166858" y="2662495"/>
                  <a:pt x="1154652" y="2655771"/>
                  <a:pt x="1141339" y="2654370"/>
                </a:cubicBezTo>
                <a:cubicBezTo>
                  <a:pt x="1073846" y="2647266"/>
                  <a:pt x="1005872" y="2645903"/>
                  <a:pt x="938139" y="2641670"/>
                </a:cubicBezTo>
                <a:cubicBezTo>
                  <a:pt x="916972" y="2633203"/>
                  <a:pt x="895985" y="2624275"/>
                  <a:pt x="874639" y="2616270"/>
                </a:cubicBezTo>
                <a:cubicBezTo>
                  <a:pt x="862104" y="2611570"/>
                  <a:pt x="848241" y="2610071"/>
                  <a:pt x="836539" y="2603570"/>
                </a:cubicBezTo>
                <a:cubicBezTo>
                  <a:pt x="809854" y="2588745"/>
                  <a:pt x="789299" y="2562423"/>
                  <a:pt x="760339" y="2552770"/>
                </a:cubicBezTo>
                <a:cubicBezTo>
                  <a:pt x="712429" y="2536800"/>
                  <a:pt x="689708" y="2532939"/>
                  <a:pt x="646039" y="2489270"/>
                </a:cubicBezTo>
                <a:cubicBezTo>
                  <a:pt x="616406" y="2459637"/>
                  <a:pt x="592008" y="2423616"/>
                  <a:pt x="557139" y="2400370"/>
                </a:cubicBezTo>
                <a:cubicBezTo>
                  <a:pt x="549122" y="2395026"/>
                  <a:pt x="435374" y="2317448"/>
                  <a:pt x="417439" y="2311470"/>
                </a:cubicBezTo>
                <a:cubicBezTo>
                  <a:pt x="404739" y="2307237"/>
                  <a:pt x="391313" y="2304757"/>
                  <a:pt x="379339" y="2298770"/>
                </a:cubicBezTo>
                <a:cubicBezTo>
                  <a:pt x="350796" y="2284499"/>
                  <a:pt x="323201" y="2259345"/>
                  <a:pt x="303139" y="2235270"/>
                </a:cubicBezTo>
                <a:cubicBezTo>
                  <a:pt x="293368" y="2223544"/>
                  <a:pt x="287510" y="2208896"/>
                  <a:pt x="277739" y="2197170"/>
                </a:cubicBezTo>
                <a:cubicBezTo>
                  <a:pt x="235307" y="2146251"/>
                  <a:pt x="244111" y="2175736"/>
                  <a:pt x="214239" y="2120970"/>
                </a:cubicBezTo>
                <a:cubicBezTo>
                  <a:pt x="196108" y="2087729"/>
                  <a:pt x="184442" y="2050875"/>
                  <a:pt x="163439" y="2019370"/>
                </a:cubicBezTo>
                <a:cubicBezTo>
                  <a:pt x="154972" y="2006670"/>
                  <a:pt x="144865" y="1994922"/>
                  <a:pt x="138039" y="1981270"/>
                </a:cubicBezTo>
                <a:cubicBezTo>
                  <a:pt x="85459" y="1876110"/>
                  <a:pt x="172732" y="2014259"/>
                  <a:pt x="99939" y="1905070"/>
                </a:cubicBezTo>
                <a:cubicBezTo>
                  <a:pt x="92688" y="1868816"/>
                  <a:pt x="85300" y="1826641"/>
                  <a:pt x="74539" y="1790770"/>
                </a:cubicBezTo>
                <a:cubicBezTo>
                  <a:pt x="66846" y="1765125"/>
                  <a:pt x="55633" y="1740545"/>
                  <a:pt x="49139" y="1714570"/>
                </a:cubicBezTo>
                <a:cubicBezTo>
                  <a:pt x="44906" y="1697637"/>
                  <a:pt x="41234" y="1680553"/>
                  <a:pt x="36439" y="1663770"/>
                </a:cubicBezTo>
                <a:cubicBezTo>
                  <a:pt x="0" y="1536233"/>
                  <a:pt x="50741" y="1733679"/>
                  <a:pt x="11039" y="1574870"/>
                </a:cubicBezTo>
                <a:cubicBezTo>
                  <a:pt x="38924" y="1296020"/>
                  <a:pt x="5926" y="1531821"/>
                  <a:pt x="36439" y="1409770"/>
                </a:cubicBezTo>
                <a:cubicBezTo>
                  <a:pt x="41674" y="1388829"/>
                  <a:pt x="40920" y="1366230"/>
                  <a:pt x="49139" y="1346270"/>
                </a:cubicBezTo>
                <a:cubicBezTo>
                  <a:pt x="87306" y="1253578"/>
                  <a:pt x="117445" y="1207027"/>
                  <a:pt x="163439" y="1130370"/>
                </a:cubicBezTo>
                <a:cubicBezTo>
                  <a:pt x="167672" y="1113437"/>
                  <a:pt x="169426" y="1095682"/>
                  <a:pt x="176139" y="1079570"/>
                </a:cubicBezTo>
                <a:cubicBezTo>
                  <a:pt x="190702" y="1044619"/>
                  <a:pt x="217756" y="1014704"/>
                  <a:pt x="226939" y="977970"/>
                </a:cubicBezTo>
                <a:cubicBezTo>
                  <a:pt x="253370" y="872244"/>
                  <a:pt x="221186" y="976775"/>
                  <a:pt x="265039" y="889070"/>
                </a:cubicBezTo>
                <a:cubicBezTo>
                  <a:pt x="275234" y="868680"/>
                  <a:pt x="282434" y="846916"/>
                  <a:pt x="290439" y="825570"/>
                </a:cubicBezTo>
                <a:cubicBezTo>
                  <a:pt x="295139" y="813035"/>
                  <a:pt x="297152" y="799444"/>
                  <a:pt x="303139" y="787470"/>
                </a:cubicBezTo>
                <a:cubicBezTo>
                  <a:pt x="349807" y="694135"/>
                  <a:pt x="309993" y="817709"/>
                  <a:pt x="353939" y="685870"/>
                </a:cubicBezTo>
                <a:cubicBezTo>
                  <a:pt x="359459" y="669311"/>
                  <a:pt x="361844" y="651853"/>
                  <a:pt x="366639" y="635070"/>
                </a:cubicBezTo>
                <a:cubicBezTo>
                  <a:pt x="370317" y="622198"/>
                  <a:pt x="376435" y="610038"/>
                  <a:pt x="379339" y="596970"/>
                </a:cubicBezTo>
                <a:cubicBezTo>
                  <a:pt x="384925" y="571833"/>
                  <a:pt x="383896" y="545199"/>
                  <a:pt x="392039" y="520770"/>
                </a:cubicBezTo>
                <a:cubicBezTo>
                  <a:pt x="397026" y="505810"/>
                  <a:pt x="435853" y="427945"/>
                  <a:pt x="455539" y="406470"/>
                </a:cubicBezTo>
                <a:cubicBezTo>
                  <a:pt x="491948" y="366751"/>
                  <a:pt x="531739" y="330270"/>
                  <a:pt x="569839" y="292170"/>
                </a:cubicBezTo>
                <a:cubicBezTo>
                  <a:pt x="592493" y="269516"/>
                  <a:pt x="629413" y="229004"/>
                  <a:pt x="658739" y="215970"/>
                </a:cubicBezTo>
                <a:cubicBezTo>
                  <a:pt x="678464" y="207203"/>
                  <a:pt x="701298" y="208505"/>
                  <a:pt x="722239" y="203270"/>
                </a:cubicBezTo>
                <a:cubicBezTo>
                  <a:pt x="752138" y="195795"/>
                  <a:pt x="782175" y="188402"/>
                  <a:pt x="811139" y="177870"/>
                </a:cubicBezTo>
                <a:cubicBezTo>
                  <a:pt x="956177" y="125129"/>
                  <a:pt x="774390" y="184175"/>
                  <a:pt x="900039" y="114370"/>
                </a:cubicBezTo>
                <a:cubicBezTo>
                  <a:pt x="923444" y="101367"/>
                  <a:pt x="950839" y="97437"/>
                  <a:pt x="976239" y="88970"/>
                </a:cubicBezTo>
                <a:cubicBezTo>
                  <a:pt x="1006436" y="78904"/>
                  <a:pt x="1033245" y="68886"/>
                  <a:pt x="1065139" y="63570"/>
                </a:cubicBezTo>
                <a:cubicBezTo>
                  <a:pt x="1098805" y="57959"/>
                  <a:pt x="1132872" y="55103"/>
                  <a:pt x="1166739" y="50870"/>
                </a:cubicBezTo>
                <a:cubicBezTo>
                  <a:pt x="1319350" y="0"/>
                  <a:pt x="1216202" y="24063"/>
                  <a:pt x="1484239" y="38170"/>
                </a:cubicBezTo>
                <a:cubicBezTo>
                  <a:pt x="1496939" y="42403"/>
                  <a:pt x="1509467" y="47192"/>
                  <a:pt x="1522339" y="50870"/>
                </a:cubicBezTo>
                <a:cubicBezTo>
                  <a:pt x="1564188" y="62827"/>
                  <a:pt x="1592991" y="67540"/>
                  <a:pt x="1636639" y="76270"/>
                </a:cubicBezTo>
                <a:cubicBezTo>
                  <a:pt x="1694865" y="163609"/>
                  <a:pt x="1658479" y="142817"/>
                  <a:pt x="1725539" y="165170"/>
                </a:cubicBezTo>
                <a:cubicBezTo>
                  <a:pt x="1738239" y="177870"/>
                  <a:pt x="1749462" y="192243"/>
                  <a:pt x="1763639" y="203270"/>
                </a:cubicBezTo>
                <a:cubicBezTo>
                  <a:pt x="1861048" y="279033"/>
                  <a:pt x="1817246" y="223322"/>
                  <a:pt x="1890639" y="304870"/>
                </a:cubicBezTo>
                <a:cubicBezTo>
                  <a:pt x="1912757" y="329446"/>
                  <a:pt x="1935178" y="353983"/>
                  <a:pt x="1954139" y="381070"/>
                </a:cubicBezTo>
                <a:cubicBezTo>
                  <a:pt x="1964996" y="396580"/>
                  <a:pt x="1969505" y="415816"/>
                  <a:pt x="1979539" y="431870"/>
                </a:cubicBezTo>
                <a:cubicBezTo>
                  <a:pt x="1990757" y="449819"/>
                  <a:pt x="2004939" y="465737"/>
                  <a:pt x="2017639" y="482670"/>
                </a:cubicBezTo>
                <a:cubicBezTo>
                  <a:pt x="2041862" y="579563"/>
                  <a:pt x="2012527" y="493510"/>
                  <a:pt x="2093839" y="609670"/>
                </a:cubicBezTo>
                <a:cubicBezTo>
                  <a:pt x="2104696" y="625180"/>
                  <a:pt x="2109075" y="644498"/>
                  <a:pt x="2119239" y="660470"/>
                </a:cubicBezTo>
                <a:cubicBezTo>
                  <a:pt x="2138790" y="691193"/>
                  <a:pt x="2163188" y="718647"/>
                  <a:pt x="2182739" y="749370"/>
                </a:cubicBezTo>
                <a:cubicBezTo>
                  <a:pt x="2192903" y="765342"/>
                  <a:pt x="2197135" y="784764"/>
                  <a:pt x="2208139" y="800170"/>
                </a:cubicBezTo>
                <a:cubicBezTo>
                  <a:pt x="2218578" y="814785"/>
                  <a:pt x="2236826" y="822974"/>
                  <a:pt x="2246239" y="838270"/>
                </a:cubicBezTo>
                <a:cubicBezTo>
                  <a:pt x="2271045" y="878579"/>
                  <a:pt x="2283485" y="925889"/>
                  <a:pt x="2309739" y="965270"/>
                </a:cubicBezTo>
                <a:lnTo>
                  <a:pt x="2335139" y="1003370"/>
                </a:lnTo>
                <a:cubicBezTo>
                  <a:pt x="2326672" y="1028770"/>
                  <a:pt x="2319683" y="1054711"/>
                  <a:pt x="2309739" y="1079570"/>
                </a:cubicBezTo>
                <a:cubicBezTo>
                  <a:pt x="2279367" y="1155499"/>
                  <a:pt x="2291548" y="1121443"/>
                  <a:pt x="2271639" y="1181170"/>
                </a:cubicBezTo>
                <a:cubicBezTo>
                  <a:pt x="2267406" y="1439403"/>
                  <a:pt x="2267006" y="1697728"/>
                  <a:pt x="2258939" y="1955870"/>
                </a:cubicBezTo>
                <a:cubicBezTo>
                  <a:pt x="2258521" y="1969250"/>
                  <a:pt x="2249249" y="1980926"/>
                  <a:pt x="2246239" y="1993970"/>
                </a:cubicBezTo>
                <a:cubicBezTo>
                  <a:pt x="2236531" y="2036036"/>
                  <a:pt x="2230547" y="2078904"/>
                  <a:pt x="2220839" y="2120970"/>
                </a:cubicBezTo>
                <a:cubicBezTo>
                  <a:pt x="2217829" y="2134014"/>
                  <a:pt x="2218423" y="2150500"/>
                  <a:pt x="2208139" y="2159070"/>
                </a:cubicBezTo>
                <a:cubicBezTo>
                  <a:pt x="2190626" y="2173664"/>
                  <a:pt x="2165806" y="2176003"/>
                  <a:pt x="2144639" y="2184470"/>
                </a:cubicBezTo>
                <a:cubicBezTo>
                  <a:pt x="2123472" y="2205637"/>
                  <a:pt x="2100851" y="2225442"/>
                  <a:pt x="2081139" y="2247970"/>
                </a:cubicBezTo>
                <a:cubicBezTo>
                  <a:pt x="2030661" y="2305659"/>
                  <a:pt x="2083392" y="2271117"/>
                  <a:pt x="2017639" y="2336870"/>
                </a:cubicBezTo>
                <a:cubicBezTo>
                  <a:pt x="2006846" y="2347663"/>
                  <a:pt x="1991750" y="2353112"/>
                  <a:pt x="1979539" y="2362270"/>
                </a:cubicBezTo>
                <a:cubicBezTo>
                  <a:pt x="1775670" y="2515172"/>
                  <a:pt x="2018920" y="2333685"/>
                  <a:pt x="1877939" y="2451170"/>
                </a:cubicBezTo>
                <a:cubicBezTo>
                  <a:pt x="1866213" y="2460941"/>
                  <a:pt x="1852259" y="2467698"/>
                  <a:pt x="1839839" y="2476570"/>
                </a:cubicBezTo>
                <a:cubicBezTo>
                  <a:pt x="1822615" y="2488873"/>
                  <a:pt x="1807971" y="2505204"/>
                  <a:pt x="1789039" y="2514670"/>
                </a:cubicBezTo>
                <a:cubicBezTo>
                  <a:pt x="1765092" y="2526644"/>
                  <a:pt x="1712839" y="2540070"/>
                  <a:pt x="1712839" y="2540070"/>
                </a:cubicBezTo>
                <a:cubicBezTo>
                  <a:pt x="1679965" y="2572944"/>
                  <a:pt x="1644111" y="2613779"/>
                  <a:pt x="1598539" y="2628970"/>
                </a:cubicBezTo>
                <a:lnTo>
                  <a:pt x="1560439" y="2641670"/>
                </a:lnTo>
                <a:cubicBezTo>
                  <a:pt x="1551972" y="2654370"/>
                  <a:pt x="1549628" y="2675281"/>
                  <a:pt x="1535039" y="2679770"/>
                </a:cubicBezTo>
                <a:cubicBezTo>
                  <a:pt x="1483799" y="2695536"/>
                  <a:pt x="1353599" y="2692470"/>
                  <a:pt x="1281039" y="2705170"/>
                </a:cubicBezTo>
                <a:close/>
              </a:path>
            </a:pathLst>
          </a:cu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Example: Induced Subgraph Games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rot="16200000" flipH="1">
            <a:off x="7776356" y="3320988"/>
            <a:ext cx="1008112" cy="648072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308304" y="2996952"/>
            <a:ext cx="1418456" cy="2138536"/>
            <a:chOff x="7380312" y="2780928"/>
            <a:chExt cx="1418456" cy="2138536"/>
          </a:xfrm>
        </p:grpSpPr>
        <p:cxnSp>
          <p:nvCxnSpPr>
            <p:cNvPr id="35" name="Straight Connector 34"/>
            <p:cNvCxnSpPr/>
            <p:nvPr/>
          </p:nvCxnSpPr>
          <p:spPr>
            <a:xfrm rot="5400000" flipH="1" flipV="1">
              <a:off x="7884368" y="4005064"/>
              <a:ext cx="936104" cy="648072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7308304" y="2996952"/>
              <a:ext cx="864096" cy="576064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7200292" y="3969060"/>
              <a:ext cx="1080120" cy="576064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7956376" y="2780928"/>
              <a:ext cx="194320" cy="1943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380312" y="3645024"/>
              <a:ext cx="194320" cy="1943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604448" y="3789040"/>
              <a:ext cx="194320" cy="1943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956376" y="4725144"/>
              <a:ext cx="194320" cy="1943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372200" y="3068960"/>
            <a:ext cx="1584176" cy="1900665"/>
            <a:chOff x="6372200" y="3068960"/>
            <a:chExt cx="1584176" cy="1900665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6444208" y="3068960"/>
              <a:ext cx="1512168" cy="792088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55" idx="1"/>
            </p:cNvCxnSpPr>
            <p:nvPr/>
          </p:nvCxnSpPr>
          <p:spPr>
            <a:xfrm>
              <a:off x="6444208" y="3861048"/>
              <a:ext cx="1468618" cy="1108577"/>
            </a:xfrm>
            <a:prstGeom prst="line">
              <a:avLst/>
            </a:prstGeom>
            <a:ln w="381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444208" y="3861048"/>
              <a:ext cx="936104" cy="72008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372200" y="3212976"/>
              <a:ext cx="266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>
                  <a:solidFill>
                    <a:schemeClr val="accent1"/>
                  </a:solidFill>
                </a:rPr>
                <a:t>u</a:t>
              </a:r>
              <a:endParaRPr lang="en-US" sz="28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372200" y="3789040"/>
              <a:ext cx="194320" cy="1943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8172400" y="314096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</a:t>
            </a:r>
            <a:endParaRPr lang="en-US" sz="28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8388424" y="450912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</a:t>
            </a:r>
            <a:endParaRPr lang="en-US" sz="28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596336" y="342900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x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028384" y="3573016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y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68344" y="414908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z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28384" y="414908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t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Convex Games: </a:t>
            </a:r>
            <a:br>
              <a:rPr lang="en-GB" dirty="0" smtClean="0"/>
            </a:br>
            <a:r>
              <a:rPr lang="en-GB" dirty="0" smtClean="0"/>
              <a:t>Non-Emptiness of The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5069160"/>
          </a:xfrm>
        </p:spPr>
        <p:txBody>
          <a:bodyPr>
            <a:normAutofit fontScale="92500" lnSpcReduction="10000"/>
          </a:bodyPr>
          <a:lstStyle/>
          <a:p>
            <a:r>
              <a:rPr lang="en-GB" u="sng" dirty="0" smtClean="0"/>
              <a:t>Proposition</a:t>
            </a:r>
            <a:r>
              <a:rPr lang="en-GB" dirty="0" smtClean="0"/>
              <a:t>: any convex game has a </a:t>
            </a:r>
            <a:r>
              <a:rPr lang="en-GB" dirty="0" smtClean="0">
                <a:solidFill>
                  <a:srgbClr val="FF0000"/>
                </a:solidFill>
              </a:rPr>
              <a:t>non-empty core</a:t>
            </a:r>
          </a:p>
          <a:p>
            <a:r>
              <a:rPr lang="en-GB" dirty="0" smtClean="0"/>
              <a:t>Proof: </a:t>
            </a:r>
          </a:p>
          <a:p>
            <a:pPr lvl="1"/>
            <a:r>
              <a:rPr lang="en-GB" sz="3000" dirty="0" smtClean="0"/>
              <a:t>set </a:t>
            </a:r>
            <a:r>
              <a:rPr lang="en-GB" sz="3000" dirty="0" smtClean="0">
                <a:solidFill>
                  <a:srgbClr val="FF0000"/>
                </a:solidFill>
              </a:rPr>
              <a:t>x</a:t>
            </a:r>
            <a:r>
              <a:rPr lang="en-GB" sz="3000" baseline="-25000" dirty="0" smtClean="0">
                <a:solidFill>
                  <a:srgbClr val="FF0000"/>
                </a:solidFill>
              </a:rPr>
              <a:t>1</a:t>
            </a:r>
            <a:r>
              <a:rPr lang="en-GB" sz="3000" dirty="0" smtClean="0">
                <a:solidFill>
                  <a:srgbClr val="FF0000"/>
                </a:solidFill>
              </a:rPr>
              <a:t> = v({1})</a:t>
            </a:r>
            <a:r>
              <a:rPr lang="en-GB" sz="3000" dirty="0" smtClean="0"/>
              <a:t>, </a:t>
            </a:r>
            <a:br>
              <a:rPr lang="en-GB" sz="3000" dirty="0" smtClean="0"/>
            </a:br>
            <a:r>
              <a:rPr lang="en-GB" sz="3000" dirty="0" smtClean="0"/>
              <a:t>      </a:t>
            </a:r>
            <a:r>
              <a:rPr lang="en-GB" sz="3000" dirty="0" smtClean="0">
                <a:solidFill>
                  <a:srgbClr val="FF0000"/>
                </a:solidFill>
              </a:rPr>
              <a:t>x</a:t>
            </a:r>
            <a:r>
              <a:rPr lang="en-GB" sz="3000" baseline="-25000" dirty="0" smtClean="0">
                <a:solidFill>
                  <a:srgbClr val="FF0000"/>
                </a:solidFill>
              </a:rPr>
              <a:t>2</a:t>
            </a:r>
            <a:r>
              <a:rPr lang="en-GB" sz="3000" dirty="0" smtClean="0">
                <a:solidFill>
                  <a:srgbClr val="FF0000"/>
                </a:solidFill>
              </a:rPr>
              <a:t> = v({1, 2}) - v({1})</a:t>
            </a:r>
            <a:r>
              <a:rPr lang="en-GB" sz="3000" dirty="0" smtClean="0"/>
              <a:t>, </a:t>
            </a:r>
            <a:br>
              <a:rPr lang="en-GB" sz="3000" dirty="0" smtClean="0"/>
            </a:br>
            <a:r>
              <a:rPr lang="en-GB" sz="3000" dirty="0" smtClean="0"/>
              <a:t>      ... </a:t>
            </a:r>
            <a:br>
              <a:rPr lang="en-GB" sz="3000" dirty="0" smtClean="0"/>
            </a:br>
            <a:r>
              <a:rPr lang="en-GB" sz="3000" dirty="0" smtClean="0"/>
              <a:t>      </a:t>
            </a:r>
            <a:r>
              <a:rPr lang="en-GB" sz="3000" dirty="0" err="1" smtClean="0">
                <a:solidFill>
                  <a:srgbClr val="FF0000"/>
                </a:solidFill>
              </a:rPr>
              <a:t>x</a:t>
            </a:r>
            <a:r>
              <a:rPr lang="en-GB" sz="3000" baseline="-25000" dirty="0" err="1" smtClean="0">
                <a:solidFill>
                  <a:srgbClr val="FF0000"/>
                </a:solidFill>
              </a:rPr>
              <a:t>n</a:t>
            </a:r>
            <a:r>
              <a:rPr lang="en-GB" sz="3000" dirty="0" smtClean="0">
                <a:solidFill>
                  <a:srgbClr val="FF0000"/>
                </a:solidFill>
              </a:rPr>
              <a:t> = v(N) - v(N\{n})</a:t>
            </a:r>
          </a:p>
          <a:p>
            <a:pPr lvl="2"/>
            <a:r>
              <a:rPr lang="en-GB" sz="3000" dirty="0" smtClean="0"/>
              <a:t>i.e., pay each player his marginal contribution to the coalition formed by his predecessors</a:t>
            </a:r>
          </a:p>
          <a:p>
            <a:pPr lvl="1"/>
            <a:r>
              <a:rPr lang="en-GB" sz="3000" b="1" u="sng" dirty="0" smtClean="0">
                <a:solidFill>
                  <a:srgbClr val="FF0000"/>
                </a:solidFill>
              </a:rPr>
              <a:t>x</a:t>
            </a:r>
            <a:r>
              <a:rPr lang="en-GB" sz="3000" dirty="0" smtClean="0">
                <a:solidFill>
                  <a:srgbClr val="FF0000"/>
                </a:solidFill>
              </a:rPr>
              <a:t> </a:t>
            </a:r>
            <a:r>
              <a:rPr lang="en-GB" sz="3000" dirty="0" smtClean="0"/>
              <a:t>is a payoff vector: </a:t>
            </a:r>
            <a:r>
              <a:rPr lang="en-GB" sz="3000" dirty="0" smtClean="0">
                <a:solidFill>
                  <a:srgbClr val="FF0000"/>
                </a:solidFill>
              </a:rPr>
              <a:t>x</a:t>
            </a:r>
            <a:r>
              <a:rPr lang="en-GB" sz="3000" baseline="-25000" dirty="0" smtClean="0">
                <a:solidFill>
                  <a:srgbClr val="FF0000"/>
                </a:solidFill>
              </a:rPr>
              <a:t>1</a:t>
            </a:r>
            <a:r>
              <a:rPr lang="en-GB" sz="3000" dirty="0" smtClean="0">
                <a:solidFill>
                  <a:srgbClr val="FF0000"/>
                </a:solidFill>
              </a:rPr>
              <a:t> + x</a:t>
            </a:r>
            <a:r>
              <a:rPr lang="en-GB" sz="3000" baseline="-25000" dirty="0" smtClean="0">
                <a:solidFill>
                  <a:srgbClr val="FF0000"/>
                </a:solidFill>
              </a:rPr>
              <a:t>2</a:t>
            </a:r>
            <a:r>
              <a:rPr lang="en-GB" sz="3000" dirty="0" smtClean="0">
                <a:solidFill>
                  <a:srgbClr val="FF0000"/>
                </a:solidFill>
              </a:rPr>
              <a:t> + ... + </a:t>
            </a:r>
            <a:r>
              <a:rPr lang="en-GB" sz="3000" dirty="0" err="1" smtClean="0">
                <a:solidFill>
                  <a:srgbClr val="FF0000"/>
                </a:solidFill>
              </a:rPr>
              <a:t>x</a:t>
            </a:r>
            <a:r>
              <a:rPr lang="en-GB" sz="3000" baseline="-25000" dirty="0" err="1" smtClean="0">
                <a:solidFill>
                  <a:srgbClr val="FF0000"/>
                </a:solidFill>
              </a:rPr>
              <a:t>n</a:t>
            </a:r>
            <a:r>
              <a:rPr lang="en-GB" sz="3000" dirty="0" smtClean="0"/>
              <a:t> = </a:t>
            </a:r>
            <a:br>
              <a:rPr lang="en-GB" sz="3000" dirty="0" smtClean="0"/>
            </a:br>
            <a:r>
              <a:rPr lang="en-GB" sz="3000" dirty="0" smtClean="0"/>
              <a:t>= </a:t>
            </a:r>
            <a:r>
              <a:rPr lang="en-GB" sz="3000" dirty="0" smtClean="0">
                <a:solidFill>
                  <a:srgbClr val="FF0000"/>
                </a:solidFill>
              </a:rPr>
              <a:t>v({1}) + v({1, 2}) - v({1}) + ... + v(N) - v(N\{n}) = v(N)</a:t>
            </a:r>
          </a:p>
          <a:p>
            <a:pPr lvl="1"/>
            <a:r>
              <a:rPr lang="en-GB" sz="3000" dirty="0" smtClean="0"/>
              <a:t>remains to show that </a:t>
            </a:r>
            <a:r>
              <a:rPr lang="en-GB" sz="3000" dirty="0" smtClean="0">
                <a:solidFill>
                  <a:srgbClr val="FF0000"/>
                </a:solidFill>
              </a:rPr>
              <a:t>(x</a:t>
            </a:r>
            <a:r>
              <a:rPr lang="en-GB" sz="3000" baseline="-25000" dirty="0" smtClean="0">
                <a:solidFill>
                  <a:srgbClr val="FF0000"/>
                </a:solidFill>
              </a:rPr>
              <a:t>1</a:t>
            </a:r>
            <a:r>
              <a:rPr lang="en-GB" sz="3000" dirty="0" smtClean="0">
                <a:solidFill>
                  <a:srgbClr val="FF0000"/>
                </a:solidFill>
              </a:rPr>
              <a:t>, x</a:t>
            </a:r>
            <a:r>
              <a:rPr lang="en-GB" sz="3000" baseline="-25000" dirty="0" smtClean="0">
                <a:solidFill>
                  <a:srgbClr val="FF0000"/>
                </a:solidFill>
              </a:rPr>
              <a:t>2</a:t>
            </a:r>
            <a:r>
              <a:rPr lang="en-GB" sz="3000" dirty="0" smtClean="0">
                <a:solidFill>
                  <a:srgbClr val="FF0000"/>
                </a:solidFill>
              </a:rPr>
              <a:t>, ..., </a:t>
            </a:r>
            <a:r>
              <a:rPr lang="en-GB" sz="3000" dirty="0" err="1" smtClean="0">
                <a:solidFill>
                  <a:srgbClr val="FF0000"/>
                </a:solidFill>
              </a:rPr>
              <a:t>x</a:t>
            </a:r>
            <a:r>
              <a:rPr lang="en-GB" sz="3000" baseline="-25000" dirty="0" err="1" smtClean="0">
                <a:solidFill>
                  <a:srgbClr val="FF0000"/>
                </a:solidFill>
              </a:rPr>
              <a:t>n</a:t>
            </a:r>
            <a:r>
              <a:rPr lang="en-GB" sz="3000" dirty="0" smtClean="0">
                <a:solidFill>
                  <a:srgbClr val="FF0000"/>
                </a:solidFill>
              </a:rPr>
              <a:t>)</a:t>
            </a:r>
            <a:r>
              <a:rPr lang="en-GB" sz="3000" dirty="0" smtClean="0"/>
              <a:t> is in the core</a:t>
            </a:r>
          </a:p>
        </p:txBody>
      </p:sp>
    </p:spTree>
    <p:extLst>
      <p:ext uri="{BB962C8B-B14F-4D97-AF65-F5344CB8AC3E}">
        <p14:creationId xmlns:p14="http://schemas.microsoft.com/office/powerpoint/2010/main" val="3377167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I</a:t>
            </a:r>
            <a:r>
              <a:rPr lang="en-US" dirty="0" smtClean="0"/>
              <a:t>ntroduction to cooperative games, </a:t>
            </a:r>
            <a:br>
              <a:rPr lang="en-US" dirty="0" smtClean="0"/>
            </a:br>
            <a:r>
              <a:rPr lang="en-US" dirty="0" smtClean="0"/>
              <a:t>examples of games</a:t>
            </a:r>
          </a:p>
          <a:p>
            <a:r>
              <a:rPr lang="en-US" altLang="zh-CN" dirty="0" smtClean="0"/>
              <a:t>S</a:t>
            </a:r>
            <a:r>
              <a:rPr lang="en-US" dirty="0" smtClean="0"/>
              <a:t>tability in cooperative games </a:t>
            </a:r>
            <a:br>
              <a:rPr lang="en-US" dirty="0" smtClean="0"/>
            </a:br>
            <a:r>
              <a:rPr lang="en-US" dirty="0" smtClean="0"/>
              <a:t>(core, least core)</a:t>
            </a:r>
          </a:p>
          <a:p>
            <a:r>
              <a:rPr lang="en-US" altLang="zh-CN" dirty="0" smtClean="0"/>
              <a:t>F</a:t>
            </a:r>
            <a:r>
              <a:rPr lang="en-US" dirty="0" smtClean="0"/>
              <a:t>airness in cooperative games (Shapley value)</a:t>
            </a:r>
          </a:p>
          <a:p>
            <a:r>
              <a:rPr lang="en-US" altLang="zh-CN" dirty="0" smtClean="0"/>
              <a:t>G</a:t>
            </a:r>
            <a:r>
              <a:rPr lang="en-US" dirty="0" smtClean="0"/>
              <a:t>ames with non-transferable utility, </a:t>
            </a:r>
            <a:br>
              <a:rPr lang="en-US" dirty="0" smtClean="0"/>
            </a:br>
            <a:r>
              <a:rPr lang="en-US" dirty="0" smtClean="0"/>
              <a:t>hedonic games, Gale-Shapley algorithm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823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Convex Games Have Non-Empty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712968" cy="4680520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Proof (continued): </a:t>
            </a:r>
          </a:p>
          <a:p>
            <a:pPr lvl="1"/>
            <a:r>
              <a:rPr lang="en-GB" dirty="0" smtClean="0"/>
              <a:t>x</a:t>
            </a:r>
            <a:r>
              <a:rPr lang="en-GB" baseline="-25000" dirty="0" smtClean="0"/>
              <a:t>1</a:t>
            </a:r>
            <a:r>
              <a:rPr lang="en-GB" dirty="0" smtClean="0"/>
              <a:t> = v({1}), x</a:t>
            </a:r>
            <a:r>
              <a:rPr lang="en-GB" baseline="-25000" dirty="0" smtClean="0"/>
              <a:t>2</a:t>
            </a:r>
            <a:r>
              <a:rPr lang="en-GB" dirty="0" smtClean="0"/>
              <a:t> = v({1, 2}) - v({1}), ...,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n</a:t>
            </a:r>
            <a:r>
              <a:rPr lang="en-GB" dirty="0" smtClean="0"/>
              <a:t> = v(N)-v(N\{n})</a:t>
            </a:r>
          </a:p>
          <a:p>
            <a:pPr lvl="1"/>
            <a:r>
              <a:rPr lang="en-GB" dirty="0" smtClean="0"/>
              <a:t>pick any coalition C = {</a:t>
            </a:r>
            <a:r>
              <a:rPr lang="en-GB" dirty="0" err="1" smtClean="0"/>
              <a:t>i</a:t>
            </a:r>
            <a:r>
              <a:rPr lang="en-GB" dirty="0" smtClean="0"/>
              <a:t>, j, ..., s}, where </a:t>
            </a:r>
            <a:r>
              <a:rPr lang="en-GB" dirty="0" err="1" smtClean="0"/>
              <a:t>i</a:t>
            </a:r>
            <a:r>
              <a:rPr lang="en-GB" dirty="0" smtClean="0"/>
              <a:t> &lt; j &lt; ... &lt; s</a:t>
            </a:r>
          </a:p>
          <a:p>
            <a:pPr lvl="1"/>
            <a:r>
              <a:rPr lang="en-GB" dirty="0" smtClean="0"/>
              <a:t>we will prove v(C) ≤ x</a:t>
            </a:r>
            <a:r>
              <a:rPr lang="en-GB" baseline="-25000" dirty="0" smtClean="0"/>
              <a:t>i</a:t>
            </a:r>
            <a:r>
              <a:rPr lang="en-GB" dirty="0" smtClean="0"/>
              <a:t> +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j</a:t>
            </a:r>
            <a:r>
              <a:rPr lang="en-GB" dirty="0" smtClean="0"/>
              <a:t> + ... +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s</a:t>
            </a:r>
            <a:r>
              <a:rPr lang="en-GB" dirty="0" smtClean="0"/>
              <a:t> , i.e., C cannot deviate</a:t>
            </a:r>
          </a:p>
          <a:p>
            <a:pPr lvl="1"/>
            <a:r>
              <a:rPr lang="en-GB" sz="2600" dirty="0" smtClean="0"/>
              <a:t>v(C) = </a:t>
            </a:r>
            <a:r>
              <a:rPr lang="en-GB" sz="2600" dirty="0" smtClean="0">
                <a:solidFill>
                  <a:schemeClr val="accent1"/>
                </a:solidFill>
              </a:rPr>
              <a:t>v({</a:t>
            </a:r>
            <a:r>
              <a:rPr lang="en-GB" sz="2600" dirty="0" err="1" smtClean="0">
                <a:solidFill>
                  <a:schemeClr val="accent1"/>
                </a:solidFill>
              </a:rPr>
              <a:t>i</a:t>
            </a:r>
            <a:r>
              <a:rPr lang="en-GB" sz="2600" dirty="0" smtClean="0">
                <a:solidFill>
                  <a:schemeClr val="accent1"/>
                </a:solidFill>
              </a:rPr>
              <a:t>})</a:t>
            </a:r>
            <a:r>
              <a:rPr lang="en-GB" sz="2600" dirty="0" smtClean="0"/>
              <a:t> + </a:t>
            </a:r>
            <a:r>
              <a:rPr lang="en-GB" sz="2600" dirty="0" smtClean="0">
                <a:solidFill>
                  <a:srgbClr val="FF0000"/>
                </a:solidFill>
              </a:rPr>
              <a:t>v({</a:t>
            </a:r>
            <a:r>
              <a:rPr lang="en-GB" sz="2600" dirty="0" err="1" smtClean="0">
                <a:solidFill>
                  <a:srgbClr val="FF0000"/>
                </a:solidFill>
              </a:rPr>
              <a:t>i</a:t>
            </a:r>
            <a:r>
              <a:rPr lang="en-GB" sz="2600" dirty="0" smtClean="0">
                <a:solidFill>
                  <a:srgbClr val="FF0000"/>
                </a:solidFill>
              </a:rPr>
              <a:t>, j}) - v({</a:t>
            </a:r>
            <a:r>
              <a:rPr lang="en-GB" sz="2600" dirty="0" err="1" smtClean="0">
                <a:solidFill>
                  <a:srgbClr val="FF0000"/>
                </a:solidFill>
              </a:rPr>
              <a:t>i</a:t>
            </a:r>
            <a:r>
              <a:rPr lang="en-GB" sz="2600" dirty="0" smtClean="0">
                <a:solidFill>
                  <a:srgbClr val="FF0000"/>
                </a:solidFill>
              </a:rPr>
              <a:t>}) </a:t>
            </a:r>
            <a:r>
              <a:rPr lang="en-GB" sz="2600" dirty="0" smtClean="0"/>
              <a:t>+ ... + </a:t>
            </a:r>
            <a:r>
              <a:rPr lang="en-GB" sz="2600" dirty="0" smtClean="0">
                <a:solidFill>
                  <a:srgbClr val="00B050"/>
                </a:solidFill>
              </a:rPr>
              <a:t>v(C) - v(C\{s})</a:t>
            </a:r>
          </a:p>
          <a:p>
            <a:pPr lvl="2"/>
            <a:r>
              <a:rPr lang="en-GB" sz="2600" dirty="0" smtClean="0">
                <a:solidFill>
                  <a:schemeClr val="accent1"/>
                </a:solidFill>
              </a:rPr>
              <a:t>v({</a:t>
            </a:r>
            <a:r>
              <a:rPr lang="en-GB" sz="2600" dirty="0" err="1" smtClean="0">
                <a:solidFill>
                  <a:schemeClr val="accent1"/>
                </a:solidFill>
              </a:rPr>
              <a:t>i</a:t>
            </a:r>
            <a:r>
              <a:rPr lang="en-GB" sz="2600" dirty="0" smtClean="0">
                <a:solidFill>
                  <a:schemeClr val="accent1"/>
                </a:solidFill>
              </a:rPr>
              <a:t>})</a:t>
            </a:r>
            <a:r>
              <a:rPr lang="en-GB" sz="2600" dirty="0" smtClean="0"/>
              <a:t> = v({</a:t>
            </a:r>
            <a:r>
              <a:rPr lang="en-GB" sz="2600" dirty="0" err="1" smtClean="0"/>
              <a:t>i</a:t>
            </a:r>
            <a:r>
              <a:rPr lang="en-GB" sz="2600" dirty="0" smtClean="0"/>
              <a:t>}) - v(Ø) ≤ v({1, ..., i-1, </a:t>
            </a:r>
            <a:r>
              <a:rPr lang="en-GB" sz="2600" dirty="0" err="1" smtClean="0"/>
              <a:t>i</a:t>
            </a:r>
            <a:r>
              <a:rPr lang="en-GB" sz="2600" dirty="0" smtClean="0"/>
              <a:t>}) - v({1, ..., i-1}) = </a:t>
            </a:r>
            <a:r>
              <a:rPr lang="en-GB" sz="2600" dirty="0" smtClean="0">
                <a:solidFill>
                  <a:schemeClr val="accent1"/>
                </a:solidFill>
              </a:rPr>
              <a:t>x</a:t>
            </a:r>
            <a:r>
              <a:rPr lang="en-GB" sz="2600" baseline="-25000" dirty="0" smtClean="0">
                <a:solidFill>
                  <a:schemeClr val="accent1"/>
                </a:solidFill>
              </a:rPr>
              <a:t>i</a:t>
            </a:r>
            <a:r>
              <a:rPr lang="en-GB" sz="2600" dirty="0" smtClean="0">
                <a:solidFill>
                  <a:schemeClr val="accent1"/>
                </a:solidFill>
              </a:rPr>
              <a:t> </a:t>
            </a:r>
          </a:p>
          <a:p>
            <a:pPr lvl="2"/>
            <a:r>
              <a:rPr lang="en-GB" sz="2600" dirty="0" smtClean="0">
                <a:solidFill>
                  <a:srgbClr val="FF0000"/>
                </a:solidFill>
              </a:rPr>
              <a:t>v({</a:t>
            </a:r>
            <a:r>
              <a:rPr lang="en-GB" sz="2600" dirty="0" err="1" smtClean="0">
                <a:solidFill>
                  <a:srgbClr val="FF0000"/>
                </a:solidFill>
              </a:rPr>
              <a:t>i</a:t>
            </a:r>
            <a:r>
              <a:rPr lang="en-GB" sz="2600" dirty="0" smtClean="0">
                <a:solidFill>
                  <a:srgbClr val="FF0000"/>
                </a:solidFill>
              </a:rPr>
              <a:t>, j}) - v({</a:t>
            </a:r>
            <a:r>
              <a:rPr lang="en-GB" sz="2600" dirty="0" err="1" smtClean="0">
                <a:solidFill>
                  <a:srgbClr val="FF0000"/>
                </a:solidFill>
              </a:rPr>
              <a:t>i</a:t>
            </a:r>
            <a:r>
              <a:rPr lang="en-GB" sz="2600" dirty="0" smtClean="0">
                <a:solidFill>
                  <a:srgbClr val="FF0000"/>
                </a:solidFill>
              </a:rPr>
              <a:t>})</a:t>
            </a:r>
            <a:r>
              <a:rPr lang="en-GB" sz="2600" dirty="0" smtClean="0"/>
              <a:t>          ≤ v({1, ..., j-1, j}) - v({1, ..., j-1}) = </a:t>
            </a:r>
            <a:r>
              <a:rPr lang="en-GB" sz="2600" dirty="0" err="1" smtClean="0">
                <a:solidFill>
                  <a:srgbClr val="FF0000"/>
                </a:solidFill>
              </a:rPr>
              <a:t>x</a:t>
            </a:r>
            <a:r>
              <a:rPr lang="en-GB" sz="2600" baseline="-25000" dirty="0" err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n-GB" sz="2600" dirty="0" smtClean="0"/>
              <a:t> </a:t>
            </a:r>
          </a:p>
          <a:p>
            <a:pPr lvl="2"/>
            <a:r>
              <a:rPr lang="en-GB" sz="2600" dirty="0" smtClean="0"/>
              <a:t>....</a:t>
            </a:r>
          </a:p>
          <a:p>
            <a:pPr lvl="2"/>
            <a:r>
              <a:rPr lang="en-GB" sz="2600" dirty="0" smtClean="0">
                <a:solidFill>
                  <a:srgbClr val="00B050"/>
                </a:solidFill>
              </a:rPr>
              <a:t>v(C) - v(C\{s})</a:t>
            </a:r>
            <a:r>
              <a:rPr lang="en-GB" sz="2600" dirty="0" smtClean="0"/>
              <a:t>         ≤ v({1, ..., s-1, s}) - v({1, ..., s-1}) = </a:t>
            </a:r>
            <a:r>
              <a:rPr lang="en-GB" sz="2600" dirty="0" err="1" smtClean="0">
                <a:solidFill>
                  <a:srgbClr val="00B050"/>
                </a:solidFill>
              </a:rPr>
              <a:t>x</a:t>
            </a:r>
            <a:r>
              <a:rPr lang="en-GB" sz="2600" baseline="-25000" dirty="0" err="1" smtClean="0">
                <a:solidFill>
                  <a:srgbClr val="00B050"/>
                </a:solidFill>
              </a:rPr>
              <a:t>s</a:t>
            </a:r>
            <a:r>
              <a:rPr lang="en-GB" sz="2600" dirty="0" smtClean="0"/>
              <a:t> </a:t>
            </a:r>
          </a:p>
          <a:p>
            <a:pPr lvl="1"/>
            <a:r>
              <a:rPr lang="en-GB" dirty="0" smtClean="0"/>
              <a:t>thus, v(C) ≤ x</a:t>
            </a:r>
            <a:r>
              <a:rPr lang="en-GB" baseline="-25000" dirty="0" smtClean="0"/>
              <a:t>i</a:t>
            </a:r>
            <a:r>
              <a:rPr lang="en-GB" dirty="0" smtClean="0"/>
              <a:t> +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j</a:t>
            </a:r>
            <a:r>
              <a:rPr lang="en-GB" dirty="0" smtClean="0"/>
              <a:t> + ... + </a:t>
            </a:r>
            <a:r>
              <a:rPr lang="en-GB" dirty="0" err="1" smtClean="0"/>
              <a:t>x</a:t>
            </a:r>
            <a:r>
              <a:rPr lang="en-GB" baseline="-25000" dirty="0" err="1" smtClean="0"/>
              <a:t>s</a:t>
            </a:r>
            <a:r>
              <a:rPr lang="en-GB" dirty="0" smtClean="0"/>
              <a:t> </a:t>
            </a:r>
          </a:p>
          <a:p>
            <a:pPr lvl="1">
              <a:buNone/>
            </a:pPr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US" dirty="0"/>
          </a:p>
        </p:txBody>
      </p:sp>
      <p:grpSp>
        <p:nvGrpSpPr>
          <p:cNvPr id="6" name="Group 20"/>
          <p:cNvGrpSpPr/>
          <p:nvPr/>
        </p:nvGrpSpPr>
        <p:grpSpPr>
          <a:xfrm>
            <a:off x="2339752" y="6093296"/>
            <a:ext cx="4432568" cy="554360"/>
            <a:chOff x="2339752" y="6093296"/>
            <a:chExt cx="4432568" cy="554360"/>
          </a:xfrm>
        </p:grpSpPr>
        <p:grpSp>
          <p:nvGrpSpPr>
            <p:cNvPr id="7" name="Group 36"/>
            <p:cNvGrpSpPr/>
            <p:nvPr/>
          </p:nvGrpSpPr>
          <p:grpSpPr>
            <a:xfrm>
              <a:off x="2339752" y="6093296"/>
              <a:ext cx="4432568" cy="554360"/>
              <a:chOff x="2339752" y="6021288"/>
              <a:chExt cx="4432568" cy="554360"/>
            </a:xfrm>
          </p:grpSpPr>
          <p:grpSp>
            <p:nvGrpSpPr>
              <p:cNvPr id="10" name="Group 33"/>
              <p:cNvGrpSpPr/>
              <p:nvPr/>
            </p:nvGrpSpPr>
            <p:grpSpPr>
              <a:xfrm>
                <a:off x="2339752" y="6021288"/>
                <a:ext cx="1109096" cy="554360"/>
                <a:chOff x="2339752" y="6021288"/>
                <a:chExt cx="1109096" cy="554360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2339752" y="6021288"/>
                  <a:ext cx="554360" cy="55436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2894488" y="6021288"/>
                  <a:ext cx="554360" cy="554360"/>
                </a:xfrm>
                <a:prstGeom prst="rect">
                  <a:avLst/>
                </a:prstGeom>
                <a:solidFill>
                  <a:schemeClr val="accent1">
                    <a:alpha val="3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1" name="Group 6"/>
              <p:cNvGrpSpPr/>
              <p:nvPr/>
            </p:nvGrpSpPr>
            <p:grpSpPr>
              <a:xfrm>
                <a:off x="3448888" y="6021288"/>
                <a:ext cx="1109096" cy="554360"/>
                <a:chOff x="1547664" y="6021288"/>
                <a:chExt cx="1109096" cy="554360"/>
              </a:xfrm>
              <a:noFill/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1547664" y="6021288"/>
                  <a:ext cx="554360" cy="554360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2102400" y="6021288"/>
                  <a:ext cx="554360" cy="554360"/>
                </a:xfrm>
                <a:prstGeom prst="rect">
                  <a:avLst/>
                </a:prstGeom>
                <a:grp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2" name="Group 34"/>
              <p:cNvGrpSpPr/>
              <p:nvPr/>
            </p:nvGrpSpPr>
            <p:grpSpPr>
              <a:xfrm>
                <a:off x="4554088" y="6021288"/>
                <a:ext cx="1109096" cy="554360"/>
                <a:chOff x="4554088" y="6021288"/>
                <a:chExt cx="1109096" cy="554360"/>
              </a:xfrm>
            </p:grpSpPr>
            <p:sp>
              <p:nvSpPr>
                <p:cNvPr id="19" name="Rectangle 3"/>
                <p:cNvSpPr/>
                <p:nvPr/>
              </p:nvSpPr>
              <p:spPr>
                <a:xfrm>
                  <a:off x="4554088" y="6021288"/>
                  <a:ext cx="554360" cy="554360"/>
                </a:xfrm>
                <a:prstGeom prst="rect">
                  <a:avLst/>
                </a:prstGeom>
                <a:solidFill>
                  <a:schemeClr val="accent1">
                    <a:alpha val="3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5108824" y="6021288"/>
                  <a:ext cx="554360" cy="55436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3" name="Group 35"/>
              <p:cNvGrpSpPr/>
              <p:nvPr/>
            </p:nvGrpSpPr>
            <p:grpSpPr>
              <a:xfrm>
                <a:off x="5663224" y="6021288"/>
                <a:ext cx="1109096" cy="554360"/>
                <a:chOff x="5663224" y="6021288"/>
                <a:chExt cx="1109096" cy="554360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663224" y="6021288"/>
                  <a:ext cx="554360" cy="554360"/>
                </a:xfrm>
                <a:prstGeom prst="rect">
                  <a:avLst/>
                </a:prstGeom>
                <a:solidFill>
                  <a:schemeClr val="accent1">
                    <a:alpha val="30000"/>
                  </a:schemeClr>
                </a:solidFill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6217960" y="6021288"/>
                  <a:ext cx="554360" cy="554360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1" name="TextBox 30"/>
            <p:cNvSpPr txBox="1"/>
            <p:nvPr/>
          </p:nvSpPr>
          <p:spPr>
            <a:xfrm>
              <a:off x="3059832" y="6093296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/>
                <a:t>i</a:t>
              </a:r>
              <a:endParaRPr lang="en-US" sz="2800" dirty="0" smtClean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16016" y="6093296"/>
              <a:ext cx="27122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j</a:t>
              </a:r>
              <a:endParaRPr lang="en-US" sz="2800" dirty="0" smtClean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796136" y="6093296"/>
              <a:ext cx="32573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s</a:t>
              </a:r>
              <a:endParaRPr lang="en-US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3609552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Convex Games: Remarks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This proof suggests a simple algorithm for </a:t>
            </a:r>
            <a:r>
              <a:rPr lang="en-GB" dirty="0" smtClean="0">
                <a:solidFill>
                  <a:schemeClr val="accent1"/>
                </a:solidFill>
              </a:rPr>
              <a:t>constructing</a:t>
            </a:r>
            <a:r>
              <a:rPr lang="en-GB" dirty="0" smtClean="0"/>
              <a:t> an outcome in the core</a:t>
            </a:r>
          </a:p>
          <a:p>
            <a:pPr lvl="1"/>
            <a:r>
              <a:rPr lang="en-GB" dirty="0" smtClean="0"/>
              <a:t>order the players as </a:t>
            </a:r>
            <a:r>
              <a:rPr lang="en-GB" dirty="0" smtClean="0">
                <a:solidFill>
                  <a:srgbClr val="FF0000"/>
                </a:solidFill>
              </a:rPr>
              <a:t>1, ..., n</a:t>
            </a:r>
          </a:p>
          <a:p>
            <a:pPr lvl="1"/>
            <a:r>
              <a:rPr lang="en-GB" dirty="0" smtClean="0"/>
              <a:t>compute </a:t>
            </a:r>
            <a:r>
              <a:rPr lang="en-GB" dirty="0" smtClean="0">
                <a:solidFill>
                  <a:srgbClr val="FF0000"/>
                </a:solidFill>
              </a:rPr>
              <a:t>v({1})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v({1, 2})</a:t>
            </a:r>
            <a:r>
              <a:rPr lang="en-GB" dirty="0" smtClean="0"/>
              <a:t>, ..., </a:t>
            </a:r>
            <a:r>
              <a:rPr lang="en-GB" dirty="0" smtClean="0">
                <a:solidFill>
                  <a:srgbClr val="FF0000"/>
                </a:solidFill>
              </a:rPr>
              <a:t>v(N)</a:t>
            </a:r>
          </a:p>
          <a:p>
            <a:pPr lvl="1"/>
            <a:r>
              <a:rPr lang="en-GB" dirty="0" smtClean="0"/>
              <a:t>set </a:t>
            </a:r>
            <a:r>
              <a:rPr lang="en-GB" dirty="0" smtClean="0">
                <a:solidFill>
                  <a:srgbClr val="FF0000"/>
                </a:solidFill>
              </a:rPr>
              <a:t>x</a:t>
            </a:r>
            <a:r>
              <a:rPr lang="en-GB" baseline="-25000" dirty="0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= v({1, ..., i-1,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}) - v({1, ..., i-1})</a:t>
            </a:r>
          </a:p>
          <a:p>
            <a:r>
              <a:rPr lang="en-GB" dirty="0" smtClean="0"/>
              <a:t>I.e., for convex games an outcome in the core can be constructed in time </a:t>
            </a:r>
            <a:r>
              <a:rPr lang="en-GB" dirty="0" smtClean="0">
                <a:solidFill>
                  <a:schemeClr val="accent1"/>
                </a:solidFill>
              </a:rPr>
              <a:t>polynomial in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n</a:t>
            </a:r>
            <a:r>
              <a:rPr lang="en-GB" dirty="0" smtClean="0"/>
              <a:t> given </a:t>
            </a:r>
            <a:r>
              <a:rPr lang="en-GB" dirty="0" smtClean="0">
                <a:solidFill>
                  <a:schemeClr val="accent1"/>
                </a:solidFill>
              </a:rPr>
              <a:t>oracle access</a:t>
            </a:r>
            <a:r>
              <a:rPr lang="en-GB" dirty="0" smtClean="0"/>
              <a:t> to the characteristic function </a:t>
            </a:r>
          </a:p>
          <a:p>
            <a:pPr lvl="1"/>
            <a:r>
              <a:rPr lang="en-GB" dirty="0" smtClean="0"/>
              <a:t>even though the representation of the game </a:t>
            </a:r>
            <a:br>
              <a:rPr lang="en-GB" dirty="0" smtClean="0"/>
            </a:br>
            <a:r>
              <a:rPr lang="en-GB" dirty="0" smtClean="0"/>
              <a:t>involves </a:t>
            </a:r>
            <a:r>
              <a:rPr lang="en-GB" dirty="0" smtClean="0">
                <a:solidFill>
                  <a:srgbClr val="FF0000"/>
                </a:solidFill>
              </a:rPr>
              <a:t>2</a:t>
            </a:r>
            <a:r>
              <a:rPr lang="en-GB" baseline="30000" dirty="0" smtClean="0">
                <a:solidFill>
                  <a:srgbClr val="FF0000"/>
                </a:solidFill>
              </a:rPr>
              <a:t>n</a:t>
            </a:r>
            <a:r>
              <a:rPr lang="en-GB" dirty="0" smtClean="0"/>
              <a:t> numbers</a:t>
            </a:r>
          </a:p>
        </p:txBody>
      </p:sp>
    </p:spTree>
    <p:extLst>
      <p:ext uri="{BB962C8B-B14F-4D97-AF65-F5344CB8AC3E}">
        <p14:creationId xmlns:p14="http://schemas.microsoft.com/office/powerpoint/2010/main" val="11582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Stability in Simple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997152"/>
          </a:xfrm>
        </p:spPr>
        <p:txBody>
          <a:bodyPr>
            <a:normAutofit fontScale="85000" lnSpcReduction="20000"/>
          </a:bodyPr>
          <a:lstStyle/>
          <a:p>
            <a:r>
              <a:rPr lang="en-GB" u="sng" dirty="0" smtClean="0">
                <a:sym typeface="Symbol"/>
              </a:rPr>
              <a:t>Convention:</a:t>
            </a:r>
            <a:r>
              <a:rPr lang="en-GB" dirty="0" smtClean="0">
                <a:sym typeface="Symbol"/>
              </a:rPr>
              <a:t> in simple games we always assume that the grand coalition forms</a:t>
            </a:r>
          </a:p>
          <a:p>
            <a:pPr lvl="1"/>
            <a:r>
              <a:rPr lang="en-GB" dirty="0" smtClean="0">
                <a:sym typeface="Symbol"/>
              </a:rPr>
              <a:t>outcome = payoff vector for the grand coalition</a:t>
            </a:r>
          </a:p>
          <a:p>
            <a:r>
              <a:rPr lang="en-GB" u="sng" dirty="0" smtClean="0">
                <a:sym typeface="Symbol"/>
              </a:rPr>
              <a:t>Theorem</a:t>
            </a:r>
            <a:r>
              <a:rPr lang="en-GB" dirty="0" smtClean="0">
                <a:sym typeface="Symbol"/>
              </a:rPr>
              <a:t>: a simple game has a non-empty core </a:t>
            </a:r>
            <a:r>
              <a:rPr lang="en-GB" dirty="0" err="1" smtClean="0"/>
              <a:t>iff</a:t>
            </a:r>
            <a:r>
              <a:rPr lang="en-GB" dirty="0" smtClean="0"/>
              <a:t> it has a veto player. </a:t>
            </a:r>
          </a:p>
          <a:p>
            <a:r>
              <a:rPr lang="en-GB" dirty="0" smtClean="0"/>
              <a:t>Proof (</a:t>
            </a:r>
            <a:r>
              <a:rPr lang="en-GB" dirty="0" smtClean="0">
                <a:sym typeface="Symbol"/>
              </a:rPr>
              <a:t></a:t>
            </a:r>
            <a:r>
              <a:rPr lang="en-GB" dirty="0" smtClean="0"/>
              <a:t>): </a:t>
            </a:r>
          </a:p>
          <a:p>
            <a:pPr lvl="1"/>
            <a:r>
              <a:rPr lang="en-GB" dirty="0" smtClean="0"/>
              <a:t>the case </a:t>
            </a:r>
            <a:r>
              <a:rPr lang="en-GB" dirty="0" smtClean="0">
                <a:solidFill>
                  <a:srgbClr val="FF0000"/>
                </a:solidFill>
              </a:rPr>
              <a:t>v(N)=0 </a:t>
            </a:r>
            <a:r>
              <a:rPr lang="en-GB" dirty="0" smtClean="0"/>
              <a:t>is easy, so suppose </a:t>
            </a:r>
            <a:r>
              <a:rPr lang="en-GB" dirty="0" smtClean="0">
                <a:solidFill>
                  <a:srgbClr val="FF0000"/>
                </a:solidFill>
              </a:rPr>
              <a:t>v(N)=1</a:t>
            </a:r>
          </a:p>
          <a:p>
            <a:pPr lvl="1"/>
            <a:r>
              <a:rPr lang="en-GB" dirty="0" smtClean="0"/>
              <a:t>suppose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 is a veto player</a:t>
            </a:r>
          </a:p>
          <a:p>
            <a:pPr lvl="1"/>
            <a:r>
              <a:rPr lang="en-GB" dirty="0" smtClean="0"/>
              <a:t>consider a payoff vector </a:t>
            </a:r>
            <a:r>
              <a:rPr lang="en-GB" b="1" u="sng" dirty="0" smtClean="0">
                <a:solidFill>
                  <a:srgbClr val="FF0000"/>
                </a:solidFill>
              </a:rPr>
              <a:t>x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with </a:t>
            </a:r>
            <a:r>
              <a:rPr lang="en-GB" dirty="0" smtClean="0">
                <a:solidFill>
                  <a:srgbClr val="FF0000"/>
                </a:solidFill>
              </a:rPr>
              <a:t>x</a:t>
            </a:r>
            <a:r>
              <a:rPr lang="en-GB" baseline="-25000" dirty="0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= 1</a:t>
            </a:r>
            <a:r>
              <a:rPr lang="en-GB" dirty="0" smtClean="0"/>
              <a:t>, </a:t>
            </a:r>
            <a:r>
              <a:rPr lang="en-GB" dirty="0" err="1" smtClean="0">
                <a:solidFill>
                  <a:srgbClr val="FF0000"/>
                </a:solidFill>
              </a:rPr>
              <a:t>x</a:t>
            </a:r>
            <a:r>
              <a:rPr lang="en-GB" baseline="-25000" dirty="0" err="1" smtClean="0">
                <a:solidFill>
                  <a:srgbClr val="FF0000"/>
                </a:solidFill>
              </a:rPr>
              <a:t>k</a:t>
            </a:r>
            <a:r>
              <a:rPr lang="en-GB" dirty="0" smtClean="0">
                <a:solidFill>
                  <a:srgbClr val="FF0000"/>
                </a:solidFill>
              </a:rPr>
              <a:t> = 0</a:t>
            </a:r>
            <a:r>
              <a:rPr lang="en-GB" dirty="0" smtClean="0"/>
              <a:t> for </a:t>
            </a:r>
            <a:r>
              <a:rPr lang="en-GB" dirty="0" smtClean="0">
                <a:solidFill>
                  <a:srgbClr val="FF0000"/>
                </a:solidFill>
              </a:rPr>
              <a:t>k ≠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endParaRPr lang="en-GB" dirty="0" smtClean="0">
              <a:solidFill>
                <a:srgbClr val="FF0000"/>
              </a:solidFill>
            </a:endParaRPr>
          </a:p>
          <a:p>
            <a:pPr lvl="1"/>
            <a:r>
              <a:rPr lang="en-GB" dirty="0" smtClean="0"/>
              <a:t>no coalition </a:t>
            </a:r>
            <a:r>
              <a:rPr lang="en-GB" dirty="0" smtClean="0">
                <a:solidFill>
                  <a:srgbClr val="FF0000"/>
                </a:solidFill>
              </a:rPr>
              <a:t>C</a:t>
            </a:r>
            <a:r>
              <a:rPr lang="en-GB" dirty="0" smtClean="0"/>
              <a:t> can deviate from </a:t>
            </a:r>
            <a:r>
              <a:rPr lang="en-GB" b="1" u="sng" dirty="0" smtClean="0">
                <a:solidFill>
                  <a:srgbClr val="FF0000"/>
                </a:solidFill>
              </a:rPr>
              <a:t>x</a:t>
            </a:r>
            <a:r>
              <a:rPr lang="en-GB" dirty="0" smtClean="0"/>
              <a:t>:</a:t>
            </a:r>
          </a:p>
          <a:p>
            <a:pPr lvl="2"/>
            <a:r>
              <a:rPr lang="en-GB" sz="2600" dirty="0" smtClean="0"/>
              <a:t>if </a:t>
            </a:r>
            <a:r>
              <a:rPr lang="en-GB" sz="2600" dirty="0" err="1" smtClean="0">
                <a:solidFill>
                  <a:srgbClr val="FF0000"/>
                </a:solidFill>
              </a:rPr>
              <a:t>i</a:t>
            </a:r>
            <a:r>
              <a:rPr lang="en-GB" sz="2600" dirty="0" smtClean="0">
                <a:solidFill>
                  <a:srgbClr val="FF0000"/>
                </a:solidFill>
              </a:rPr>
              <a:t> </a:t>
            </a:r>
            <a:r>
              <a:rPr lang="en-GB" sz="2600" dirty="0" smtClean="0">
                <a:solidFill>
                  <a:srgbClr val="FF0000"/>
                </a:solidFill>
                <a:sym typeface="Symbol"/>
              </a:rPr>
              <a:t> C</a:t>
            </a:r>
            <a:r>
              <a:rPr lang="en-GB" sz="2600" dirty="0" smtClean="0">
                <a:sym typeface="Symbol"/>
              </a:rPr>
              <a:t>, we have </a:t>
            </a:r>
            <a:r>
              <a:rPr lang="en-GB" sz="2600" dirty="0" smtClean="0">
                <a:solidFill>
                  <a:srgbClr val="FF0000"/>
                </a:solidFill>
                <a:latin typeface="Symbol" pitchFamily="18" charset="2"/>
              </a:rPr>
              <a:t>S</a:t>
            </a:r>
            <a:r>
              <a:rPr lang="en-GB" sz="2600" baseline="-25000" dirty="0" smtClean="0">
                <a:solidFill>
                  <a:srgbClr val="FF0000"/>
                </a:solidFill>
              </a:rPr>
              <a:t> </a:t>
            </a:r>
            <a:r>
              <a:rPr lang="en-GB" sz="2600" baseline="-25000" dirty="0" err="1" smtClean="0">
                <a:solidFill>
                  <a:srgbClr val="FF0000"/>
                </a:solidFill>
              </a:rPr>
              <a:t>k</a:t>
            </a:r>
            <a:r>
              <a:rPr lang="en-GB" sz="2600" baseline="-25000" dirty="0" err="1" smtClean="0">
                <a:solidFill>
                  <a:srgbClr val="FF0000"/>
                </a:solidFill>
                <a:sym typeface="Symbol"/>
              </a:rPr>
              <a:t></a:t>
            </a:r>
            <a:r>
              <a:rPr lang="en-GB" sz="2600" baseline="-25000" dirty="0" err="1" smtClean="0">
                <a:solidFill>
                  <a:srgbClr val="FF0000"/>
                </a:solidFill>
              </a:rPr>
              <a:t>C</a:t>
            </a:r>
            <a:r>
              <a:rPr lang="en-GB" sz="2600" baseline="-25000" dirty="0" smtClean="0">
                <a:solidFill>
                  <a:srgbClr val="FF0000"/>
                </a:solidFill>
              </a:rPr>
              <a:t> </a:t>
            </a:r>
            <a:r>
              <a:rPr lang="en-GB" sz="2600" dirty="0" err="1" smtClean="0">
                <a:solidFill>
                  <a:srgbClr val="FF0000"/>
                </a:solidFill>
              </a:rPr>
              <a:t>x</a:t>
            </a:r>
            <a:r>
              <a:rPr lang="en-GB" sz="2600" baseline="-25000" dirty="0" err="1" smtClean="0">
                <a:solidFill>
                  <a:srgbClr val="FF0000"/>
                </a:solidFill>
              </a:rPr>
              <a:t>k</a:t>
            </a:r>
            <a:r>
              <a:rPr lang="en-GB" sz="2600" dirty="0" smtClean="0">
                <a:solidFill>
                  <a:srgbClr val="FF0000"/>
                </a:solidFill>
              </a:rPr>
              <a:t> = 1 ≥ v(C)</a:t>
            </a:r>
          </a:p>
          <a:p>
            <a:pPr lvl="2"/>
            <a:r>
              <a:rPr lang="en-GB" sz="2600" dirty="0" smtClean="0"/>
              <a:t>if </a:t>
            </a:r>
            <a:r>
              <a:rPr lang="en-GB" sz="2600" dirty="0" err="1" smtClean="0">
                <a:solidFill>
                  <a:srgbClr val="FF0000"/>
                </a:solidFill>
              </a:rPr>
              <a:t>i</a:t>
            </a:r>
            <a:r>
              <a:rPr lang="en-GB" sz="2600" dirty="0" smtClean="0">
                <a:solidFill>
                  <a:srgbClr val="FF0000"/>
                </a:solidFill>
              </a:rPr>
              <a:t> </a:t>
            </a:r>
            <a:r>
              <a:rPr lang="en-GB" sz="2600" dirty="0" smtClean="0">
                <a:solidFill>
                  <a:srgbClr val="FF0000"/>
                </a:solidFill>
                <a:sym typeface="Symbol"/>
              </a:rPr>
              <a:t> C</a:t>
            </a:r>
            <a:r>
              <a:rPr lang="en-GB" sz="2600" dirty="0" smtClean="0">
                <a:sym typeface="Symbol"/>
              </a:rPr>
              <a:t>, we have </a:t>
            </a:r>
            <a:r>
              <a:rPr lang="en-GB" sz="2600" dirty="0" smtClean="0">
                <a:solidFill>
                  <a:srgbClr val="FF0000"/>
                </a:solidFill>
                <a:sym typeface="Symbol"/>
              </a:rPr>
              <a:t>v(C) = 0</a:t>
            </a:r>
            <a:r>
              <a:rPr lang="en-GB" sz="2600" dirty="0" smtClean="0">
                <a:solidFill>
                  <a:srgbClr val="FF0000"/>
                </a:solidFill>
              </a:rPr>
              <a:t>  </a:t>
            </a:r>
            <a:endParaRPr lang="en-US" sz="2600" dirty="0" smtClean="0">
              <a:solidFill>
                <a:srgbClr val="FF0000"/>
              </a:solidFill>
            </a:endParaRPr>
          </a:p>
        </p:txBody>
      </p:sp>
      <p:sp>
        <p:nvSpPr>
          <p:cNvPr id="4" name="Freeform 3"/>
          <p:cNvSpPr/>
          <p:nvPr/>
        </p:nvSpPr>
        <p:spPr>
          <a:xfrm>
            <a:off x="6012160" y="3888271"/>
            <a:ext cx="2364377" cy="1740307"/>
          </a:xfrm>
          <a:custGeom>
            <a:avLst/>
            <a:gdLst>
              <a:gd name="connsiteX0" fmla="*/ 13063 w 2364377"/>
              <a:gd name="connsiteY0" fmla="*/ 656090 h 1740307"/>
              <a:gd name="connsiteX1" fmla="*/ 13063 w 2364377"/>
              <a:gd name="connsiteY1" fmla="*/ 656090 h 1740307"/>
              <a:gd name="connsiteX2" fmla="*/ 169817 w 2364377"/>
              <a:gd name="connsiteY2" fmla="*/ 473210 h 1740307"/>
              <a:gd name="connsiteX3" fmla="*/ 862149 w 2364377"/>
              <a:gd name="connsiteY3" fmla="*/ 68262 h 1740307"/>
              <a:gd name="connsiteX4" fmla="*/ 901337 w 2364377"/>
              <a:gd name="connsiteY4" fmla="*/ 55199 h 1740307"/>
              <a:gd name="connsiteX5" fmla="*/ 966652 w 2364377"/>
              <a:gd name="connsiteY5" fmla="*/ 29073 h 1740307"/>
              <a:gd name="connsiteX6" fmla="*/ 1031966 w 2364377"/>
              <a:gd name="connsiteY6" fmla="*/ 16010 h 1740307"/>
              <a:gd name="connsiteX7" fmla="*/ 1084217 w 2364377"/>
              <a:gd name="connsiteY7" fmla="*/ 2947 h 1740307"/>
              <a:gd name="connsiteX8" fmla="*/ 1319349 w 2364377"/>
              <a:gd name="connsiteY8" fmla="*/ 16010 h 1740307"/>
              <a:gd name="connsiteX9" fmla="*/ 1397726 w 2364377"/>
              <a:gd name="connsiteY9" fmla="*/ 68262 h 1740307"/>
              <a:gd name="connsiteX10" fmla="*/ 1593669 w 2364377"/>
              <a:gd name="connsiteY10" fmla="*/ 146639 h 1740307"/>
              <a:gd name="connsiteX11" fmla="*/ 1632857 w 2364377"/>
              <a:gd name="connsiteY11" fmla="*/ 185827 h 1740307"/>
              <a:gd name="connsiteX12" fmla="*/ 1724297 w 2364377"/>
              <a:gd name="connsiteY12" fmla="*/ 251142 h 1740307"/>
              <a:gd name="connsiteX13" fmla="*/ 1763486 w 2364377"/>
              <a:gd name="connsiteY13" fmla="*/ 290330 h 1740307"/>
              <a:gd name="connsiteX14" fmla="*/ 1815737 w 2364377"/>
              <a:gd name="connsiteY14" fmla="*/ 303393 h 1740307"/>
              <a:gd name="connsiteX15" fmla="*/ 1881052 w 2364377"/>
              <a:gd name="connsiteY15" fmla="*/ 329519 h 1740307"/>
              <a:gd name="connsiteX16" fmla="*/ 1959429 w 2364377"/>
              <a:gd name="connsiteY16" fmla="*/ 342582 h 1740307"/>
              <a:gd name="connsiteX17" fmla="*/ 2364377 w 2364377"/>
              <a:gd name="connsiteY17" fmla="*/ 355645 h 1740307"/>
              <a:gd name="connsiteX18" fmla="*/ 2351315 w 2364377"/>
              <a:gd name="connsiteY18" fmla="*/ 982662 h 1740307"/>
              <a:gd name="connsiteX19" fmla="*/ 2338252 w 2364377"/>
              <a:gd name="connsiteY19" fmla="*/ 1021850 h 1740307"/>
              <a:gd name="connsiteX20" fmla="*/ 2272937 w 2364377"/>
              <a:gd name="connsiteY20" fmla="*/ 1191667 h 1740307"/>
              <a:gd name="connsiteX21" fmla="*/ 2233749 w 2364377"/>
              <a:gd name="connsiteY21" fmla="*/ 1296170 h 1740307"/>
              <a:gd name="connsiteX22" fmla="*/ 2181497 w 2364377"/>
              <a:gd name="connsiteY22" fmla="*/ 1439862 h 1740307"/>
              <a:gd name="connsiteX23" fmla="*/ 2168435 w 2364377"/>
              <a:gd name="connsiteY23" fmla="*/ 1492113 h 1740307"/>
              <a:gd name="connsiteX24" fmla="*/ 2076995 w 2364377"/>
              <a:gd name="connsiteY24" fmla="*/ 1583553 h 1740307"/>
              <a:gd name="connsiteX25" fmla="*/ 2050869 w 2364377"/>
              <a:gd name="connsiteY25" fmla="*/ 1635805 h 1740307"/>
              <a:gd name="connsiteX26" fmla="*/ 1998617 w 2364377"/>
              <a:gd name="connsiteY26" fmla="*/ 1674993 h 1740307"/>
              <a:gd name="connsiteX27" fmla="*/ 1907177 w 2364377"/>
              <a:gd name="connsiteY27" fmla="*/ 1740307 h 1740307"/>
              <a:gd name="connsiteX28" fmla="*/ 1867989 w 2364377"/>
              <a:gd name="connsiteY28" fmla="*/ 1727245 h 1740307"/>
              <a:gd name="connsiteX29" fmla="*/ 1737360 w 2364377"/>
              <a:gd name="connsiteY29" fmla="*/ 1648867 h 1740307"/>
              <a:gd name="connsiteX30" fmla="*/ 1645920 w 2364377"/>
              <a:gd name="connsiteY30" fmla="*/ 1635805 h 1740307"/>
              <a:gd name="connsiteX31" fmla="*/ 1606732 w 2364377"/>
              <a:gd name="connsiteY31" fmla="*/ 1622742 h 1740307"/>
              <a:gd name="connsiteX32" fmla="*/ 1528355 w 2364377"/>
              <a:gd name="connsiteY32" fmla="*/ 1609679 h 1740307"/>
              <a:gd name="connsiteX33" fmla="*/ 1423852 w 2364377"/>
              <a:gd name="connsiteY33" fmla="*/ 1557427 h 1740307"/>
              <a:gd name="connsiteX34" fmla="*/ 1280160 w 2364377"/>
              <a:gd name="connsiteY34" fmla="*/ 1518239 h 1740307"/>
              <a:gd name="connsiteX35" fmla="*/ 1227909 w 2364377"/>
              <a:gd name="connsiteY35" fmla="*/ 1505176 h 1740307"/>
              <a:gd name="connsiteX36" fmla="*/ 836023 w 2364377"/>
              <a:gd name="connsiteY36" fmla="*/ 1492113 h 1740307"/>
              <a:gd name="connsiteX37" fmla="*/ 731520 w 2364377"/>
              <a:gd name="connsiteY37" fmla="*/ 1465987 h 1740307"/>
              <a:gd name="connsiteX38" fmla="*/ 640080 w 2364377"/>
              <a:gd name="connsiteY38" fmla="*/ 1426799 h 1740307"/>
              <a:gd name="connsiteX39" fmla="*/ 561703 w 2364377"/>
              <a:gd name="connsiteY39" fmla="*/ 1374547 h 1740307"/>
              <a:gd name="connsiteX40" fmla="*/ 470263 w 2364377"/>
              <a:gd name="connsiteY40" fmla="*/ 1348422 h 1740307"/>
              <a:gd name="connsiteX41" fmla="*/ 365760 w 2364377"/>
              <a:gd name="connsiteY41" fmla="*/ 1309233 h 1740307"/>
              <a:gd name="connsiteX42" fmla="*/ 326572 w 2364377"/>
              <a:gd name="connsiteY42" fmla="*/ 1296170 h 1740307"/>
              <a:gd name="connsiteX43" fmla="*/ 261257 w 2364377"/>
              <a:gd name="connsiteY43" fmla="*/ 1270045 h 1740307"/>
              <a:gd name="connsiteX44" fmla="*/ 156755 w 2364377"/>
              <a:gd name="connsiteY44" fmla="*/ 1217793 h 1740307"/>
              <a:gd name="connsiteX45" fmla="*/ 104503 w 2364377"/>
              <a:gd name="connsiteY45" fmla="*/ 1191667 h 1740307"/>
              <a:gd name="connsiteX46" fmla="*/ 65315 w 2364377"/>
              <a:gd name="connsiteY46" fmla="*/ 1178605 h 1740307"/>
              <a:gd name="connsiteX47" fmla="*/ 26126 w 2364377"/>
              <a:gd name="connsiteY47" fmla="*/ 1152479 h 1740307"/>
              <a:gd name="connsiteX48" fmla="*/ 0 w 2364377"/>
              <a:gd name="connsiteY48" fmla="*/ 1074102 h 1740307"/>
              <a:gd name="connsiteX49" fmla="*/ 13063 w 2364377"/>
              <a:gd name="connsiteY49" fmla="*/ 656090 h 174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364377" h="1740307">
                <a:moveTo>
                  <a:pt x="13063" y="656090"/>
                </a:moveTo>
                <a:lnTo>
                  <a:pt x="13063" y="656090"/>
                </a:lnTo>
                <a:cubicBezTo>
                  <a:pt x="65314" y="595130"/>
                  <a:pt x="103804" y="518911"/>
                  <a:pt x="169817" y="473210"/>
                </a:cubicBezTo>
                <a:cubicBezTo>
                  <a:pt x="389634" y="321029"/>
                  <a:pt x="630020" y="200907"/>
                  <a:pt x="862149" y="68262"/>
                </a:cubicBezTo>
                <a:cubicBezTo>
                  <a:pt x="874104" y="61431"/>
                  <a:pt x="888444" y="60034"/>
                  <a:pt x="901337" y="55199"/>
                </a:cubicBezTo>
                <a:cubicBezTo>
                  <a:pt x="923293" y="46966"/>
                  <a:pt x="944192" y="35811"/>
                  <a:pt x="966652" y="29073"/>
                </a:cubicBezTo>
                <a:cubicBezTo>
                  <a:pt x="987918" y="22693"/>
                  <a:pt x="1010292" y="20826"/>
                  <a:pt x="1031966" y="16010"/>
                </a:cubicBezTo>
                <a:cubicBezTo>
                  <a:pt x="1049492" y="12115"/>
                  <a:pt x="1066800" y="7301"/>
                  <a:pt x="1084217" y="2947"/>
                </a:cubicBezTo>
                <a:cubicBezTo>
                  <a:pt x="1162594" y="7301"/>
                  <a:pt x="1242501" y="0"/>
                  <a:pt x="1319349" y="16010"/>
                </a:cubicBezTo>
                <a:cubicBezTo>
                  <a:pt x="1350088" y="22414"/>
                  <a:pt x="1369217" y="55104"/>
                  <a:pt x="1397726" y="68262"/>
                </a:cubicBezTo>
                <a:cubicBezTo>
                  <a:pt x="1571898" y="148649"/>
                  <a:pt x="1405177" y="26689"/>
                  <a:pt x="1593669" y="146639"/>
                </a:cubicBezTo>
                <a:cubicBezTo>
                  <a:pt x="1609254" y="156557"/>
                  <a:pt x="1618432" y="174287"/>
                  <a:pt x="1632857" y="185827"/>
                </a:cubicBezTo>
                <a:cubicBezTo>
                  <a:pt x="1662106" y="209226"/>
                  <a:pt x="1695048" y="227743"/>
                  <a:pt x="1724297" y="251142"/>
                </a:cubicBezTo>
                <a:cubicBezTo>
                  <a:pt x="1738722" y="262682"/>
                  <a:pt x="1747446" y="281165"/>
                  <a:pt x="1763486" y="290330"/>
                </a:cubicBezTo>
                <a:cubicBezTo>
                  <a:pt x="1779074" y="299237"/>
                  <a:pt x="1798705" y="297716"/>
                  <a:pt x="1815737" y="303393"/>
                </a:cubicBezTo>
                <a:cubicBezTo>
                  <a:pt x="1837982" y="310808"/>
                  <a:pt x="1858429" y="323349"/>
                  <a:pt x="1881052" y="329519"/>
                </a:cubicBezTo>
                <a:cubicBezTo>
                  <a:pt x="1906605" y="336488"/>
                  <a:pt x="1932982" y="341152"/>
                  <a:pt x="1959429" y="342582"/>
                </a:cubicBezTo>
                <a:cubicBezTo>
                  <a:pt x="2094285" y="349872"/>
                  <a:pt x="2229394" y="351291"/>
                  <a:pt x="2364377" y="355645"/>
                </a:cubicBezTo>
                <a:cubicBezTo>
                  <a:pt x="2360023" y="564651"/>
                  <a:pt x="2359507" y="773772"/>
                  <a:pt x="2351315" y="982662"/>
                </a:cubicBezTo>
                <a:cubicBezTo>
                  <a:pt x="2350775" y="996421"/>
                  <a:pt x="2343087" y="1008957"/>
                  <a:pt x="2338252" y="1021850"/>
                </a:cubicBezTo>
                <a:cubicBezTo>
                  <a:pt x="2316957" y="1078637"/>
                  <a:pt x="2294528" y="1134992"/>
                  <a:pt x="2272937" y="1191667"/>
                </a:cubicBezTo>
                <a:cubicBezTo>
                  <a:pt x="2259693" y="1226433"/>
                  <a:pt x="2243970" y="1260398"/>
                  <a:pt x="2233749" y="1296170"/>
                </a:cubicBezTo>
                <a:cubicBezTo>
                  <a:pt x="2202273" y="1406334"/>
                  <a:pt x="2221800" y="1359257"/>
                  <a:pt x="2181497" y="1439862"/>
                </a:cubicBezTo>
                <a:cubicBezTo>
                  <a:pt x="2177143" y="1457279"/>
                  <a:pt x="2175507" y="1475612"/>
                  <a:pt x="2168435" y="1492113"/>
                </a:cubicBezTo>
                <a:cubicBezTo>
                  <a:pt x="2149448" y="1536417"/>
                  <a:pt x="2114426" y="1553609"/>
                  <a:pt x="2076995" y="1583553"/>
                </a:cubicBezTo>
                <a:cubicBezTo>
                  <a:pt x="2068286" y="1600970"/>
                  <a:pt x="2063542" y="1621020"/>
                  <a:pt x="2050869" y="1635805"/>
                </a:cubicBezTo>
                <a:cubicBezTo>
                  <a:pt x="2036700" y="1652335"/>
                  <a:pt x="2015147" y="1660824"/>
                  <a:pt x="1998617" y="1674993"/>
                </a:cubicBezTo>
                <a:cubicBezTo>
                  <a:pt x="1924474" y="1738544"/>
                  <a:pt x="1998284" y="1694755"/>
                  <a:pt x="1907177" y="1740307"/>
                </a:cubicBezTo>
                <a:cubicBezTo>
                  <a:pt x="1894114" y="1735953"/>
                  <a:pt x="1880025" y="1733932"/>
                  <a:pt x="1867989" y="1727245"/>
                </a:cubicBezTo>
                <a:cubicBezTo>
                  <a:pt x="1840344" y="1711887"/>
                  <a:pt x="1776185" y="1659455"/>
                  <a:pt x="1737360" y="1648867"/>
                </a:cubicBezTo>
                <a:cubicBezTo>
                  <a:pt x="1707655" y="1640766"/>
                  <a:pt x="1676400" y="1640159"/>
                  <a:pt x="1645920" y="1635805"/>
                </a:cubicBezTo>
                <a:cubicBezTo>
                  <a:pt x="1632857" y="1631451"/>
                  <a:pt x="1620173" y="1625729"/>
                  <a:pt x="1606732" y="1622742"/>
                </a:cubicBezTo>
                <a:cubicBezTo>
                  <a:pt x="1580877" y="1616996"/>
                  <a:pt x="1553298" y="1618587"/>
                  <a:pt x="1528355" y="1609679"/>
                </a:cubicBezTo>
                <a:cubicBezTo>
                  <a:pt x="1491678" y="1596580"/>
                  <a:pt x="1461635" y="1566872"/>
                  <a:pt x="1423852" y="1557427"/>
                </a:cubicBezTo>
                <a:cubicBezTo>
                  <a:pt x="1305704" y="1527892"/>
                  <a:pt x="1450912" y="1564808"/>
                  <a:pt x="1280160" y="1518239"/>
                </a:cubicBezTo>
                <a:cubicBezTo>
                  <a:pt x="1262840" y="1513515"/>
                  <a:pt x="1245831" y="1506230"/>
                  <a:pt x="1227909" y="1505176"/>
                </a:cubicBezTo>
                <a:cubicBezTo>
                  <a:pt x="1097433" y="1497501"/>
                  <a:pt x="966652" y="1496467"/>
                  <a:pt x="836023" y="1492113"/>
                </a:cubicBezTo>
                <a:cubicBezTo>
                  <a:pt x="801189" y="1483404"/>
                  <a:pt x="763636" y="1482045"/>
                  <a:pt x="731520" y="1465987"/>
                </a:cubicBezTo>
                <a:cubicBezTo>
                  <a:pt x="666953" y="1433704"/>
                  <a:pt x="697742" y="1446020"/>
                  <a:pt x="640080" y="1426799"/>
                </a:cubicBezTo>
                <a:cubicBezTo>
                  <a:pt x="613954" y="1409382"/>
                  <a:pt x="591491" y="1384476"/>
                  <a:pt x="561703" y="1374547"/>
                </a:cubicBezTo>
                <a:cubicBezTo>
                  <a:pt x="467724" y="1343222"/>
                  <a:pt x="585106" y="1381235"/>
                  <a:pt x="470263" y="1348422"/>
                </a:cubicBezTo>
                <a:cubicBezTo>
                  <a:pt x="428759" y="1336563"/>
                  <a:pt x="409921" y="1325793"/>
                  <a:pt x="365760" y="1309233"/>
                </a:cubicBezTo>
                <a:cubicBezTo>
                  <a:pt x="352867" y="1304398"/>
                  <a:pt x="339465" y="1301005"/>
                  <a:pt x="326572" y="1296170"/>
                </a:cubicBezTo>
                <a:cubicBezTo>
                  <a:pt x="304616" y="1287937"/>
                  <a:pt x="282547" y="1279871"/>
                  <a:pt x="261257" y="1270045"/>
                </a:cubicBezTo>
                <a:cubicBezTo>
                  <a:pt x="225896" y="1253724"/>
                  <a:pt x="191589" y="1235210"/>
                  <a:pt x="156755" y="1217793"/>
                </a:cubicBezTo>
                <a:cubicBezTo>
                  <a:pt x="139338" y="1209084"/>
                  <a:pt x="122977" y="1197825"/>
                  <a:pt x="104503" y="1191667"/>
                </a:cubicBezTo>
                <a:lnTo>
                  <a:pt x="65315" y="1178605"/>
                </a:lnTo>
                <a:cubicBezTo>
                  <a:pt x="52252" y="1169896"/>
                  <a:pt x="34447" y="1165792"/>
                  <a:pt x="26126" y="1152479"/>
                </a:cubicBezTo>
                <a:cubicBezTo>
                  <a:pt x="11530" y="1129126"/>
                  <a:pt x="0" y="1074102"/>
                  <a:pt x="0" y="1074102"/>
                </a:cubicBezTo>
                <a:lnTo>
                  <a:pt x="13063" y="656090"/>
                </a:lnTo>
                <a:close/>
              </a:path>
            </a:pathLst>
          </a:cu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444208" y="4437112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N</a:t>
            </a:r>
            <a:endParaRPr lang="en-US" sz="2800" dirty="0" smtClean="0"/>
          </a:p>
        </p:txBody>
      </p:sp>
      <p:grpSp>
        <p:nvGrpSpPr>
          <p:cNvPr id="8" name="Group 9"/>
          <p:cNvGrpSpPr/>
          <p:nvPr/>
        </p:nvGrpSpPr>
        <p:grpSpPr>
          <a:xfrm>
            <a:off x="7452320" y="4437112"/>
            <a:ext cx="554360" cy="523220"/>
            <a:chOff x="7668344" y="3429000"/>
            <a:chExt cx="554360" cy="523220"/>
          </a:xfrm>
        </p:grpSpPr>
        <p:sp>
          <p:nvSpPr>
            <p:cNvPr id="5" name="Oval 4"/>
            <p:cNvSpPr/>
            <p:nvPr/>
          </p:nvSpPr>
          <p:spPr>
            <a:xfrm>
              <a:off x="7956376" y="3645024"/>
              <a:ext cx="266328" cy="2663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68344" y="3429000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/>
                <a:t>i</a:t>
              </a:r>
              <a:endParaRPr lang="en-US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200019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Stability in Simple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7638"/>
            <a:ext cx="8435280" cy="5069160"/>
          </a:xfrm>
        </p:spPr>
        <p:txBody>
          <a:bodyPr>
            <a:normAutofit fontScale="92500" lnSpcReduction="10000"/>
          </a:bodyPr>
          <a:lstStyle/>
          <a:p>
            <a:r>
              <a:rPr lang="en-GB" u="sng" dirty="0" smtClean="0">
                <a:sym typeface="Symbol"/>
              </a:rPr>
              <a:t>Theorem</a:t>
            </a:r>
            <a:r>
              <a:rPr lang="en-GB" dirty="0" smtClean="0">
                <a:sym typeface="Symbol"/>
              </a:rPr>
              <a:t>: a simple game has a non-empty core </a:t>
            </a:r>
            <a:r>
              <a:rPr lang="en-GB" dirty="0" smtClean="0"/>
              <a:t> </a:t>
            </a:r>
            <a:r>
              <a:rPr lang="en-GB" dirty="0" err="1" smtClean="0"/>
              <a:t>iff</a:t>
            </a:r>
            <a:r>
              <a:rPr lang="en-GB" dirty="0" smtClean="0"/>
              <a:t> it has a veto player. </a:t>
            </a:r>
          </a:p>
          <a:p>
            <a:r>
              <a:rPr lang="en-GB" dirty="0" smtClean="0"/>
              <a:t>Proof (</a:t>
            </a:r>
            <a:r>
              <a:rPr lang="en-GB" dirty="0" smtClean="0">
                <a:sym typeface="Symbol"/>
              </a:rPr>
              <a:t></a:t>
            </a:r>
            <a:r>
              <a:rPr lang="en-GB" dirty="0" smtClean="0"/>
              <a:t>):</a:t>
            </a:r>
          </a:p>
          <a:p>
            <a:pPr lvl="1"/>
            <a:r>
              <a:rPr lang="en-GB" dirty="0"/>
              <a:t>the case </a:t>
            </a:r>
            <a:r>
              <a:rPr lang="en-GB" dirty="0">
                <a:solidFill>
                  <a:srgbClr val="FF0000"/>
                </a:solidFill>
              </a:rPr>
              <a:t>v(N)=0 </a:t>
            </a:r>
            <a:r>
              <a:rPr lang="en-GB" dirty="0"/>
              <a:t>is easy, so suppose </a:t>
            </a:r>
            <a:r>
              <a:rPr lang="en-GB" dirty="0">
                <a:solidFill>
                  <a:srgbClr val="FF0000"/>
                </a:solidFill>
              </a:rPr>
              <a:t>v(N)=</a:t>
            </a:r>
            <a:r>
              <a:rPr lang="en-GB" dirty="0" smtClean="0">
                <a:solidFill>
                  <a:srgbClr val="FF0000"/>
                </a:solidFill>
              </a:rPr>
              <a:t>1</a:t>
            </a:r>
            <a:endParaRPr lang="en-GB" dirty="0" smtClean="0"/>
          </a:p>
          <a:p>
            <a:pPr lvl="1"/>
            <a:r>
              <a:rPr lang="en-GB" dirty="0" smtClean="0"/>
              <a:t>suppose there is no veto player</a:t>
            </a:r>
          </a:p>
          <a:p>
            <a:pPr lvl="1"/>
            <a:r>
              <a:rPr lang="en-GB" dirty="0" smtClean="0"/>
              <a:t>consider an arbitrary  </a:t>
            </a:r>
            <a:br>
              <a:rPr lang="en-GB" dirty="0" smtClean="0"/>
            </a:br>
            <a:r>
              <a:rPr lang="en-GB" dirty="0" smtClean="0"/>
              <a:t>payoff vector </a:t>
            </a:r>
            <a:r>
              <a:rPr lang="en-GB" b="1" u="sng" dirty="0" smtClean="0">
                <a:solidFill>
                  <a:srgbClr val="FF0000"/>
                </a:solidFill>
              </a:rPr>
              <a:t>x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we </a:t>
            </a:r>
            <a:r>
              <a:rPr lang="en-GB" dirty="0" smtClean="0">
                <a:sym typeface="Symbol"/>
              </a:rPr>
              <a:t>have </a:t>
            </a:r>
            <a:r>
              <a:rPr lang="en-GB" dirty="0" err="1" smtClean="0">
                <a:solidFill>
                  <a:srgbClr val="FF0000"/>
                </a:solidFill>
                <a:latin typeface="Symbol" pitchFamily="18" charset="2"/>
              </a:rPr>
              <a:t>S</a:t>
            </a:r>
            <a:r>
              <a:rPr lang="en-GB" baseline="-25000" dirty="0" err="1" smtClean="0">
                <a:solidFill>
                  <a:srgbClr val="FF0000"/>
                </a:solidFill>
              </a:rPr>
              <a:t>k</a:t>
            </a:r>
            <a:r>
              <a:rPr lang="en-GB" baseline="-25000" dirty="0" err="1" smtClean="0">
                <a:solidFill>
                  <a:srgbClr val="FF0000"/>
                </a:solidFill>
                <a:sym typeface="Symbol"/>
              </a:rPr>
              <a:t></a:t>
            </a:r>
            <a:r>
              <a:rPr lang="en-GB" baseline="-25000" dirty="0" err="1" smtClean="0">
                <a:solidFill>
                  <a:srgbClr val="FF0000"/>
                </a:solidFill>
              </a:rPr>
              <a:t>N</a:t>
            </a:r>
            <a:r>
              <a:rPr lang="en-GB" baseline="-25000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x</a:t>
            </a:r>
            <a:r>
              <a:rPr lang="en-GB" baseline="-25000" dirty="0" err="1" smtClean="0">
                <a:solidFill>
                  <a:srgbClr val="FF0000"/>
                </a:solidFill>
              </a:rPr>
              <a:t>k</a:t>
            </a:r>
            <a:r>
              <a:rPr lang="en-GB" dirty="0" smtClean="0">
                <a:solidFill>
                  <a:srgbClr val="FF0000"/>
                </a:solidFill>
              </a:rPr>
              <a:t> = v(N) = 1</a:t>
            </a:r>
            <a:r>
              <a:rPr lang="en-GB" dirty="0" smtClean="0"/>
              <a:t>; </a:t>
            </a:r>
            <a:br>
              <a:rPr lang="en-GB" dirty="0" smtClean="0"/>
            </a:br>
            <a:r>
              <a:rPr lang="en-GB" dirty="0" smtClean="0"/>
              <a:t>thus </a:t>
            </a:r>
            <a:r>
              <a:rPr lang="en-GB" dirty="0" smtClean="0">
                <a:solidFill>
                  <a:srgbClr val="FF0000"/>
                </a:solidFill>
              </a:rPr>
              <a:t>x</a:t>
            </a:r>
            <a:r>
              <a:rPr lang="en-GB" baseline="-25000" dirty="0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&gt; 0</a:t>
            </a:r>
            <a:r>
              <a:rPr lang="en-GB" dirty="0" smtClean="0"/>
              <a:t> for some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err="1" smtClean="0">
                <a:solidFill>
                  <a:srgbClr val="FF0000"/>
                </a:solidFill>
                <a:sym typeface="Symbol"/>
              </a:rPr>
              <a:t></a:t>
            </a:r>
            <a:r>
              <a:rPr lang="en-GB" dirty="0" err="1" smtClean="0">
                <a:solidFill>
                  <a:srgbClr val="FF0000"/>
                </a:solidFill>
              </a:rPr>
              <a:t>N</a:t>
            </a:r>
            <a:endParaRPr lang="en-GB" dirty="0" smtClean="0">
              <a:solidFill>
                <a:srgbClr val="FF0000"/>
              </a:solidFill>
            </a:endParaRPr>
          </a:p>
          <a:p>
            <a:pPr lvl="1"/>
            <a:r>
              <a:rPr lang="en-GB" dirty="0" smtClean="0"/>
              <a:t>but then </a:t>
            </a:r>
            <a:r>
              <a:rPr lang="en-GB" dirty="0" smtClean="0">
                <a:solidFill>
                  <a:srgbClr val="FF0000"/>
                </a:solidFill>
              </a:rPr>
              <a:t>N\{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}</a:t>
            </a:r>
            <a:r>
              <a:rPr lang="en-GB" dirty="0" smtClean="0"/>
              <a:t> can deviate:</a:t>
            </a:r>
          </a:p>
          <a:p>
            <a:pPr lvl="2"/>
            <a:r>
              <a:rPr lang="en-GB" sz="2600" dirty="0" smtClean="0"/>
              <a:t>since </a:t>
            </a:r>
            <a:r>
              <a:rPr lang="en-GB" sz="2600" dirty="0" err="1" smtClean="0">
                <a:solidFill>
                  <a:srgbClr val="FF0000"/>
                </a:solidFill>
              </a:rPr>
              <a:t>i</a:t>
            </a:r>
            <a:r>
              <a:rPr lang="en-GB" sz="2600" dirty="0" smtClean="0"/>
              <a:t> is not a veto, </a:t>
            </a:r>
            <a:r>
              <a:rPr lang="en-GB" sz="2600" dirty="0" smtClean="0">
                <a:solidFill>
                  <a:srgbClr val="FF0000"/>
                </a:solidFill>
              </a:rPr>
              <a:t>v(N\{</a:t>
            </a:r>
            <a:r>
              <a:rPr lang="en-GB" sz="2600" dirty="0" err="1" smtClean="0">
                <a:solidFill>
                  <a:srgbClr val="FF0000"/>
                </a:solidFill>
              </a:rPr>
              <a:t>i</a:t>
            </a:r>
            <a:r>
              <a:rPr lang="en-GB" sz="2600" dirty="0" smtClean="0">
                <a:solidFill>
                  <a:srgbClr val="FF0000"/>
                </a:solidFill>
              </a:rPr>
              <a:t>}) = 1, </a:t>
            </a:r>
            <a:br>
              <a:rPr lang="en-GB" sz="2600" dirty="0" smtClean="0">
                <a:solidFill>
                  <a:srgbClr val="FF0000"/>
                </a:solidFill>
              </a:rPr>
            </a:br>
            <a:r>
              <a:rPr lang="en-GB" sz="2600" dirty="0" smtClean="0"/>
              <a:t>yet </a:t>
            </a:r>
            <a:r>
              <a:rPr lang="en-GB" sz="2600" dirty="0" smtClean="0">
                <a:solidFill>
                  <a:srgbClr val="FF0000"/>
                </a:solidFill>
              </a:rPr>
              <a:t>x(N\{</a:t>
            </a:r>
            <a:r>
              <a:rPr lang="en-GB" sz="2600" dirty="0" err="1" smtClean="0">
                <a:solidFill>
                  <a:srgbClr val="FF0000"/>
                </a:solidFill>
              </a:rPr>
              <a:t>i</a:t>
            </a:r>
            <a:r>
              <a:rPr lang="en-GB" sz="2600" dirty="0" smtClean="0">
                <a:solidFill>
                  <a:srgbClr val="FF0000"/>
                </a:solidFill>
              </a:rPr>
              <a:t>}) = 1 - x</a:t>
            </a:r>
            <a:r>
              <a:rPr lang="en-GB" sz="2600" baseline="-25000" dirty="0" smtClean="0">
                <a:solidFill>
                  <a:srgbClr val="FF0000"/>
                </a:solidFill>
              </a:rPr>
              <a:t>i</a:t>
            </a:r>
            <a:r>
              <a:rPr lang="en-GB" sz="2600" dirty="0" smtClean="0">
                <a:solidFill>
                  <a:srgbClr val="FF0000"/>
                </a:solidFill>
              </a:rPr>
              <a:t> &lt; 1 </a:t>
            </a:r>
          </a:p>
          <a:p>
            <a:pPr lvl="1"/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6100354" y="3066824"/>
            <a:ext cx="2364377" cy="1740307"/>
          </a:xfrm>
          <a:custGeom>
            <a:avLst/>
            <a:gdLst>
              <a:gd name="connsiteX0" fmla="*/ 13063 w 2364377"/>
              <a:gd name="connsiteY0" fmla="*/ 656090 h 1740307"/>
              <a:gd name="connsiteX1" fmla="*/ 13063 w 2364377"/>
              <a:gd name="connsiteY1" fmla="*/ 656090 h 1740307"/>
              <a:gd name="connsiteX2" fmla="*/ 169817 w 2364377"/>
              <a:gd name="connsiteY2" fmla="*/ 473210 h 1740307"/>
              <a:gd name="connsiteX3" fmla="*/ 862149 w 2364377"/>
              <a:gd name="connsiteY3" fmla="*/ 68262 h 1740307"/>
              <a:gd name="connsiteX4" fmla="*/ 901337 w 2364377"/>
              <a:gd name="connsiteY4" fmla="*/ 55199 h 1740307"/>
              <a:gd name="connsiteX5" fmla="*/ 966652 w 2364377"/>
              <a:gd name="connsiteY5" fmla="*/ 29073 h 1740307"/>
              <a:gd name="connsiteX6" fmla="*/ 1031966 w 2364377"/>
              <a:gd name="connsiteY6" fmla="*/ 16010 h 1740307"/>
              <a:gd name="connsiteX7" fmla="*/ 1084217 w 2364377"/>
              <a:gd name="connsiteY7" fmla="*/ 2947 h 1740307"/>
              <a:gd name="connsiteX8" fmla="*/ 1319349 w 2364377"/>
              <a:gd name="connsiteY8" fmla="*/ 16010 h 1740307"/>
              <a:gd name="connsiteX9" fmla="*/ 1397726 w 2364377"/>
              <a:gd name="connsiteY9" fmla="*/ 68262 h 1740307"/>
              <a:gd name="connsiteX10" fmla="*/ 1593669 w 2364377"/>
              <a:gd name="connsiteY10" fmla="*/ 146639 h 1740307"/>
              <a:gd name="connsiteX11" fmla="*/ 1632857 w 2364377"/>
              <a:gd name="connsiteY11" fmla="*/ 185827 h 1740307"/>
              <a:gd name="connsiteX12" fmla="*/ 1724297 w 2364377"/>
              <a:gd name="connsiteY12" fmla="*/ 251142 h 1740307"/>
              <a:gd name="connsiteX13" fmla="*/ 1763486 w 2364377"/>
              <a:gd name="connsiteY13" fmla="*/ 290330 h 1740307"/>
              <a:gd name="connsiteX14" fmla="*/ 1815737 w 2364377"/>
              <a:gd name="connsiteY14" fmla="*/ 303393 h 1740307"/>
              <a:gd name="connsiteX15" fmla="*/ 1881052 w 2364377"/>
              <a:gd name="connsiteY15" fmla="*/ 329519 h 1740307"/>
              <a:gd name="connsiteX16" fmla="*/ 1959429 w 2364377"/>
              <a:gd name="connsiteY16" fmla="*/ 342582 h 1740307"/>
              <a:gd name="connsiteX17" fmla="*/ 2364377 w 2364377"/>
              <a:gd name="connsiteY17" fmla="*/ 355645 h 1740307"/>
              <a:gd name="connsiteX18" fmla="*/ 2351315 w 2364377"/>
              <a:gd name="connsiteY18" fmla="*/ 982662 h 1740307"/>
              <a:gd name="connsiteX19" fmla="*/ 2338252 w 2364377"/>
              <a:gd name="connsiteY19" fmla="*/ 1021850 h 1740307"/>
              <a:gd name="connsiteX20" fmla="*/ 2272937 w 2364377"/>
              <a:gd name="connsiteY20" fmla="*/ 1191667 h 1740307"/>
              <a:gd name="connsiteX21" fmla="*/ 2233749 w 2364377"/>
              <a:gd name="connsiteY21" fmla="*/ 1296170 h 1740307"/>
              <a:gd name="connsiteX22" fmla="*/ 2181497 w 2364377"/>
              <a:gd name="connsiteY22" fmla="*/ 1439862 h 1740307"/>
              <a:gd name="connsiteX23" fmla="*/ 2168435 w 2364377"/>
              <a:gd name="connsiteY23" fmla="*/ 1492113 h 1740307"/>
              <a:gd name="connsiteX24" fmla="*/ 2076995 w 2364377"/>
              <a:gd name="connsiteY24" fmla="*/ 1583553 h 1740307"/>
              <a:gd name="connsiteX25" fmla="*/ 2050869 w 2364377"/>
              <a:gd name="connsiteY25" fmla="*/ 1635805 h 1740307"/>
              <a:gd name="connsiteX26" fmla="*/ 1998617 w 2364377"/>
              <a:gd name="connsiteY26" fmla="*/ 1674993 h 1740307"/>
              <a:gd name="connsiteX27" fmla="*/ 1907177 w 2364377"/>
              <a:gd name="connsiteY27" fmla="*/ 1740307 h 1740307"/>
              <a:gd name="connsiteX28" fmla="*/ 1867989 w 2364377"/>
              <a:gd name="connsiteY28" fmla="*/ 1727245 h 1740307"/>
              <a:gd name="connsiteX29" fmla="*/ 1737360 w 2364377"/>
              <a:gd name="connsiteY29" fmla="*/ 1648867 h 1740307"/>
              <a:gd name="connsiteX30" fmla="*/ 1645920 w 2364377"/>
              <a:gd name="connsiteY30" fmla="*/ 1635805 h 1740307"/>
              <a:gd name="connsiteX31" fmla="*/ 1606732 w 2364377"/>
              <a:gd name="connsiteY31" fmla="*/ 1622742 h 1740307"/>
              <a:gd name="connsiteX32" fmla="*/ 1528355 w 2364377"/>
              <a:gd name="connsiteY32" fmla="*/ 1609679 h 1740307"/>
              <a:gd name="connsiteX33" fmla="*/ 1423852 w 2364377"/>
              <a:gd name="connsiteY33" fmla="*/ 1557427 h 1740307"/>
              <a:gd name="connsiteX34" fmla="*/ 1280160 w 2364377"/>
              <a:gd name="connsiteY34" fmla="*/ 1518239 h 1740307"/>
              <a:gd name="connsiteX35" fmla="*/ 1227909 w 2364377"/>
              <a:gd name="connsiteY35" fmla="*/ 1505176 h 1740307"/>
              <a:gd name="connsiteX36" fmla="*/ 836023 w 2364377"/>
              <a:gd name="connsiteY36" fmla="*/ 1492113 h 1740307"/>
              <a:gd name="connsiteX37" fmla="*/ 731520 w 2364377"/>
              <a:gd name="connsiteY37" fmla="*/ 1465987 h 1740307"/>
              <a:gd name="connsiteX38" fmla="*/ 640080 w 2364377"/>
              <a:gd name="connsiteY38" fmla="*/ 1426799 h 1740307"/>
              <a:gd name="connsiteX39" fmla="*/ 561703 w 2364377"/>
              <a:gd name="connsiteY39" fmla="*/ 1374547 h 1740307"/>
              <a:gd name="connsiteX40" fmla="*/ 470263 w 2364377"/>
              <a:gd name="connsiteY40" fmla="*/ 1348422 h 1740307"/>
              <a:gd name="connsiteX41" fmla="*/ 365760 w 2364377"/>
              <a:gd name="connsiteY41" fmla="*/ 1309233 h 1740307"/>
              <a:gd name="connsiteX42" fmla="*/ 326572 w 2364377"/>
              <a:gd name="connsiteY42" fmla="*/ 1296170 h 1740307"/>
              <a:gd name="connsiteX43" fmla="*/ 261257 w 2364377"/>
              <a:gd name="connsiteY43" fmla="*/ 1270045 h 1740307"/>
              <a:gd name="connsiteX44" fmla="*/ 156755 w 2364377"/>
              <a:gd name="connsiteY44" fmla="*/ 1217793 h 1740307"/>
              <a:gd name="connsiteX45" fmla="*/ 104503 w 2364377"/>
              <a:gd name="connsiteY45" fmla="*/ 1191667 h 1740307"/>
              <a:gd name="connsiteX46" fmla="*/ 65315 w 2364377"/>
              <a:gd name="connsiteY46" fmla="*/ 1178605 h 1740307"/>
              <a:gd name="connsiteX47" fmla="*/ 26126 w 2364377"/>
              <a:gd name="connsiteY47" fmla="*/ 1152479 h 1740307"/>
              <a:gd name="connsiteX48" fmla="*/ 0 w 2364377"/>
              <a:gd name="connsiteY48" fmla="*/ 1074102 h 1740307"/>
              <a:gd name="connsiteX49" fmla="*/ 13063 w 2364377"/>
              <a:gd name="connsiteY49" fmla="*/ 656090 h 17403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2364377" h="1740307">
                <a:moveTo>
                  <a:pt x="13063" y="656090"/>
                </a:moveTo>
                <a:lnTo>
                  <a:pt x="13063" y="656090"/>
                </a:lnTo>
                <a:cubicBezTo>
                  <a:pt x="65314" y="595130"/>
                  <a:pt x="103804" y="518911"/>
                  <a:pt x="169817" y="473210"/>
                </a:cubicBezTo>
                <a:cubicBezTo>
                  <a:pt x="389634" y="321029"/>
                  <a:pt x="630020" y="200907"/>
                  <a:pt x="862149" y="68262"/>
                </a:cubicBezTo>
                <a:cubicBezTo>
                  <a:pt x="874104" y="61431"/>
                  <a:pt x="888444" y="60034"/>
                  <a:pt x="901337" y="55199"/>
                </a:cubicBezTo>
                <a:cubicBezTo>
                  <a:pt x="923293" y="46966"/>
                  <a:pt x="944192" y="35811"/>
                  <a:pt x="966652" y="29073"/>
                </a:cubicBezTo>
                <a:cubicBezTo>
                  <a:pt x="987918" y="22693"/>
                  <a:pt x="1010292" y="20826"/>
                  <a:pt x="1031966" y="16010"/>
                </a:cubicBezTo>
                <a:cubicBezTo>
                  <a:pt x="1049492" y="12115"/>
                  <a:pt x="1066800" y="7301"/>
                  <a:pt x="1084217" y="2947"/>
                </a:cubicBezTo>
                <a:cubicBezTo>
                  <a:pt x="1162594" y="7301"/>
                  <a:pt x="1242501" y="0"/>
                  <a:pt x="1319349" y="16010"/>
                </a:cubicBezTo>
                <a:cubicBezTo>
                  <a:pt x="1350088" y="22414"/>
                  <a:pt x="1369217" y="55104"/>
                  <a:pt x="1397726" y="68262"/>
                </a:cubicBezTo>
                <a:cubicBezTo>
                  <a:pt x="1571898" y="148649"/>
                  <a:pt x="1405177" y="26689"/>
                  <a:pt x="1593669" y="146639"/>
                </a:cubicBezTo>
                <a:cubicBezTo>
                  <a:pt x="1609254" y="156557"/>
                  <a:pt x="1618432" y="174287"/>
                  <a:pt x="1632857" y="185827"/>
                </a:cubicBezTo>
                <a:cubicBezTo>
                  <a:pt x="1662106" y="209226"/>
                  <a:pt x="1695048" y="227743"/>
                  <a:pt x="1724297" y="251142"/>
                </a:cubicBezTo>
                <a:cubicBezTo>
                  <a:pt x="1738722" y="262682"/>
                  <a:pt x="1747446" y="281165"/>
                  <a:pt x="1763486" y="290330"/>
                </a:cubicBezTo>
                <a:cubicBezTo>
                  <a:pt x="1779074" y="299237"/>
                  <a:pt x="1798705" y="297716"/>
                  <a:pt x="1815737" y="303393"/>
                </a:cubicBezTo>
                <a:cubicBezTo>
                  <a:pt x="1837982" y="310808"/>
                  <a:pt x="1858429" y="323349"/>
                  <a:pt x="1881052" y="329519"/>
                </a:cubicBezTo>
                <a:cubicBezTo>
                  <a:pt x="1906605" y="336488"/>
                  <a:pt x="1932982" y="341152"/>
                  <a:pt x="1959429" y="342582"/>
                </a:cubicBezTo>
                <a:cubicBezTo>
                  <a:pt x="2094285" y="349872"/>
                  <a:pt x="2229394" y="351291"/>
                  <a:pt x="2364377" y="355645"/>
                </a:cubicBezTo>
                <a:cubicBezTo>
                  <a:pt x="2360023" y="564651"/>
                  <a:pt x="2359507" y="773772"/>
                  <a:pt x="2351315" y="982662"/>
                </a:cubicBezTo>
                <a:cubicBezTo>
                  <a:pt x="2350775" y="996421"/>
                  <a:pt x="2343087" y="1008957"/>
                  <a:pt x="2338252" y="1021850"/>
                </a:cubicBezTo>
                <a:cubicBezTo>
                  <a:pt x="2316957" y="1078637"/>
                  <a:pt x="2294528" y="1134992"/>
                  <a:pt x="2272937" y="1191667"/>
                </a:cubicBezTo>
                <a:cubicBezTo>
                  <a:pt x="2259693" y="1226433"/>
                  <a:pt x="2243970" y="1260398"/>
                  <a:pt x="2233749" y="1296170"/>
                </a:cubicBezTo>
                <a:cubicBezTo>
                  <a:pt x="2202273" y="1406334"/>
                  <a:pt x="2221800" y="1359257"/>
                  <a:pt x="2181497" y="1439862"/>
                </a:cubicBezTo>
                <a:cubicBezTo>
                  <a:pt x="2177143" y="1457279"/>
                  <a:pt x="2175507" y="1475612"/>
                  <a:pt x="2168435" y="1492113"/>
                </a:cubicBezTo>
                <a:cubicBezTo>
                  <a:pt x="2149448" y="1536417"/>
                  <a:pt x="2114426" y="1553609"/>
                  <a:pt x="2076995" y="1583553"/>
                </a:cubicBezTo>
                <a:cubicBezTo>
                  <a:pt x="2068286" y="1600970"/>
                  <a:pt x="2063542" y="1621020"/>
                  <a:pt x="2050869" y="1635805"/>
                </a:cubicBezTo>
                <a:cubicBezTo>
                  <a:pt x="2036700" y="1652335"/>
                  <a:pt x="2015147" y="1660824"/>
                  <a:pt x="1998617" y="1674993"/>
                </a:cubicBezTo>
                <a:cubicBezTo>
                  <a:pt x="1924474" y="1738544"/>
                  <a:pt x="1998284" y="1694755"/>
                  <a:pt x="1907177" y="1740307"/>
                </a:cubicBezTo>
                <a:cubicBezTo>
                  <a:pt x="1894114" y="1735953"/>
                  <a:pt x="1880025" y="1733932"/>
                  <a:pt x="1867989" y="1727245"/>
                </a:cubicBezTo>
                <a:cubicBezTo>
                  <a:pt x="1840344" y="1711887"/>
                  <a:pt x="1776185" y="1659455"/>
                  <a:pt x="1737360" y="1648867"/>
                </a:cubicBezTo>
                <a:cubicBezTo>
                  <a:pt x="1707655" y="1640766"/>
                  <a:pt x="1676400" y="1640159"/>
                  <a:pt x="1645920" y="1635805"/>
                </a:cubicBezTo>
                <a:cubicBezTo>
                  <a:pt x="1632857" y="1631451"/>
                  <a:pt x="1620173" y="1625729"/>
                  <a:pt x="1606732" y="1622742"/>
                </a:cubicBezTo>
                <a:cubicBezTo>
                  <a:pt x="1580877" y="1616996"/>
                  <a:pt x="1553298" y="1618587"/>
                  <a:pt x="1528355" y="1609679"/>
                </a:cubicBezTo>
                <a:cubicBezTo>
                  <a:pt x="1491678" y="1596580"/>
                  <a:pt x="1461635" y="1566872"/>
                  <a:pt x="1423852" y="1557427"/>
                </a:cubicBezTo>
                <a:cubicBezTo>
                  <a:pt x="1305704" y="1527892"/>
                  <a:pt x="1450912" y="1564808"/>
                  <a:pt x="1280160" y="1518239"/>
                </a:cubicBezTo>
                <a:cubicBezTo>
                  <a:pt x="1262840" y="1513515"/>
                  <a:pt x="1245831" y="1506230"/>
                  <a:pt x="1227909" y="1505176"/>
                </a:cubicBezTo>
                <a:cubicBezTo>
                  <a:pt x="1097433" y="1497501"/>
                  <a:pt x="966652" y="1496467"/>
                  <a:pt x="836023" y="1492113"/>
                </a:cubicBezTo>
                <a:cubicBezTo>
                  <a:pt x="801189" y="1483404"/>
                  <a:pt x="763636" y="1482045"/>
                  <a:pt x="731520" y="1465987"/>
                </a:cubicBezTo>
                <a:cubicBezTo>
                  <a:pt x="666953" y="1433704"/>
                  <a:pt x="697742" y="1446020"/>
                  <a:pt x="640080" y="1426799"/>
                </a:cubicBezTo>
                <a:cubicBezTo>
                  <a:pt x="613954" y="1409382"/>
                  <a:pt x="591491" y="1384476"/>
                  <a:pt x="561703" y="1374547"/>
                </a:cubicBezTo>
                <a:cubicBezTo>
                  <a:pt x="467724" y="1343222"/>
                  <a:pt x="585106" y="1381235"/>
                  <a:pt x="470263" y="1348422"/>
                </a:cubicBezTo>
                <a:cubicBezTo>
                  <a:pt x="428759" y="1336563"/>
                  <a:pt x="409921" y="1325793"/>
                  <a:pt x="365760" y="1309233"/>
                </a:cubicBezTo>
                <a:cubicBezTo>
                  <a:pt x="352867" y="1304398"/>
                  <a:pt x="339465" y="1301005"/>
                  <a:pt x="326572" y="1296170"/>
                </a:cubicBezTo>
                <a:cubicBezTo>
                  <a:pt x="304616" y="1287937"/>
                  <a:pt x="282547" y="1279871"/>
                  <a:pt x="261257" y="1270045"/>
                </a:cubicBezTo>
                <a:cubicBezTo>
                  <a:pt x="225896" y="1253724"/>
                  <a:pt x="191589" y="1235210"/>
                  <a:pt x="156755" y="1217793"/>
                </a:cubicBezTo>
                <a:cubicBezTo>
                  <a:pt x="139338" y="1209084"/>
                  <a:pt x="122977" y="1197825"/>
                  <a:pt x="104503" y="1191667"/>
                </a:cubicBezTo>
                <a:lnTo>
                  <a:pt x="65315" y="1178605"/>
                </a:lnTo>
                <a:cubicBezTo>
                  <a:pt x="52252" y="1169896"/>
                  <a:pt x="34447" y="1165792"/>
                  <a:pt x="26126" y="1152479"/>
                </a:cubicBezTo>
                <a:cubicBezTo>
                  <a:pt x="11530" y="1129126"/>
                  <a:pt x="0" y="1074102"/>
                  <a:pt x="0" y="1074102"/>
                </a:cubicBezTo>
                <a:lnTo>
                  <a:pt x="13063" y="656090"/>
                </a:lnTo>
                <a:close/>
              </a:path>
            </a:pathLst>
          </a:cu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588224" y="3645024"/>
            <a:ext cx="417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N</a:t>
            </a:r>
            <a:endParaRPr lang="en-US" sz="2800" dirty="0" smtClean="0"/>
          </a:p>
        </p:txBody>
      </p:sp>
      <p:grpSp>
        <p:nvGrpSpPr>
          <p:cNvPr id="9" name="Group 9"/>
          <p:cNvGrpSpPr/>
          <p:nvPr/>
        </p:nvGrpSpPr>
        <p:grpSpPr>
          <a:xfrm>
            <a:off x="7668344" y="3429000"/>
            <a:ext cx="554360" cy="523220"/>
            <a:chOff x="7668344" y="3429000"/>
            <a:chExt cx="554360" cy="523220"/>
          </a:xfrm>
        </p:grpSpPr>
        <p:sp>
          <p:nvSpPr>
            <p:cNvPr id="5" name="Oval 4"/>
            <p:cNvSpPr/>
            <p:nvPr/>
          </p:nvSpPr>
          <p:spPr>
            <a:xfrm>
              <a:off x="7956376" y="3645024"/>
              <a:ext cx="266328" cy="26632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668344" y="3429000"/>
              <a:ext cx="2664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err="1" smtClean="0"/>
                <a:t>i</a:t>
              </a:r>
              <a:endParaRPr lang="en-US" sz="2800" dirty="0" smtClean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452320" y="3933056"/>
            <a:ext cx="9476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x</a:t>
            </a:r>
            <a:r>
              <a:rPr lang="en-GB" sz="2800" baseline="-25000" dirty="0" smtClean="0"/>
              <a:t>i</a:t>
            </a:r>
            <a:r>
              <a:rPr lang="en-GB" sz="2800" dirty="0" smtClean="0"/>
              <a:t> &gt; 0</a:t>
            </a:r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929551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7" grpId="0" uiExpand="1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Simple Games: </a:t>
            </a:r>
            <a:br>
              <a:rPr lang="en-GB" dirty="0" smtClean="0"/>
            </a:br>
            <a:r>
              <a:rPr lang="en-GB" dirty="0" smtClean="0"/>
              <a:t>Checking Non-Emptiness of the Core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4997152"/>
          </a:xfrm>
        </p:spPr>
        <p:txBody>
          <a:bodyPr>
            <a:normAutofit fontScale="92500" lnSpcReduction="20000"/>
          </a:bodyPr>
          <a:lstStyle/>
          <a:p>
            <a:r>
              <a:rPr lang="en-GB" u="sng" dirty="0" smtClean="0"/>
              <a:t>Corollary</a:t>
            </a:r>
            <a:r>
              <a:rPr lang="en-GB" dirty="0" smtClean="0"/>
              <a:t>: in a simple game </a:t>
            </a:r>
            <a:r>
              <a:rPr lang="en-GB" dirty="0" smtClean="0">
                <a:solidFill>
                  <a:srgbClr val="FF0000"/>
                </a:solidFill>
              </a:rPr>
              <a:t>G</a:t>
            </a:r>
            <a:r>
              <a:rPr lang="en-GB" dirty="0" smtClean="0"/>
              <a:t>, </a:t>
            </a:r>
            <a:br>
              <a:rPr lang="en-GB" dirty="0" smtClean="0"/>
            </a:br>
            <a:r>
              <a:rPr lang="en-GB" dirty="0" smtClean="0"/>
              <a:t>a payoff vector </a:t>
            </a:r>
            <a:r>
              <a:rPr lang="en-GB" b="1" u="sng" dirty="0" smtClean="0">
                <a:solidFill>
                  <a:srgbClr val="FF0000"/>
                </a:solidFill>
              </a:rPr>
              <a:t>x</a:t>
            </a:r>
            <a:r>
              <a:rPr lang="en-GB" dirty="0" smtClean="0"/>
              <a:t> is in the core iff </a:t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x</a:t>
            </a:r>
            <a:r>
              <a:rPr lang="en-GB" baseline="-25000" dirty="0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 = 0</a:t>
            </a:r>
            <a:r>
              <a:rPr lang="en-GB" dirty="0" smtClean="0"/>
              <a:t> for any non-veto player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endParaRPr lang="en-GB" dirty="0" smtClean="0">
              <a:solidFill>
                <a:srgbClr val="FF0000"/>
              </a:solidFill>
            </a:endParaRPr>
          </a:p>
          <a:p>
            <a:pPr lvl="1"/>
            <a:r>
              <a:rPr lang="en-GB" dirty="0" smtClean="0"/>
              <a:t>proved similarly</a:t>
            </a:r>
          </a:p>
          <a:p>
            <a:r>
              <a:rPr lang="en-GB" dirty="0" smtClean="0"/>
              <a:t>Checking if a player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 is a veto player is easy</a:t>
            </a:r>
          </a:p>
          <a:p>
            <a:pPr lvl="1"/>
            <a:r>
              <a:rPr lang="en-GB" dirty="0" smtClean="0"/>
              <a:t>a single query to compute </a:t>
            </a:r>
            <a:r>
              <a:rPr lang="en-GB" dirty="0" smtClean="0">
                <a:solidFill>
                  <a:srgbClr val="FF0000"/>
                </a:solidFill>
              </a:rPr>
              <a:t>v(N\{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})</a:t>
            </a:r>
          </a:p>
          <a:p>
            <a:r>
              <a:rPr lang="en-GB" dirty="0" smtClean="0"/>
              <a:t>Thus, in simple games </a:t>
            </a:r>
          </a:p>
          <a:p>
            <a:pPr lvl="1"/>
            <a:r>
              <a:rPr lang="en-GB" dirty="0" smtClean="0"/>
              <a:t>checking </a:t>
            </a:r>
            <a:r>
              <a:rPr lang="en-GB" dirty="0" smtClean="0">
                <a:solidFill>
                  <a:schemeClr val="accent1"/>
                </a:solidFill>
              </a:rPr>
              <a:t>non-emptiness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1"/>
                </a:solidFill>
              </a:rPr>
              <a:t>of the core</a:t>
            </a:r>
            <a:r>
              <a:rPr lang="en-GB" dirty="0" smtClean="0"/>
              <a:t> or </a:t>
            </a:r>
          </a:p>
          <a:p>
            <a:pPr lvl="1"/>
            <a:r>
              <a:rPr lang="en-GB" dirty="0" smtClean="0"/>
              <a:t>checking if a given outcome is </a:t>
            </a:r>
            <a:r>
              <a:rPr lang="en-GB" dirty="0" smtClean="0">
                <a:solidFill>
                  <a:schemeClr val="accent1"/>
                </a:solidFill>
              </a:rPr>
              <a:t>in the core</a:t>
            </a:r>
            <a:r>
              <a:rPr lang="en-GB" dirty="0" smtClean="0"/>
              <a:t> </a:t>
            </a:r>
          </a:p>
          <a:p>
            <a:pPr>
              <a:buNone/>
            </a:pPr>
            <a:r>
              <a:rPr lang="en-GB" dirty="0" smtClean="0"/>
              <a:t>    is </a:t>
            </a:r>
            <a:r>
              <a:rPr lang="en-GB" dirty="0" smtClean="0">
                <a:solidFill>
                  <a:schemeClr val="accent1"/>
                </a:solidFill>
              </a:rPr>
              <a:t>easy</a:t>
            </a:r>
            <a:r>
              <a:rPr lang="en-GB" dirty="0" smtClean="0"/>
              <a:t> given </a:t>
            </a:r>
            <a:r>
              <a:rPr lang="en-GB" dirty="0" smtClean="0">
                <a:solidFill>
                  <a:schemeClr val="accent1"/>
                </a:solidFill>
              </a:rPr>
              <a:t>oracle access</a:t>
            </a:r>
            <a:r>
              <a:rPr lang="en-GB" dirty="0" smtClean="0"/>
              <a:t> to the characteristic function</a:t>
            </a:r>
          </a:p>
          <a:p>
            <a:pPr lvl="1"/>
            <a:r>
              <a:rPr lang="en-GB" dirty="0" smtClean="0"/>
              <a:t>this is no longer the case if we allow coalition structures</a:t>
            </a:r>
          </a:p>
        </p:txBody>
      </p:sp>
    </p:spTree>
    <p:extLst>
      <p:ext uri="{BB962C8B-B14F-4D97-AF65-F5344CB8AC3E}">
        <p14:creationId xmlns:p14="http://schemas.microsoft.com/office/powerpoint/2010/main" val="2184889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>
                <a:latin typeface="Symbol" pitchFamily="18" charset="2"/>
              </a:rPr>
              <a:t>e</a:t>
            </a:r>
            <a:r>
              <a:rPr lang="en-GB" dirty="0" smtClean="0"/>
              <a:t>-Core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06916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If the core is empty, we may want to find </a:t>
            </a:r>
            <a:r>
              <a:rPr lang="en-GB" dirty="0" smtClean="0">
                <a:solidFill>
                  <a:schemeClr val="accent1"/>
                </a:solidFill>
              </a:rPr>
              <a:t>approximately stable</a:t>
            </a:r>
            <a:r>
              <a:rPr lang="en-GB" dirty="0" smtClean="0"/>
              <a:t> outcomes </a:t>
            </a:r>
          </a:p>
          <a:p>
            <a:r>
              <a:rPr lang="en-GB" dirty="0" smtClean="0"/>
              <a:t>Need to </a:t>
            </a:r>
            <a:r>
              <a:rPr lang="en-GB" dirty="0" smtClean="0">
                <a:solidFill>
                  <a:schemeClr val="accent1"/>
                </a:solidFill>
              </a:rPr>
              <a:t>relax</a:t>
            </a:r>
            <a:r>
              <a:rPr lang="en-GB" dirty="0" smtClean="0"/>
              <a:t> the notion of the core:      </a:t>
            </a:r>
          </a:p>
          <a:p>
            <a:pPr eaLnBrk="1" hangingPunct="1">
              <a:buFont typeface="Arial" charset="0"/>
              <a:buNone/>
            </a:pPr>
            <a:r>
              <a:rPr lang="en-GB" dirty="0" smtClean="0"/>
              <a:t>     core:     </a:t>
            </a:r>
            <a:r>
              <a:rPr lang="en-GB" dirty="0" smtClean="0">
                <a:solidFill>
                  <a:srgbClr val="FF0000"/>
                </a:solidFill>
              </a:rPr>
              <a:t>(CS, </a:t>
            </a:r>
            <a:r>
              <a:rPr lang="en-GB" b="1" u="sng" dirty="0" smtClean="0">
                <a:solidFill>
                  <a:srgbClr val="FF0000"/>
                </a:solidFill>
              </a:rPr>
              <a:t>x</a:t>
            </a:r>
            <a:r>
              <a:rPr lang="en-GB" dirty="0" smtClean="0">
                <a:solidFill>
                  <a:srgbClr val="FF0000"/>
                </a:solidFill>
              </a:rPr>
              <a:t>): x(C) ≥</a:t>
            </a:r>
            <a:r>
              <a:rPr lang="en-GB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smtClean="0">
                <a:solidFill>
                  <a:srgbClr val="FF0000"/>
                </a:solidFill>
              </a:rPr>
              <a:t>v(C)</a:t>
            </a:r>
            <a:r>
              <a:rPr lang="en-GB" dirty="0" smtClean="0">
                <a:solidFill>
                  <a:schemeClr val="tx2"/>
                </a:solidFill>
              </a:rPr>
              <a:t>       </a:t>
            </a:r>
            <a:r>
              <a:rPr lang="en-GB" dirty="0" smtClean="0"/>
              <a:t>for all </a:t>
            </a:r>
            <a:r>
              <a:rPr lang="en-GB" dirty="0" smtClean="0">
                <a:solidFill>
                  <a:srgbClr val="FF0000"/>
                </a:solidFill>
              </a:rPr>
              <a:t>C 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 N</a:t>
            </a:r>
          </a:p>
          <a:p>
            <a:pPr eaLnBrk="1" hangingPunct="1">
              <a:buFont typeface="Arial" charset="0"/>
              <a:buNone/>
            </a:pPr>
            <a:r>
              <a:rPr lang="en-GB" dirty="0" smtClean="0">
                <a:latin typeface="Symbol" pitchFamily="18" charset="2"/>
              </a:rPr>
              <a:t>     </a:t>
            </a:r>
            <a:r>
              <a:rPr lang="en-GB" dirty="0" smtClean="0">
                <a:solidFill>
                  <a:schemeClr val="accent1"/>
                </a:solidFill>
                <a:latin typeface="Symbol" pitchFamily="18" charset="2"/>
              </a:rPr>
              <a:t>e</a:t>
            </a:r>
            <a:r>
              <a:rPr lang="en-GB" dirty="0" smtClean="0">
                <a:solidFill>
                  <a:schemeClr val="accent1"/>
                </a:solidFill>
              </a:rPr>
              <a:t>-core</a:t>
            </a:r>
            <a:r>
              <a:rPr lang="en-GB" dirty="0" smtClean="0"/>
              <a:t>: </a:t>
            </a:r>
            <a:r>
              <a:rPr lang="en-GB" dirty="0" smtClean="0">
                <a:solidFill>
                  <a:srgbClr val="FF0000"/>
                </a:solidFill>
              </a:rPr>
              <a:t>(CS, </a:t>
            </a:r>
            <a:r>
              <a:rPr lang="en-GB" b="1" u="sng" dirty="0" smtClean="0">
                <a:solidFill>
                  <a:srgbClr val="FF0000"/>
                </a:solidFill>
              </a:rPr>
              <a:t>x</a:t>
            </a:r>
            <a:r>
              <a:rPr lang="en-GB" dirty="0" smtClean="0">
                <a:solidFill>
                  <a:srgbClr val="FF0000"/>
                </a:solidFill>
              </a:rPr>
              <a:t>): x(C) ≥ v(C) </a:t>
            </a:r>
            <a:r>
              <a:rPr lang="en-GB" dirty="0" smtClean="0">
                <a:solidFill>
                  <a:schemeClr val="accent1"/>
                </a:solidFill>
              </a:rPr>
              <a:t>- </a:t>
            </a:r>
            <a:r>
              <a:rPr lang="en-GB" dirty="0" smtClean="0">
                <a:solidFill>
                  <a:schemeClr val="accent1"/>
                </a:solidFill>
                <a:latin typeface="Symbol" pitchFamily="18" charset="2"/>
              </a:rPr>
              <a:t>e</a:t>
            </a:r>
            <a:r>
              <a:rPr lang="en-GB" dirty="0" smtClean="0">
                <a:solidFill>
                  <a:schemeClr val="tx2"/>
                </a:solidFill>
              </a:rPr>
              <a:t>  </a:t>
            </a:r>
            <a:r>
              <a:rPr lang="en-GB" dirty="0" smtClean="0"/>
              <a:t>for all </a:t>
            </a:r>
            <a:r>
              <a:rPr lang="en-GB" dirty="0" smtClean="0">
                <a:solidFill>
                  <a:srgbClr val="FF0000"/>
                </a:solidFill>
              </a:rPr>
              <a:t>C 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 N</a:t>
            </a:r>
          </a:p>
          <a:p>
            <a:r>
              <a:rPr lang="en-GB" dirty="0" smtClean="0">
                <a:sym typeface="Symbol" pitchFamily="18" charset="2"/>
              </a:rPr>
              <a:t>Is usually defined for superadditive games only</a:t>
            </a:r>
          </a:p>
          <a:p>
            <a:r>
              <a:rPr lang="en-GB" dirty="0" smtClean="0">
                <a:sym typeface="Symbol" pitchFamily="18" charset="2"/>
              </a:rPr>
              <a:t>Example: 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G = (N, v)</a:t>
            </a:r>
            <a:r>
              <a:rPr lang="en-GB" dirty="0" smtClean="0">
                <a:sym typeface="Symbol" pitchFamily="18" charset="2"/>
              </a:rPr>
              <a:t>, 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N = {1, 2, 3}</a:t>
            </a:r>
            <a:r>
              <a:rPr lang="en-GB" dirty="0" smtClean="0">
                <a:sym typeface="Symbol" pitchFamily="18" charset="2"/>
              </a:rPr>
              <a:t>, </a:t>
            </a:r>
            <a:br>
              <a:rPr lang="en-GB" dirty="0" smtClean="0">
                <a:sym typeface="Symbol" pitchFamily="18" charset="2"/>
              </a:rPr>
            </a:br>
            <a:r>
              <a:rPr lang="en-GB" dirty="0" smtClean="0">
                <a:sym typeface="Symbol" pitchFamily="18" charset="2"/>
              </a:rPr>
              <a:t>                   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v(C) = 1</a:t>
            </a:r>
            <a:r>
              <a:rPr lang="en-GB" dirty="0" smtClean="0">
                <a:sym typeface="Symbol" pitchFamily="18" charset="2"/>
              </a:rPr>
              <a:t> if 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|C| &gt; 1</a:t>
            </a:r>
            <a:r>
              <a:rPr lang="en-GB" dirty="0" smtClean="0">
                <a:sym typeface="Symbol" pitchFamily="18" charset="2"/>
              </a:rPr>
              <a:t>, 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v(C) = 0</a:t>
            </a:r>
            <a:r>
              <a:rPr lang="en-GB" dirty="0" smtClean="0">
                <a:sym typeface="Symbol" pitchFamily="18" charset="2"/>
              </a:rPr>
              <a:t> otherwise</a:t>
            </a:r>
          </a:p>
          <a:p>
            <a:pPr lvl="1" eaLnBrk="1" hangingPunct="1"/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1/3</a:t>
            </a:r>
            <a:r>
              <a:rPr lang="en-GB" dirty="0" smtClean="0">
                <a:sym typeface="Symbol" pitchFamily="18" charset="2"/>
              </a:rPr>
              <a:t>-core is non-empty: 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(1/3, 1/3, 1/3)</a:t>
            </a:r>
            <a:r>
              <a:rPr lang="en-GB" dirty="0" smtClean="0">
                <a:sym typeface="Symbol" pitchFamily="18" charset="2"/>
              </a:rPr>
              <a:t>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 1/3</a:t>
            </a:r>
            <a:r>
              <a:rPr lang="en-GB" dirty="0" smtClean="0">
                <a:sym typeface="Symbol" pitchFamily="18" charset="2"/>
              </a:rPr>
              <a:t>-core</a:t>
            </a:r>
          </a:p>
          <a:p>
            <a:pPr lvl="1" eaLnBrk="1" hangingPunct="1"/>
            <a:r>
              <a:rPr lang="en-GB" dirty="0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e</a:t>
            </a:r>
            <a:r>
              <a:rPr lang="en-GB" dirty="0" smtClean="0">
                <a:sym typeface="Symbol" pitchFamily="18" charset="2"/>
              </a:rPr>
              <a:t>-core is empty for any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e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 &lt; 1/3</a:t>
            </a:r>
            <a:r>
              <a:rPr lang="en-GB" dirty="0" smtClean="0">
                <a:sym typeface="Symbol" pitchFamily="18" charset="2"/>
              </a:rPr>
              <a:t>: </a:t>
            </a:r>
          </a:p>
          <a:p>
            <a:pPr lvl="1" eaLnBrk="1" hangingPunct="1">
              <a:buNone/>
            </a:pP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    x</a:t>
            </a:r>
            <a:r>
              <a:rPr lang="en-GB" baseline="-25000" dirty="0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 ≥ 1/3</a:t>
            </a:r>
            <a:r>
              <a:rPr lang="en-GB" dirty="0" smtClean="0">
                <a:sym typeface="Symbol" pitchFamily="18" charset="2"/>
              </a:rPr>
              <a:t> for some </a:t>
            </a:r>
            <a:r>
              <a:rPr lang="en-GB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 = 1, 2, 3</a:t>
            </a:r>
            <a:r>
              <a:rPr lang="en-GB" dirty="0" smtClean="0">
                <a:sym typeface="Symbol" pitchFamily="18" charset="2"/>
              </a:rPr>
              <a:t>, so 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x(N\{</a:t>
            </a:r>
            <a:r>
              <a:rPr lang="en-GB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}) ≤ 2/3</a:t>
            </a:r>
            <a:r>
              <a:rPr lang="en-GB" dirty="0" smtClean="0">
                <a:sym typeface="Symbol" pitchFamily="18" charset="2"/>
              </a:rPr>
              <a:t>, 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v(N\{</a:t>
            </a:r>
            <a:r>
              <a:rPr lang="en-GB" dirty="0" err="1" smtClean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}) = 1</a:t>
            </a:r>
            <a:endParaRPr lang="en-GB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999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dirty="0" smtClean="0"/>
              <a:t>Least 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If an outcome </a:t>
            </a:r>
            <a:r>
              <a:rPr lang="en-GB" dirty="0" smtClean="0">
                <a:solidFill>
                  <a:srgbClr val="FF0000"/>
                </a:solidFill>
              </a:rPr>
              <a:t>(CS, </a:t>
            </a:r>
            <a:r>
              <a:rPr lang="en-GB" b="1" u="sng" dirty="0" smtClean="0">
                <a:solidFill>
                  <a:srgbClr val="FF0000"/>
                </a:solidFill>
              </a:rPr>
              <a:t>x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r>
              <a:rPr lang="en-GB" dirty="0" smtClean="0"/>
              <a:t> is in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</a:rPr>
              <a:t>e</a:t>
            </a:r>
            <a:r>
              <a:rPr lang="en-GB" dirty="0" smtClean="0"/>
              <a:t>-core, </a:t>
            </a:r>
            <a:br>
              <a:rPr lang="en-GB" dirty="0" smtClean="0"/>
            </a:br>
            <a:r>
              <a:rPr lang="en-GB" dirty="0" smtClean="0"/>
              <a:t>the </a:t>
            </a:r>
            <a:r>
              <a:rPr lang="en-GB" dirty="0" smtClean="0">
                <a:solidFill>
                  <a:schemeClr val="accent1"/>
                </a:solidFill>
                <a:sym typeface="Symbol" pitchFamily="18" charset="2"/>
              </a:rPr>
              <a:t>deficit</a:t>
            </a:r>
            <a:r>
              <a:rPr lang="en-GB" dirty="0" smtClean="0">
                <a:solidFill>
                  <a:schemeClr val="accent2"/>
                </a:solidFill>
                <a:sym typeface="Symbol" pitchFamily="18" charset="2"/>
              </a:rPr>
              <a:t> 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v(C) - x(C)</a:t>
            </a:r>
            <a:r>
              <a:rPr lang="en-GB" dirty="0" smtClean="0">
                <a:sym typeface="Symbol" pitchFamily="18" charset="2"/>
              </a:rPr>
              <a:t> of any coalition is at most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e</a:t>
            </a:r>
          </a:p>
          <a:p>
            <a:r>
              <a:rPr lang="en-GB" dirty="0" smtClean="0">
                <a:sym typeface="Symbol" pitchFamily="18" charset="2"/>
              </a:rPr>
              <a:t>We are interested in outcomes that </a:t>
            </a:r>
            <a:r>
              <a:rPr lang="en-GB" dirty="0" smtClean="0">
                <a:solidFill>
                  <a:schemeClr val="accent1"/>
                </a:solidFill>
                <a:sym typeface="Symbol" pitchFamily="18" charset="2"/>
              </a:rPr>
              <a:t>minimize</a:t>
            </a:r>
            <a:r>
              <a:rPr lang="en-GB" dirty="0" smtClean="0">
                <a:sym typeface="Symbol" pitchFamily="18" charset="2"/>
              </a:rPr>
              <a:t> the </a:t>
            </a:r>
            <a:r>
              <a:rPr lang="en-GB" dirty="0" smtClean="0">
                <a:solidFill>
                  <a:schemeClr val="accent1"/>
                </a:solidFill>
                <a:sym typeface="Symbol" pitchFamily="18" charset="2"/>
              </a:rPr>
              <a:t>worst-case</a:t>
            </a:r>
            <a:r>
              <a:rPr lang="en-GB" dirty="0" smtClean="0">
                <a:sym typeface="Symbol" pitchFamily="18" charset="2"/>
              </a:rPr>
              <a:t> deficit</a:t>
            </a:r>
          </a:p>
          <a:p>
            <a:r>
              <a:rPr lang="en-GB" dirty="0" smtClean="0">
                <a:sym typeface="Symbol" pitchFamily="18" charset="2"/>
              </a:rPr>
              <a:t>Let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e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*(G) </a:t>
            </a:r>
            <a:r>
              <a:rPr lang="en-GB" dirty="0" smtClean="0">
                <a:sym typeface="Symbol" pitchFamily="18" charset="2"/>
              </a:rPr>
              <a:t>= </a:t>
            </a:r>
            <a:r>
              <a:rPr lang="en-GB" dirty="0" err="1" smtClean="0">
                <a:sym typeface="Symbol" pitchFamily="18" charset="2"/>
              </a:rPr>
              <a:t>inf</a:t>
            </a:r>
            <a:r>
              <a:rPr lang="en-GB" dirty="0" smtClean="0">
                <a:sym typeface="Symbol" pitchFamily="18" charset="2"/>
              </a:rPr>
              <a:t> {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e</a:t>
            </a:r>
            <a:r>
              <a:rPr lang="en-GB" dirty="0" smtClean="0">
                <a:sym typeface="Symbol" pitchFamily="18" charset="2"/>
              </a:rPr>
              <a:t> |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e</a:t>
            </a:r>
            <a:r>
              <a:rPr lang="en-GB" dirty="0" smtClean="0">
                <a:sym typeface="Symbol" pitchFamily="18" charset="2"/>
              </a:rPr>
              <a:t>-core of 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G</a:t>
            </a:r>
            <a:r>
              <a:rPr lang="en-GB" dirty="0" smtClean="0">
                <a:sym typeface="Symbol" pitchFamily="18" charset="2"/>
              </a:rPr>
              <a:t> is not empty }</a:t>
            </a:r>
          </a:p>
          <a:p>
            <a:pPr lvl="1"/>
            <a:r>
              <a:rPr lang="en-GB" dirty="0" smtClean="0">
                <a:sym typeface="Symbol" pitchFamily="18" charset="2"/>
              </a:rPr>
              <a:t>it can be shown that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e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*(G)</a:t>
            </a:r>
            <a:r>
              <a:rPr lang="en-GB" dirty="0" smtClean="0">
                <a:sym typeface="Symbol" pitchFamily="18" charset="2"/>
              </a:rPr>
              <a:t>-core is not empty </a:t>
            </a:r>
          </a:p>
          <a:p>
            <a:r>
              <a:rPr lang="en-GB" u="sng" dirty="0" smtClean="0">
                <a:sym typeface="Symbol" pitchFamily="18" charset="2"/>
              </a:rPr>
              <a:t>Definition</a:t>
            </a:r>
            <a:r>
              <a:rPr lang="en-GB" dirty="0" smtClean="0">
                <a:sym typeface="Symbol" pitchFamily="18" charset="2"/>
              </a:rPr>
              <a:t>: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 e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*(G)</a:t>
            </a:r>
            <a:r>
              <a:rPr lang="en-GB" dirty="0" smtClean="0">
                <a:sym typeface="Symbol" pitchFamily="18" charset="2"/>
              </a:rPr>
              <a:t>-core is called the </a:t>
            </a:r>
            <a:r>
              <a:rPr lang="en-GB" dirty="0" smtClean="0">
                <a:solidFill>
                  <a:schemeClr val="accent1"/>
                </a:solidFill>
                <a:sym typeface="Symbol" pitchFamily="18" charset="2"/>
              </a:rPr>
              <a:t>least core</a:t>
            </a:r>
            <a:r>
              <a:rPr lang="en-GB" dirty="0" smtClean="0">
                <a:sym typeface="Symbol" pitchFamily="18" charset="2"/>
              </a:rPr>
              <a:t> of 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G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e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*(G)</a:t>
            </a:r>
            <a:r>
              <a:rPr lang="en-GB" dirty="0" smtClean="0">
                <a:sym typeface="Symbol" pitchFamily="18" charset="2"/>
              </a:rPr>
              <a:t> is called the </a:t>
            </a:r>
            <a:r>
              <a:rPr lang="en-GB" dirty="0" smtClean="0">
                <a:solidFill>
                  <a:schemeClr val="accent1"/>
                </a:solidFill>
                <a:sym typeface="Symbol" pitchFamily="18" charset="2"/>
              </a:rPr>
              <a:t>value</a:t>
            </a:r>
            <a:r>
              <a:rPr lang="en-GB" dirty="0" smtClean="0">
                <a:sym typeface="Symbol" pitchFamily="18" charset="2"/>
              </a:rPr>
              <a:t> of the least core </a:t>
            </a:r>
          </a:p>
          <a:p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G = (N, v)</a:t>
            </a:r>
            <a:r>
              <a:rPr lang="en-GB" dirty="0" smtClean="0">
                <a:sym typeface="Symbol" pitchFamily="18" charset="2"/>
              </a:rPr>
              <a:t>, 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N = {1, 2, 3}</a:t>
            </a:r>
            <a:r>
              <a:rPr lang="en-GB" dirty="0" smtClean="0">
                <a:sym typeface="Symbol" pitchFamily="18" charset="2"/>
              </a:rPr>
              <a:t>, </a:t>
            </a:r>
            <a:br>
              <a:rPr lang="en-GB" dirty="0" smtClean="0">
                <a:sym typeface="Symbol" pitchFamily="18" charset="2"/>
              </a:rPr>
            </a:br>
            <a:r>
              <a:rPr lang="en-GB" dirty="0" smtClean="0">
                <a:sym typeface="Symbol" pitchFamily="18" charset="2"/>
              </a:rPr>
              <a:t>                   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v(C) = 1</a:t>
            </a:r>
            <a:r>
              <a:rPr lang="en-GB" dirty="0" smtClean="0">
                <a:sym typeface="Symbol" pitchFamily="18" charset="2"/>
              </a:rPr>
              <a:t> if 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|C| &gt; 1</a:t>
            </a:r>
            <a:r>
              <a:rPr lang="en-GB" dirty="0" smtClean="0">
                <a:sym typeface="Symbol" pitchFamily="18" charset="2"/>
              </a:rPr>
              <a:t>, 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v(C) = 0</a:t>
            </a:r>
            <a:r>
              <a:rPr lang="en-GB" dirty="0" smtClean="0">
                <a:sym typeface="Symbol" pitchFamily="18" charset="2"/>
              </a:rPr>
              <a:t> otherwise</a:t>
            </a:r>
          </a:p>
          <a:p>
            <a:pPr lvl="1" eaLnBrk="1" hangingPunct="1"/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1/3</a:t>
            </a:r>
            <a:r>
              <a:rPr lang="en-GB" dirty="0" smtClean="0">
                <a:sym typeface="Symbol" pitchFamily="18" charset="2"/>
              </a:rPr>
              <a:t>-core is non-empty, but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e</a:t>
            </a:r>
            <a:r>
              <a:rPr lang="en-GB" dirty="0" smtClean="0">
                <a:sym typeface="Symbol" pitchFamily="18" charset="2"/>
              </a:rPr>
              <a:t>-core is empty </a:t>
            </a:r>
            <a:br>
              <a:rPr lang="en-GB" dirty="0" smtClean="0">
                <a:sym typeface="Symbol" pitchFamily="18" charset="2"/>
              </a:rPr>
            </a:br>
            <a:r>
              <a:rPr lang="en-GB" dirty="0" smtClean="0">
                <a:sym typeface="Symbol" pitchFamily="18" charset="2"/>
              </a:rPr>
              <a:t>for any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  <a:sym typeface="Symbol" pitchFamily="18" charset="2"/>
              </a:rPr>
              <a:t>e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 &lt; 1/3, </a:t>
            </a:r>
            <a:r>
              <a:rPr lang="en-GB" dirty="0" smtClean="0">
                <a:sym typeface="Symbol" pitchFamily="18" charset="2"/>
              </a:rPr>
              <a:t>so least core = </a:t>
            </a:r>
            <a:r>
              <a:rPr lang="en-GB" dirty="0" smtClean="0">
                <a:solidFill>
                  <a:srgbClr val="FF0000"/>
                </a:solidFill>
                <a:sym typeface="Symbol" pitchFamily="18" charset="2"/>
              </a:rPr>
              <a:t>1/3</a:t>
            </a:r>
            <a:r>
              <a:rPr lang="en-GB" dirty="0" smtClean="0">
                <a:sym typeface="Symbol" pitchFamily="18" charset="2"/>
              </a:rPr>
              <a:t>-core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344341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Stability vs. Fairness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GB" dirty="0" smtClean="0"/>
              <a:t>Outcomes in the core may be </a:t>
            </a:r>
            <a:r>
              <a:rPr lang="en-GB" dirty="0" smtClean="0">
                <a:solidFill>
                  <a:schemeClr val="accent1"/>
                </a:solidFill>
              </a:rPr>
              <a:t>unfair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G = (N, v)</a:t>
            </a:r>
            <a:endParaRPr lang="en-GB" dirty="0" smtClean="0"/>
          </a:p>
          <a:p>
            <a:pPr lvl="1"/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N = {1, 2}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v(Ø) = 0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v({1}) = v({2}) = 5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v({1, 2}) = 20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(15, 5) </a:t>
            </a:r>
            <a:r>
              <a:rPr lang="en-GB" dirty="0" smtClean="0"/>
              <a:t>is in the core: </a:t>
            </a:r>
          </a:p>
          <a:p>
            <a:pPr lvl="1"/>
            <a:r>
              <a:rPr lang="en-GB" dirty="0" smtClean="0"/>
              <a:t>player </a:t>
            </a:r>
            <a:r>
              <a:rPr lang="en-GB" dirty="0" smtClean="0">
                <a:solidFill>
                  <a:srgbClr val="FF0000"/>
                </a:solidFill>
              </a:rPr>
              <a:t>2</a:t>
            </a:r>
            <a:r>
              <a:rPr lang="en-GB" dirty="0" smtClean="0"/>
              <a:t> cannot benefit by deviating</a:t>
            </a:r>
          </a:p>
          <a:p>
            <a:r>
              <a:rPr lang="en-GB" dirty="0" smtClean="0"/>
              <a:t>However, this is unfair since </a:t>
            </a:r>
            <a:r>
              <a:rPr lang="en-GB" dirty="0" smtClean="0">
                <a:solidFill>
                  <a:srgbClr val="FF0000"/>
                </a:solidFill>
              </a:rPr>
              <a:t>1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2</a:t>
            </a:r>
            <a:r>
              <a:rPr lang="en-GB" dirty="0" smtClean="0"/>
              <a:t> are </a:t>
            </a:r>
            <a:r>
              <a:rPr lang="en-GB" dirty="0" smtClean="0">
                <a:solidFill>
                  <a:schemeClr val="accent1"/>
                </a:solidFill>
              </a:rPr>
              <a:t>symmetric</a:t>
            </a:r>
          </a:p>
          <a:p>
            <a:r>
              <a:rPr lang="en-GB" dirty="0" smtClean="0"/>
              <a:t>How do we divide payoffs in a fair way?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856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Marginal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00200"/>
            <a:ext cx="8291264" cy="506916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A fair payment scheme would reward each agent according to his </a:t>
            </a:r>
            <a:r>
              <a:rPr lang="en-GB" dirty="0" smtClean="0">
                <a:solidFill>
                  <a:schemeClr val="accent1"/>
                </a:solidFill>
              </a:rPr>
              <a:t>contribution</a:t>
            </a:r>
          </a:p>
          <a:p>
            <a:r>
              <a:rPr lang="en-GB" dirty="0" smtClean="0"/>
              <a:t>First attempt: given a game </a:t>
            </a:r>
            <a:r>
              <a:rPr lang="en-GB" dirty="0" smtClean="0">
                <a:solidFill>
                  <a:srgbClr val="FF0000"/>
                </a:solidFill>
              </a:rPr>
              <a:t>G = (N, v)</a:t>
            </a:r>
            <a:r>
              <a:rPr lang="en-GB" dirty="0" smtClean="0"/>
              <a:t>, </a:t>
            </a:r>
            <a:br>
              <a:rPr lang="en-GB" dirty="0" smtClean="0"/>
            </a:br>
            <a:r>
              <a:rPr lang="en-GB" dirty="0" smtClean="0"/>
              <a:t>set </a:t>
            </a:r>
            <a:r>
              <a:rPr lang="en-GB" dirty="0" smtClean="0">
                <a:solidFill>
                  <a:srgbClr val="FF0000"/>
                </a:solidFill>
              </a:rPr>
              <a:t>x</a:t>
            </a:r>
            <a:r>
              <a:rPr lang="en-GB" baseline="-25000" dirty="0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= v({1, ..., i-1,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}) - v({1, ..., i-1})</a:t>
            </a:r>
          </a:p>
          <a:p>
            <a:pPr lvl="1"/>
            <a:r>
              <a:rPr lang="en-GB" dirty="0" smtClean="0"/>
              <a:t>payoff to each player = his </a:t>
            </a:r>
            <a:r>
              <a:rPr lang="en-GB" dirty="0" smtClean="0">
                <a:solidFill>
                  <a:schemeClr val="accent1"/>
                </a:solidFill>
              </a:rPr>
              <a:t>marginal contribution to the coalition of his predecessors </a:t>
            </a:r>
          </a:p>
          <a:p>
            <a:r>
              <a:rPr lang="en-GB" dirty="0" smtClean="0"/>
              <a:t>We have </a:t>
            </a:r>
            <a:r>
              <a:rPr lang="en-GB" dirty="0" smtClean="0">
                <a:solidFill>
                  <a:srgbClr val="FF0000"/>
                </a:solidFill>
              </a:rPr>
              <a:t>x</a:t>
            </a:r>
            <a:r>
              <a:rPr lang="en-GB" baseline="-25000" dirty="0" smtClean="0">
                <a:solidFill>
                  <a:srgbClr val="FF0000"/>
                </a:solidFill>
              </a:rPr>
              <a:t>1</a:t>
            </a:r>
            <a:r>
              <a:rPr lang="en-GB" dirty="0" smtClean="0">
                <a:solidFill>
                  <a:srgbClr val="FF0000"/>
                </a:solidFill>
              </a:rPr>
              <a:t> + ... + </a:t>
            </a:r>
            <a:r>
              <a:rPr lang="en-GB" dirty="0" err="1" smtClean="0">
                <a:solidFill>
                  <a:srgbClr val="FF0000"/>
                </a:solidFill>
              </a:rPr>
              <a:t>x</a:t>
            </a:r>
            <a:r>
              <a:rPr lang="en-GB" baseline="-25000" dirty="0" err="1" smtClean="0">
                <a:solidFill>
                  <a:srgbClr val="FF0000"/>
                </a:solidFill>
              </a:rPr>
              <a:t>n</a:t>
            </a:r>
            <a:r>
              <a:rPr lang="en-GB" dirty="0" smtClean="0">
                <a:solidFill>
                  <a:srgbClr val="FF0000"/>
                </a:solidFill>
              </a:rPr>
              <a:t> = v(N)</a:t>
            </a:r>
          </a:p>
          <a:p>
            <a:pPr lvl="1"/>
            <a:r>
              <a:rPr lang="en-GB" b="1" u="sng" dirty="0" smtClean="0">
                <a:solidFill>
                  <a:srgbClr val="FF0000"/>
                </a:solidFill>
              </a:rPr>
              <a:t>x</a:t>
            </a:r>
            <a:r>
              <a:rPr lang="en-GB" dirty="0" smtClean="0"/>
              <a:t> is a payoff vector</a:t>
            </a:r>
          </a:p>
          <a:p>
            <a:r>
              <a:rPr lang="en-GB" dirty="0" smtClean="0"/>
              <a:t>However, payoff to each player depends on the order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G = (N, v)</a:t>
            </a:r>
            <a:endParaRPr lang="en-GB" dirty="0" smtClean="0"/>
          </a:p>
          <a:p>
            <a:pPr lvl="1"/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N = {1, 2}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v(Ø) = 0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v({1}) = v({2}) = 5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v({1, 2}) = 20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x</a:t>
            </a:r>
            <a:r>
              <a:rPr lang="en-GB" baseline="-25000" dirty="0" smtClean="0">
                <a:solidFill>
                  <a:srgbClr val="FF0000"/>
                </a:solidFill>
              </a:rPr>
              <a:t>1</a:t>
            </a:r>
            <a:r>
              <a:rPr lang="en-GB" dirty="0" smtClean="0">
                <a:solidFill>
                  <a:srgbClr val="FF0000"/>
                </a:solidFill>
              </a:rPr>
              <a:t> = v(1) - v(Ø) = 5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x</a:t>
            </a:r>
            <a:r>
              <a:rPr lang="en-GB" baseline="-25000" dirty="0" smtClean="0">
                <a:solidFill>
                  <a:srgbClr val="FF0000"/>
                </a:solidFill>
              </a:rPr>
              <a:t>2</a:t>
            </a:r>
            <a:r>
              <a:rPr lang="en-GB" dirty="0" smtClean="0">
                <a:solidFill>
                  <a:srgbClr val="FF0000"/>
                </a:solidFill>
              </a:rPr>
              <a:t> = v({1, 2}) - v({1}) = 15</a:t>
            </a:r>
          </a:p>
        </p:txBody>
      </p:sp>
    </p:spTree>
    <p:extLst>
      <p:ext uri="{BB962C8B-B14F-4D97-AF65-F5344CB8AC3E}">
        <p14:creationId xmlns:p14="http://schemas.microsoft.com/office/powerpoint/2010/main" val="2669819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Average Marginal Contribution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GB" u="sng" dirty="0" smtClean="0"/>
              <a:t>Idea</a:t>
            </a:r>
            <a:r>
              <a:rPr lang="en-GB" dirty="0" smtClean="0"/>
              <a:t>: to remove the dependence on ordering, can </a:t>
            </a:r>
            <a:r>
              <a:rPr lang="en-GB" dirty="0" smtClean="0">
                <a:solidFill>
                  <a:schemeClr val="accent1"/>
                </a:solidFill>
              </a:rPr>
              <a:t>average</a:t>
            </a:r>
            <a:r>
              <a:rPr lang="en-GB" dirty="0" smtClean="0"/>
              <a:t> over all possible orderings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G = (N, v)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N = {1, 2}, v(Ø) = 0, v({1}) = v({2}) = 5, v({1, 2}) = 20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1</a:t>
            </a:r>
            <a:r>
              <a:rPr lang="en-GB" dirty="0" smtClean="0"/>
              <a:t>, </a:t>
            </a:r>
            <a:r>
              <a:rPr lang="en-GB" dirty="0" smtClean="0">
                <a:solidFill>
                  <a:schemeClr val="accent1"/>
                </a:solidFill>
              </a:rPr>
              <a:t>2</a:t>
            </a:r>
            <a:r>
              <a:rPr lang="en-GB" dirty="0" smtClean="0"/>
              <a:t>: </a:t>
            </a:r>
            <a:r>
              <a:rPr lang="en-GB" dirty="0" smtClean="0">
                <a:solidFill>
                  <a:srgbClr val="FF0000"/>
                </a:solidFill>
              </a:rPr>
              <a:t>x</a:t>
            </a:r>
            <a:r>
              <a:rPr lang="en-GB" baseline="-25000" dirty="0" smtClean="0">
                <a:solidFill>
                  <a:srgbClr val="FF0000"/>
                </a:solidFill>
              </a:rPr>
              <a:t>1</a:t>
            </a:r>
            <a:r>
              <a:rPr lang="en-GB" dirty="0" smtClean="0"/>
              <a:t> = v(1) - v(Ø) = 5, </a:t>
            </a:r>
            <a:r>
              <a:rPr lang="en-GB" dirty="0" smtClean="0">
                <a:solidFill>
                  <a:schemeClr val="accent1"/>
                </a:solidFill>
              </a:rPr>
              <a:t>x</a:t>
            </a:r>
            <a:r>
              <a:rPr lang="en-GB" baseline="-25000" dirty="0" smtClean="0">
                <a:solidFill>
                  <a:schemeClr val="accent1"/>
                </a:solidFill>
              </a:rPr>
              <a:t>2</a:t>
            </a:r>
            <a:r>
              <a:rPr lang="en-GB" dirty="0" smtClean="0"/>
              <a:t> = v({1, 2}) - v({1}) = 15</a:t>
            </a:r>
            <a:endParaRPr lang="en-US" dirty="0" smtClean="0"/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2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1</a:t>
            </a:r>
            <a:r>
              <a:rPr lang="en-GB" dirty="0" smtClean="0"/>
              <a:t>: </a:t>
            </a:r>
            <a:r>
              <a:rPr lang="en-GB" dirty="0" smtClean="0">
                <a:solidFill>
                  <a:schemeClr val="accent1"/>
                </a:solidFill>
              </a:rPr>
              <a:t>y</a:t>
            </a:r>
            <a:r>
              <a:rPr lang="en-GB" baseline="-25000" dirty="0" smtClean="0">
                <a:solidFill>
                  <a:schemeClr val="accent1"/>
                </a:solidFill>
              </a:rPr>
              <a:t>2</a:t>
            </a:r>
            <a:r>
              <a:rPr lang="en-GB" dirty="0" smtClean="0"/>
              <a:t> = v(2) - v(Ø) = 5, </a:t>
            </a:r>
            <a:r>
              <a:rPr lang="en-GB" dirty="0" smtClean="0">
                <a:solidFill>
                  <a:srgbClr val="FF0000"/>
                </a:solidFill>
              </a:rPr>
              <a:t>y</a:t>
            </a:r>
            <a:r>
              <a:rPr lang="en-GB" baseline="-25000" dirty="0" smtClean="0">
                <a:solidFill>
                  <a:srgbClr val="FF0000"/>
                </a:solidFill>
              </a:rPr>
              <a:t>1</a:t>
            </a:r>
            <a:r>
              <a:rPr lang="en-GB" dirty="0" smtClean="0"/>
              <a:t> = v({1, 2}) - v({2}) = 15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z</a:t>
            </a:r>
            <a:r>
              <a:rPr lang="en-GB" baseline="-25000" dirty="0" smtClean="0">
                <a:solidFill>
                  <a:srgbClr val="FF0000"/>
                </a:solidFill>
              </a:rPr>
              <a:t>1</a:t>
            </a:r>
            <a:r>
              <a:rPr lang="en-GB" dirty="0" smtClean="0">
                <a:solidFill>
                  <a:srgbClr val="FF0000"/>
                </a:solidFill>
              </a:rPr>
              <a:t> = (x</a:t>
            </a:r>
            <a:r>
              <a:rPr lang="en-GB" baseline="-25000" dirty="0" smtClean="0">
                <a:solidFill>
                  <a:srgbClr val="FF0000"/>
                </a:solidFill>
              </a:rPr>
              <a:t>1</a:t>
            </a:r>
            <a:r>
              <a:rPr lang="en-GB" dirty="0" smtClean="0">
                <a:solidFill>
                  <a:srgbClr val="FF0000"/>
                </a:solidFill>
              </a:rPr>
              <a:t> + y</a:t>
            </a:r>
            <a:r>
              <a:rPr lang="en-GB" baseline="-25000" dirty="0" smtClean="0">
                <a:solidFill>
                  <a:srgbClr val="FF0000"/>
                </a:solidFill>
              </a:rPr>
              <a:t>1</a:t>
            </a:r>
            <a:r>
              <a:rPr lang="en-GB" dirty="0" smtClean="0">
                <a:solidFill>
                  <a:srgbClr val="FF0000"/>
                </a:solidFill>
              </a:rPr>
              <a:t>)/2 = 10</a:t>
            </a:r>
            <a:r>
              <a:rPr lang="en-GB" dirty="0" smtClean="0"/>
              <a:t>, </a:t>
            </a:r>
            <a:r>
              <a:rPr lang="en-GB" dirty="0" smtClean="0">
                <a:solidFill>
                  <a:schemeClr val="accent1"/>
                </a:solidFill>
              </a:rPr>
              <a:t>z</a:t>
            </a:r>
            <a:r>
              <a:rPr lang="en-GB" baseline="-25000" dirty="0" smtClean="0">
                <a:solidFill>
                  <a:schemeClr val="accent1"/>
                </a:solidFill>
              </a:rPr>
              <a:t>2</a:t>
            </a:r>
            <a:r>
              <a:rPr lang="en-GB" dirty="0" smtClean="0">
                <a:solidFill>
                  <a:schemeClr val="accent1"/>
                </a:solidFill>
              </a:rPr>
              <a:t> = (x</a:t>
            </a:r>
            <a:r>
              <a:rPr lang="en-GB" baseline="-25000" dirty="0" smtClean="0">
                <a:solidFill>
                  <a:schemeClr val="accent1"/>
                </a:solidFill>
              </a:rPr>
              <a:t>2</a:t>
            </a:r>
            <a:r>
              <a:rPr lang="en-GB" dirty="0" smtClean="0">
                <a:solidFill>
                  <a:schemeClr val="accent1"/>
                </a:solidFill>
              </a:rPr>
              <a:t> + y</a:t>
            </a:r>
            <a:r>
              <a:rPr lang="en-GB" baseline="-25000" dirty="0" smtClean="0">
                <a:solidFill>
                  <a:schemeClr val="accent1"/>
                </a:solidFill>
              </a:rPr>
              <a:t>2</a:t>
            </a:r>
            <a:r>
              <a:rPr lang="en-GB" dirty="0" smtClean="0">
                <a:solidFill>
                  <a:schemeClr val="accent1"/>
                </a:solidFill>
              </a:rPr>
              <a:t>)/2 = 10 </a:t>
            </a:r>
          </a:p>
          <a:p>
            <a:pPr lvl="1"/>
            <a:r>
              <a:rPr lang="en-GB" dirty="0" smtClean="0"/>
              <a:t>the resulting outcome is fair!</a:t>
            </a:r>
          </a:p>
          <a:p>
            <a:r>
              <a:rPr lang="en-GB" dirty="0" smtClean="0"/>
              <a:t>Can we generalize this idea? </a:t>
            </a:r>
          </a:p>
        </p:txBody>
      </p:sp>
    </p:spTree>
    <p:extLst>
      <p:ext uri="{BB962C8B-B14F-4D97-AF65-F5344CB8AC3E}">
        <p14:creationId xmlns:p14="http://schemas.microsoft.com/office/powerpoint/2010/main" val="3946743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Non-cooperative vs. </a:t>
            </a:r>
            <a:br>
              <a:rPr lang="en-GB" dirty="0" smtClean="0"/>
            </a:br>
            <a:r>
              <a:rPr lang="en-GB" dirty="0" smtClean="0"/>
              <a:t>Cooperative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/>
          </a:bodyPr>
          <a:lstStyle/>
          <a:p>
            <a:r>
              <a:rPr lang="en-GB" dirty="0" smtClean="0"/>
              <a:t>Non-cooperative games:</a:t>
            </a:r>
          </a:p>
          <a:p>
            <a:pPr lvl="1"/>
            <a:r>
              <a:rPr lang="en-GB" dirty="0" smtClean="0"/>
              <a:t>each agent </a:t>
            </a:r>
            <a:r>
              <a:rPr lang="en-GB" dirty="0" smtClean="0">
                <a:solidFill>
                  <a:schemeClr val="accent1"/>
                </a:solidFill>
              </a:rPr>
              <a:t>chooses</a:t>
            </a:r>
            <a:r>
              <a:rPr lang="en-GB" dirty="0" smtClean="0"/>
              <a:t> her own </a:t>
            </a:r>
            <a:r>
              <a:rPr lang="en-GB" dirty="0" smtClean="0">
                <a:solidFill>
                  <a:srgbClr val="FF0000"/>
                </a:solidFill>
              </a:rPr>
              <a:t>action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payoffs</a:t>
            </a:r>
            <a:r>
              <a:rPr lang="en-GB" dirty="0" smtClean="0"/>
              <a:t> accrue to </a:t>
            </a:r>
            <a:r>
              <a:rPr lang="en-GB" dirty="0" smtClean="0">
                <a:solidFill>
                  <a:schemeClr val="accent1"/>
                </a:solidFill>
              </a:rPr>
              <a:t>individual</a:t>
            </a:r>
            <a:r>
              <a:rPr lang="en-GB" dirty="0" smtClean="0"/>
              <a:t> agents </a:t>
            </a:r>
          </a:p>
          <a:p>
            <a:r>
              <a:rPr lang="en-GB" dirty="0" smtClean="0"/>
              <a:t>Cooperative games (transferable utility):</a:t>
            </a:r>
          </a:p>
          <a:p>
            <a:pPr lvl="1"/>
            <a:r>
              <a:rPr lang="en-GB" dirty="0" smtClean="0"/>
              <a:t>agents form </a:t>
            </a:r>
            <a:r>
              <a:rPr lang="en-GB" dirty="0" smtClean="0">
                <a:solidFill>
                  <a:srgbClr val="FF0000"/>
                </a:solidFill>
              </a:rPr>
              <a:t>groups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groups take </a:t>
            </a:r>
            <a:r>
              <a:rPr lang="en-GB" dirty="0" smtClean="0">
                <a:solidFill>
                  <a:srgbClr val="FF0000"/>
                </a:solidFill>
              </a:rPr>
              <a:t>actions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payoffs</a:t>
            </a:r>
            <a:r>
              <a:rPr lang="en-GB" dirty="0" smtClean="0"/>
              <a:t> accrue to groups and need to be </a:t>
            </a:r>
            <a:r>
              <a:rPr lang="en-GB" dirty="0" smtClean="0">
                <a:solidFill>
                  <a:schemeClr val="accent1"/>
                </a:solidFill>
              </a:rPr>
              <a:t>divided</a:t>
            </a:r>
          </a:p>
        </p:txBody>
      </p:sp>
    </p:spTree>
    <p:extLst>
      <p:ext uri="{BB962C8B-B14F-4D97-AF65-F5344CB8AC3E}">
        <p14:creationId xmlns:p14="http://schemas.microsoft.com/office/powerpoint/2010/main" val="7851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</p:spPr>
        <p:txBody>
          <a:bodyPr/>
          <a:lstStyle/>
          <a:p>
            <a:r>
              <a:rPr lang="en-GB" dirty="0" smtClean="0"/>
              <a:t>Shapley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5661248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Reminder: a </a:t>
            </a:r>
            <a:r>
              <a:rPr lang="en-GB" dirty="0" smtClean="0">
                <a:solidFill>
                  <a:schemeClr val="accent1"/>
                </a:solidFill>
              </a:rPr>
              <a:t>permutation</a:t>
            </a:r>
            <a:r>
              <a:rPr lang="en-GB" dirty="0" smtClean="0"/>
              <a:t> of </a:t>
            </a:r>
            <a:r>
              <a:rPr lang="en-GB" dirty="0" smtClean="0">
                <a:solidFill>
                  <a:srgbClr val="FF0000"/>
                </a:solidFill>
              </a:rPr>
              <a:t>{1,..., n}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is a one-to-one mapping from </a:t>
            </a:r>
            <a:r>
              <a:rPr lang="en-GB" dirty="0" smtClean="0">
                <a:solidFill>
                  <a:srgbClr val="FF0000"/>
                </a:solidFill>
              </a:rPr>
              <a:t>{1,..., n}</a:t>
            </a:r>
            <a:r>
              <a:rPr lang="en-GB" dirty="0" smtClean="0"/>
              <a:t> to itself</a:t>
            </a:r>
          </a:p>
          <a:p>
            <a:pPr lvl="1"/>
            <a:r>
              <a:rPr lang="en-GB" dirty="0" smtClean="0"/>
              <a:t>let </a:t>
            </a:r>
            <a:r>
              <a:rPr lang="en-GB" dirty="0" smtClean="0">
                <a:solidFill>
                  <a:srgbClr val="FF0000"/>
                </a:solidFill>
              </a:rPr>
              <a:t>P(N)</a:t>
            </a:r>
            <a:r>
              <a:rPr lang="en-GB" dirty="0" smtClean="0"/>
              <a:t> denote the set of all permutations of </a:t>
            </a:r>
            <a:r>
              <a:rPr lang="en-GB" dirty="0" smtClean="0">
                <a:solidFill>
                  <a:srgbClr val="FF0000"/>
                </a:solidFill>
              </a:rPr>
              <a:t>N</a:t>
            </a:r>
          </a:p>
          <a:p>
            <a:r>
              <a:rPr lang="en-GB" dirty="0" smtClean="0"/>
              <a:t>Let </a:t>
            </a:r>
            <a:r>
              <a:rPr lang="en-GB" dirty="0" smtClean="0">
                <a:solidFill>
                  <a:srgbClr val="FF0000"/>
                </a:solidFill>
              </a:rPr>
              <a:t>S</a:t>
            </a:r>
            <a:r>
              <a:rPr lang="en-GB" baseline="-25000" dirty="0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) </a:t>
            </a:r>
            <a:r>
              <a:rPr lang="en-GB" dirty="0" smtClean="0"/>
              <a:t>denote the set of predecessors of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 in </a:t>
            </a:r>
            <a:r>
              <a:rPr lang="en-GB" dirty="0" err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GB" dirty="0" err="1" smtClean="0">
                <a:solidFill>
                  <a:srgbClr val="FF0000"/>
                </a:solidFill>
                <a:latin typeface="Symbol" pitchFamily="18" charset="2"/>
                <a:sym typeface="Symbol"/>
              </a:rPr>
              <a:t></a:t>
            </a:r>
            <a:r>
              <a:rPr lang="en-GB" dirty="0" err="1" smtClean="0">
                <a:solidFill>
                  <a:srgbClr val="FF0000"/>
                </a:solidFill>
              </a:rPr>
              <a:t>P</a:t>
            </a:r>
            <a:r>
              <a:rPr lang="en-GB" dirty="0" smtClean="0">
                <a:solidFill>
                  <a:srgbClr val="FF0000"/>
                </a:solidFill>
              </a:rPr>
              <a:t>(N)</a:t>
            </a:r>
          </a:p>
          <a:p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For</a:t>
            </a:r>
            <a:r>
              <a:rPr lang="en-GB" dirty="0" smtClean="0">
                <a:solidFill>
                  <a:srgbClr val="FF0000"/>
                </a:solidFill>
              </a:rPr>
              <a:t> C</a:t>
            </a:r>
            <a:r>
              <a:rPr lang="en-GB" dirty="0" smtClean="0">
                <a:solidFill>
                  <a:srgbClr val="FF0000"/>
                </a:solidFill>
                <a:latin typeface="Cambria Math"/>
                <a:ea typeface="Cambria Math"/>
              </a:rPr>
              <a:t>⊆</a:t>
            </a:r>
            <a:r>
              <a:rPr lang="en-GB" dirty="0" smtClean="0">
                <a:solidFill>
                  <a:srgbClr val="FF0000"/>
                </a:solidFill>
              </a:rPr>
              <a:t>N, </a:t>
            </a:r>
            <a:r>
              <a:rPr lang="en-GB" dirty="0" smtClean="0"/>
              <a:t>let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err="1" smtClean="0">
                <a:solidFill>
                  <a:srgbClr val="FF0000"/>
                </a:solidFill>
                <a:latin typeface="Symbol" pitchFamily="18" charset="2"/>
              </a:rPr>
              <a:t>d</a:t>
            </a:r>
            <a:r>
              <a:rPr lang="en-GB" baseline="-25000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(C) = v(C U {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}) - v(C)</a:t>
            </a:r>
            <a:endParaRPr lang="en-GB" dirty="0" smtClean="0">
              <a:latin typeface="Symbol" pitchFamily="18" charset="2"/>
            </a:endParaRPr>
          </a:p>
          <a:p>
            <a:r>
              <a:rPr lang="en-GB" u="sng" dirty="0" smtClean="0"/>
              <a:t>Definition</a:t>
            </a:r>
            <a:r>
              <a:rPr lang="en-GB" dirty="0" smtClean="0"/>
              <a:t>: the </a:t>
            </a:r>
            <a:r>
              <a:rPr lang="en-GB" dirty="0" smtClean="0">
                <a:solidFill>
                  <a:schemeClr val="accent1"/>
                </a:solidFill>
              </a:rPr>
              <a:t>Shapley value</a:t>
            </a:r>
            <a:r>
              <a:rPr lang="en-GB" dirty="0" smtClean="0"/>
              <a:t> of player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in a game </a:t>
            </a:r>
            <a:r>
              <a:rPr lang="en-GB" dirty="0" smtClean="0">
                <a:solidFill>
                  <a:srgbClr val="FF0000"/>
                </a:solidFill>
              </a:rPr>
              <a:t>G = (N, v)</a:t>
            </a:r>
            <a:r>
              <a:rPr lang="en-GB" dirty="0" smtClean="0"/>
              <a:t> with </a:t>
            </a:r>
            <a:r>
              <a:rPr lang="en-GB" dirty="0" smtClean="0">
                <a:solidFill>
                  <a:srgbClr val="FF0000"/>
                </a:solidFill>
              </a:rPr>
              <a:t>|N| = n</a:t>
            </a:r>
            <a:r>
              <a:rPr lang="en-GB" dirty="0" smtClean="0"/>
              <a:t> is 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     </a:t>
            </a:r>
            <a:r>
              <a:rPr lang="en-GB" sz="3500" dirty="0" err="1" smtClean="0">
                <a:latin typeface="Symbol" pitchFamily="18" charset="2"/>
              </a:rPr>
              <a:t>f</a:t>
            </a:r>
            <a:r>
              <a:rPr lang="en-GB" sz="3500" baseline="-25000" dirty="0" err="1" smtClean="0"/>
              <a:t>i</a:t>
            </a:r>
            <a:r>
              <a:rPr lang="en-GB" sz="3500" dirty="0" smtClean="0"/>
              <a:t>(G) = 1/n! </a:t>
            </a:r>
            <a:r>
              <a:rPr lang="en-GB" sz="3900" dirty="0" smtClean="0">
                <a:latin typeface="Symbol" pitchFamily="18" charset="2"/>
              </a:rPr>
              <a:t>S</a:t>
            </a:r>
            <a:r>
              <a:rPr lang="en-GB" sz="3500" baseline="-25000" dirty="0" smtClean="0"/>
              <a:t> </a:t>
            </a:r>
            <a:r>
              <a:rPr lang="en-GB" sz="3500" baseline="-25000" dirty="0" smtClean="0">
                <a:latin typeface="Symbol" pitchFamily="18" charset="2"/>
              </a:rPr>
              <a:t>p</a:t>
            </a:r>
            <a:r>
              <a:rPr lang="en-GB" sz="3500" baseline="-25000" dirty="0" smtClean="0"/>
              <a:t>: </a:t>
            </a:r>
            <a:r>
              <a:rPr lang="en-GB" sz="3500" baseline="-25000" dirty="0" smtClean="0">
                <a:latin typeface="Symbol" pitchFamily="18" charset="2"/>
              </a:rPr>
              <a:t>p</a:t>
            </a:r>
            <a:r>
              <a:rPr lang="en-GB" sz="3500" baseline="-25000" dirty="0" smtClean="0"/>
              <a:t> </a:t>
            </a:r>
            <a:r>
              <a:rPr lang="en-GB" sz="3500" baseline="-25000" dirty="0" smtClean="0">
                <a:sym typeface="Symbol"/>
              </a:rPr>
              <a:t> </a:t>
            </a:r>
            <a:r>
              <a:rPr lang="en-GB" sz="3500" baseline="-25000" dirty="0" smtClean="0"/>
              <a:t>P(N)</a:t>
            </a:r>
            <a:r>
              <a:rPr lang="en-GB" sz="3500" dirty="0" smtClean="0"/>
              <a:t> </a:t>
            </a:r>
            <a:r>
              <a:rPr lang="en-GB" sz="3500" dirty="0" smtClean="0">
                <a:latin typeface="Symbol" pitchFamily="18" charset="2"/>
              </a:rPr>
              <a:t>d</a:t>
            </a:r>
            <a:r>
              <a:rPr lang="en-GB" sz="3500" baseline="-25000" dirty="0" smtClean="0"/>
              <a:t>i</a:t>
            </a:r>
            <a:r>
              <a:rPr lang="en-GB" sz="3500" dirty="0" smtClean="0"/>
              <a:t>(S</a:t>
            </a:r>
            <a:r>
              <a:rPr lang="en-GB" sz="3500" baseline="-25000" dirty="0" smtClean="0">
                <a:latin typeface="Symbol" pitchFamily="18" charset="2"/>
              </a:rPr>
              <a:t>p</a:t>
            </a:r>
            <a:r>
              <a:rPr lang="en-GB" sz="3500" dirty="0" smtClean="0"/>
              <a:t>(</a:t>
            </a:r>
            <a:r>
              <a:rPr lang="en-GB" sz="3500" dirty="0" err="1" smtClean="0"/>
              <a:t>i</a:t>
            </a:r>
            <a:r>
              <a:rPr lang="en-GB" sz="3500" dirty="0" smtClean="0"/>
              <a:t>))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 smtClean="0"/>
          </a:p>
          <a:p>
            <a:r>
              <a:rPr lang="en-GB" dirty="0" smtClean="0"/>
              <a:t>In the previous slide we have </a:t>
            </a:r>
            <a:r>
              <a:rPr lang="en-GB" dirty="0" smtClean="0">
                <a:latin typeface="Symbol" pitchFamily="18" charset="2"/>
              </a:rPr>
              <a:t>f</a:t>
            </a:r>
            <a:r>
              <a:rPr lang="en-GB" baseline="-25000" dirty="0" smtClean="0"/>
              <a:t>1</a:t>
            </a:r>
            <a:r>
              <a:rPr lang="en-GB" dirty="0" smtClean="0"/>
              <a:t> = </a:t>
            </a:r>
            <a:r>
              <a:rPr lang="en-GB" dirty="0" smtClean="0">
                <a:latin typeface="Symbol" pitchFamily="18" charset="2"/>
              </a:rPr>
              <a:t>f</a:t>
            </a:r>
            <a:r>
              <a:rPr lang="en-GB" baseline="-25000" dirty="0" smtClean="0"/>
              <a:t>2</a:t>
            </a:r>
            <a:r>
              <a:rPr lang="en-GB" dirty="0" smtClean="0"/>
              <a:t> =  10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267744" y="2996952"/>
            <a:ext cx="4382931" cy="523220"/>
            <a:chOff x="2339752" y="3501008"/>
            <a:chExt cx="4382931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2339752" y="3501008"/>
              <a:ext cx="4382931" cy="52322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                           </a:t>
              </a:r>
              <a:r>
                <a:rPr lang="en-GB" sz="2800" dirty="0" err="1" smtClean="0"/>
                <a:t>i</a:t>
              </a:r>
              <a:r>
                <a:rPr lang="en-GB" sz="2800" dirty="0" smtClean="0"/>
                <a:t>        ...            </a:t>
              </a:r>
              <a:endParaRPr lang="en-US" sz="2800" dirty="0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339752" y="3501008"/>
              <a:ext cx="2088232" cy="523220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          S</a:t>
              </a:r>
              <a:r>
                <a:rPr lang="en-GB" sz="2800" baseline="-25000" dirty="0" smtClean="0">
                  <a:latin typeface="Symbol" pitchFamily="18" charset="2"/>
                </a:rPr>
                <a:t>p</a:t>
              </a:r>
              <a:r>
                <a:rPr lang="en-GB" sz="2800" dirty="0" smtClean="0"/>
                <a:t>(</a:t>
              </a:r>
              <a:r>
                <a:rPr lang="en-GB" sz="2800" dirty="0" err="1" smtClean="0"/>
                <a:t>i</a:t>
              </a:r>
              <a:r>
                <a:rPr lang="en-GB" sz="2800" dirty="0" smtClean="0"/>
                <a:t>)           </a:t>
              </a:r>
              <a:endParaRPr lang="en-US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152665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Shapley Value: </a:t>
            </a:r>
            <a:br>
              <a:rPr lang="en-GB" dirty="0" smtClean="0"/>
            </a:br>
            <a:r>
              <a:rPr lang="en-GB" dirty="0" smtClean="0"/>
              <a:t>Probabilistic Interpretation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184576"/>
          </a:xfrm>
        </p:spPr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GB" sz="3500" dirty="0" err="1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GB" sz="3500" baseline="-25000" dirty="0" err="1" smtClean="0">
                <a:solidFill>
                  <a:srgbClr val="FF0000"/>
                </a:solidFill>
              </a:rPr>
              <a:t>i</a:t>
            </a:r>
            <a:r>
              <a:rPr lang="en-GB" sz="3500" dirty="0" smtClean="0"/>
              <a:t> is </a:t>
            </a:r>
            <a:r>
              <a:rPr lang="en-GB" sz="3500" dirty="0" err="1" smtClean="0">
                <a:solidFill>
                  <a:srgbClr val="FF0000"/>
                </a:solidFill>
              </a:rPr>
              <a:t>i</a:t>
            </a:r>
            <a:r>
              <a:rPr lang="en-GB" sz="3500" dirty="0" err="1" smtClean="0"/>
              <a:t>’s</a:t>
            </a:r>
            <a:r>
              <a:rPr lang="en-GB" sz="3500" dirty="0" smtClean="0"/>
              <a:t> </a:t>
            </a:r>
            <a:r>
              <a:rPr lang="en-GB" sz="3500" dirty="0" smtClean="0">
                <a:solidFill>
                  <a:schemeClr val="accent1"/>
                </a:solidFill>
              </a:rPr>
              <a:t>average marginal contribution</a:t>
            </a:r>
            <a:r>
              <a:rPr lang="en-GB" sz="3500" dirty="0" smtClean="0"/>
              <a:t> </a:t>
            </a:r>
            <a:br>
              <a:rPr lang="en-GB" sz="3500" dirty="0" smtClean="0"/>
            </a:br>
            <a:r>
              <a:rPr lang="en-GB" sz="3500" dirty="0" smtClean="0"/>
              <a:t>to the coalition of its predecessors, </a:t>
            </a:r>
            <a:br>
              <a:rPr lang="en-GB" sz="3500" dirty="0" smtClean="0"/>
            </a:br>
            <a:r>
              <a:rPr lang="en-GB" sz="3500" dirty="0" smtClean="0"/>
              <a:t>over all permutations</a:t>
            </a:r>
          </a:p>
          <a:p>
            <a:r>
              <a:rPr lang="en-GB" sz="3500" dirty="0" smtClean="0"/>
              <a:t>Suppose that we choose a permutation of players uniformly at random, among all possible permutations of </a:t>
            </a:r>
            <a:r>
              <a:rPr lang="en-GB" sz="3500" dirty="0" smtClean="0">
                <a:solidFill>
                  <a:srgbClr val="FF0000"/>
                </a:solidFill>
              </a:rPr>
              <a:t>N</a:t>
            </a:r>
          </a:p>
          <a:p>
            <a:pPr lvl="1"/>
            <a:r>
              <a:rPr lang="en-GB" sz="3100" dirty="0" smtClean="0"/>
              <a:t>then </a:t>
            </a:r>
            <a:r>
              <a:rPr lang="en-GB" sz="3100" dirty="0" err="1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GB" sz="3100" baseline="-25000" dirty="0" err="1" smtClean="0">
                <a:solidFill>
                  <a:srgbClr val="FF0000"/>
                </a:solidFill>
              </a:rPr>
              <a:t>i</a:t>
            </a:r>
            <a:r>
              <a:rPr lang="en-GB" sz="3100" dirty="0" smtClean="0"/>
              <a:t> is the </a:t>
            </a:r>
            <a:r>
              <a:rPr lang="en-GB" sz="3100" dirty="0" smtClean="0">
                <a:solidFill>
                  <a:schemeClr val="accent1"/>
                </a:solidFill>
              </a:rPr>
              <a:t>expected marginal contribution</a:t>
            </a:r>
            <a:r>
              <a:rPr lang="en-GB" sz="3100" dirty="0" smtClean="0"/>
              <a:t> </a:t>
            </a:r>
            <a:br>
              <a:rPr lang="en-GB" sz="3100" dirty="0" smtClean="0"/>
            </a:br>
            <a:r>
              <a:rPr lang="en-GB" sz="3100" dirty="0" smtClean="0"/>
              <a:t>of player </a:t>
            </a:r>
            <a:r>
              <a:rPr lang="en-GB" sz="3100" dirty="0" err="1" smtClean="0">
                <a:solidFill>
                  <a:srgbClr val="FF0000"/>
                </a:solidFill>
              </a:rPr>
              <a:t>i</a:t>
            </a:r>
            <a:r>
              <a:rPr lang="en-GB" sz="3100" dirty="0" smtClean="0"/>
              <a:t> to the coalition of his predecessors </a:t>
            </a:r>
          </a:p>
          <a:p>
            <a:pPr lvl="1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88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274638"/>
            <a:ext cx="8712968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Ice-Cream Game: Shapley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dirty="0" smtClean="0"/>
              <a:t>           C: $6</a:t>
            </a:r>
            <a:r>
              <a:rPr lang="en-GB" dirty="0"/>
              <a:t> </a:t>
            </a:r>
            <a:r>
              <a:rPr lang="en-GB" dirty="0" smtClean="0"/>
              <a:t>           M: $4               P: $2</a:t>
            </a:r>
          </a:p>
          <a:p>
            <a:endParaRPr lang="en-GB" dirty="0" smtClean="0"/>
          </a:p>
          <a:p>
            <a:pPr>
              <a:buNone/>
            </a:pPr>
            <a:r>
              <a:rPr lang="en-GB" dirty="0" smtClean="0"/>
              <a:t>             w = 500               w = 750              w = 1000 </a:t>
            </a:r>
          </a:p>
          <a:p>
            <a:pPr>
              <a:buNone/>
            </a:pPr>
            <a:r>
              <a:rPr lang="en-GB" dirty="0" smtClean="0"/>
              <a:t>             p = $7                   p = $9                 p = $11</a:t>
            </a:r>
          </a:p>
          <a:p>
            <a:endParaRPr lang="en-GB" dirty="0" smtClean="0"/>
          </a:p>
          <a:p>
            <a:r>
              <a:rPr lang="en-GB" dirty="0" smtClean="0"/>
              <a:t>C, M, P: </a:t>
            </a:r>
            <a:r>
              <a:rPr lang="en-GB" dirty="0" err="1" smtClean="0">
                <a:latin typeface="Symbol" pitchFamily="18" charset="2"/>
              </a:rPr>
              <a:t>d</a:t>
            </a:r>
            <a:r>
              <a:rPr lang="en-GB" baseline="-25000" dirty="0" err="1" smtClean="0"/>
              <a:t>C</a:t>
            </a:r>
            <a:r>
              <a:rPr lang="en-GB" dirty="0" smtClean="0"/>
              <a:t>(</a:t>
            </a:r>
            <a:r>
              <a:rPr lang="en-GB" dirty="0" err="1" smtClean="0"/>
              <a:t>S</a:t>
            </a:r>
            <a:r>
              <a:rPr lang="en-GB" baseline="-25000" dirty="0" err="1" smtClean="0">
                <a:latin typeface="Symbol" pitchFamily="18" charset="2"/>
              </a:rPr>
              <a:t>p</a:t>
            </a:r>
            <a:r>
              <a:rPr lang="en-GB" dirty="0" smtClean="0"/>
              <a:t>(</a:t>
            </a:r>
            <a:r>
              <a:rPr lang="en-GB" dirty="0"/>
              <a:t>C</a:t>
            </a:r>
            <a:r>
              <a:rPr lang="en-GB" dirty="0" smtClean="0"/>
              <a:t>)) = 0</a:t>
            </a:r>
          </a:p>
          <a:p>
            <a:r>
              <a:rPr lang="en-GB" dirty="0"/>
              <a:t>C, </a:t>
            </a:r>
            <a:r>
              <a:rPr lang="en-GB" dirty="0" smtClean="0"/>
              <a:t>P, M: </a:t>
            </a:r>
            <a:r>
              <a:rPr lang="en-GB" dirty="0" err="1">
                <a:latin typeface="Symbol" pitchFamily="18" charset="2"/>
              </a:rPr>
              <a:t>d</a:t>
            </a:r>
            <a:r>
              <a:rPr lang="en-GB" baseline="-25000" dirty="0" err="1"/>
              <a:t>C</a:t>
            </a:r>
            <a:r>
              <a:rPr lang="en-GB" dirty="0"/>
              <a:t>(</a:t>
            </a:r>
            <a:r>
              <a:rPr lang="en-GB" dirty="0" err="1"/>
              <a:t>S</a:t>
            </a:r>
            <a:r>
              <a:rPr lang="en-GB" baseline="-25000" dirty="0" err="1">
                <a:latin typeface="Symbol" pitchFamily="18" charset="2"/>
              </a:rPr>
              <a:t>p</a:t>
            </a:r>
            <a:r>
              <a:rPr lang="en-GB" dirty="0"/>
              <a:t>(C)) = 0</a:t>
            </a:r>
          </a:p>
          <a:p>
            <a:r>
              <a:rPr lang="en-GB" dirty="0" smtClean="0"/>
              <a:t>M, C, </a:t>
            </a:r>
            <a:r>
              <a:rPr lang="en-GB" dirty="0"/>
              <a:t>P: </a:t>
            </a:r>
            <a:r>
              <a:rPr lang="en-GB" dirty="0" err="1">
                <a:latin typeface="Symbol" pitchFamily="18" charset="2"/>
              </a:rPr>
              <a:t>d</a:t>
            </a:r>
            <a:r>
              <a:rPr lang="en-GB" baseline="-25000" dirty="0" err="1"/>
              <a:t>C</a:t>
            </a:r>
            <a:r>
              <a:rPr lang="en-GB" dirty="0"/>
              <a:t>(</a:t>
            </a:r>
            <a:r>
              <a:rPr lang="en-GB" dirty="0" err="1"/>
              <a:t>S</a:t>
            </a:r>
            <a:r>
              <a:rPr lang="en-GB" baseline="-25000" dirty="0" err="1">
                <a:latin typeface="Symbol" pitchFamily="18" charset="2"/>
              </a:rPr>
              <a:t>p</a:t>
            </a:r>
            <a:r>
              <a:rPr lang="en-GB" dirty="0"/>
              <a:t>(C)) = </a:t>
            </a:r>
            <a:r>
              <a:rPr lang="en-GB" dirty="0" smtClean="0"/>
              <a:t>750</a:t>
            </a:r>
            <a:endParaRPr lang="en-GB" dirty="0"/>
          </a:p>
          <a:p>
            <a:r>
              <a:rPr lang="en-GB" dirty="0" smtClean="0"/>
              <a:t>P, C, M: </a:t>
            </a:r>
            <a:r>
              <a:rPr lang="en-GB" dirty="0" err="1">
                <a:latin typeface="Symbol" pitchFamily="18" charset="2"/>
              </a:rPr>
              <a:t>d</a:t>
            </a:r>
            <a:r>
              <a:rPr lang="en-GB" baseline="-25000" dirty="0" err="1"/>
              <a:t>C</a:t>
            </a:r>
            <a:r>
              <a:rPr lang="en-GB" dirty="0"/>
              <a:t>(</a:t>
            </a:r>
            <a:r>
              <a:rPr lang="en-GB" dirty="0" err="1"/>
              <a:t>S</a:t>
            </a:r>
            <a:r>
              <a:rPr lang="en-GB" baseline="-25000" dirty="0" err="1">
                <a:latin typeface="Symbol" pitchFamily="18" charset="2"/>
              </a:rPr>
              <a:t>p</a:t>
            </a:r>
            <a:r>
              <a:rPr lang="en-GB" dirty="0"/>
              <a:t>(C)) = </a:t>
            </a:r>
            <a:r>
              <a:rPr lang="en-GB" dirty="0" smtClean="0"/>
              <a:t>500</a:t>
            </a:r>
          </a:p>
          <a:p>
            <a:r>
              <a:rPr lang="en-GB" dirty="0" smtClean="0"/>
              <a:t>M, P, C: </a:t>
            </a:r>
            <a:r>
              <a:rPr lang="en-GB" dirty="0" err="1">
                <a:latin typeface="Symbol" pitchFamily="18" charset="2"/>
              </a:rPr>
              <a:t>d</a:t>
            </a:r>
            <a:r>
              <a:rPr lang="en-GB" baseline="-25000" dirty="0" err="1"/>
              <a:t>C</a:t>
            </a:r>
            <a:r>
              <a:rPr lang="en-GB" dirty="0"/>
              <a:t>(</a:t>
            </a:r>
            <a:r>
              <a:rPr lang="en-GB" dirty="0" err="1"/>
              <a:t>S</a:t>
            </a:r>
            <a:r>
              <a:rPr lang="en-GB" baseline="-25000" dirty="0" err="1">
                <a:latin typeface="Symbol" pitchFamily="18" charset="2"/>
              </a:rPr>
              <a:t>p</a:t>
            </a:r>
            <a:r>
              <a:rPr lang="en-GB" dirty="0"/>
              <a:t>(C)) = </a:t>
            </a:r>
            <a:r>
              <a:rPr lang="en-GB" dirty="0" smtClean="0"/>
              <a:t>1000</a:t>
            </a:r>
          </a:p>
          <a:p>
            <a:r>
              <a:rPr lang="en-GB" dirty="0" smtClean="0"/>
              <a:t>P, </a:t>
            </a:r>
            <a:r>
              <a:rPr lang="en-GB" dirty="0"/>
              <a:t>M, </a:t>
            </a:r>
            <a:r>
              <a:rPr lang="en-GB" dirty="0" smtClean="0"/>
              <a:t>C: </a:t>
            </a:r>
            <a:r>
              <a:rPr lang="en-GB" dirty="0" err="1">
                <a:latin typeface="Symbol" pitchFamily="18" charset="2"/>
              </a:rPr>
              <a:t>d</a:t>
            </a:r>
            <a:r>
              <a:rPr lang="en-GB" baseline="-25000" dirty="0" err="1"/>
              <a:t>C</a:t>
            </a:r>
            <a:r>
              <a:rPr lang="en-GB" dirty="0"/>
              <a:t>(</a:t>
            </a:r>
            <a:r>
              <a:rPr lang="en-GB" dirty="0" err="1"/>
              <a:t>S</a:t>
            </a:r>
            <a:r>
              <a:rPr lang="en-GB" baseline="-25000" dirty="0" err="1">
                <a:latin typeface="Symbol" pitchFamily="18" charset="2"/>
              </a:rPr>
              <a:t>p</a:t>
            </a:r>
            <a:r>
              <a:rPr lang="en-GB" dirty="0"/>
              <a:t>(C)) = </a:t>
            </a:r>
            <a:r>
              <a:rPr lang="en-GB" dirty="0" smtClean="0"/>
              <a:t>1000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 smtClean="0"/>
          </a:p>
        </p:txBody>
      </p:sp>
      <p:pic>
        <p:nvPicPr>
          <p:cNvPr id="4" name="Picture 3" descr="charl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9552" y="1340768"/>
            <a:ext cx="920262" cy="1008112"/>
          </a:xfrm>
          <a:prstGeom prst="rect">
            <a:avLst/>
          </a:prstGeom>
        </p:spPr>
      </p:pic>
      <p:pic>
        <p:nvPicPr>
          <p:cNvPr id="5" name="Picture 4" descr="marcie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9792" y="1340768"/>
            <a:ext cx="411480" cy="906780"/>
          </a:xfrm>
          <a:prstGeom prst="rect">
            <a:avLst/>
          </a:prstGeom>
        </p:spPr>
      </p:pic>
      <p:pic>
        <p:nvPicPr>
          <p:cNvPr id="6" name="Picture 5" descr="patt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2040" y="1297234"/>
            <a:ext cx="576064" cy="938161"/>
          </a:xfrm>
          <a:prstGeom prst="rect">
            <a:avLst/>
          </a:prstGeom>
        </p:spPr>
      </p:pic>
      <p:pic>
        <p:nvPicPr>
          <p:cNvPr id="7" name="Picture 6" descr="benjerr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04278" y="2805324"/>
            <a:ext cx="755536" cy="772553"/>
          </a:xfrm>
          <a:prstGeom prst="rect">
            <a:avLst/>
          </a:prstGeom>
        </p:spPr>
      </p:pic>
      <p:pic>
        <p:nvPicPr>
          <p:cNvPr id="8" name="Picture 7" descr="benjerr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111272" y="2639966"/>
            <a:ext cx="966802" cy="988577"/>
          </a:xfrm>
          <a:prstGeom prst="rect">
            <a:avLst/>
          </a:prstGeom>
        </p:spPr>
      </p:pic>
      <p:pic>
        <p:nvPicPr>
          <p:cNvPr id="9" name="Picture 8" descr="benjerry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796136" y="2430655"/>
            <a:ext cx="1107645" cy="113259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12585" y="4384903"/>
            <a:ext cx="35823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Charlie’s Shapley value:</a:t>
            </a:r>
            <a:br>
              <a:rPr lang="en-GB" sz="2800" dirty="0" smtClean="0"/>
            </a:br>
            <a:r>
              <a:rPr lang="en-GB" sz="2800" dirty="0" smtClean="0"/>
              <a:t>     3250/6 </a:t>
            </a:r>
            <a:r>
              <a:rPr lang="en-GB" sz="2800" dirty="0" smtClean="0">
                <a:sym typeface="Symbol" panose="05050102010706020507" pitchFamily="18" charset="2"/>
              </a:rPr>
              <a:t></a:t>
            </a:r>
            <a:r>
              <a:rPr lang="en-GB" sz="2800" dirty="0" smtClean="0"/>
              <a:t> 542g</a:t>
            </a:r>
          </a:p>
        </p:txBody>
      </p:sp>
    </p:spTree>
    <p:extLst>
      <p:ext uri="{BB962C8B-B14F-4D97-AF65-F5344CB8AC3E}">
        <p14:creationId xmlns:p14="http://schemas.microsoft.com/office/powerpoint/2010/main" val="4213964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Shapley Value: Properties (1)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997152"/>
          </a:xfrm>
        </p:spPr>
        <p:txBody>
          <a:bodyPr>
            <a:normAutofit fontScale="85000" lnSpcReduction="10000"/>
          </a:bodyPr>
          <a:lstStyle/>
          <a:p>
            <a:r>
              <a:rPr lang="en-GB" u="sng" dirty="0" smtClean="0"/>
              <a:t>Proposition</a:t>
            </a:r>
            <a:r>
              <a:rPr lang="en-GB" dirty="0" smtClean="0"/>
              <a:t>: in any game </a:t>
            </a:r>
            <a:r>
              <a:rPr lang="en-GB" dirty="0" smtClean="0">
                <a:solidFill>
                  <a:srgbClr val="FF0000"/>
                </a:solidFill>
              </a:rPr>
              <a:t>G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GB" baseline="-25000" dirty="0" smtClean="0">
                <a:solidFill>
                  <a:srgbClr val="FF0000"/>
                </a:solidFill>
              </a:rPr>
              <a:t>1</a:t>
            </a:r>
            <a:r>
              <a:rPr lang="en-GB" dirty="0" smtClean="0">
                <a:solidFill>
                  <a:srgbClr val="FF0000"/>
                </a:solidFill>
              </a:rPr>
              <a:t> + ... +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GB" baseline="-25000" dirty="0" smtClean="0">
                <a:solidFill>
                  <a:srgbClr val="FF0000"/>
                </a:solidFill>
              </a:rPr>
              <a:t>n</a:t>
            </a:r>
            <a:r>
              <a:rPr lang="en-GB" dirty="0" smtClean="0">
                <a:solidFill>
                  <a:srgbClr val="FF0000"/>
                </a:solidFill>
              </a:rPr>
              <a:t> = v(N)</a:t>
            </a:r>
          </a:p>
          <a:p>
            <a:pPr lvl="1"/>
            <a:r>
              <a:rPr lang="en-GB" dirty="0" smtClean="0"/>
              <a:t>(</a:t>
            </a:r>
            <a:r>
              <a:rPr lang="en-GB" dirty="0" smtClean="0">
                <a:latin typeface="Symbol" pitchFamily="18" charset="2"/>
              </a:rPr>
              <a:t>f</a:t>
            </a:r>
            <a:r>
              <a:rPr lang="en-GB" baseline="-25000" dirty="0" smtClean="0"/>
              <a:t>1</a:t>
            </a:r>
            <a:r>
              <a:rPr lang="en-GB" dirty="0" smtClean="0"/>
              <a:t>, ..., </a:t>
            </a:r>
            <a:r>
              <a:rPr lang="en-GB" dirty="0" smtClean="0">
                <a:latin typeface="Symbol" pitchFamily="18" charset="2"/>
              </a:rPr>
              <a:t>f</a:t>
            </a:r>
            <a:r>
              <a:rPr lang="en-GB" baseline="-25000" dirty="0" smtClean="0"/>
              <a:t>n</a:t>
            </a:r>
            <a:r>
              <a:rPr lang="en-GB" dirty="0" smtClean="0"/>
              <a:t>) is a payoff vector for the grand coalition</a:t>
            </a:r>
          </a:p>
          <a:p>
            <a:r>
              <a:rPr lang="en-GB" dirty="0" smtClean="0"/>
              <a:t>Proof:</a:t>
            </a:r>
          </a:p>
          <a:p>
            <a:pPr>
              <a:buNone/>
            </a:pPr>
            <a:r>
              <a:rPr lang="en-GB" dirty="0" smtClean="0"/>
              <a:t>   for a permutation </a:t>
            </a:r>
            <a:r>
              <a:rPr lang="en-GB" dirty="0" smtClean="0">
                <a:solidFill>
                  <a:schemeClr val="accent1"/>
                </a:solidFill>
                <a:latin typeface="Symbol" pitchFamily="18" charset="2"/>
              </a:rPr>
              <a:t>p</a:t>
            </a:r>
            <a:r>
              <a:rPr lang="en-GB" dirty="0" smtClean="0"/>
              <a:t>, let </a:t>
            </a:r>
            <a:r>
              <a:rPr lang="en-GB" dirty="0" smtClean="0">
                <a:solidFill>
                  <a:schemeClr val="accent1"/>
                </a:solidFill>
                <a:latin typeface="Symbol" pitchFamily="18" charset="2"/>
              </a:rPr>
              <a:t>p</a:t>
            </a:r>
            <a:r>
              <a:rPr lang="en-GB" baseline="-25000" dirty="0" smtClean="0">
                <a:solidFill>
                  <a:schemeClr val="accent1"/>
                </a:solidFill>
              </a:rPr>
              <a:t>i</a:t>
            </a:r>
            <a:r>
              <a:rPr lang="en-GB" dirty="0" smtClean="0"/>
              <a:t> denote player in position </a:t>
            </a:r>
            <a:r>
              <a:rPr lang="en-GB" dirty="0" err="1" smtClean="0">
                <a:solidFill>
                  <a:schemeClr val="accent1"/>
                </a:solidFill>
              </a:rPr>
              <a:t>i</a:t>
            </a:r>
            <a:r>
              <a:rPr lang="en-GB" dirty="0" smtClean="0"/>
              <a:t>. Then</a:t>
            </a:r>
          </a:p>
          <a:p>
            <a:pPr>
              <a:buNone/>
            </a:pPr>
            <a:r>
              <a:rPr lang="en-GB" dirty="0" smtClean="0">
                <a:latin typeface="Symbol" pitchFamily="18" charset="2"/>
              </a:rPr>
              <a:t>   S</a:t>
            </a:r>
            <a:r>
              <a:rPr lang="en-GB" baseline="-25000" dirty="0" smtClean="0"/>
              <a:t> </a:t>
            </a:r>
            <a:r>
              <a:rPr lang="en-GB" baseline="-25000" dirty="0" err="1" smtClean="0"/>
              <a:t>i</a:t>
            </a:r>
            <a:r>
              <a:rPr lang="en-GB" baseline="-25000" dirty="0" smtClean="0"/>
              <a:t>=1, ..., n</a:t>
            </a:r>
            <a:r>
              <a:rPr lang="en-GB" dirty="0" smtClean="0"/>
              <a:t> </a:t>
            </a:r>
            <a:r>
              <a:rPr lang="en-GB" dirty="0" err="1" smtClean="0">
                <a:latin typeface="Symbol" pitchFamily="18" charset="2"/>
              </a:rPr>
              <a:t>f</a:t>
            </a:r>
            <a:r>
              <a:rPr lang="en-GB" baseline="-25000" dirty="0" err="1" smtClean="0"/>
              <a:t>i</a:t>
            </a:r>
            <a:r>
              <a:rPr lang="en-GB" dirty="0" smtClean="0"/>
              <a:t> = </a:t>
            </a:r>
          </a:p>
          <a:p>
            <a:pPr>
              <a:buNone/>
            </a:pPr>
            <a:r>
              <a:rPr lang="en-GB" dirty="0" smtClean="0"/>
              <a:t>   1/n! </a:t>
            </a:r>
            <a:r>
              <a:rPr lang="en-GB" sz="3600" dirty="0" smtClean="0">
                <a:latin typeface="Symbol" pitchFamily="18" charset="2"/>
              </a:rPr>
              <a:t>S</a:t>
            </a:r>
            <a:r>
              <a:rPr lang="en-GB" baseline="-25000" dirty="0" smtClean="0"/>
              <a:t> </a:t>
            </a:r>
            <a:r>
              <a:rPr lang="en-GB" baseline="-25000" dirty="0" err="1" smtClean="0"/>
              <a:t>i</a:t>
            </a:r>
            <a:r>
              <a:rPr lang="en-GB" baseline="-25000" dirty="0" smtClean="0"/>
              <a:t>=1, ..., n </a:t>
            </a:r>
            <a:r>
              <a:rPr lang="en-GB" sz="3600" dirty="0" smtClean="0">
                <a:latin typeface="Symbol" pitchFamily="18" charset="2"/>
              </a:rPr>
              <a:t>S</a:t>
            </a:r>
            <a:r>
              <a:rPr lang="en-GB" baseline="-25000" dirty="0" smtClean="0"/>
              <a:t> </a:t>
            </a:r>
            <a:r>
              <a:rPr lang="en-GB" baseline="-25000" dirty="0" smtClean="0">
                <a:latin typeface="Symbol" pitchFamily="18" charset="2"/>
              </a:rPr>
              <a:t>p</a:t>
            </a:r>
            <a:r>
              <a:rPr lang="en-GB" baseline="-25000" dirty="0" smtClean="0"/>
              <a:t>: </a:t>
            </a:r>
            <a:r>
              <a:rPr lang="en-GB" baseline="-25000" dirty="0" smtClean="0">
                <a:latin typeface="Symbol" pitchFamily="18" charset="2"/>
              </a:rPr>
              <a:t>p</a:t>
            </a:r>
            <a:r>
              <a:rPr lang="en-GB" baseline="-25000" dirty="0" smtClean="0"/>
              <a:t> </a:t>
            </a:r>
            <a:r>
              <a:rPr lang="en-GB" baseline="-25000" dirty="0" smtClean="0">
                <a:sym typeface="Symbol"/>
              </a:rPr>
              <a:t> </a:t>
            </a:r>
            <a:r>
              <a:rPr lang="en-GB" baseline="-25000" dirty="0" smtClean="0"/>
              <a:t>P(N)</a:t>
            </a:r>
            <a:r>
              <a:rPr lang="en-GB" dirty="0" smtClean="0"/>
              <a:t>[ </a:t>
            </a:r>
            <a:r>
              <a:rPr lang="en-GB" sz="2800" dirty="0" smtClean="0"/>
              <a:t>v(S</a:t>
            </a:r>
            <a:r>
              <a:rPr lang="en-GB" sz="2800" baseline="-25000" dirty="0" smtClean="0">
                <a:latin typeface="Symbol" pitchFamily="18" charset="2"/>
              </a:rPr>
              <a:t>p</a:t>
            </a:r>
            <a:r>
              <a:rPr lang="en-GB" sz="2800" dirty="0" smtClean="0"/>
              <a:t>(</a:t>
            </a:r>
            <a:r>
              <a:rPr lang="en-GB" sz="2800" dirty="0" err="1" smtClean="0"/>
              <a:t>i</a:t>
            </a:r>
            <a:r>
              <a:rPr lang="en-GB" sz="2800" dirty="0" smtClean="0"/>
              <a:t>) U {</a:t>
            </a:r>
            <a:r>
              <a:rPr lang="en-GB" sz="2800" dirty="0" err="1" smtClean="0"/>
              <a:t>i</a:t>
            </a:r>
            <a:r>
              <a:rPr lang="en-GB" sz="2800" dirty="0" smtClean="0"/>
              <a:t>}) - v(S</a:t>
            </a:r>
            <a:r>
              <a:rPr lang="en-GB" sz="2800" baseline="-25000" dirty="0" smtClean="0">
                <a:latin typeface="Symbol" pitchFamily="18" charset="2"/>
              </a:rPr>
              <a:t>p</a:t>
            </a:r>
            <a:r>
              <a:rPr lang="en-GB" sz="2800" dirty="0" smtClean="0"/>
              <a:t>(</a:t>
            </a:r>
            <a:r>
              <a:rPr lang="en-GB" sz="2800" dirty="0" err="1" smtClean="0"/>
              <a:t>i</a:t>
            </a:r>
            <a:r>
              <a:rPr lang="en-GB" sz="2800" dirty="0" smtClean="0"/>
              <a:t>))</a:t>
            </a:r>
            <a:r>
              <a:rPr lang="en-GB" dirty="0" smtClean="0"/>
              <a:t> ] =</a:t>
            </a:r>
          </a:p>
          <a:p>
            <a:pPr>
              <a:buNone/>
            </a:pPr>
            <a:r>
              <a:rPr lang="en-GB" dirty="0" smtClean="0"/>
              <a:t>   1/n! </a:t>
            </a:r>
            <a:r>
              <a:rPr lang="en-GB" sz="3600" dirty="0" smtClean="0">
                <a:latin typeface="Symbol" pitchFamily="18" charset="2"/>
              </a:rPr>
              <a:t>S</a:t>
            </a:r>
            <a:r>
              <a:rPr lang="en-GB" baseline="-25000" dirty="0" smtClean="0"/>
              <a:t> </a:t>
            </a:r>
            <a:r>
              <a:rPr lang="en-GB" baseline="-25000" dirty="0" smtClean="0">
                <a:latin typeface="Symbol" pitchFamily="18" charset="2"/>
              </a:rPr>
              <a:t>p</a:t>
            </a:r>
            <a:r>
              <a:rPr lang="en-GB" baseline="-25000" dirty="0" smtClean="0"/>
              <a:t>: </a:t>
            </a:r>
            <a:r>
              <a:rPr lang="en-GB" baseline="-25000" dirty="0" smtClean="0">
                <a:latin typeface="Symbol" pitchFamily="18" charset="2"/>
              </a:rPr>
              <a:t>p</a:t>
            </a:r>
            <a:r>
              <a:rPr lang="en-GB" baseline="-25000" dirty="0" smtClean="0"/>
              <a:t> </a:t>
            </a:r>
            <a:r>
              <a:rPr lang="en-GB" baseline="-25000" dirty="0" smtClean="0">
                <a:sym typeface="Symbol"/>
              </a:rPr>
              <a:t> </a:t>
            </a:r>
            <a:r>
              <a:rPr lang="en-GB" baseline="-25000" dirty="0" smtClean="0"/>
              <a:t>P(N) </a:t>
            </a:r>
            <a:r>
              <a:rPr lang="en-GB" sz="3600" dirty="0" smtClean="0">
                <a:latin typeface="Symbol" pitchFamily="18" charset="2"/>
              </a:rPr>
              <a:t>S</a:t>
            </a:r>
            <a:r>
              <a:rPr lang="en-GB" baseline="-25000" dirty="0" smtClean="0"/>
              <a:t> </a:t>
            </a:r>
            <a:r>
              <a:rPr lang="en-GB" baseline="-25000" dirty="0" err="1" smtClean="0"/>
              <a:t>i</a:t>
            </a:r>
            <a:r>
              <a:rPr lang="en-GB" baseline="-25000" dirty="0" smtClean="0"/>
              <a:t>=1, ..., n</a:t>
            </a:r>
            <a:r>
              <a:rPr lang="en-GB" dirty="0" smtClean="0"/>
              <a:t>[ </a:t>
            </a:r>
            <a:r>
              <a:rPr lang="en-GB" sz="2800" dirty="0" smtClean="0"/>
              <a:t>v(S</a:t>
            </a:r>
            <a:r>
              <a:rPr lang="en-GB" sz="2800" baseline="-25000" dirty="0" smtClean="0">
                <a:latin typeface="Symbol" pitchFamily="18" charset="2"/>
              </a:rPr>
              <a:t>p</a:t>
            </a:r>
            <a:r>
              <a:rPr lang="en-GB" sz="2800" dirty="0" smtClean="0"/>
              <a:t>(</a:t>
            </a:r>
            <a:r>
              <a:rPr lang="en-GB" sz="2800" dirty="0" err="1" smtClean="0"/>
              <a:t>i</a:t>
            </a:r>
            <a:r>
              <a:rPr lang="en-GB" sz="2800" dirty="0" smtClean="0"/>
              <a:t>) U {</a:t>
            </a:r>
            <a:r>
              <a:rPr lang="en-GB" sz="2800" dirty="0" err="1" smtClean="0"/>
              <a:t>i</a:t>
            </a:r>
            <a:r>
              <a:rPr lang="en-GB" sz="2800" dirty="0" smtClean="0"/>
              <a:t>}) - v(S</a:t>
            </a:r>
            <a:r>
              <a:rPr lang="en-GB" sz="2800" baseline="-25000" dirty="0" smtClean="0">
                <a:latin typeface="Symbol" pitchFamily="18" charset="2"/>
              </a:rPr>
              <a:t>p</a:t>
            </a:r>
            <a:r>
              <a:rPr lang="en-GB" sz="2800" dirty="0" smtClean="0"/>
              <a:t>(</a:t>
            </a:r>
            <a:r>
              <a:rPr lang="en-GB" sz="2800" dirty="0" err="1" smtClean="0"/>
              <a:t>i</a:t>
            </a:r>
            <a:r>
              <a:rPr lang="en-GB" sz="2800" dirty="0" smtClean="0"/>
              <a:t>))</a:t>
            </a:r>
            <a:r>
              <a:rPr lang="en-GB" dirty="0" smtClean="0"/>
              <a:t> ] =</a:t>
            </a:r>
          </a:p>
          <a:p>
            <a:pPr>
              <a:buNone/>
            </a:pPr>
            <a:r>
              <a:rPr lang="en-GB" dirty="0" smtClean="0"/>
              <a:t>   1/n!</a:t>
            </a:r>
            <a:r>
              <a:rPr lang="en-GB" sz="3600" dirty="0" smtClean="0">
                <a:latin typeface="Symbol" pitchFamily="18" charset="2"/>
              </a:rPr>
              <a:t> S</a:t>
            </a:r>
            <a:r>
              <a:rPr lang="en-GB" baseline="-25000" dirty="0" smtClean="0"/>
              <a:t> </a:t>
            </a:r>
            <a:r>
              <a:rPr lang="en-GB" baseline="-25000" dirty="0" smtClean="0">
                <a:latin typeface="Symbol" pitchFamily="18" charset="2"/>
              </a:rPr>
              <a:t>p</a:t>
            </a:r>
            <a:r>
              <a:rPr lang="en-GB" baseline="-25000" dirty="0" smtClean="0"/>
              <a:t>: </a:t>
            </a:r>
            <a:r>
              <a:rPr lang="en-GB" baseline="-25000" dirty="0" smtClean="0">
                <a:latin typeface="Symbol" pitchFamily="18" charset="2"/>
              </a:rPr>
              <a:t>p</a:t>
            </a:r>
            <a:r>
              <a:rPr lang="en-GB" baseline="-25000" dirty="0" smtClean="0"/>
              <a:t> </a:t>
            </a:r>
            <a:r>
              <a:rPr lang="en-GB" baseline="-25000" dirty="0" smtClean="0">
                <a:sym typeface="Symbol"/>
              </a:rPr>
              <a:t> </a:t>
            </a:r>
            <a:r>
              <a:rPr lang="en-GB" baseline="-25000" dirty="0" smtClean="0"/>
              <a:t>P(N)</a:t>
            </a:r>
            <a:r>
              <a:rPr lang="en-GB" dirty="0" smtClean="0"/>
              <a:t> </a:t>
            </a:r>
            <a:r>
              <a:rPr lang="en-GB" sz="2800" dirty="0" smtClean="0"/>
              <a:t>[v({</a:t>
            </a:r>
            <a:r>
              <a:rPr lang="en-GB" sz="2800" dirty="0" smtClean="0">
                <a:latin typeface="Symbol" pitchFamily="18" charset="2"/>
              </a:rPr>
              <a:t>p</a:t>
            </a:r>
            <a:r>
              <a:rPr lang="en-GB" sz="2800" baseline="-25000" dirty="0" smtClean="0"/>
              <a:t>1</a:t>
            </a:r>
            <a:r>
              <a:rPr lang="en-GB" sz="2800" dirty="0" smtClean="0"/>
              <a:t>}) - v(Ø) + ... + v(N) - v(N\{</a:t>
            </a:r>
            <a:r>
              <a:rPr lang="en-GB" sz="2800" dirty="0" err="1" smtClean="0">
                <a:latin typeface="Symbol" pitchFamily="18" charset="2"/>
              </a:rPr>
              <a:t>p</a:t>
            </a:r>
            <a:r>
              <a:rPr lang="en-GB" sz="2800" baseline="-25000" dirty="0" err="1" smtClean="0"/>
              <a:t>n</a:t>
            </a:r>
            <a:r>
              <a:rPr lang="en-GB" sz="2800" dirty="0" smtClean="0"/>
              <a:t>})] </a:t>
            </a:r>
            <a:r>
              <a:rPr lang="en-GB" dirty="0" smtClean="0"/>
              <a:t>=</a:t>
            </a:r>
          </a:p>
          <a:p>
            <a:pPr>
              <a:buNone/>
            </a:pPr>
            <a:r>
              <a:rPr lang="en-GB" dirty="0" smtClean="0"/>
              <a:t>   1/n! </a:t>
            </a:r>
            <a:r>
              <a:rPr lang="en-GB" sz="3600" dirty="0" smtClean="0">
                <a:latin typeface="Symbol" pitchFamily="18" charset="2"/>
              </a:rPr>
              <a:t>S</a:t>
            </a:r>
            <a:r>
              <a:rPr lang="en-GB" baseline="-25000" dirty="0" smtClean="0"/>
              <a:t> </a:t>
            </a:r>
            <a:r>
              <a:rPr lang="en-GB" baseline="-25000" dirty="0" smtClean="0">
                <a:latin typeface="Symbol" pitchFamily="18" charset="2"/>
              </a:rPr>
              <a:t>p</a:t>
            </a:r>
            <a:r>
              <a:rPr lang="en-GB" baseline="-25000" dirty="0" smtClean="0"/>
              <a:t>: </a:t>
            </a:r>
            <a:r>
              <a:rPr lang="en-GB" baseline="-25000" dirty="0" smtClean="0">
                <a:latin typeface="Symbol" pitchFamily="18" charset="2"/>
              </a:rPr>
              <a:t>p</a:t>
            </a:r>
            <a:r>
              <a:rPr lang="en-GB" baseline="-25000" dirty="0" smtClean="0"/>
              <a:t> </a:t>
            </a:r>
            <a:r>
              <a:rPr lang="en-GB" baseline="-25000" dirty="0" smtClean="0">
                <a:sym typeface="Symbol"/>
              </a:rPr>
              <a:t> </a:t>
            </a:r>
            <a:r>
              <a:rPr lang="en-GB" baseline="-25000" dirty="0" smtClean="0"/>
              <a:t>P(N)</a:t>
            </a:r>
            <a:r>
              <a:rPr lang="en-GB" dirty="0" smtClean="0"/>
              <a:t> </a:t>
            </a:r>
            <a:r>
              <a:rPr lang="en-GB" sz="2800" dirty="0" smtClean="0"/>
              <a:t>v(N) = </a:t>
            </a:r>
          </a:p>
          <a:p>
            <a:pPr>
              <a:buNone/>
            </a:pPr>
            <a:r>
              <a:rPr lang="en-GB" sz="2800" dirty="0" smtClean="0"/>
              <a:t>   v(N)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56176" y="5877272"/>
            <a:ext cx="178606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2800" dirty="0" smtClean="0">
                <a:latin typeface="Symbol" pitchFamily="18" charset="2"/>
              </a:rPr>
              <a:t>p</a:t>
            </a:r>
            <a:r>
              <a:rPr lang="en-GB" sz="2800" baseline="-25000" dirty="0" smtClean="0"/>
              <a:t>1</a:t>
            </a:r>
            <a:r>
              <a:rPr lang="en-GB" sz="2800" dirty="0" smtClean="0"/>
              <a:t>  </a:t>
            </a:r>
            <a:r>
              <a:rPr lang="en-GB" sz="2800" dirty="0" smtClean="0">
                <a:latin typeface="Symbol" pitchFamily="18" charset="2"/>
              </a:rPr>
              <a:t>p</a:t>
            </a:r>
            <a:r>
              <a:rPr lang="en-GB" sz="2800" baseline="-25000" dirty="0" smtClean="0"/>
              <a:t>2</a:t>
            </a:r>
            <a:r>
              <a:rPr lang="en-GB" sz="2800" dirty="0" smtClean="0"/>
              <a:t> ... </a:t>
            </a:r>
            <a:r>
              <a:rPr lang="en-GB" sz="2800" dirty="0" err="1" smtClean="0">
                <a:latin typeface="Symbol" pitchFamily="18" charset="2"/>
              </a:rPr>
              <a:t>p</a:t>
            </a:r>
            <a:r>
              <a:rPr lang="en-GB" sz="2800" baseline="-25000" dirty="0" err="1" smtClean="0"/>
              <a:t>n</a:t>
            </a:r>
            <a:endParaRPr lang="en-US" sz="2800" baseline="-25000" dirty="0" smtClean="0"/>
          </a:p>
        </p:txBody>
      </p:sp>
    </p:spTree>
    <p:extLst>
      <p:ext uri="{BB962C8B-B14F-4D97-AF65-F5344CB8AC3E}">
        <p14:creationId xmlns:p14="http://schemas.microsoft.com/office/powerpoint/2010/main" val="182600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Shapley Value: Properties (2)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GB" u="sng" dirty="0" smtClean="0"/>
              <a:t>Definition</a:t>
            </a:r>
            <a:r>
              <a:rPr lang="en-GB" dirty="0" smtClean="0"/>
              <a:t>: a player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 is a </a:t>
            </a:r>
            <a:r>
              <a:rPr lang="en-GB" dirty="0" smtClean="0">
                <a:solidFill>
                  <a:schemeClr val="accent1"/>
                </a:solidFill>
              </a:rPr>
              <a:t>null player</a:t>
            </a:r>
            <a:r>
              <a:rPr lang="en-GB" dirty="0" smtClean="0"/>
              <a:t> in a game </a:t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G = (N, v)</a:t>
            </a:r>
            <a:r>
              <a:rPr lang="en-GB" dirty="0" smtClean="0"/>
              <a:t> if </a:t>
            </a:r>
            <a:r>
              <a:rPr lang="en-GB" dirty="0" smtClean="0">
                <a:solidFill>
                  <a:srgbClr val="FF0000"/>
                </a:solidFill>
              </a:rPr>
              <a:t>v(C) = v(C U {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}) </a:t>
            </a:r>
            <a:r>
              <a:rPr lang="en-GB" dirty="0" smtClean="0"/>
              <a:t>for any </a:t>
            </a:r>
            <a:r>
              <a:rPr lang="en-GB" dirty="0" smtClean="0">
                <a:solidFill>
                  <a:srgbClr val="FF0000"/>
                </a:solidFill>
              </a:rPr>
              <a:t>C </a:t>
            </a:r>
            <a:r>
              <a:rPr lang="en-GB" dirty="0" smtClean="0">
                <a:solidFill>
                  <a:srgbClr val="FF0000"/>
                </a:solidFill>
                <a:ea typeface="Cambria Math"/>
              </a:rPr>
              <a:t>⊆ N</a:t>
            </a:r>
          </a:p>
          <a:p>
            <a:r>
              <a:rPr lang="en-GB" u="sng" dirty="0" smtClean="0"/>
              <a:t>Proposition</a:t>
            </a:r>
            <a:r>
              <a:rPr lang="en-GB" dirty="0" smtClean="0"/>
              <a:t>: if a player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 is a null player </a:t>
            </a:r>
            <a:br>
              <a:rPr lang="en-GB" dirty="0" smtClean="0"/>
            </a:br>
            <a:r>
              <a:rPr lang="en-GB" dirty="0" smtClean="0"/>
              <a:t>in a game </a:t>
            </a:r>
            <a:r>
              <a:rPr lang="en-GB" dirty="0" smtClean="0">
                <a:solidFill>
                  <a:srgbClr val="FF0000"/>
                </a:solidFill>
              </a:rPr>
              <a:t>G = (N, v)</a:t>
            </a:r>
            <a:r>
              <a:rPr lang="en-GB" dirty="0" smtClean="0"/>
              <a:t> then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GB" baseline="-25000" dirty="0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= 0</a:t>
            </a:r>
            <a:endParaRPr lang="en-GB" dirty="0" smtClean="0"/>
          </a:p>
          <a:p>
            <a:r>
              <a:rPr lang="en-GB" dirty="0" smtClean="0"/>
              <a:t>Proof: if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 is a null player, all summands in 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sz="3600" dirty="0" smtClean="0">
                <a:latin typeface="Symbol" pitchFamily="18" charset="2"/>
              </a:rPr>
              <a:t>S</a:t>
            </a:r>
            <a:r>
              <a:rPr lang="en-GB" baseline="-25000" dirty="0" smtClean="0"/>
              <a:t> </a:t>
            </a:r>
            <a:r>
              <a:rPr lang="en-GB" baseline="-25000" dirty="0" smtClean="0">
                <a:latin typeface="Symbol" pitchFamily="18" charset="2"/>
              </a:rPr>
              <a:t>p</a:t>
            </a:r>
            <a:r>
              <a:rPr lang="en-GB" baseline="-25000" dirty="0" smtClean="0"/>
              <a:t>: </a:t>
            </a:r>
            <a:r>
              <a:rPr lang="en-GB" baseline="-25000" dirty="0" smtClean="0">
                <a:latin typeface="Symbol" pitchFamily="18" charset="2"/>
              </a:rPr>
              <a:t>p</a:t>
            </a:r>
            <a:r>
              <a:rPr lang="en-GB" baseline="-25000" dirty="0" smtClean="0"/>
              <a:t> </a:t>
            </a:r>
            <a:r>
              <a:rPr lang="en-GB" baseline="-25000" dirty="0" smtClean="0">
                <a:sym typeface="Symbol"/>
              </a:rPr>
              <a:t> </a:t>
            </a:r>
            <a:r>
              <a:rPr lang="en-GB" baseline="-25000" dirty="0" smtClean="0"/>
              <a:t>P(N)</a:t>
            </a:r>
            <a:r>
              <a:rPr lang="en-GB" dirty="0" smtClean="0"/>
              <a:t> [ v(S</a:t>
            </a:r>
            <a:r>
              <a:rPr lang="en-GB" baseline="-25000" dirty="0" smtClean="0">
                <a:latin typeface="Symbol" pitchFamily="18" charset="2"/>
              </a:rPr>
              <a:t>p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 U {</a:t>
            </a:r>
            <a:r>
              <a:rPr lang="en-GB" dirty="0" err="1" smtClean="0"/>
              <a:t>i</a:t>
            </a:r>
            <a:r>
              <a:rPr lang="en-GB" dirty="0" smtClean="0"/>
              <a:t>}) - v(S</a:t>
            </a:r>
            <a:r>
              <a:rPr lang="en-GB" baseline="-25000" dirty="0" smtClean="0">
                <a:latin typeface="Symbol" pitchFamily="18" charset="2"/>
              </a:rPr>
              <a:t>p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))] equal </a:t>
            </a:r>
            <a:r>
              <a:rPr lang="en-GB" dirty="0" smtClean="0">
                <a:solidFill>
                  <a:srgbClr val="FF0000"/>
                </a:solidFill>
              </a:rPr>
              <a:t>0</a:t>
            </a:r>
          </a:p>
          <a:p>
            <a:pPr lvl="1"/>
            <a:r>
              <a:rPr lang="en-GB" dirty="0" smtClean="0"/>
              <a:t>converse is </a:t>
            </a:r>
            <a:r>
              <a:rPr lang="en-GB" dirty="0" smtClean="0">
                <a:solidFill>
                  <a:schemeClr val="accent1"/>
                </a:solidFill>
              </a:rPr>
              <a:t>only</a:t>
            </a:r>
            <a:r>
              <a:rPr lang="en-GB" dirty="0" smtClean="0"/>
              <a:t> true if the game is </a:t>
            </a:r>
            <a:r>
              <a:rPr lang="en-GB" dirty="0" smtClean="0">
                <a:solidFill>
                  <a:schemeClr val="accent1"/>
                </a:solidFill>
              </a:rPr>
              <a:t>monotone</a:t>
            </a:r>
            <a:r>
              <a:rPr lang="en-GB" dirty="0" smtClean="0"/>
              <a:t>: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</a:rPr>
              <a:t>N = {1, 2}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v({1}) = v({2}) = 1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v(Ø) = v({1, 2}) = 0</a:t>
            </a:r>
          </a:p>
          <a:p>
            <a:pPr lvl="2"/>
            <a:r>
              <a:rPr lang="en-GB" dirty="0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GB" baseline="-25000" dirty="0" smtClean="0">
                <a:solidFill>
                  <a:srgbClr val="FF0000"/>
                </a:solidFill>
              </a:rPr>
              <a:t>1</a:t>
            </a:r>
            <a:r>
              <a:rPr lang="en-GB" dirty="0" smtClean="0">
                <a:solidFill>
                  <a:srgbClr val="FF0000"/>
                </a:solidFill>
              </a:rPr>
              <a:t> =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GB" baseline="-25000" dirty="0" smtClean="0">
                <a:solidFill>
                  <a:srgbClr val="FF0000"/>
                </a:solidFill>
              </a:rPr>
              <a:t>2</a:t>
            </a:r>
            <a:r>
              <a:rPr lang="en-GB" dirty="0" smtClean="0">
                <a:solidFill>
                  <a:srgbClr val="FF0000"/>
                </a:solidFill>
              </a:rPr>
              <a:t> = 0</a:t>
            </a:r>
            <a:r>
              <a:rPr lang="en-GB" dirty="0" smtClean="0"/>
              <a:t>, but </a:t>
            </a:r>
            <a:r>
              <a:rPr lang="en-GB" dirty="0" smtClean="0">
                <a:solidFill>
                  <a:srgbClr val="FF0000"/>
                </a:solidFill>
              </a:rPr>
              <a:t>1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2</a:t>
            </a:r>
            <a:r>
              <a:rPr lang="en-GB" dirty="0" smtClean="0"/>
              <a:t> are not null players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26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Shapley Value: Properties (3)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712968" cy="4493096"/>
          </a:xfrm>
        </p:spPr>
        <p:txBody>
          <a:bodyPr>
            <a:normAutofit lnSpcReduction="10000"/>
          </a:bodyPr>
          <a:lstStyle/>
          <a:p>
            <a:r>
              <a:rPr lang="en-GB" u="sng" dirty="0" smtClean="0"/>
              <a:t>Definition</a:t>
            </a:r>
            <a:r>
              <a:rPr lang="en-GB" dirty="0" smtClean="0"/>
              <a:t>: given a game </a:t>
            </a:r>
            <a:r>
              <a:rPr lang="en-GB" dirty="0" smtClean="0">
                <a:solidFill>
                  <a:srgbClr val="FF0000"/>
                </a:solidFill>
              </a:rPr>
              <a:t>G = (N, v)</a:t>
            </a:r>
            <a:r>
              <a:rPr lang="en-GB" dirty="0" smtClean="0"/>
              <a:t>, </a:t>
            </a:r>
            <a:br>
              <a:rPr lang="en-GB" dirty="0" smtClean="0"/>
            </a:br>
            <a:r>
              <a:rPr lang="en-GB" dirty="0" smtClean="0"/>
              <a:t>two players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j</a:t>
            </a:r>
            <a:r>
              <a:rPr lang="en-GB" dirty="0" smtClean="0"/>
              <a:t> are said to be </a:t>
            </a:r>
            <a:r>
              <a:rPr lang="en-GB" dirty="0" smtClean="0">
                <a:solidFill>
                  <a:schemeClr val="accent1"/>
                </a:solidFill>
              </a:rPr>
              <a:t>symmetric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if </a:t>
            </a:r>
            <a:r>
              <a:rPr lang="en-GB" dirty="0" smtClean="0">
                <a:solidFill>
                  <a:srgbClr val="FF0000"/>
                </a:solidFill>
              </a:rPr>
              <a:t>v(C U {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}) = v(C U {j}) </a:t>
            </a:r>
            <a:r>
              <a:rPr lang="en-GB" dirty="0" smtClean="0"/>
              <a:t>for any </a:t>
            </a:r>
            <a:r>
              <a:rPr lang="en-GB" dirty="0" smtClean="0">
                <a:solidFill>
                  <a:srgbClr val="FF0000"/>
                </a:solidFill>
              </a:rPr>
              <a:t>C </a:t>
            </a:r>
            <a:r>
              <a:rPr lang="en-GB" dirty="0" smtClean="0">
                <a:solidFill>
                  <a:srgbClr val="FF0000"/>
                </a:solidFill>
                <a:latin typeface="Cambria Math"/>
                <a:ea typeface="Cambria Math"/>
              </a:rPr>
              <a:t>⊆ </a:t>
            </a:r>
            <a:r>
              <a:rPr lang="en-GB" dirty="0" smtClean="0">
                <a:solidFill>
                  <a:srgbClr val="FF0000"/>
                </a:solidFill>
              </a:rPr>
              <a:t>N\{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, j} </a:t>
            </a:r>
          </a:p>
          <a:p>
            <a:r>
              <a:rPr lang="en-GB" u="sng" dirty="0" smtClean="0"/>
              <a:t>Proposition</a:t>
            </a:r>
            <a:r>
              <a:rPr lang="en-GB" dirty="0" smtClean="0"/>
              <a:t>: if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j</a:t>
            </a:r>
            <a:r>
              <a:rPr lang="en-GB" dirty="0" smtClean="0"/>
              <a:t> are symmetric then </a:t>
            </a:r>
            <a:r>
              <a:rPr lang="en-GB" dirty="0" err="1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GB" baseline="-25000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= </a:t>
            </a:r>
            <a:r>
              <a:rPr lang="en-GB" dirty="0" err="1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GB" baseline="-25000" dirty="0" err="1" smtClean="0">
                <a:solidFill>
                  <a:srgbClr val="FF0000"/>
                </a:solidFill>
              </a:rPr>
              <a:t>j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endParaRPr lang="en-GB" dirty="0" smtClean="0"/>
          </a:p>
          <a:p>
            <a:r>
              <a:rPr lang="en-GB" dirty="0" smtClean="0"/>
              <a:t>Proof sketch: </a:t>
            </a:r>
          </a:p>
          <a:p>
            <a:pPr lvl="1"/>
            <a:r>
              <a:rPr lang="en-GB" dirty="0" smtClean="0"/>
              <a:t>given a permutation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GB" dirty="0" smtClean="0"/>
              <a:t>, let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GB" dirty="0" smtClean="0">
                <a:solidFill>
                  <a:srgbClr val="FF0000"/>
                </a:solidFill>
              </a:rPr>
              <a:t>’</a:t>
            </a:r>
            <a:r>
              <a:rPr lang="en-GB" dirty="0" smtClean="0"/>
              <a:t> denote the permutation obtained from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GB" dirty="0" smtClean="0"/>
              <a:t> by swapping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j</a:t>
            </a:r>
          </a:p>
          <a:p>
            <a:pPr lvl="1"/>
            <a:r>
              <a:rPr lang="en-GB" dirty="0" smtClean="0"/>
              <a:t>mapping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GB" dirty="0" smtClean="0">
                <a:solidFill>
                  <a:srgbClr val="FF0000"/>
                </a:solidFill>
              </a:rPr>
              <a:t> →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GB" dirty="0" smtClean="0">
                <a:solidFill>
                  <a:srgbClr val="FF0000"/>
                </a:solidFill>
              </a:rPr>
              <a:t>’</a:t>
            </a:r>
            <a:r>
              <a:rPr lang="en-GB" dirty="0" smtClean="0"/>
              <a:t> is a one-to-one mapping</a:t>
            </a:r>
          </a:p>
          <a:p>
            <a:pPr lvl="1"/>
            <a:r>
              <a:rPr lang="en-GB" dirty="0" smtClean="0"/>
              <a:t>we can show </a:t>
            </a:r>
            <a:r>
              <a:rPr lang="en-GB" sz="3200" dirty="0" err="1" smtClean="0">
                <a:solidFill>
                  <a:srgbClr val="FF0000"/>
                </a:solidFill>
                <a:latin typeface="Symbol" pitchFamily="18" charset="2"/>
              </a:rPr>
              <a:t>d</a:t>
            </a:r>
            <a:r>
              <a:rPr lang="en-GB" sz="3200" baseline="-25000" dirty="0" err="1" smtClean="0">
                <a:solidFill>
                  <a:srgbClr val="FF0000"/>
                </a:solidFill>
              </a:rPr>
              <a:t>i</a:t>
            </a:r>
            <a:r>
              <a:rPr lang="en-GB" sz="3200" dirty="0" smtClean="0">
                <a:solidFill>
                  <a:srgbClr val="FF0000"/>
                </a:solidFill>
              </a:rPr>
              <a:t>(S</a:t>
            </a:r>
            <a:r>
              <a:rPr lang="en-GB" sz="3200" baseline="-25000" dirty="0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GB" sz="3200" dirty="0" smtClean="0">
                <a:solidFill>
                  <a:srgbClr val="FF0000"/>
                </a:solidFill>
              </a:rPr>
              <a:t>(</a:t>
            </a:r>
            <a:r>
              <a:rPr lang="en-GB" sz="3200" dirty="0" err="1" smtClean="0">
                <a:solidFill>
                  <a:srgbClr val="FF0000"/>
                </a:solidFill>
              </a:rPr>
              <a:t>i</a:t>
            </a:r>
            <a:r>
              <a:rPr lang="en-GB" sz="3200" dirty="0" smtClean="0">
                <a:solidFill>
                  <a:srgbClr val="FF0000"/>
                </a:solidFill>
              </a:rPr>
              <a:t>)) = </a:t>
            </a:r>
            <a:r>
              <a:rPr lang="en-GB" sz="3200" dirty="0" err="1" smtClean="0">
                <a:solidFill>
                  <a:srgbClr val="FF0000"/>
                </a:solidFill>
                <a:latin typeface="Symbol" pitchFamily="18" charset="2"/>
              </a:rPr>
              <a:t>d</a:t>
            </a:r>
            <a:r>
              <a:rPr lang="en-GB" sz="3200" baseline="-25000" dirty="0" err="1" smtClean="0">
                <a:solidFill>
                  <a:srgbClr val="FF0000"/>
                </a:solidFill>
              </a:rPr>
              <a:t>j</a:t>
            </a:r>
            <a:r>
              <a:rPr lang="en-GB" sz="3200" dirty="0" smtClean="0">
                <a:solidFill>
                  <a:srgbClr val="FF0000"/>
                </a:solidFill>
              </a:rPr>
              <a:t>(S</a:t>
            </a:r>
            <a:r>
              <a:rPr lang="en-GB" sz="3200" baseline="-25000" dirty="0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GB" sz="3200" baseline="-25000" dirty="0" smtClean="0">
                <a:solidFill>
                  <a:srgbClr val="FF0000"/>
                </a:solidFill>
              </a:rPr>
              <a:t>’</a:t>
            </a:r>
            <a:r>
              <a:rPr lang="en-GB" sz="3200" dirty="0" smtClean="0">
                <a:solidFill>
                  <a:srgbClr val="FF0000"/>
                </a:solidFill>
              </a:rPr>
              <a:t>(j))</a:t>
            </a:r>
            <a:endParaRPr lang="en-US" sz="3200" dirty="0">
              <a:solidFill>
                <a:srgbClr val="FF0000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87624" y="6093296"/>
            <a:ext cx="5655517" cy="523220"/>
            <a:chOff x="1187624" y="6093296"/>
            <a:chExt cx="5655517" cy="523220"/>
          </a:xfrm>
        </p:grpSpPr>
        <p:sp>
          <p:nvSpPr>
            <p:cNvPr id="4" name="TextBox 3"/>
            <p:cNvSpPr txBox="1"/>
            <p:nvPr/>
          </p:nvSpPr>
          <p:spPr>
            <a:xfrm>
              <a:off x="1187624" y="6093296"/>
              <a:ext cx="1911101" cy="52322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 ...   </a:t>
              </a:r>
              <a:r>
                <a:rPr lang="en-GB" sz="2800" dirty="0" err="1" smtClean="0"/>
                <a:t>i</a:t>
              </a:r>
              <a:r>
                <a:rPr lang="en-GB" sz="2800" dirty="0" smtClean="0"/>
                <a:t> ... j   ...</a:t>
              </a:r>
              <a:endParaRPr lang="en-US" sz="2800" dirty="0" smtClean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932040" y="6093296"/>
              <a:ext cx="1911101" cy="52322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2800" dirty="0" smtClean="0"/>
                <a:t> ...   j ... </a:t>
              </a:r>
              <a:r>
                <a:rPr lang="en-GB" sz="2800" dirty="0" err="1" smtClean="0"/>
                <a:t>i</a:t>
              </a:r>
              <a:r>
                <a:rPr lang="en-GB" sz="2800" dirty="0" smtClean="0"/>
                <a:t>   ...</a:t>
              </a:r>
              <a:endParaRPr lang="en-US" sz="2800" dirty="0" smtClean="0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3491880" y="6093296"/>
              <a:ext cx="978408" cy="484632"/>
            </a:xfrm>
            <a:prstGeom prst="rightArrow">
              <a:avLst/>
            </a:prstGeom>
            <a:solidFill>
              <a:schemeClr val="accent1"/>
            </a:solidFill>
            <a:ln w="38100">
              <a:noFill/>
              <a:headEnd type="triangle" w="med" len="lg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88418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Shapley Value: Properties (4)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997152"/>
          </a:xfrm>
        </p:spPr>
        <p:txBody>
          <a:bodyPr>
            <a:normAutofit fontScale="92500" lnSpcReduction="10000"/>
          </a:bodyPr>
          <a:lstStyle/>
          <a:p>
            <a:r>
              <a:rPr lang="en-GB" u="sng" dirty="0" smtClean="0"/>
              <a:t>Definition</a:t>
            </a:r>
            <a:r>
              <a:rPr lang="en-GB" dirty="0" smtClean="0"/>
              <a:t>: Let </a:t>
            </a:r>
            <a:r>
              <a:rPr lang="en-GB" dirty="0" smtClean="0">
                <a:solidFill>
                  <a:srgbClr val="FF0000"/>
                </a:solidFill>
              </a:rPr>
              <a:t>G</a:t>
            </a:r>
            <a:r>
              <a:rPr lang="en-GB" baseline="-25000" dirty="0" smtClean="0">
                <a:solidFill>
                  <a:srgbClr val="FF0000"/>
                </a:solidFill>
              </a:rPr>
              <a:t>1</a:t>
            </a:r>
            <a:r>
              <a:rPr lang="en-GB" dirty="0" smtClean="0">
                <a:solidFill>
                  <a:srgbClr val="FF0000"/>
                </a:solidFill>
              </a:rPr>
              <a:t> = (N, u)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G</a:t>
            </a:r>
            <a:r>
              <a:rPr lang="en-GB" baseline="-25000" dirty="0" smtClean="0">
                <a:solidFill>
                  <a:srgbClr val="FF0000"/>
                </a:solidFill>
              </a:rPr>
              <a:t>2</a:t>
            </a:r>
            <a:r>
              <a:rPr lang="en-GB" dirty="0" smtClean="0">
                <a:solidFill>
                  <a:srgbClr val="FF0000"/>
                </a:solidFill>
              </a:rPr>
              <a:t> = (N, v)</a:t>
            </a:r>
            <a:r>
              <a:rPr lang="en-GB" dirty="0" smtClean="0"/>
              <a:t> be two games with the same set of players. </a:t>
            </a:r>
            <a:br>
              <a:rPr lang="en-GB" dirty="0" smtClean="0"/>
            </a:br>
            <a:r>
              <a:rPr lang="en-GB" dirty="0" smtClean="0"/>
              <a:t>Then </a:t>
            </a:r>
            <a:r>
              <a:rPr lang="en-GB" dirty="0" smtClean="0">
                <a:solidFill>
                  <a:srgbClr val="FF0000"/>
                </a:solidFill>
              </a:rPr>
              <a:t>G = G</a:t>
            </a:r>
            <a:r>
              <a:rPr lang="en-GB" baseline="-25000" dirty="0" smtClean="0">
                <a:solidFill>
                  <a:srgbClr val="FF0000"/>
                </a:solidFill>
              </a:rPr>
              <a:t>1</a:t>
            </a:r>
            <a:r>
              <a:rPr lang="en-GB" dirty="0" smtClean="0">
                <a:solidFill>
                  <a:srgbClr val="FF0000"/>
                </a:solidFill>
              </a:rPr>
              <a:t> + G</a:t>
            </a:r>
            <a:r>
              <a:rPr lang="en-GB" baseline="-25000" dirty="0" smtClean="0">
                <a:solidFill>
                  <a:srgbClr val="FF0000"/>
                </a:solidFill>
              </a:rPr>
              <a:t>2</a:t>
            </a:r>
            <a:r>
              <a:rPr lang="en-GB" dirty="0" smtClean="0"/>
              <a:t> is the game with the set of players </a:t>
            </a:r>
            <a:r>
              <a:rPr lang="en-GB" dirty="0" smtClean="0">
                <a:solidFill>
                  <a:srgbClr val="FF0000"/>
                </a:solidFill>
              </a:rPr>
              <a:t>N</a:t>
            </a:r>
            <a:r>
              <a:rPr lang="en-GB" dirty="0" smtClean="0"/>
              <a:t> and characteristic function </a:t>
            </a:r>
            <a:r>
              <a:rPr lang="en-GB" dirty="0" smtClean="0">
                <a:solidFill>
                  <a:srgbClr val="FF0000"/>
                </a:solidFill>
              </a:rPr>
              <a:t>w</a:t>
            </a:r>
            <a:r>
              <a:rPr lang="en-GB" dirty="0" smtClean="0"/>
              <a:t> given by </a:t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w(C) = u(C) + v(C)</a:t>
            </a:r>
            <a:r>
              <a:rPr lang="en-GB" dirty="0" smtClean="0"/>
              <a:t> for all </a:t>
            </a:r>
            <a:r>
              <a:rPr lang="en-GB" dirty="0" smtClean="0">
                <a:solidFill>
                  <a:srgbClr val="FF0000"/>
                </a:solidFill>
              </a:rPr>
              <a:t>C </a:t>
            </a:r>
            <a:r>
              <a:rPr lang="en-GB" dirty="0" smtClean="0">
                <a:solidFill>
                  <a:srgbClr val="FF0000"/>
                </a:solidFill>
                <a:latin typeface="Cambria Math"/>
                <a:ea typeface="Cambria Math"/>
              </a:rPr>
              <a:t>⊆ </a:t>
            </a:r>
            <a:r>
              <a:rPr lang="en-GB" dirty="0" smtClean="0">
                <a:solidFill>
                  <a:srgbClr val="FF0000"/>
                </a:solidFill>
              </a:rPr>
              <a:t>N</a:t>
            </a:r>
          </a:p>
          <a:p>
            <a:r>
              <a:rPr lang="en-GB" u="sng" dirty="0" smtClean="0"/>
              <a:t>Proposition</a:t>
            </a:r>
            <a:r>
              <a:rPr lang="en-GB" dirty="0" smtClean="0"/>
              <a:t>: </a:t>
            </a:r>
            <a:r>
              <a:rPr lang="en-GB" dirty="0" err="1" smtClean="0">
                <a:latin typeface="Symbol" pitchFamily="18" charset="2"/>
              </a:rPr>
              <a:t>f</a:t>
            </a:r>
            <a:r>
              <a:rPr lang="en-GB" baseline="-25000" dirty="0" err="1" smtClean="0"/>
              <a:t>i</a:t>
            </a:r>
            <a:r>
              <a:rPr lang="en-GB" dirty="0" smtClean="0"/>
              <a:t>(G</a:t>
            </a:r>
            <a:r>
              <a:rPr lang="en-GB" baseline="-25000" dirty="0" smtClean="0"/>
              <a:t>1</a:t>
            </a:r>
            <a:r>
              <a:rPr lang="en-GB" dirty="0" smtClean="0"/>
              <a:t>+G</a:t>
            </a:r>
            <a:r>
              <a:rPr lang="en-GB" baseline="-25000" dirty="0" smtClean="0"/>
              <a:t>2</a:t>
            </a:r>
            <a:r>
              <a:rPr lang="en-GB" dirty="0" smtClean="0"/>
              <a:t>) = </a:t>
            </a:r>
            <a:r>
              <a:rPr lang="en-GB" dirty="0" err="1" smtClean="0">
                <a:latin typeface="Symbol" pitchFamily="18" charset="2"/>
              </a:rPr>
              <a:t>f</a:t>
            </a:r>
            <a:r>
              <a:rPr lang="en-GB" baseline="-25000" dirty="0" err="1" smtClean="0"/>
              <a:t>i</a:t>
            </a:r>
            <a:r>
              <a:rPr lang="en-GB" dirty="0" smtClean="0"/>
              <a:t>(G</a:t>
            </a:r>
            <a:r>
              <a:rPr lang="en-GB" baseline="-25000" dirty="0" smtClean="0"/>
              <a:t>1</a:t>
            </a:r>
            <a:r>
              <a:rPr lang="en-GB" dirty="0" smtClean="0"/>
              <a:t>) + </a:t>
            </a:r>
            <a:r>
              <a:rPr lang="en-GB" dirty="0" err="1" smtClean="0">
                <a:latin typeface="Symbol" pitchFamily="18" charset="2"/>
              </a:rPr>
              <a:t>f</a:t>
            </a:r>
            <a:r>
              <a:rPr lang="en-GB" baseline="-25000" dirty="0" err="1" smtClean="0"/>
              <a:t>i</a:t>
            </a:r>
            <a:r>
              <a:rPr lang="en-GB" dirty="0" smtClean="0"/>
              <a:t>(G</a:t>
            </a:r>
            <a:r>
              <a:rPr lang="en-GB" baseline="-25000" dirty="0" smtClean="0"/>
              <a:t>2</a:t>
            </a:r>
            <a:r>
              <a:rPr lang="en-GB" dirty="0" smtClean="0"/>
              <a:t>) </a:t>
            </a:r>
          </a:p>
          <a:p>
            <a:r>
              <a:rPr lang="en-GB" dirty="0" smtClean="0"/>
              <a:t>Proof: </a:t>
            </a:r>
            <a:r>
              <a:rPr lang="en-GB" dirty="0" err="1" smtClean="0">
                <a:latin typeface="Symbol" pitchFamily="18" charset="2"/>
              </a:rPr>
              <a:t>f</a:t>
            </a:r>
            <a:r>
              <a:rPr lang="en-GB" baseline="-25000" dirty="0" err="1" smtClean="0"/>
              <a:t>i</a:t>
            </a:r>
            <a:r>
              <a:rPr lang="en-GB" dirty="0" smtClean="0"/>
              <a:t>(G</a:t>
            </a:r>
            <a:r>
              <a:rPr lang="en-GB" baseline="-25000" dirty="0" smtClean="0"/>
              <a:t>1</a:t>
            </a:r>
            <a:r>
              <a:rPr lang="en-GB" dirty="0" smtClean="0"/>
              <a:t> + G</a:t>
            </a:r>
            <a:r>
              <a:rPr lang="en-GB" baseline="-25000" dirty="0" smtClean="0"/>
              <a:t>2</a:t>
            </a:r>
            <a:r>
              <a:rPr lang="en-GB" dirty="0" smtClean="0"/>
              <a:t>) = </a:t>
            </a:r>
          </a:p>
          <a:p>
            <a:pPr>
              <a:buNone/>
            </a:pPr>
            <a:r>
              <a:rPr lang="en-GB" dirty="0" smtClean="0"/>
              <a:t>    1/n! </a:t>
            </a:r>
            <a:r>
              <a:rPr lang="en-GB" sz="3600" dirty="0" smtClean="0">
                <a:latin typeface="Symbol" pitchFamily="18" charset="2"/>
              </a:rPr>
              <a:t>S</a:t>
            </a:r>
            <a:r>
              <a:rPr lang="en-GB" baseline="-25000" dirty="0" smtClean="0">
                <a:latin typeface="Symbol" pitchFamily="18" charset="2"/>
              </a:rPr>
              <a:t>p</a:t>
            </a:r>
            <a:r>
              <a:rPr lang="en-GB" dirty="0" smtClean="0"/>
              <a:t>[u(S</a:t>
            </a:r>
            <a:r>
              <a:rPr lang="en-GB" baseline="-25000" dirty="0" smtClean="0">
                <a:latin typeface="Symbol" pitchFamily="18" charset="2"/>
              </a:rPr>
              <a:t>p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 U {</a:t>
            </a:r>
            <a:r>
              <a:rPr lang="en-GB" dirty="0" err="1" smtClean="0"/>
              <a:t>i</a:t>
            </a:r>
            <a:r>
              <a:rPr lang="en-GB" dirty="0" smtClean="0"/>
              <a:t>}) + v(S</a:t>
            </a:r>
            <a:r>
              <a:rPr lang="en-GB" baseline="-25000" dirty="0" smtClean="0">
                <a:latin typeface="Symbol" pitchFamily="18" charset="2"/>
              </a:rPr>
              <a:t>p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 U {</a:t>
            </a:r>
            <a:r>
              <a:rPr lang="en-GB" dirty="0" err="1" smtClean="0"/>
              <a:t>i</a:t>
            </a:r>
            <a:r>
              <a:rPr lang="en-GB" dirty="0" smtClean="0"/>
              <a:t>}) - u(S</a:t>
            </a:r>
            <a:r>
              <a:rPr lang="en-GB" baseline="-25000" dirty="0" smtClean="0">
                <a:latin typeface="Symbol" pitchFamily="18" charset="2"/>
              </a:rPr>
              <a:t>p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)) - v(S</a:t>
            </a:r>
            <a:r>
              <a:rPr lang="en-GB" baseline="-25000" dirty="0" smtClean="0">
                <a:latin typeface="Symbol" pitchFamily="18" charset="2"/>
              </a:rPr>
              <a:t>p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))]</a:t>
            </a:r>
          </a:p>
          <a:p>
            <a:pPr>
              <a:buNone/>
            </a:pPr>
            <a:r>
              <a:rPr lang="en-GB" dirty="0" smtClean="0"/>
              <a:t>     =  1/n! </a:t>
            </a:r>
            <a:r>
              <a:rPr lang="en-GB" sz="3600" dirty="0" smtClean="0">
                <a:latin typeface="Symbol" pitchFamily="18" charset="2"/>
              </a:rPr>
              <a:t>S</a:t>
            </a:r>
            <a:r>
              <a:rPr lang="en-GB" baseline="-25000" dirty="0" smtClean="0">
                <a:latin typeface="Symbol" pitchFamily="18" charset="2"/>
              </a:rPr>
              <a:t>p</a:t>
            </a:r>
            <a:r>
              <a:rPr lang="en-GB" dirty="0" smtClean="0"/>
              <a:t>[u(S</a:t>
            </a:r>
            <a:r>
              <a:rPr lang="en-GB" baseline="-25000" dirty="0" smtClean="0">
                <a:latin typeface="Symbol" pitchFamily="18" charset="2"/>
              </a:rPr>
              <a:t>p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 U {</a:t>
            </a:r>
            <a:r>
              <a:rPr lang="en-GB" dirty="0" err="1" smtClean="0"/>
              <a:t>i</a:t>
            </a:r>
            <a:r>
              <a:rPr lang="en-GB" dirty="0" smtClean="0"/>
              <a:t>}) - u(S</a:t>
            </a:r>
            <a:r>
              <a:rPr lang="en-GB" baseline="-25000" dirty="0" smtClean="0">
                <a:latin typeface="Symbol" pitchFamily="18" charset="2"/>
              </a:rPr>
              <a:t>p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))] + </a:t>
            </a:r>
          </a:p>
          <a:p>
            <a:pPr>
              <a:buNone/>
            </a:pPr>
            <a:r>
              <a:rPr lang="en-GB" dirty="0" smtClean="0"/>
              <a:t>         1/n! </a:t>
            </a:r>
            <a:r>
              <a:rPr lang="en-GB" sz="3600" dirty="0" smtClean="0">
                <a:latin typeface="Symbol" pitchFamily="18" charset="2"/>
              </a:rPr>
              <a:t>S</a:t>
            </a:r>
            <a:r>
              <a:rPr lang="en-GB" baseline="-25000" dirty="0" smtClean="0">
                <a:latin typeface="Symbol" pitchFamily="18" charset="2"/>
              </a:rPr>
              <a:t>p</a:t>
            </a:r>
            <a:r>
              <a:rPr lang="en-GB" dirty="0" smtClean="0"/>
              <a:t>[v(S</a:t>
            </a:r>
            <a:r>
              <a:rPr lang="en-GB" baseline="-25000" dirty="0" smtClean="0">
                <a:latin typeface="Symbol" pitchFamily="18" charset="2"/>
              </a:rPr>
              <a:t>p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 U {</a:t>
            </a:r>
            <a:r>
              <a:rPr lang="en-GB" dirty="0" err="1" smtClean="0"/>
              <a:t>i</a:t>
            </a:r>
            <a:r>
              <a:rPr lang="en-GB" dirty="0" smtClean="0"/>
              <a:t>}) - v(S</a:t>
            </a:r>
            <a:r>
              <a:rPr lang="en-GB" baseline="-25000" dirty="0" smtClean="0">
                <a:latin typeface="Symbol" pitchFamily="18" charset="2"/>
              </a:rPr>
              <a:t>p</a:t>
            </a:r>
            <a:r>
              <a:rPr lang="en-GB" dirty="0" smtClean="0"/>
              <a:t>(</a:t>
            </a:r>
            <a:r>
              <a:rPr lang="en-GB" dirty="0" err="1" smtClean="0"/>
              <a:t>i</a:t>
            </a:r>
            <a:r>
              <a:rPr lang="en-GB" dirty="0" smtClean="0"/>
              <a:t>))] = </a:t>
            </a:r>
            <a:r>
              <a:rPr lang="en-GB" dirty="0" err="1" smtClean="0">
                <a:latin typeface="Symbol" pitchFamily="18" charset="2"/>
              </a:rPr>
              <a:t>f</a:t>
            </a:r>
            <a:r>
              <a:rPr lang="en-GB" baseline="-25000" dirty="0" err="1" smtClean="0"/>
              <a:t>i</a:t>
            </a:r>
            <a:r>
              <a:rPr lang="en-GB" dirty="0" smtClean="0"/>
              <a:t>(G</a:t>
            </a:r>
            <a:r>
              <a:rPr lang="en-GB" baseline="-25000" dirty="0" smtClean="0"/>
              <a:t>1</a:t>
            </a:r>
            <a:r>
              <a:rPr lang="en-GB" dirty="0" smtClean="0"/>
              <a:t>) + </a:t>
            </a:r>
            <a:r>
              <a:rPr lang="en-GB" dirty="0" err="1" smtClean="0">
                <a:latin typeface="Symbol" pitchFamily="18" charset="2"/>
              </a:rPr>
              <a:t>f</a:t>
            </a:r>
            <a:r>
              <a:rPr lang="en-GB" baseline="-25000" dirty="0" err="1" smtClean="0"/>
              <a:t>i</a:t>
            </a:r>
            <a:r>
              <a:rPr lang="en-GB" dirty="0" smtClean="0"/>
              <a:t>(G</a:t>
            </a:r>
            <a:r>
              <a:rPr lang="en-GB" baseline="-25000" dirty="0" smtClean="0"/>
              <a:t>2</a:t>
            </a:r>
            <a:r>
              <a:rPr lang="en-GB" dirty="0" smtClean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30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Axiomatic Characterization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229600" cy="4525963"/>
          </a:xfrm>
        </p:spPr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Properties</a:t>
            </a:r>
            <a:r>
              <a:rPr lang="en-GB" dirty="0" smtClean="0"/>
              <a:t> of Shapley value: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Efficiency: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GB" baseline="-25000" dirty="0" smtClean="0">
                <a:solidFill>
                  <a:srgbClr val="FF0000"/>
                </a:solidFill>
              </a:rPr>
              <a:t>1</a:t>
            </a:r>
            <a:r>
              <a:rPr lang="en-GB" dirty="0" smtClean="0">
                <a:solidFill>
                  <a:srgbClr val="FF0000"/>
                </a:solidFill>
              </a:rPr>
              <a:t> + ... +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GB" baseline="-25000" dirty="0" smtClean="0">
                <a:solidFill>
                  <a:srgbClr val="FF0000"/>
                </a:solidFill>
              </a:rPr>
              <a:t>n</a:t>
            </a:r>
            <a:r>
              <a:rPr lang="en-GB" dirty="0" smtClean="0">
                <a:solidFill>
                  <a:srgbClr val="FF0000"/>
                </a:solidFill>
              </a:rPr>
              <a:t> = v(N)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Null player: if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 is a null player, </a:t>
            </a:r>
            <a:r>
              <a:rPr lang="en-GB" dirty="0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GB" baseline="-25000" dirty="0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= 0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Symmetry: if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j </a:t>
            </a:r>
            <a:r>
              <a:rPr lang="en-GB" dirty="0" smtClean="0"/>
              <a:t>are symmetric, </a:t>
            </a:r>
            <a:r>
              <a:rPr lang="en-GB" dirty="0" err="1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GB" baseline="-25000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= </a:t>
            </a:r>
            <a:r>
              <a:rPr lang="en-GB" dirty="0" err="1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GB" baseline="-25000" dirty="0" err="1" smtClean="0">
                <a:solidFill>
                  <a:srgbClr val="FF0000"/>
                </a:solidFill>
              </a:rPr>
              <a:t>j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 smtClean="0"/>
              <a:t>Additivity: </a:t>
            </a:r>
            <a:r>
              <a:rPr lang="en-GB" dirty="0" err="1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GB" baseline="-25000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(G</a:t>
            </a:r>
            <a:r>
              <a:rPr lang="en-GB" baseline="-25000" dirty="0" smtClean="0">
                <a:solidFill>
                  <a:srgbClr val="FF0000"/>
                </a:solidFill>
              </a:rPr>
              <a:t>1</a:t>
            </a:r>
            <a:r>
              <a:rPr lang="en-GB" dirty="0" smtClean="0">
                <a:solidFill>
                  <a:srgbClr val="FF0000"/>
                </a:solidFill>
              </a:rPr>
              <a:t>+G</a:t>
            </a:r>
            <a:r>
              <a:rPr lang="en-GB" baseline="-25000" dirty="0" smtClean="0">
                <a:solidFill>
                  <a:srgbClr val="FF0000"/>
                </a:solidFill>
              </a:rPr>
              <a:t>2</a:t>
            </a:r>
            <a:r>
              <a:rPr lang="en-GB" dirty="0" smtClean="0">
                <a:solidFill>
                  <a:srgbClr val="FF0000"/>
                </a:solidFill>
              </a:rPr>
              <a:t>) = </a:t>
            </a:r>
            <a:r>
              <a:rPr lang="en-GB" dirty="0" err="1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GB" baseline="-25000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(G</a:t>
            </a:r>
            <a:r>
              <a:rPr lang="en-GB" baseline="-25000" dirty="0" smtClean="0">
                <a:solidFill>
                  <a:srgbClr val="FF0000"/>
                </a:solidFill>
              </a:rPr>
              <a:t>1</a:t>
            </a:r>
            <a:r>
              <a:rPr lang="en-GB" dirty="0" smtClean="0">
                <a:solidFill>
                  <a:srgbClr val="FF0000"/>
                </a:solidFill>
              </a:rPr>
              <a:t>) + </a:t>
            </a:r>
            <a:r>
              <a:rPr lang="en-GB" dirty="0" err="1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GB" baseline="-25000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(G</a:t>
            </a:r>
            <a:r>
              <a:rPr lang="en-GB" baseline="-25000" dirty="0" smtClean="0">
                <a:solidFill>
                  <a:srgbClr val="FF0000"/>
                </a:solidFill>
              </a:rPr>
              <a:t>2</a:t>
            </a:r>
            <a:r>
              <a:rPr lang="en-GB" dirty="0" smtClean="0">
                <a:solidFill>
                  <a:srgbClr val="FF0000"/>
                </a:solidFill>
              </a:rPr>
              <a:t>) </a:t>
            </a:r>
          </a:p>
          <a:p>
            <a:pPr marL="571500" indent="-514350"/>
            <a:r>
              <a:rPr lang="en-GB" u="sng" dirty="0" smtClean="0"/>
              <a:t>Theorem</a:t>
            </a:r>
            <a:r>
              <a:rPr lang="en-GB" dirty="0" smtClean="0"/>
              <a:t>: Shapley value is the </a:t>
            </a:r>
            <a:r>
              <a:rPr lang="en-GB" dirty="0" smtClean="0">
                <a:solidFill>
                  <a:schemeClr val="accent1"/>
                </a:solidFill>
              </a:rPr>
              <a:t>only </a:t>
            </a:r>
            <a:r>
              <a:rPr lang="en-GB" dirty="0" smtClean="0"/>
              <a:t>payoff distribution scheme that has properties </a:t>
            </a:r>
            <a:br>
              <a:rPr lang="en-GB" dirty="0" smtClean="0"/>
            </a:br>
            <a:r>
              <a:rPr lang="en-GB" dirty="0" smtClean="0"/>
              <a:t>(1) - (4)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From Permutations to Coalitions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 </a:t>
            </a:r>
            <a:r>
              <a:rPr lang="en-GB" dirty="0" err="1" smtClean="0">
                <a:latin typeface="Symbol" pitchFamily="18" charset="2"/>
              </a:rPr>
              <a:t>f</a:t>
            </a:r>
            <a:r>
              <a:rPr lang="en-GB" baseline="-25000" dirty="0" err="1" smtClean="0"/>
              <a:t>i</a:t>
            </a:r>
            <a:r>
              <a:rPr lang="en-GB" dirty="0" smtClean="0"/>
              <a:t>(G) = 1/n! </a:t>
            </a:r>
            <a:r>
              <a:rPr lang="en-GB" sz="3600" dirty="0" smtClean="0">
                <a:latin typeface="Symbol" pitchFamily="18" charset="2"/>
              </a:rPr>
              <a:t>S</a:t>
            </a:r>
            <a:r>
              <a:rPr lang="en-GB" baseline="-25000" dirty="0" smtClean="0"/>
              <a:t> </a:t>
            </a:r>
            <a:r>
              <a:rPr lang="en-GB" baseline="-25000" dirty="0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GB" baseline="-25000" dirty="0" smtClean="0">
                <a:solidFill>
                  <a:srgbClr val="FF0000"/>
                </a:solidFill>
              </a:rPr>
              <a:t>: </a:t>
            </a:r>
            <a:r>
              <a:rPr lang="en-GB" baseline="-25000" dirty="0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GB" baseline="-25000" dirty="0" smtClean="0">
                <a:solidFill>
                  <a:srgbClr val="FF0000"/>
                </a:solidFill>
              </a:rPr>
              <a:t> </a:t>
            </a:r>
            <a:r>
              <a:rPr lang="en-GB" baseline="-25000" dirty="0" smtClean="0">
                <a:solidFill>
                  <a:srgbClr val="FF0000"/>
                </a:solidFill>
                <a:sym typeface="Symbol"/>
              </a:rPr>
              <a:t> </a:t>
            </a:r>
            <a:r>
              <a:rPr lang="en-GB" baseline="-25000" dirty="0" smtClean="0">
                <a:solidFill>
                  <a:srgbClr val="FF0000"/>
                </a:solidFill>
              </a:rPr>
              <a:t>P(N)</a:t>
            </a:r>
            <a:r>
              <a:rPr lang="en-GB" dirty="0" smtClean="0"/>
              <a:t> </a:t>
            </a:r>
            <a:r>
              <a:rPr lang="en-GB" dirty="0" err="1" smtClean="0">
                <a:latin typeface="Symbol" pitchFamily="18" charset="2"/>
              </a:rPr>
              <a:t>d</a:t>
            </a:r>
            <a:r>
              <a:rPr lang="en-GB" baseline="-25000" dirty="0" err="1" smtClean="0"/>
              <a:t>i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FF0000"/>
                </a:solidFill>
              </a:rPr>
              <a:t>S</a:t>
            </a:r>
            <a:r>
              <a:rPr lang="en-GB" baseline="-25000" dirty="0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r>
              <a:rPr lang="en-GB" dirty="0" smtClean="0"/>
              <a:t>)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n! </a:t>
            </a:r>
            <a:r>
              <a:rPr lang="en-GB" dirty="0" smtClean="0"/>
              <a:t>terms</a:t>
            </a:r>
          </a:p>
          <a:p>
            <a:r>
              <a:rPr lang="en-GB" dirty="0" smtClean="0"/>
              <a:t>Equivalent definition: </a:t>
            </a:r>
            <a:br>
              <a:rPr lang="en-GB" dirty="0" smtClean="0"/>
            </a:br>
            <a:r>
              <a:rPr lang="en-GB" dirty="0" smtClean="0"/>
              <a:t> </a:t>
            </a:r>
            <a:r>
              <a:rPr lang="en-GB" dirty="0" smtClean="0">
                <a:latin typeface="Symbol" pitchFamily="18" charset="2"/>
              </a:rPr>
              <a:t>f</a:t>
            </a:r>
            <a:r>
              <a:rPr lang="en-GB" baseline="-25000" dirty="0" smtClean="0"/>
              <a:t>i</a:t>
            </a:r>
            <a:r>
              <a:rPr lang="en-GB" dirty="0" smtClean="0"/>
              <a:t>(G) =  </a:t>
            </a:r>
            <a:r>
              <a:rPr lang="en-GB" sz="3600" dirty="0" smtClean="0">
                <a:latin typeface="Symbol" pitchFamily="18" charset="2"/>
              </a:rPr>
              <a:t>S</a:t>
            </a:r>
            <a:r>
              <a:rPr lang="en-GB" baseline="-25000" dirty="0" smtClean="0"/>
              <a:t> </a:t>
            </a:r>
            <a:r>
              <a:rPr lang="en-GB" baseline="-25000" dirty="0" smtClean="0">
                <a:solidFill>
                  <a:srgbClr val="FF0000"/>
                </a:solidFill>
              </a:rPr>
              <a:t>C </a:t>
            </a:r>
            <a:r>
              <a:rPr lang="en-GB" baseline="-25000" dirty="0" smtClean="0">
                <a:solidFill>
                  <a:srgbClr val="FF0000"/>
                </a:solidFill>
                <a:sym typeface="Symbol"/>
              </a:rPr>
              <a:t></a:t>
            </a:r>
            <a:r>
              <a:rPr lang="en-GB" baseline="-25000" dirty="0" smtClean="0">
                <a:solidFill>
                  <a:srgbClr val="FF0000"/>
                </a:solidFill>
              </a:rPr>
              <a:t> N\{</a:t>
            </a:r>
            <a:r>
              <a:rPr lang="en-GB" baseline="-25000" dirty="0" err="1" smtClean="0">
                <a:solidFill>
                  <a:srgbClr val="FF0000"/>
                </a:solidFill>
              </a:rPr>
              <a:t>i</a:t>
            </a:r>
            <a:r>
              <a:rPr lang="en-GB" baseline="-25000" dirty="0" smtClean="0">
                <a:solidFill>
                  <a:srgbClr val="FF0000"/>
                </a:solidFill>
              </a:rPr>
              <a:t>}</a:t>
            </a:r>
            <a:r>
              <a:rPr lang="en-GB" dirty="0" smtClean="0"/>
              <a:t> |C|!(n-|C|-1)!/n!  </a:t>
            </a:r>
            <a:r>
              <a:rPr lang="en-GB" dirty="0" err="1" smtClean="0">
                <a:latin typeface="Symbol" pitchFamily="18" charset="2"/>
              </a:rPr>
              <a:t>d</a:t>
            </a:r>
            <a:r>
              <a:rPr lang="en-GB" baseline="-25000" dirty="0" err="1" smtClean="0"/>
              <a:t>i</a:t>
            </a:r>
            <a:r>
              <a:rPr lang="en-GB" dirty="0" smtClean="0"/>
              <a:t>(</a:t>
            </a:r>
            <a:r>
              <a:rPr lang="en-GB" dirty="0" smtClean="0">
                <a:solidFill>
                  <a:srgbClr val="FF0000"/>
                </a:solidFill>
              </a:rPr>
              <a:t>C</a:t>
            </a:r>
            <a:r>
              <a:rPr lang="en-GB" dirty="0" smtClean="0"/>
              <a:t>)</a:t>
            </a:r>
          </a:p>
          <a:p>
            <a:pPr lvl="1"/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 appears right after </a:t>
            </a:r>
            <a:r>
              <a:rPr lang="en-GB" dirty="0" smtClean="0">
                <a:solidFill>
                  <a:srgbClr val="FF0000"/>
                </a:solidFill>
              </a:rPr>
              <a:t>C</a:t>
            </a:r>
            <a:r>
              <a:rPr lang="en-GB" dirty="0" smtClean="0"/>
              <a:t> in </a:t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|C|!(n-|C|-1)!</a:t>
            </a:r>
            <a:r>
              <a:rPr lang="en-GB" dirty="0" smtClean="0"/>
              <a:t> permutations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2</a:t>
            </a:r>
            <a:r>
              <a:rPr lang="en-GB" baseline="30000" dirty="0" smtClean="0">
                <a:solidFill>
                  <a:schemeClr val="accent1"/>
                </a:solidFill>
              </a:rPr>
              <a:t>n-1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  <a:r>
              <a:rPr lang="en-GB" dirty="0" smtClean="0"/>
              <a:t>terms 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123728" y="5589242"/>
            <a:ext cx="6563072" cy="536921"/>
            <a:chOff x="2123728" y="5589242"/>
            <a:chExt cx="6563072" cy="536921"/>
          </a:xfrm>
        </p:grpSpPr>
        <p:grpSp>
          <p:nvGrpSpPr>
            <p:cNvPr id="4" name="Group 3"/>
            <p:cNvGrpSpPr/>
            <p:nvPr/>
          </p:nvGrpSpPr>
          <p:grpSpPr>
            <a:xfrm>
              <a:off x="2123728" y="5589242"/>
              <a:ext cx="6563072" cy="523220"/>
              <a:chOff x="2339752" y="3501008"/>
              <a:chExt cx="4200189" cy="533186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2339752" y="3501008"/>
                <a:ext cx="4200189" cy="523220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2800" dirty="0" smtClean="0"/>
                  <a:t>                           </a:t>
                </a:r>
                <a:r>
                  <a:rPr lang="en-GB" sz="2800" dirty="0" err="1" smtClean="0"/>
                  <a:t>i</a:t>
                </a:r>
                <a:r>
                  <a:rPr lang="en-GB" sz="2800" dirty="0" smtClean="0"/>
                  <a:t>                    </a:t>
                </a:r>
                <a:endParaRPr lang="en-US" sz="2800" dirty="0" smtClean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2339752" y="3501008"/>
                <a:ext cx="1290329" cy="53318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 w="19050"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 smtClean="0"/>
                  <a:t>          </a:t>
                </a:r>
                <a:r>
                  <a:rPr lang="en-GB" sz="2800" dirty="0"/>
                  <a:t>C</a:t>
                </a:r>
                <a:r>
                  <a:rPr lang="en-GB" sz="2800" dirty="0" smtClean="0"/>
                  <a:t>           </a:t>
                </a:r>
                <a:endParaRPr lang="en-US" sz="2800" dirty="0" smtClean="0"/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4762364" y="5602943"/>
              <a:ext cx="3924436" cy="523220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 w="1905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2800" dirty="0" smtClean="0"/>
                <a:t>            N\(C U {</a:t>
              </a:r>
              <a:r>
                <a:rPr lang="en-GB" sz="2800" dirty="0" err="1" smtClean="0"/>
                <a:t>i</a:t>
              </a:r>
              <a:r>
                <a:rPr lang="en-GB" sz="2800" dirty="0" smtClean="0"/>
                <a:t>})           </a:t>
              </a:r>
              <a:endParaRPr lang="en-US" sz="2800" dirty="0" smtClean="0"/>
            </a:p>
          </p:txBody>
        </p:sp>
      </p:grpSp>
    </p:spTree>
    <p:extLst>
      <p:ext uri="{BB962C8B-B14F-4D97-AF65-F5344CB8AC3E}">
        <p14:creationId xmlns:p14="http://schemas.microsoft.com/office/powerpoint/2010/main" val="164809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/>
          <p:cNvSpPr/>
          <p:nvPr/>
        </p:nvSpPr>
        <p:spPr>
          <a:xfrm>
            <a:off x="7092281" y="2852936"/>
            <a:ext cx="1728192" cy="1709472"/>
          </a:xfrm>
          <a:custGeom>
            <a:avLst/>
            <a:gdLst>
              <a:gd name="connsiteX0" fmla="*/ 371869 w 1832369"/>
              <a:gd name="connsiteY0" fmla="*/ 1503673 h 1709472"/>
              <a:gd name="connsiteX1" fmla="*/ 371869 w 1832369"/>
              <a:gd name="connsiteY1" fmla="*/ 1503673 h 1709472"/>
              <a:gd name="connsiteX2" fmla="*/ 282969 w 1832369"/>
              <a:gd name="connsiteY2" fmla="*/ 1402073 h 1709472"/>
              <a:gd name="connsiteX3" fmla="*/ 244869 w 1832369"/>
              <a:gd name="connsiteY3" fmla="*/ 1376673 h 1709472"/>
              <a:gd name="connsiteX4" fmla="*/ 130569 w 1832369"/>
              <a:gd name="connsiteY4" fmla="*/ 1275073 h 1709472"/>
              <a:gd name="connsiteX5" fmla="*/ 105169 w 1832369"/>
              <a:gd name="connsiteY5" fmla="*/ 1236973 h 1709472"/>
              <a:gd name="connsiteX6" fmla="*/ 92469 w 1832369"/>
              <a:gd name="connsiteY6" fmla="*/ 1198873 h 1709472"/>
              <a:gd name="connsiteX7" fmla="*/ 54369 w 1832369"/>
              <a:gd name="connsiteY7" fmla="*/ 1160773 h 1709472"/>
              <a:gd name="connsiteX8" fmla="*/ 41669 w 1832369"/>
              <a:gd name="connsiteY8" fmla="*/ 792473 h 1709472"/>
              <a:gd name="connsiteX9" fmla="*/ 67069 w 1832369"/>
              <a:gd name="connsiteY9" fmla="*/ 665473 h 1709472"/>
              <a:gd name="connsiteX10" fmla="*/ 92469 w 1832369"/>
              <a:gd name="connsiteY10" fmla="*/ 589273 h 1709472"/>
              <a:gd name="connsiteX11" fmla="*/ 130569 w 1832369"/>
              <a:gd name="connsiteY11" fmla="*/ 551173 h 1709472"/>
              <a:gd name="connsiteX12" fmla="*/ 143269 w 1832369"/>
              <a:gd name="connsiteY12" fmla="*/ 513073 h 1709472"/>
              <a:gd name="connsiteX13" fmla="*/ 168669 w 1832369"/>
              <a:gd name="connsiteY13" fmla="*/ 474973 h 1709472"/>
              <a:gd name="connsiteX14" fmla="*/ 181369 w 1832369"/>
              <a:gd name="connsiteY14" fmla="*/ 424173 h 1709472"/>
              <a:gd name="connsiteX15" fmla="*/ 244869 w 1832369"/>
              <a:gd name="connsiteY15" fmla="*/ 347973 h 1709472"/>
              <a:gd name="connsiteX16" fmla="*/ 270269 w 1832369"/>
              <a:gd name="connsiteY16" fmla="*/ 309873 h 1709472"/>
              <a:gd name="connsiteX17" fmla="*/ 359169 w 1832369"/>
              <a:gd name="connsiteY17" fmla="*/ 259073 h 1709472"/>
              <a:gd name="connsiteX18" fmla="*/ 448069 w 1832369"/>
              <a:gd name="connsiteY18" fmla="*/ 195573 h 1709472"/>
              <a:gd name="connsiteX19" fmla="*/ 486169 w 1832369"/>
              <a:gd name="connsiteY19" fmla="*/ 182873 h 1709472"/>
              <a:gd name="connsiteX20" fmla="*/ 511569 w 1832369"/>
              <a:gd name="connsiteY20" fmla="*/ 144773 h 1709472"/>
              <a:gd name="connsiteX21" fmla="*/ 575069 w 1832369"/>
              <a:gd name="connsiteY21" fmla="*/ 30473 h 1709472"/>
              <a:gd name="connsiteX22" fmla="*/ 613169 w 1832369"/>
              <a:gd name="connsiteY22" fmla="*/ 5073 h 1709472"/>
              <a:gd name="connsiteX23" fmla="*/ 1032269 w 1832369"/>
              <a:gd name="connsiteY23" fmla="*/ 17773 h 1709472"/>
              <a:gd name="connsiteX24" fmla="*/ 1108469 w 1832369"/>
              <a:gd name="connsiteY24" fmla="*/ 68573 h 1709472"/>
              <a:gd name="connsiteX25" fmla="*/ 1184669 w 1832369"/>
              <a:gd name="connsiteY25" fmla="*/ 170173 h 1709472"/>
              <a:gd name="connsiteX26" fmla="*/ 1222769 w 1832369"/>
              <a:gd name="connsiteY26" fmla="*/ 220973 h 1709472"/>
              <a:gd name="connsiteX27" fmla="*/ 1298969 w 1832369"/>
              <a:gd name="connsiteY27" fmla="*/ 271773 h 1709472"/>
              <a:gd name="connsiteX28" fmla="*/ 1324369 w 1832369"/>
              <a:gd name="connsiteY28" fmla="*/ 322573 h 1709472"/>
              <a:gd name="connsiteX29" fmla="*/ 1591069 w 1832369"/>
              <a:gd name="connsiteY29" fmla="*/ 665473 h 1709472"/>
              <a:gd name="connsiteX30" fmla="*/ 1654569 w 1832369"/>
              <a:gd name="connsiteY30" fmla="*/ 741673 h 1709472"/>
              <a:gd name="connsiteX31" fmla="*/ 1756169 w 1832369"/>
              <a:gd name="connsiteY31" fmla="*/ 932173 h 1709472"/>
              <a:gd name="connsiteX32" fmla="*/ 1806969 w 1832369"/>
              <a:gd name="connsiteY32" fmla="*/ 1008373 h 1709472"/>
              <a:gd name="connsiteX33" fmla="*/ 1832369 w 1832369"/>
              <a:gd name="connsiteY33" fmla="*/ 1046473 h 1709472"/>
              <a:gd name="connsiteX34" fmla="*/ 1806969 w 1832369"/>
              <a:gd name="connsiteY34" fmla="*/ 1198873 h 1709472"/>
              <a:gd name="connsiteX35" fmla="*/ 1794269 w 1832369"/>
              <a:gd name="connsiteY35" fmla="*/ 1236973 h 1709472"/>
              <a:gd name="connsiteX36" fmla="*/ 1781569 w 1832369"/>
              <a:gd name="connsiteY36" fmla="*/ 1300473 h 1709472"/>
              <a:gd name="connsiteX37" fmla="*/ 1768869 w 1832369"/>
              <a:gd name="connsiteY37" fmla="*/ 1338573 h 1709472"/>
              <a:gd name="connsiteX38" fmla="*/ 1756169 w 1832369"/>
              <a:gd name="connsiteY38" fmla="*/ 1389373 h 1709472"/>
              <a:gd name="connsiteX39" fmla="*/ 1730769 w 1832369"/>
              <a:gd name="connsiteY39" fmla="*/ 1440173 h 1709472"/>
              <a:gd name="connsiteX40" fmla="*/ 1692669 w 1832369"/>
              <a:gd name="connsiteY40" fmla="*/ 1516373 h 1709472"/>
              <a:gd name="connsiteX41" fmla="*/ 1591069 w 1832369"/>
              <a:gd name="connsiteY41" fmla="*/ 1541773 h 1709472"/>
              <a:gd name="connsiteX42" fmla="*/ 1527569 w 1832369"/>
              <a:gd name="connsiteY42" fmla="*/ 1567173 h 1709472"/>
              <a:gd name="connsiteX43" fmla="*/ 1476769 w 1832369"/>
              <a:gd name="connsiteY43" fmla="*/ 1579873 h 1709472"/>
              <a:gd name="connsiteX44" fmla="*/ 1400569 w 1832369"/>
              <a:gd name="connsiteY44" fmla="*/ 1605273 h 1709472"/>
              <a:gd name="connsiteX45" fmla="*/ 1324369 w 1832369"/>
              <a:gd name="connsiteY45" fmla="*/ 1630673 h 1709472"/>
              <a:gd name="connsiteX46" fmla="*/ 1286269 w 1832369"/>
              <a:gd name="connsiteY46" fmla="*/ 1643373 h 1709472"/>
              <a:gd name="connsiteX47" fmla="*/ 1210069 w 1832369"/>
              <a:gd name="connsiteY47" fmla="*/ 1656073 h 1709472"/>
              <a:gd name="connsiteX48" fmla="*/ 1146569 w 1832369"/>
              <a:gd name="connsiteY48" fmla="*/ 1668773 h 1709472"/>
              <a:gd name="connsiteX49" fmla="*/ 943369 w 1832369"/>
              <a:gd name="connsiteY49" fmla="*/ 1694173 h 1709472"/>
              <a:gd name="connsiteX50" fmla="*/ 638569 w 1832369"/>
              <a:gd name="connsiteY50" fmla="*/ 1681473 h 1709472"/>
              <a:gd name="connsiteX51" fmla="*/ 562369 w 1832369"/>
              <a:gd name="connsiteY51" fmla="*/ 1643373 h 1709472"/>
              <a:gd name="connsiteX52" fmla="*/ 448069 w 1832369"/>
              <a:gd name="connsiteY52" fmla="*/ 1592573 h 1709472"/>
              <a:gd name="connsiteX53" fmla="*/ 371869 w 1832369"/>
              <a:gd name="connsiteY53" fmla="*/ 1503673 h 1709472"/>
              <a:gd name="connsiteX0" fmla="*/ 371869 w 1832369"/>
              <a:gd name="connsiteY0" fmla="*/ 1503673 h 1709472"/>
              <a:gd name="connsiteX1" fmla="*/ 371869 w 1832369"/>
              <a:gd name="connsiteY1" fmla="*/ 1503673 h 1709472"/>
              <a:gd name="connsiteX2" fmla="*/ 282969 w 1832369"/>
              <a:gd name="connsiteY2" fmla="*/ 1402073 h 1709472"/>
              <a:gd name="connsiteX3" fmla="*/ 244869 w 1832369"/>
              <a:gd name="connsiteY3" fmla="*/ 1376673 h 1709472"/>
              <a:gd name="connsiteX4" fmla="*/ 130569 w 1832369"/>
              <a:gd name="connsiteY4" fmla="*/ 1275073 h 1709472"/>
              <a:gd name="connsiteX5" fmla="*/ 105169 w 1832369"/>
              <a:gd name="connsiteY5" fmla="*/ 1236973 h 1709472"/>
              <a:gd name="connsiteX6" fmla="*/ 92469 w 1832369"/>
              <a:gd name="connsiteY6" fmla="*/ 1198873 h 1709472"/>
              <a:gd name="connsiteX7" fmla="*/ 54369 w 1832369"/>
              <a:gd name="connsiteY7" fmla="*/ 1160773 h 1709472"/>
              <a:gd name="connsiteX8" fmla="*/ 41669 w 1832369"/>
              <a:gd name="connsiteY8" fmla="*/ 792473 h 1709472"/>
              <a:gd name="connsiteX9" fmla="*/ 67069 w 1832369"/>
              <a:gd name="connsiteY9" fmla="*/ 665473 h 1709472"/>
              <a:gd name="connsiteX10" fmla="*/ 92469 w 1832369"/>
              <a:gd name="connsiteY10" fmla="*/ 589273 h 1709472"/>
              <a:gd name="connsiteX11" fmla="*/ 130569 w 1832369"/>
              <a:gd name="connsiteY11" fmla="*/ 551173 h 1709472"/>
              <a:gd name="connsiteX12" fmla="*/ 143269 w 1832369"/>
              <a:gd name="connsiteY12" fmla="*/ 513073 h 1709472"/>
              <a:gd name="connsiteX13" fmla="*/ 168669 w 1832369"/>
              <a:gd name="connsiteY13" fmla="*/ 474973 h 1709472"/>
              <a:gd name="connsiteX14" fmla="*/ 181369 w 1832369"/>
              <a:gd name="connsiteY14" fmla="*/ 424173 h 1709472"/>
              <a:gd name="connsiteX15" fmla="*/ 244869 w 1832369"/>
              <a:gd name="connsiteY15" fmla="*/ 347973 h 1709472"/>
              <a:gd name="connsiteX16" fmla="*/ 270269 w 1832369"/>
              <a:gd name="connsiteY16" fmla="*/ 309873 h 1709472"/>
              <a:gd name="connsiteX17" fmla="*/ 359169 w 1832369"/>
              <a:gd name="connsiteY17" fmla="*/ 259073 h 1709472"/>
              <a:gd name="connsiteX18" fmla="*/ 448069 w 1832369"/>
              <a:gd name="connsiteY18" fmla="*/ 195573 h 1709472"/>
              <a:gd name="connsiteX19" fmla="*/ 486169 w 1832369"/>
              <a:gd name="connsiteY19" fmla="*/ 182873 h 1709472"/>
              <a:gd name="connsiteX20" fmla="*/ 511569 w 1832369"/>
              <a:gd name="connsiteY20" fmla="*/ 144773 h 1709472"/>
              <a:gd name="connsiteX21" fmla="*/ 575069 w 1832369"/>
              <a:gd name="connsiteY21" fmla="*/ 30473 h 1709472"/>
              <a:gd name="connsiteX22" fmla="*/ 613169 w 1832369"/>
              <a:gd name="connsiteY22" fmla="*/ 5073 h 1709472"/>
              <a:gd name="connsiteX23" fmla="*/ 1032269 w 1832369"/>
              <a:gd name="connsiteY23" fmla="*/ 17773 h 1709472"/>
              <a:gd name="connsiteX24" fmla="*/ 1108469 w 1832369"/>
              <a:gd name="connsiteY24" fmla="*/ 68573 h 1709472"/>
              <a:gd name="connsiteX25" fmla="*/ 1184669 w 1832369"/>
              <a:gd name="connsiteY25" fmla="*/ 170173 h 1709472"/>
              <a:gd name="connsiteX26" fmla="*/ 1222769 w 1832369"/>
              <a:gd name="connsiteY26" fmla="*/ 220973 h 1709472"/>
              <a:gd name="connsiteX27" fmla="*/ 1298969 w 1832369"/>
              <a:gd name="connsiteY27" fmla="*/ 271773 h 1709472"/>
              <a:gd name="connsiteX28" fmla="*/ 1324369 w 1832369"/>
              <a:gd name="connsiteY28" fmla="*/ 322573 h 1709472"/>
              <a:gd name="connsiteX29" fmla="*/ 1679671 w 1832369"/>
              <a:gd name="connsiteY29" fmla="*/ 576064 h 1709472"/>
              <a:gd name="connsiteX30" fmla="*/ 1654569 w 1832369"/>
              <a:gd name="connsiteY30" fmla="*/ 741673 h 1709472"/>
              <a:gd name="connsiteX31" fmla="*/ 1756169 w 1832369"/>
              <a:gd name="connsiteY31" fmla="*/ 932173 h 1709472"/>
              <a:gd name="connsiteX32" fmla="*/ 1806969 w 1832369"/>
              <a:gd name="connsiteY32" fmla="*/ 1008373 h 1709472"/>
              <a:gd name="connsiteX33" fmla="*/ 1832369 w 1832369"/>
              <a:gd name="connsiteY33" fmla="*/ 1046473 h 1709472"/>
              <a:gd name="connsiteX34" fmla="*/ 1806969 w 1832369"/>
              <a:gd name="connsiteY34" fmla="*/ 1198873 h 1709472"/>
              <a:gd name="connsiteX35" fmla="*/ 1794269 w 1832369"/>
              <a:gd name="connsiteY35" fmla="*/ 1236973 h 1709472"/>
              <a:gd name="connsiteX36" fmla="*/ 1781569 w 1832369"/>
              <a:gd name="connsiteY36" fmla="*/ 1300473 h 1709472"/>
              <a:gd name="connsiteX37" fmla="*/ 1768869 w 1832369"/>
              <a:gd name="connsiteY37" fmla="*/ 1338573 h 1709472"/>
              <a:gd name="connsiteX38" fmla="*/ 1756169 w 1832369"/>
              <a:gd name="connsiteY38" fmla="*/ 1389373 h 1709472"/>
              <a:gd name="connsiteX39" fmla="*/ 1730769 w 1832369"/>
              <a:gd name="connsiteY39" fmla="*/ 1440173 h 1709472"/>
              <a:gd name="connsiteX40" fmla="*/ 1692669 w 1832369"/>
              <a:gd name="connsiteY40" fmla="*/ 1516373 h 1709472"/>
              <a:gd name="connsiteX41" fmla="*/ 1591069 w 1832369"/>
              <a:gd name="connsiteY41" fmla="*/ 1541773 h 1709472"/>
              <a:gd name="connsiteX42" fmla="*/ 1527569 w 1832369"/>
              <a:gd name="connsiteY42" fmla="*/ 1567173 h 1709472"/>
              <a:gd name="connsiteX43" fmla="*/ 1476769 w 1832369"/>
              <a:gd name="connsiteY43" fmla="*/ 1579873 h 1709472"/>
              <a:gd name="connsiteX44" fmla="*/ 1400569 w 1832369"/>
              <a:gd name="connsiteY44" fmla="*/ 1605273 h 1709472"/>
              <a:gd name="connsiteX45" fmla="*/ 1324369 w 1832369"/>
              <a:gd name="connsiteY45" fmla="*/ 1630673 h 1709472"/>
              <a:gd name="connsiteX46" fmla="*/ 1286269 w 1832369"/>
              <a:gd name="connsiteY46" fmla="*/ 1643373 h 1709472"/>
              <a:gd name="connsiteX47" fmla="*/ 1210069 w 1832369"/>
              <a:gd name="connsiteY47" fmla="*/ 1656073 h 1709472"/>
              <a:gd name="connsiteX48" fmla="*/ 1146569 w 1832369"/>
              <a:gd name="connsiteY48" fmla="*/ 1668773 h 1709472"/>
              <a:gd name="connsiteX49" fmla="*/ 943369 w 1832369"/>
              <a:gd name="connsiteY49" fmla="*/ 1694173 h 1709472"/>
              <a:gd name="connsiteX50" fmla="*/ 638569 w 1832369"/>
              <a:gd name="connsiteY50" fmla="*/ 1681473 h 1709472"/>
              <a:gd name="connsiteX51" fmla="*/ 562369 w 1832369"/>
              <a:gd name="connsiteY51" fmla="*/ 1643373 h 1709472"/>
              <a:gd name="connsiteX52" fmla="*/ 448069 w 1832369"/>
              <a:gd name="connsiteY52" fmla="*/ 1592573 h 1709472"/>
              <a:gd name="connsiteX53" fmla="*/ 371869 w 1832369"/>
              <a:gd name="connsiteY53" fmla="*/ 1503673 h 1709472"/>
              <a:gd name="connsiteX0" fmla="*/ 371869 w 1832369"/>
              <a:gd name="connsiteY0" fmla="*/ 1503673 h 1709472"/>
              <a:gd name="connsiteX1" fmla="*/ 371869 w 1832369"/>
              <a:gd name="connsiteY1" fmla="*/ 1503673 h 1709472"/>
              <a:gd name="connsiteX2" fmla="*/ 282969 w 1832369"/>
              <a:gd name="connsiteY2" fmla="*/ 1402073 h 1709472"/>
              <a:gd name="connsiteX3" fmla="*/ 244869 w 1832369"/>
              <a:gd name="connsiteY3" fmla="*/ 1376673 h 1709472"/>
              <a:gd name="connsiteX4" fmla="*/ 130569 w 1832369"/>
              <a:gd name="connsiteY4" fmla="*/ 1275073 h 1709472"/>
              <a:gd name="connsiteX5" fmla="*/ 105169 w 1832369"/>
              <a:gd name="connsiteY5" fmla="*/ 1236973 h 1709472"/>
              <a:gd name="connsiteX6" fmla="*/ 92469 w 1832369"/>
              <a:gd name="connsiteY6" fmla="*/ 1198873 h 1709472"/>
              <a:gd name="connsiteX7" fmla="*/ 54369 w 1832369"/>
              <a:gd name="connsiteY7" fmla="*/ 1160773 h 1709472"/>
              <a:gd name="connsiteX8" fmla="*/ 41669 w 1832369"/>
              <a:gd name="connsiteY8" fmla="*/ 792473 h 1709472"/>
              <a:gd name="connsiteX9" fmla="*/ 67069 w 1832369"/>
              <a:gd name="connsiteY9" fmla="*/ 665473 h 1709472"/>
              <a:gd name="connsiteX10" fmla="*/ 92469 w 1832369"/>
              <a:gd name="connsiteY10" fmla="*/ 589273 h 1709472"/>
              <a:gd name="connsiteX11" fmla="*/ 130569 w 1832369"/>
              <a:gd name="connsiteY11" fmla="*/ 551173 h 1709472"/>
              <a:gd name="connsiteX12" fmla="*/ 143269 w 1832369"/>
              <a:gd name="connsiteY12" fmla="*/ 513073 h 1709472"/>
              <a:gd name="connsiteX13" fmla="*/ 168669 w 1832369"/>
              <a:gd name="connsiteY13" fmla="*/ 474973 h 1709472"/>
              <a:gd name="connsiteX14" fmla="*/ 181369 w 1832369"/>
              <a:gd name="connsiteY14" fmla="*/ 424173 h 1709472"/>
              <a:gd name="connsiteX15" fmla="*/ 244869 w 1832369"/>
              <a:gd name="connsiteY15" fmla="*/ 347973 h 1709472"/>
              <a:gd name="connsiteX16" fmla="*/ 270269 w 1832369"/>
              <a:gd name="connsiteY16" fmla="*/ 309873 h 1709472"/>
              <a:gd name="connsiteX17" fmla="*/ 359169 w 1832369"/>
              <a:gd name="connsiteY17" fmla="*/ 259073 h 1709472"/>
              <a:gd name="connsiteX18" fmla="*/ 448069 w 1832369"/>
              <a:gd name="connsiteY18" fmla="*/ 195573 h 1709472"/>
              <a:gd name="connsiteX19" fmla="*/ 486169 w 1832369"/>
              <a:gd name="connsiteY19" fmla="*/ 182873 h 1709472"/>
              <a:gd name="connsiteX20" fmla="*/ 511569 w 1832369"/>
              <a:gd name="connsiteY20" fmla="*/ 144773 h 1709472"/>
              <a:gd name="connsiteX21" fmla="*/ 575069 w 1832369"/>
              <a:gd name="connsiteY21" fmla="*/ 30473 h 1709472"/>
              <a:gd name="connsiteX22" fmla="*/ 613169 w 1832369"/>
              <a:gd name="connsiteY22" fmla="*/ 5073 h 1709472"/>
              <a:gd name="connsiteX23" fmla="*/ 1032269 w 1832369"/>
              <a:gd name="connsiteY23" fmla="*/ 17773 h 1709472"/>
              <a:gd name="connsiteX24" fmla="*/ 1108469 w 1832369"/>
              <a:gd name="connsiteY24" fmla="*/ 68573 h 1709472"/>
              <a:gd name="connsiteX25" fmla="*/ 1184669 w 1832369"/>
              <a:gd name="connsiteY25" fmla="*/ 170173 h 1709472"/>
              <a:gd name="connsiteX26" fmla="*/ 1222769 w 1832369"/>
              <a:gd name="connsiteY26" fmla="*/ 220973 h 1709472"/>
              <a:gd name="connsiteX27" fmla="*/ 1298969 w 1832369"/>
              <a:gd name="connsiteY27" fmla="*/ 271773 h 1709472"/>
              <a:gd name="connsiteX28" fmla="*/ 1374276 w 1832369"/>
              <a:gd name="connsiteY28" fmla="*/ 216024 h 1709472"/>
              <a:gd name="connsiteX29" fmla="*/ 1679671 w 1832369"/>
              <a:gd name="connsiteY29" fmla="*/ 576064 h 1709472"/>
              <a:gd name="connsiteX30" fmla="*/ 1654569 w 1832369"/>
              <a:gd name="connsiteY30" fmla="*/ 741673 h 1709472"/>
              <a:gd name="connsiteX31" fmla="*/ 1756169 w 1832369"/>
              <a:gd name="connsiteY31" fmla="*/ 932173 h 1709472"/>
              <a:gd name="connsiteX32" fmla="*/ 1806969 w 1832369"/>
              <a:gd name="connsiteY32" fmla="*/ 1008373 h 1709472"/>
              <a:gd name="connsiteX33" fmla="*/ 1832369 w 1832369"/>
              <a:gd name="connsiteY33" fmla="*/ 1046473 h 1709472"/>
              <a:gd name="connsiteX34" fmla="*/ 1806969 w 1832369"/>
              <a:gd name="connsiteY34" fmla="*/ 1198873 h 1709472"/>
              <a:gd name="connsiteX35" fmla="*/ 1794269 w 1832369"/>
              <a:gd name="connsiteY35" fmla="*/ 1236973 h 1709472"/>
              <a:gd name="connsiteX36" fmla="*/ 1781569 w 1832369"/>
              <a:gd name="connsiteY36" fmla="*/ 1300473 h 1709472"/>
              <a:gd name="connsiteX37" fmla="*/ 1768869 w 1832369"/>
              <a:gd name="connsiteY37" fmla="*/ 1338573 h 1709472"/>
              <a:gd name="connsiteX38" fmla="*/ 1756169 w 1832369"/>
              <a:gd name="connsiteY38" fmla="*/ 1389373 h 1709472"/>
              <a:gd name="connsiteX39" fmla="*/ 1730769 w 1832369"/>
              <a:gd name="connsiteY39" fmla="*/ 1440173 h 1709472"/>
              <a:gd name="connsiteX40" fmla="*/ 1692669 w 1832369"/>
              <a:gd name="connsiteY40" fmla="*/ 1516373 h 1709472"/>
              <a:gd name="connsiteX41" fmla="*/ 1591069 w 1832369"/>
              <a:gd name="connsiteY41" fmla="*/ 1541773 h 1709472"/>
              <a:gd name="connsiteX42" fmla="*/ 1527569 w 1832369"/>
              <a:gd name="connsiteY42" fmla="*/ 1567173 h 1709472"/>
              <a:gd name="connsiteX43" fmla="*/ 1476769 w 1832369"/>
              <a:gd name="connsiteY43" fmla="*/ 1579873 h 1709472"/>
              <a:gd name="connsiteX44" fmla="*/ 1400569 w 1832369"/>
              <a:gd name="connsiteY44" fmla="*/ 1605273 h 1709472"/>
              <a:gd name="connsiteX45" fmla="*/ 1324369 w 1832369"/>
              <a:gd name="connsiteY45" fmla="*/ 1630673 h 1709472"/>
              <a:gd name="connsiteX46" fmla="*/ 1286269 w 1832369"/>
              <a:gd name="connsiteY46" fmla="*/ 1643373 h 1709472"/>
              <a:gd name="connsiteX47" fmla="*/ 1210069 w 1832369"/>
              <a:gd name="connsiteY47" fmla="*/ 1656073 h 1709472"/>
              <a:gd name="connsiteX48" fmla="*/ 1146569 w 1832369"/>
              <a:gd name="connsiteY48" fmla="*/ 1668773 h 1709472"/>
              <a:gd name="connsiteX49" fmla="*/ 943369 w 1832369"/>
              <a:gd name="connsiteY49" fmla="*/ 1694173 h 1709472"/>
              <a:gd name="connsiteX50" fmla="*/ 638569 w 1832369"/>
              <a:gd name="connsiteY50" fmla="*/ 1681473 h 1709472"/>
              <a:gd name="connsiteX51" fmla="*/ 562369 w 1832369"/>
              <a:gd name="connsiteY51" fmla="*/ 1643373 h 1709472"/>
              <a:gd name="connsiteX52" fmla="*/ 448069 w 1832369"/>
              <a:gd name="connsiteY52" fmla="*/ 1592573 h 1709472"/>
              <a:gd name="connsiteX53" fmla="*/ 371869 w 1832369"/>
              <a:gd name="connsiteY53" fmla="*/ 1503673 h 1709472"/>
              <a:gd name="connsiteX0" fmla="*/ 371869 w 1832369"/>
              <a:gd name="connsiteY0" fmla="*/ 1503673 h 1709472"/>
              <a:gd name="connsiteX1" fmla="*/ 371869 w 1832369"/>
              <a:gd name="connsiteY1" fmla="*/ 1503673 h 1709472"/>
              <a:gd name="connsiteX2" fmla="*/ 282969 w 1832369"/>
              <a:gd name="connsiteY2" fmla="*/ 1402073 h 1709472"/>
              <a:gd name="connsiteX3" fmla="*/ 244869 w 1832369"/>
              <a:gd name="connsiteY3" fmla="*/ 1376673 h 1709472"/>
              <a:gd name="connsiteX4" fmla="*/ 130569 w 1832369"/>
              <a:gd name="connsiteY4" fmla="*/ 1275073 h 1709472"/>
              <a:gd name="connsiteX5" fmla="*/ 105169 w 1832369"/>
              <a:gd name="connsiteY5" fmla="*/ 1236973 h 1709472"/>
              <a:gd name="connsiteX6" fmla="*/ 92469 w 1832369"/>
              <a:gd name="connsiteY6" fmla="*/ 1198873 h 1709472"/>
              <a:gd name="connsiteX7" fmla="*/ 54369 w 1832369"/>
              <a:gd name="connsiteY7" fmla="*/ 1160773 h 1709472"/>
              <a:gd name="connsiteX8" fmla="*/ 41669 w 1832369"/>
              <a:gd name="connsiteY8" fmla="*/ 792473 h 1709472"/>
              <a:gd name="connsiteX9" fmla="*/ 67069 w 1832369"/>
              <a:gd name="connsiteY9" fmla="*/ 665473 h 1709472"/>
              <a:gd name="connsiteX10" fmla="*/ 92469 w 1832369"/>
              <a:gd name="connsiteY10" fmla="*/ 589273 h 1709472"/>
              <a:gd name="connsiteX11" fmla="*/ 130569 w 1832369"/>
              <a:gd name="connsiteY11" fmla="*/ 551173 h 1709472"/>
              <a:gd name="connsiteX12" fmla="*/ 143269 w 1832369"/>
              <a:gd name="connsiteY12" fmla="*/ 513073 h 1709472"/>
              <a:gd name="connsiteX13" fmla="*/ 168669 w 1832369"/>
              <a:gd name="connsiteY13" fmla="*/ 474973 h 1709472"/>
              <a:gd name="connsiteX14" fmla="*/ 181369 w 1832369"/>
              <a:gd name="connsiteY14" fmla="*/ 424173 h 1709472"/>
              <a:gd name="connsiteX15" fmla="*/ 244869 w 1832369"/>
              <a:gd name="connsiteY15" fmla="*/ 347973 h 1709472"/>
              <a:gd name="connsiteX16" fmla="*/ 270269 w 1832369"/>
              <a:gd name="connsiteY16" fmla="*/ 309873 h 1709472"/>
              <a:gd name="connsiteX17" fmla="*/ 359169 w 1832369"/>
              <a:gd name="connsiteY17" fmla="*/ 259073 h 1709472"/>
              <a:gd name="connsiteX18" fmla="*/ 448069 w 1832369"/>
              <a:gd name="connsiteY18" fmla="*/ 195573 h 1709472"/>
              <a:gd name="connsiteX19" fmla="*/ 486169 w 1832369"/>
              <a:gd name="connsiteY19" fmla="*/ 182873 h 1709472"/>
              <a:gd name="connsiteX20" fmla="*/ 511569 w 1832369"/>
              <a:gd name="connsiteY20" fmla="*/ 144773 h 1709472"/>
              <a:gd name="connsiteX21" fmla="*/ 575069 w 1832369"/>
              <a:gd name="connsiteY21" fmla="*/ 30473 h 1709472"/>
              <a:gd name="connsiteX22" fmla="*/ 613169 w 1832369"/>
              <a:gd name="connsiteY22" fmla="*/ 5073 h 1709472"/>
              <a:gd name="connsiteX23" fmla="*/ 1032269 w 1832369"/>
              <a:gd name="connsiteY23" fmla="*/ 17773 h 1709472"/>
              <a:gd name="connsiteX24" fmla="*/ 1108469 w 1832369"/>
              <a:gd name="connsiteY24" fmla="*/ 68573 h 1709472"/>
              <a:gd name="connsiteX25" fmla="*/ 1184669 w 1832369"/>
              <a:gd name="connsiteY25" fmla="*/ 170173 h 1709472"/>
              <a:gd name="connsiteX26" fmla="*/ 1297927 w 1832369"/>
              <a:gd name="connsiteY26" fmla="*/ 144016 h 1709472"/>
              <a:gd name="connsiteX27" fmla="*/ 1298969 w 1832369"/>
              <a:gd name="connsiteY27" fmla="*/ 271773 h 1709472"/>
              <a:gd name="connsiteX28" fmla="*/ 1374276 w 1832369"/>
              <a:gd name="connsiteY28" fmla="*/ 216024 h 1709472"/>
              <a:gd name="connsiteX29" fmla="*/ 1679671 w 1832369"/>
              <a:gd name="connsiteY29" fmla="*/ 576064 h 1709472"/>
              <a:gd name="connsiteX30" fmla="*/ 1654569 w 1832369"/>
              <a:gd name="connsiteY30" fmla="*/ 741673 h 1709472"/>
              <a:gd name="connsiteX31" fmla="*/ 1756169 w 1832369"/>
              <a:gd name="connsiteY31" fmla="*/ 932173 h 1709472"/>
              <a:gd name="connsiteX32" fmla="*/ 1806969 w 1832369"/>
              <a:gd name="connsiteY32" fmla="*/ 1008373 h 1709472"/>
              <a:gd name="connsiteX33" fmla="*/ 1832369 w 1832369"/>
              <a:gd name="connsiteY33" fmla="*/ 1046473 h 1709472"/>
              <a:gd name="connsiteX34" fmla="*/ 1806969 w 1832369"/>
              <a:gd name="connsiteY34" fmla="*/ 1198873 h 1709472"/>
              <a:gd name="connsiteX35" fmla="*/ 1794269 w 1832369"/>
              <a:gd name="connsiteY35" fmla="*/ 1236973 h 1709472"/>
              <a:gd name="connsiteX36" fmla="*/ 1781569 w 1832369"/>
              <a:gd name="connsiteY36" fmla="*/ 1300473 h 1709472"/>
              <a:gd name="connsiteX37" fmla="*/ 1768869 w 1832369"/>
              <a:gd name="connsiteY37" fmla="*/ 1338573 h 1709472"/>
              <a:gd name="connsiteX38" fmla="*/ 1756169 w 1832369"/>
              <a:gd name="connsiteY38" fmla="*/ 1389373 h 1709472"/>
              <a:gd name="connsiteX39" fmla="*/ 1730769 w 1832369"/>
              <a:gd name="connsiteY39" fmla="*/ 1440173 h 1709472"/>
              <a:gd name="connsiteX40" fmla="*/ 1692669 w 1832369"/>
              <a:gd name="connsiteY40" fmla="*/ 1516373 h 1709472"/>
              <a:gd name="connsiteX41" fmla="*/ 1591069 w 1832369"/>
              <a:gd name="connsiteY41" fmla="*/ 1541773 h 1709472"/>
              <a:gd name="connsiteX42" fmla="*/ 1527569 w 1832369"/>
              <a:gd name="connsiteY42" fmla="*/ 1567173 h 1709472"/>
              <a:gd name="connsiteX43" fmla="*/ 1476769 w 1832369"/>
              <a:gd name="connsiteY43" fmla="*/ 1579873 h 1709472"/>
              <a:gd name="connsiteX44" fmla="*/ 1400569 w 1832369"/>
              <a:gd name="connsiteY44" fmla="*/ 1605273 h 1709472"/>
              <a:gd name="connsiteX45" fmla="*/ 1324369 w 1832369"/>
              <a:gd name="connsiteY45" fmla="*/ 1630673 h 1709472"/>
              <a:gd name="connsiteX46" fmla="*/ 1286269 w 1832369"/>
              <a:gd name="connsiteY46" fmla="*/ 1643373 h 1709472"/>
              <a:gd name="connsiteX47" fmla="*/ 1210069 w 1832369"/>
              <a:gd name="connsiteY47" fmla="*/ 1656073 h 1709472"/>
              <a:gd name="connsiteX48" fmla="*/ 1146569 w 1832369"/>
              <a:gd name="connsiteY48" fmla="*/ 1668773 h 1709472"/>
              <a:gd name="connsiteX49" fmla="*/ 943369 w 1832369"/>
              <a:gd name="connsiteY49" fmla="*/ 1694173 h 1709472"/>
              <a:gd name="connsiteX50" fmla="*/ 638569 w 1832369"/>
              <a:gd name="connsiteY50" fmla="*/ 1681473 h 1709472"/>
              <a:gd name="connsiteX51" fmla="*/ 562369 w 1832369"/>
              <a:gd name="connsiteY51" fmla="*/ 1643373 h 1709472"/>
              <a:gd name="connsiteX52" fmla="*/ 448069 w 1832369"/>
              <a:gd name="connsiteY52" fmla="*/ 1592573 h 1709472"/>
              <a:gd name="connsiteX53" fmla="*/ 371869 w 1832369"/>
              <a:gd name="connsiteY53" fmla="*/ 1503673 h 170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832369" h="1709472">
                <a:moveTo>
                  <a:pt x="371869" y="1503673"/>
                </a:moveTo>
                <a:lnTo>
                  <a:pt x="371869" y="1503673"/>
                </a:lnTo>
                <a:cubicBezTo>
                  <a:pt x="342236" y="1469806"/>
                  <a:pt x="314789" y="1433893"/>
                  <a:pt x="282969" y="1402073"/>
                </a:cubicBezTo>
                <a:cubicBezTo>
                  <a:pt x="272176" y="1391280"/>
                  <a:pt x="256277" y="1386814"/>
                  <a:pt x="244869" y="1376673"/>
                </a:cubicBezTo>
                <a:cubicBezTo>
                  <a:pt x="114380" y="1260682"/>
                  <a:pt x="217040" y="1332720"/>
                  <a:pt x="130569" y="1275073"/>
                </a:cubicBezTo>
                <a:cubicBezTo>
                  <a:pt x="122102" y="1262373"/>
                  <a:pt x="111995" y="1250625"/>
                  <a:pt x="105169" y="1236973"/>
                </a:cubicBezTo>
                <a:cubicBezTo>
                  <a:pt x="99182" y="1224999"/>
                  <a:pt x="99895" y="1210012"/>
                  <a:pt x="92469" y="1198873"/>
                </a:cubicBezTo>
                <a:cubicBezTo>
                  <a:pt x="82506" y="1183929"/>
                  <a:pt x="67069" y="1173473"/>
                  <a:pt x="54369" y="1160773"/>
                </a:cubicBezTo>
                <a:cubicBezTo>
                  <a:pt x="0" y="997665"/>
                  <a:pt x="21073" y="1091121"/>
                  <a:pt x="41669" y="792473"/>
                </a:cubicBezTo>
                <a:cubicBezTo>
                  <a:pt x="43718" y="762756"/>
                  <a:pt x="57288" y="698076"/>
                  <a:pt x="67069" y="665473"/>
                </a:cubicBezTo>
                <a:cubicBezTo>
                  <a:pt x="74762" y="639828"/>
                  <a:pt x="73537" y="608205"/>
                  <a:pt x="92469" y="589273"/>
                </a:cubicBezTo>
                <a:lnTo>
                  <a:pt x="130569" y="551173"/>
                </a:lnTo>
                <a:cubicBezTo>
                  <a:pt x="134802" y="538473"/>
                  <a:pt x="137282" y="525047"/>
                  <a:pt x="143269" y="513073"/>
                </a:cubicBezTo>
                <a:cubicBezTo>
                  <a:pt x="150095" y="499421"/>
                  <a:pt x="162656" y="489002"/>
                  <a:pt x="168669" y="474973"/>
                </a:cubicBezTo>
                <a:cubicBezTo>
                  <a:pt x="175545" y="458930"/>
                  <a:pt x="174493" y="440216"/>
                  <a:pt x="181369" y="424173"/>
                </a:cubicBezTo>
                <a:cubicBezTo>
                  <a:pt x="198062" y="385222"/>
                  <a:pt x="217944" y="380283"/>
                  <a:pt x="244869" y="347973"/>
                </a:cubicBezTo>
                <a:cubicBezTo>
                  <a:pt x="254640" y="336247"/>
                  <a:pt x="259476" y="320666"/>
                  <a:pt x="270269" y="309873"/>
                </a:cubicBezTo>
                <a:cubicBezTo>
                  <a:pt x="308712" y="271430"/>
                  <a:pt x="315577" y="273604"/>
                  <a:pt x="359169" y="259073"/>
                </a:cubicBezTo>
                <a:cubicBezTo>
                  <a:pt x="370674" y="250444"/>
                  <a:pt x="429498" y="204858"/>
                  <a:pt x="448069" y="195573"/>
                </a:cubicBezTo>
                <a:cubicBezTo>
                  <a:pt x="460043" y="189586"/>
                  <a:pt x="473469" y="187106"/>
                  <a:pt x="486169" y="182873"/>
                </a:cubicBezTo>
                <a:cubicBezTo>
                  <a:pt x="494636" y="170173"/>
                  <a:pt x="504743" y="158425"/>
                  <a:pt x="511569" y="144773"/>
                </a:cubicBezTo>
                <a:cubicBezTo>
                  <a:pt x="534729" y="98453"/>
                  <a:pt x="515004" y="70516"/>
                  <a:pt x="575069" y="30473"/>
                </a:cubicBezTo>
                <a:lnTo>
                  <a:pt x="613169" y="5073"/>
                </a:lnTo>
                <a:cubicBezTo>
                  <a:pt x="752869" y="9306"/>
                  <a:pt x="893640" y="0"/>
                  <a:pt x="1032269" y="17773"/>
                </a:cubicBezTo>
                <a:cubicBezTo>
                  <a:pt x="1062548" y="21655"/>
                  <a:pt x="1108469" y="68573"/>
                  <a:pt x="1108469" y="68573"/>
                </a:cubicBezTo>
                <a:cubicBezTo>
                  <a:pt x="1181260" y="189892"/>
                  <a:pt x="1110596" y="83755"/>
                  <a:pt x="1184669" y="170173"/>
                </a:cubicBezTo>
                <a:cubicBezTo>
                  <a:pt x="1198444" y="186244"/>
                  <a:pt x="1282107" y="129954"/>
                  <a:pt x="1297927" y="144016"/>
                </a:cubicBezTo>
                <a:cubicBezTo>
                  <a:pt x="1320743" y="164297"/>
                  <a:pt x="1298969" y="271773"/>
                  <a:pt x="1298969" y="271773"/>
                </a:cubicBezTo>
                <a:cubicBezTo>
                  <a:pt x="1307436" y="288706"/>
                  <a:pt x="1364536" y="199790"/>
                  <a:pt x="1374276" y="216024"/>
                </a:cubicBezTo>
                <a:cubicBezTo>
                  <a:pt x="1444042" y="332300"/>
                  <a:pt x="1611221" y="492057"/>
                  <a:pt x="1679671" y="576064"/>
                </a:cubicBezTo>
                <a:cubicBezTo>
                  <a:pt x="1700556" y="601696"/>
                  <a:pt x="1635351" y="714768"/>
                  <a:pt x="1654569" y="741673"/>
                </a:cubicBezTo>
                <a:cubicBezTo>
                  <a:pt x="1796019" y="939703"/>
                  <a:pt x="1648742" y="717318"/>
                  <a:pt x="1756169" y="932173"/>
                </a:cubicBezTo>
                <a:cubicBezTo>
                  <a:pt x="1769821" y="959477"/>
                  <a:pt x="1790036" y="982973"/>
                  <a:pt x="1806969" y="1008373"/>
                </a:cubicBezTo>
                <a:lnTo>
                  <a:pt x="1832369" y="1046473"/>
                </a:lnTo>
                <a:cubicBezTo>
                  <a:pt x="1825201" y="1096652"/>
                  <a:pt x="1819349" y="1149351"/>
                  <a:pt x="1806969" y="1198873"/>
                </a:cubicBezTo>
                <a:cubicBezTo>
                  <a:pt x="1803722" y="1211860"/>
                  <a:pt x="1797516" y="1223986"/>
                  <a:pt x="1794269" y="1236973"/>
                </a:cubicBezTo>
                <a:cubicBezTo>
                  <a:pt x="1789034" y="1257914"/>
                  <a:pt x="1786804" y="1279532"/>
                  <a:pt x="1781569" y="1300473"/>
                </a:cubicBezTo>
                <a:cubicBezTo>
                  <a:pt x="1778322" y="1313460"/>
                  <a:pt x="1772547" y="1325701"/>
                  <a:pt x="1768869" y="1338573"/>
                </a:cubicBezTo>
                <a:cubicBezTo>
                  <a:pt x="1764074" y="1355356"/>
                  <a:pt x="1762298" y="1373030"/>
                  <a:pt x="1756169" y="1389373"/>
                </a:cubicBezTo>
                <a:cubicBezTo>
                  <a:pt x="1749522" y="1407100"/>
                  <a:pt x="1738227" y="1422772"/>
                  <a:pt x="1730769" y="1440173"/>
                </a:cubicBezTo>
                <a:cubicBezTo>
                  <a:pt x="1718765" y="1468182"/>
                  <a:pt x="1719198" y="1495150"/>
                  <a:pt x="1692669" y="1516373"/>
                </a:cubicBezTo>
                <a:cubicBezTo>
                  <a:pt x="1679259" y="1527101"/>
                  <a:pt x="1594864" y="1540635"/>
                  <a:pt x="1591069" y="1541773"/>
                </a:cubicBezTo>
                <a:cubicBezTo>
                  <a:pt x="1569233" y="1548324"/>
                  <a:pt x="1549196" y="1559964"/>
                  <a:pt x="1527569" y="1567173"/>
                </a:cubicBezTo>
                <a:cubicBezTo>
                  <a:pt x="1511010" y="1572693"/>
                  <a:pt x="1493487" y="1574857"/>
                  <a:pt x="1476769" y="1579873"/>
                </a:cubicBezTo>
                <a:cubicBezTo>
                  <a:pt x="1451124" y="1587566"/>
                  <a:pt x="1425969" y="1596806"/>
                  <a:pt x="1400569" y="1605273"/>
                </a:cubicBezTo>
                <a:lnTo>
                  <a:pt x="1324369" y="1630673"/>
                </a:lnTo>
                <a:cubicBezTo>
                  <a:pt x="1311669" y="1634906"/>
                  <a:pt x="1299474" y="1641172"/>
                  <a:pt x="1286269" y="1643373"/>
                </a:cubicBezTo>
                <a:lnTo>
                  <a:pt x="1210069" y="1656073"/>
                </a:lnTo>
                <a:cubicBezTo>
                  <a:pt x="1188831" y="1659934"/>
                  <a:pt x="1167965" y="1665920"/>
                  <a:pt x="1146569" y="1668773"/>
                </a:cubicBezTo>
                <a:cubicBezTo>
                  <a:pt x="841324" y="1709472"/>
                  <a:pt x="1153911" y="1659083"/>
                  <a:pt x="943369" y="1694173"/>
                </a:cubicBezTo>
                <a:cubicBezTo>
                  <a:pt x="841769" y="1689940"/>
                  <a:pt x="739979" y="1688985"/>
                  <a:pt x="638569" y="1681473"/>
                </a:cubicBezTo>
                <a:cubicBezTo>
                  <a:pt x="596884" y="1678385"/>
                  <a:pt x="599185" y="1659736"/>
                  <a:pt x="562369" y="1643373"/>
                </a:cubicBezTo>
                <a:cubicBezTo>
                  <a:pt x="426349" y="1582920"/>
                  <a:pt x="534294" y="1650056"/>
                  <a:pt x="448069" y="1592573"/>
                </a:cubicBezTo>
                <a:cubicBezTo>
                  <a:pt x="390224" y="1505806"/>
                  <a:pt x="384569" y="1518490"/>
                  <a:pt x="371869" y="1503673"/>
                </a:cubicBezTo>
                <a:close/>
              </a:path>
            </a:pathLst>
          </a:custGeom>
          <a:solidFill>
            <a:srgbClr val="7030A0">
              <a:alpha val="28000"/>
            </a:srgb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GB" dirty="0" smtClean="0"/>
              <a:t>Players are vertices of a weighted graph</a:t>
            </a:r>
          </a:p>
          <a:p>
            <a:r>
              <a:rPr lang="en-GB" dirty="0" smtClean="0"/>
              <a:t>Value of a coalition = </a:t>
            </a:r>
            <a:br>
              <a:rPr lang="en-GB" dirty="0" smtClean="0"/>
            </a:br>
            <a:r>
              <a:rPr lang="en-GB" dirty="0" smtClean="0"/>
              <a:t>total </a:t>
            </a:r>
            <a:r>
              <a:rPr lang="en-GB" dirty="0" smtClean="0">
                <a:solidFill>
                  <a:schemeClr val="accent1"/>
                </a:solidFill>
              </a:rPr>
              <a:t>weight of internal edges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v(T) = x + y, v(S) = x + y + z + t</a:t>
            </a:r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64" name="Freeform 63"/>
          <p:cNvSpPr/>
          <p:nvPr/>
        </p:nvSpPr>
        <p:spPr>
          <a:xfrm>
            <a:off x="6804248" y="2636912"/>
            <a:ext cx="2191123" cy="2705170"/>
          </a:xfrm>
          <a:custGeom>
            <a:avLst/>
            <a:gdLst>
              <a:gd name="connsiteX0" fmla="*/ 1281039 w 2335139"/>
              <a:gd name="connsiteY0" fmla="*/ 2705170 h 2705170"/>
              <a:gd name="connsiteX1" fmla="*/ 1281039 w 2335139"/>
              <a:gd name="connsiteY1" fmla="*/ 2705170 h 2705170"/>
              <a:gd name="connsiteX2" fmla="*/ 1179439 w 2335139"/>
              <a:gd name="connsiteY2" fmla="*/ 2667070 h 2705170"/>
              <a:gd name="connsiteX3" fmla="*/ 1141339 w 2335139"/>
              <a:gd name="connsiteY3" fmla="*/ 2654370 h 2705170"/>
              <a:gd name="connsiteX4" fmla="*/ 938139 w 2335139"/>
              <a:gd name="connsiteY4" fmla="*/ 2641670 h 2705170"/>
              <a:gd name="connsiteX5" fmla="*/ 874639 w 2335139"/>
              <a:gd name="connsiteY5" fmla="*/ 2616270 h 2705170"/>
              <a:gd name="connsiteX6" fmla="*/ 836539 w 2335139"/>
              <a:gd name="connsiteY6" fmla="*/ 2603570 h 2705170"/>
              <a:gd name="connsiteX7" fmla="*/ 760339 w 2335139"/>
              <a:gd name="connsiteY7" fmla="*/ 2552770 h 2705170"/>
              <a:gd name="connsiteX8" fmla="*/ 646039 w 2335139"/>
              <a:gd name="connsiteY8" fmla="*/ 2489270 h 2705170"/>
              <a:gd name="connsiteX9" fmla="*/ 557139 w 2335139"/>
              <a:gd name="connsiteY9" fmla="*/ 2400370 h 2705170"/>
              <a:gd name="connsiteX10" fmla="*/ 417439 w 2335139"/>
              <a:gd name="connsiteY10" fmla="*/ 2311470 h 2705170"/>
              <a:gd name="connsiteX11" fmla="*/ 379339 w 2335139"/>
              <a:gd name="connsiteY11" fmla="*/ 2298770 h 2705170"/>
              <a:gd name="connsiteX12" fmla="*/ 303139 w 2335139"/>
              <a:gd name="connsiteY12" fmla="*/ 2235270 h 2705170"/>
              <a:gd name="connsiteX13" fmla="*/ 277739 w 2335139"/>
              <a:gd name="connsiteY13" fmla="*/ 2197170 h 2705170"/>
              <a:gd name="connsiteX14" fmla="*/ 214239 w 2335139"/>
              <a:gd name="connsiteY14" fmla="*/ 2120970 h 2705170"/>
              <a:gd name="connsiteX15" fmla="*/ 163439 w 2335139"/>
              <a:gd name="connsiteY15" fmla="*/ 2019370 h 2705170"/>
              <a:gd name="connsiteX16" fmla="*/ 138039 w 2335139"/>
              <a:gd name="connsiteY16" fmla="*/ 1981270 h 2705170"/>
              <a:gd name="connsiteX17" fmla="*/ 99939 w 2335139"/>
              <a:gd name="connsiteY17" fmla="*/ 1905070 h 2705170"/>
              <a:gd name="connsiteX18" fmla="*/ 74539 w 2335139"/>
              <a:gd name="connsiteY18" fmla="*/ 1790770 h 2705170"/>
              <a:gd name="connsiteX19" fmla="*/ 49139 w 2335139"/>
              <a:gd name="connsiteY19" fmla="*/ 1714570 h 2705170"/>
              <a:gd name="connsiteX20" fmla="*/ 36439 w 2335139"/>
              <a:gd name="connsiteY20" fmla="*/ 1663770 h 2705170"/>
              <a:gd name="connsiteX21" fmla="*/ 11039 w 2335139"/>
              <a:gd name="connsiteY21" fmla="*/ 1574870 h 2705170"/>
              <a:gd name="connsiteX22" fmla="*/ 36439 w 2335139"/>
              <a:gd name="connsiteY22" fmla="*/ 1409770 h 2705170"/>
              <a:gd name="connsiteX23" fmla="*/ 49139 w 2335139"/>
              <a:gd name="connsiteY23" fmla="*/ 1346270 h 2705170"/>
              <a:gd name="connsiteX24" fmla="*/ 163439 w 2335139"/>
              <a:gd name="connsiteY24" fmla="*/ 1130370 h 2705170"/>
              <a:gd name="connsiteX25" fmla="*/ 176139 w 2335139"/>
              <a:gd name="connsiteY25" fmla="*/ 1079570 h 2705170"/>
              <a:gd name="connsiteX26" fmla="*/ 226939 w 2335139"/>
              <a:gd name="connsiteY26" fmla="*/ 977970 h 2705170"/>
              <a:gd name="connsiteX27" fmla="*/ 265039 w 2335139"/>
              <a:gd name="connsiteY27" fmla="*/ 889070 h 2705170"/>
              <a:gd name="connsiteX28" fmla="*/ 290439 w 2335139"/>
              <a:gd name="connsiteY28" fmla="*/ 825570 h 2705170"/>
              <a:gd name="connsiteX29" fmla="*/ 303139 w 2335139"/>
              <a:gd name="connsiteY29" fmla="*/ 787470 h 2705170"/>
              <a:gd name="connsiteX30" fmla="*/ 353939 w 2335139"/>
              <a:gd name="connsiteY30" fmla="*/ 685870 h 2705170"/>
              <a:gd name="connsiteX31" fmla="*/ 366639 w 2335139"/>
              <a:gd name="connsiteY31" fmla="*/ 635070 h 2705170"/>
              <a:gd name="connsiteX32" fmla="*/ 379339 w 2335139"/>
              <a:gd name="connsiteY32" fmla="*/ 596970 h 2705170"/>
              <a:gd name="connsiteX33" fmla="*/ 392039 w 2335139"/>
              <a:gd name="connsiteY33" fmla="*/ 520770 h 2705170"/>
              <a:gd name="connsiteX34" fmla="*/ 455539 w 2335139"/>
              <a:gd name="connsiteY34" fmla="*/ 406470 h 2705170"/>
              <a:gd name="connsiteX35" fmla="*/ 569839 w 2335139"/>
              <a:gd name="connsiteY35" fmla="*/ 292170 h 2705170"/>
              <a:gd name="connsiteX36" fmla="*/ 658739 w 2335139"/>
              <a:gd name="connsiteY36" fmla="*/ 215970 h 2705170"/>
              <a:gd name="connsiteX37" fmla="*/ 722239 w 2335139"/>
              <a:gd name="connsiteY37" fmla="*/ 203270 h 2705170"/>
              <a:gd name="connsiteX38" fmla="*/ 811139 w 2335139"/>
              <a:gd name="connsiteY38" fmla="*/ 177870 h 2705170"/>
              <a:gd name="connsiteX39" fmla="*/ 900039 w 2335139"/>
              <a:gd name="connsiteY39" fmla="*/ 114370 h 2705170"/>
              <a:gd name="connsiteX40" fmla="*/ 976239 w 2335139"/>
              <a:gd name="connsiteY40" fmla="*/ 88970 h 2705170"/>
              <a:gd name="connsiteX41" fmla="*/ 1065139 w 2335139"/>
              <a:gd name="connsiteY41" fmla="*/ 63570 h 2705170"/>
              <a:gd name="connsiteX42" fmla="*/ 1166739 w 2335139"/>
              <a:gd name="connsiteY42" fmla="*/ 50870 h 2705170"/>
              <a:gd name="connsiteX43" fmla="*/ 1484239 w 2335139"/>
              <a:gd name="connsiteY43" fmla="*/ 38170 h 2705170"/>
              <a:gd name="connsiteX44" fmla="*/ 1522339 w 2335139"/>
              <a:gd name="connsiteY44" fmla="*/ 50870 h 2705170"/>
              <a:gd name="connsiteX45" fmla="*/ 1636639 w 2335139"/>
              <a:gd name="connsiteY45" fmla="*/ 76270 h 2705170"/>
              <a:gd name="connsiteX46" fmla="*/ 1725539 w 2335139"/>
              <a:gd name="connsiteY46" fmla="*/ 165170 h 2705170"/>
              <a:gd name="connsiteX47" fmla="*/ 1763639 w 2335139"/>
              <a:gd name="connsiteY47" fmla="*/ 203270 h 2705170"/>
              <a:gd name="connsiteX48" fmla="*/ 1890639 w 2335139"/>
              <a:gd name="connsiteY48" fmla="*/ 304870 h 2705170"/>
              <a:gd name="connsiteX49" fmla="*/ 1954139 w 2335139"/>
              <a:gd name="connsiteY49" fmla="*/ 381070 h 2705170"/>
              <a:gd name="connsiteX50" fmla="*/ 1979539 w 2335139"/>
              <a:gd name="connsiteY50" fmla="*/ 431870 h 2705170"/>
              <a:gd name="connsiteX51" fmla="*/ 2017639 w 2335139"/>
              <a:gd name="connsiteY51" fmla="*/ 482670 h 2705170"/>
              <a:gd name="connsiteX52" fmla="*/ 2093839 w 2335139"/>
              <a:gd name="connsiteY52" fmla="*/ 609670 h 2705170"/>
              <a:gd name="connsiteX53" fmla="*/ 2119239 w 2335139"/>
              <a:gd name="connsiteY53" fmla="*/ 660470 h 2705170"/>
              <a:gd name="connsiteX54" fmla="*/ 2182739 w 2335139"/>
              <a:gd name="connsiteY54" fmla="*/ 749370 h 2705170"/>
              <a:gd name="connsiteX55" fmla="*/ 2208139 w 2335139"/>
              <a:gd name="connsiteY55" fmla="*/ 800170 h 2705170"/>
              <a:gd name="connsiteX56" fmla="*/ 2246239 w 2335139"/>
              <a:gd name="connsiteY56" fmla="*/ 838270 h 2705170"/>
              <a:gd name="connsiteX57" fmla="*/ 2309739 w 2335139"/>
              <a:gd name="connsiteY57" fmla="*/ 965270 h 2705170"/>
              <a:gd name="connsiteX58" fmla="*/ 2335139 w 2335139"/>
              <a:gd name="connsiteY58" fmla="*/ 1003370 h 2705170"/>
              <a:gd name="connsiteX59" fmla="*/ 2309739 w 2335139"/>
              <a:gd name="connsiteY59" fmla="*/ 1079570 h 2705170"/>
              <a:gd name="connsiteX60" fmla="*/ 2271639 w 2335139"/>
              <a:gd name="connsiteY60" fmla="*/ 1181170 h 2705170"/>
              <a:gd name="connsiteX61" fmla="*/ 2258939 w 2335139"/>
              <a:gd name="connsiteY61" fmla="*/ 1955870 h 2705170"/>
              <a:gd name="connsiteX62" fmla="*/ 2246239 w 2335139"/>
              <a:gd name="connsiteY62" fmla="*/ 1993970 h 2705170"/>
              <a:gd name="connsiteX63" fmla="*/ 2220839 w 2335139"/>
              <a:gd name="connsiteY63" fmla="*/ 2120970 h 2705170"/>
              <a:gd name="connsiteX64" fmla="*/ 2208139 w 2335139"/>
              <a:gd name="connsiteY64" fmla="*/ 2159070 h 2705170"/>
              <a:gd name="connsiteX65" fmla="*/ 2144639 w 2335139"/>
              <a:gd name="connsiteY65" fmla="*/ 2184470 h 2705170"/>
              <a:gd name="connsiteX66" fmla="*/ 2081139 w 2335139"/>
              <a:gd name="connsiteY66" fmla="*/ 2247970 h 2705170"/>
              <a:gd name="connsiteX67" fmla="*/ 2017639 w 2335139"/>
              <a:gd name="connsiteY67" fmla="*/ 2336870 h 2705170"/>
              <a:gd name="connsiteX68" fmla="*/ 1979539 w 2335139"/>
              <a:gd name="connsiteY68" fmla="*/ 2362270 h 2705170"/>
              <a:gd name="connsiteX69" fmla="*/ 1877939 w 2335139"/>
              <a:gd name="connsiteY69" fmla="*/ 2451170 h 2705170"/>
              <a:gd name="connsiteX70" fmla="*/ 1839839 w 2335139"/>
              <a:gd name="connsiteY70" fmla="*/ 2476570 h 2705170"/>
              <a:gd name="connsiteX71" fmla="*/ 1789039 w 2335139"/>
              <a:gd name="connsiteY71" fmla="*/ 2514670 h 2705170"/>
              <a:gd name="connsiteX72" fmla="*/ 1712839 w 2335139"/>
              <a:gd name="connsiteY72" fmla="*/ 2540070 h 2705170"/>
              <a:gd name="connsiteX73" fmla="*/ 1598539 w 2335139"/>
              <a:gd name="connsiteY73" fmla="*/ 2628970 h 2705170"/>
              <a:gd name="connsiteX74" fmla="*/ 1560439 w 2335139"/>
              <a:gd name="connsiteY74" fmla="*/ 2641670 h 2705170"/>
              <a:gd name="connsiteX75" fmla="*/ 1535039 w 2335139"/>
              <a:gd name="connsiteY75" fmla="*/ 2679770 h 2705170"/>
              <a:gd name="connsiteX76" fmla="*/ 1281039 w 2335139"/>
              <a:gd name="connsiteY76" fmla="*/ 2705170 h 270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</a:cxnLst>
            <a:rect l="l" t="t" r="r" b="b"/>
            <a:pathLst>
              <a:path w="2335139" h="2705170">
                <a:moveTo>
                  <a:pt x="1281039" y="2705170"/>
                </a:moveTo>
                <a:lnTo>
                  <a:pt x="1281039" y="2705170"/>
                </a:lnTo>
                <a:lnTo>
                  <a:pt x="1179439" y="2667070"/>
                </a:lnTo>
                <a:cubicBezTo>
                  <a:pt x="1166858" y="2662495"/>
                  <a:pt x="1154652" y="2655771"/>
                  <a:pt x="1141339" y="2654370"/>
                </a:cubicBezTo>
                <a:cubicBezTo>
                  <a:pt x="1073846" y="2647266"/>
                  <a:pt x="1005872" y="2645903"/>
                  <a:pt x="938139" y="2641670"/>
                </a:cubicBezTo>
                <a:cubicBezTo>
                  <a:pt x="916972" y="2633203"/>
                  <a:pt x="895985" y="2624275"/>
                  <a:pt x="874639" y="2616270"/>
                </a:cubicBezTo>
                <a:cubicBezTo>
                  <a:pt x="862104" y="2611570"/>
                  <a:pt x="848241" y="2610071"/>
                  <a:pt x="836539" y="2603570"/>
                </a:cubicBezTo>
                <a:cubicBezTo>
                  <a:pt x="809854" y="2588745"/>
                  <a:pt x="789299" y="2562423"/>
                  <a:pt x="760339" y="2552770"/>
                </a:cubicBezTo>
                <a:cubicBezTo>
                  <a:pt x="712429" y="2536800"/>
                  <a:pt x="689708" y="2532939"/>
                  <a:pt x="646039" y="2489270"/>
                </a:cubicBezTo>
                <a:cubicBezTo>
                  <a:pt x="616406" y="2459637"/>
                  <a:pt x="592008" y="2423616"/>
                  <a:pt x="557139" y="2400370"/>
                </a:cubicBezTo>
                <a:cubicBezTo>
                  <a:pt x="549122" y="2395026"/>
                  <a:pt x="435374" y="2317448"/>
                  <a:pt x="417439" y="2311470"/>
                </a:cubicBezTo>
                <a:cubicBezTo>
                  <a:pt x="404739" y="2307237"/>
                  <a:pt x="391313" y="2304757"/>
                  <a:pt x="379339" y="2298770"/>
                </a:cubicBezTo>
                <a:cubicBezTo>
                  <a:pt x="350796" y="2284499"/>
                  <a:pt x="323201" y="2259345"/>
                  <a:pt x="303139" y="2235270"/>
                </a:cubicBezTo>
                <a:cubicBezTo>
                  <a:pt x="293368" y="2223544"/>
                  <a:pt x="287510" y="2208896"/>
                  <a:pt x="277739" y="2197170"/>
                </a:cubicBezTo>
                <a:cubicBezTo>
                  <a:pt x="235307" y="2146251"/>
                  <a:pt x="244111" y="2175736"/>
                  <a:pt x="214239" y="2120970"/>
                </a:cubicBezTo>
                <a:cubicBezTo>
                  <a:pt x="196108" y="2087729"/>
                  <a:pt x="184442" y="2050875"/>
                  <a:pt x="163439" y="2019370"/>
                </a:cubicBezTo>
                <a:cubicBezTo>
                  <a:pt x="154972" y="2006670"/>
                  <a:pt x="144865" y="1994922"/>
                  <a:pt x="138039" y="1981270"/>
                </a:cubicBezTo>
                <a:cubicBezTo>
                  <a:pt x="85459" y="1876110"/>
                  <a:pt x="172732" y="2014259"/>
                  <a:pt x="99939" y="1905070"/>
                </a:cubicBezTo>
                <a:cubicBezTo>
                  <a:pt x="92688" y="1868816"/>
                  <a:pt x="85300" y="1826641"/>
                  <a:pt x="74539" y="1790770"/>
                </a:cubicBezTo>
                <a:cubicBezTo>
                  <a:pt x="66846" y="1765125"/>
                  <a:pt x="55633" y="1740545"/>
                  <a:pt x="49139" y="1714570"/>
                </a:cubicBezTo>
                <a:cubicBezTo>
                  <a:pt x="44906" y="1697637"/>
                  <a:pt x="41234" y="1680553"/>
                  <a:pt x="36439" y="1663770"/>
                </a:cubicBezTo>
                <a:cubicBezTo>
                  <a:pt x="0" y="1536233"/>
                  <a:pt x="50741" y="1733679"/>
                  <a:pt x="11039" y="1574870"/>
                </a:cubicBezTo>
                <a:cubicBezTo>
                  <a:pt x="38924" y="1296020"/>
                  <a:pt x="5926" y="1531821"/>
                  <a:pt x="36439" y="1409770"/>
                </a:cubicBezTo>
                <a:cubicBezTo>
                  <a:pt x="41674" y="1388829"/>
                  <a:pt x="40920" y="1366230"/>
                  <a:pt x="49139" y="1346270"/>
                </a:cubicBezTo>
                <a:cubicBezTo>
                  <a:pt x="87306" y="1253578"/>
                  <a:pt x="117445" y="1207027"/>
                  <a:pt x="163439" y="1130370"/>
                </a:cubicBezTo>
                <a:cubicBezTo>
                  <a:pt x="167672" y="1113437"/>
                  <a:pt x="169426" y="1095682"/>
                  <a:pt x="176139" y="1079570"/>
                </a:cubicBezTo>
                <a:cubicBezTo>
                  <a:pt x="190702" y="1044619"/>
                  <a:pt x="217756" y="1014704"/>
                  <a:pt x="226939" y="977970"/>
                </a:cubicBezTo>
                <a:cubicBezTo>
                  <a:pt x="253370" y="872244"/>
                  <a:pt x="221186" y="976775"/>
                  <a:pt x="265039" y="889070"/>
                </a:cubicBezTo>
                <a:cubicBezTo>
                  <a:pt x="275234" y="868680"/>
                  <a:pt x="282434" y="846916"/>
                  <a:pt x="290439" y="825570"/>
                </a:cubicBezTo>
                <a:cubicBezTo>
                  <a:pt x="295139" y="813035"/>
                  <a:pt x="297152" y="799444"/>
                  <a:pt x="303139" y="787470"/>
                </a:cubicBezTo>
                <a:cubicBezTo>
                  <a:pt x="349807" y="694135"/>
                  <a:pt x="309993" y="817709"/>
                  <a:pt x="353939" y="685870"/>
                </a:cubicBezTo>
                <a:cubicBezTo>
                  <a:pt x="359459" y="669311"/>
                  <a:pt x="361844" y="651853"/>
                  <a:pt x="366639" y="635070"/>
                </a:cubicBezTo>
                <a:cubicBezTo>
                  <a:pt x="370317" y="622198"/>
                  <a:pt x="376435" y="610038"/>
                  <a:pt x="379339" y="596970"/>
                </a:cubicBezTo>
                <a:cubicBezTo>
                  <a:pt x="384925" y="571833"/>
                  <a:pt x="383896" y="545199"/>
                  <a:pt x="392039" y="520770"/>
                </a:cubicBezTo>
                <a:cubicBezTo>
                  <a:pt x="397026" y="505810"/>
                  <a:pt x="435853" y="427945"/>
                  <a:pt x="455539" y="406470"/>
                </a:cubicBezTo>
                <a:cubicBezTo>
                  <a:pt x="491948" y="366751"/>
                  <a:pt x="531739" y="330270"/>
                  <a:pt x="569839" y="292170"/>
                </a:cubicBezTo>
                <a:cubicBezTo>
                  <a:pt x="592493" y="269516"/>
                  <a:pt x="629413" y="229004"/>
                  <a:pt x="658739" y="215970"/>
                </a:cubicBezTo>
                <a:cubicBezTo>
                  <a:pt x="678464" y="207203"/>
                  <a:pt x="701298" y="208505"/>
                  <a:pt x="722239" y="203270"/>
                </a:cubicBezTo>
                <a:cubicBezTo>
                  <a:pt x="752138" y="195795"/>
                  <a:pt x="782175" y="188402"/>
                  <a:pt x="811139" y="177870"/>
                </a:cubicBezTo>
                <a:cubicBezTo>
                  <a:pt x="956177" y="125129"/>
                  <a:pt x="774390" y="184175"/>
                  <a:pt x="900039" y="114370"/>
                </a:cubicBezTo>
                <a:cubicBezTo>
                  <a:pt x="923444" y="101367"/>
                  <a:pt x="950839" y="97437"/>
                  <a:pt x="976239" y="88970"/>
                </a:cubicBezTo>
                <a:cubicBezTo>
                  <a:pt x="1006436" y="78904"/>
                  <a:pt x="1033245" y="68886"/>
                  <a:pt x="1065139" y="63570"/>
                </a:cubicBezTo>
                <a:cubicBezTo>
                  <a:pt x="1098805" y="57959"/>
                  <a:pt x="1132872" y="55103"/>
                  <a:pt x="1166739" y="50870"/>
                </a:cubicBezTo>
                <a:cubicBezTo>
                  <a:pt x="1319350" y="0"/>
                  <a:pt x="1216202" y="24063"/>
                  <a:pt x="1484239" y="38170"/>
                </a:cubicBezTo>
                <a:cubicBezTo>
                  <a:pt x="1496939" y="42403"/>
                  <a:pt x="1509467" y="47192"/>
                  <a:pt x="1522339" y="50870"/>
                </a:cubicBezTo>
                <a:cubicBezTo>
                  <a:pt x="1564188" y="62827"/>
                  <a:pt x="1592991" y="67540"/>
                  <a:pt x="1636639" y="76270"/>
                </a:cubicBezTo>
                <a:cubicBezTo>
                  <a:pt x="1694865" y="163609"/>
                  <a:pt x="1658479" y="142817"/>
                  <a:pt x="1725539" y="165170"/>
                </a:cubicBezTo>
                <a:cubicBezTo>
                  <a:pt x="1738239" y="177870"/>
                  <a:pt x="1749462" y="192243"/>
                  <a:pt x="1763639" y="203270"/>
                </a:cubicBezTo>
                <a:cubicBezTo>
                  <a:pt x="1861048" y="279033"/>
                  <a:pt x="1817246" y="223322"/>
                  <a:pt x="1890639" y="304870"/>
                </a:cubicBezTo>
                <a:cubicBezTo>
                  <a:pt x="1912757" y="329446"/>
                  <a:pt x="1935178" y="353983"/>
                  <a:pt x="1954139" y="381070"/>
                </a:cubicBezTo>
                <a:cubicBezTo>
                  <a:pt x="1964996" y="396580"/>
                  <a:pt x="1969505" y="415816"/>
                  <a:pt x="1979539" y="431870"/>
                </a:cubicBezTo>
                <a:cubicBezTo>
                  <a:pt x="1990757" y="449819"/>
                  <a:pt x="2004939" y="465737"/>
                  <a:pt x="2017639" y="482670"/>
                </a:cubicBezTo>
                <a:cubicBezTo>
                  <a:pt x="2041862" y="579563"/>
                  <a:pt x="2012527" y="493510"/>
                  <a:pt x="2093839" y="609670"/>
                </a:cubicBezTo>
                <a:cubicBezTo>
                  <a:pt x="2104696" y="625180"/>
                  <a:pt x="2109075" y="644498"/>
                  <a:pt x="2119239" y="660470"/>
                </a:cubicBezTo>
                <a:cubicBezTo>
                  <a:pt x="2138790" y="691193"/>
                  <a:pt x="2163188" y="718647"/>
                  <a:pt x="2182739" y="749370"/>
                </a:cubicBezTo>
                <a:cubicBezTo>
                  <a:pt x="2192903" y="765342"/>
                  <a:pt x="2197135" y="784764"/>
                  <a:pt x="2208139" y="800170"/>
                </a:cubicBezTo>
                <a:cubicBezTo>
                  <a:pt x="2218578" y="814785"/>
                  <a:pt x="2236826" y="822974"/>
                  <a:pt x="2246239" y="838270"/>
                </a:cubicBezTo>
                <a:cubicBezTo>
                  <a:pt x="2271045" y="878579"/>
                  <a:pt x="2283485" y="925889"/>
                  <a:pt x="2309739" y="965270"/>
                </a:cubicBezTo>
                <a:lnTo>
                  <a:pt x="2335139" y="1003370"/>
                </a:lnTo>
                <a:cubicBezTo>
                  <a:pt x="2326672" y="1028770"/>
                  <a:pt x="2319683" y="1054711"/>
                  <a:pt x="2309739" y="1079570"/>
                </a:cubicBezTo>
                <a:cubicBezTo>
                  <a:pt x="2279367" y="1155499"/>
                  <a:pt x="2291548" y="1121443"/>
                  <a:pt x="2271639" y="1181170"/>
                </a:cubicBezTo>
                <a:cubicBezTo>
                  <a:pt x="2267406" y="1439403"/>
                  <a:pt x="2267006" y="1697728"/>
                  <a:pt x="2258939" y="1955870"/>
                </a:cubicBezTo>
                <a:cubicBezTo>
                  <a:pt x="2258521" y="1969250"/>
                  <a:pt x="2249249" y="1980926"/>
                  <a:pt x="2246239" y="1993970"/>
                </a:cubicBezTo>
                <a:cubicBezTo>
                  <a:pt x="2236531" y="2036036"/>
                  <a:pt x="2230547" y="2078904"/>
                  <a:pt x="2220839" y="2120970"/>
                </a:cubicBezTo>
                <a:cubicBezTo>
                  <a:pt x="2217829" y="2134014"/>
                  <a:pt x="2218423" y="2150500"/>
                  <a:pt x="2208139" y="2159070"/>
                </a:cubicBezTo>
                <a:cubicBezTo>
                  <a:pt x="2190626" y="2173664"/>
                  <a:pt x="2165806" y="2176003"/>
                  <a:pt x="2144639" y="2184470"/>
                </a:cubicBezTo>
                <a:cubicBezTo>
                  <a:pt x="2123472" y="2205637"/>
                  <a:pt x="2100851" y="2225442"/>
                  <a:pt x="2081139" y="2247970"/>
                </a:cubicBezTo>
                <a:cubicBezTo>
                  <a:pt x="2030661" y="2305659"/>
                  <a:pt x="2083392" y="2271117"/>
                  <a:pt x="2017639" y="2336870"/>
                </a:cubicBezTo>
                <a:cubicBezTo>
                  <a:pt x="2006846" y="2347663"/>
                  <a:pt x="1991750" y="2353112"/>
                  <a:pt x="1979539" y="2362270"/>
                </a:cubicBezTo>
                <a:cubicBezTo>
                  <a:pt x="1775670" y="2515172"/>
                  <a:pt x="2018920" y="2333685"/>
                  <a:pt x="1877939" y="2451170"/>
                </a:cubicBezTo>
                <a:cubicBezTo>
                  <a:pt x="1866213" y="2460941"/>
                  <a:pt x="1852259" y="2467698"/>
                  <a:pt x="1839839" y="2476570"/>
                </a:cubicBezTo>
                <a:cubicBezTo>
                  <a:pt x="1822615" y="2488873"/>
                  <a:pt x="1807971" y="2505204"/>
                  <a:pt x="1789039" y="2514670"/>
                </a:cubicBezTo>
                <a:cubicBezTo>
                  <a:pt x="1765092" y="2526644"/>
                  <a:pt x="1712839" y="2540070"/>
                  <a:pt x="1712839" y="2540070"/>
                </a:cubicBezTo>
                <a:cubicBezTo>
                  <a:pt x="1679965" y="2572944"/>
                  <a:pt x="1644111" y="2613779"/>
                  <a:pt x="1598539" y="2628970"/>
                </a:cubicBezTo>
                <a:lnTo>
                  <a:pt x="1560439" y="2641670"/>
                </a:lnTo>
                <a:cubicBezTo>
                  <a:pt x="1551972" y="2654370"/>
                  <a:pt x="1549628" y="2675281"/>
                  <a:pt x="1535039" y="2679770"/>
                </a:cubicBezTo>
                <a:cubicBezTo>
                  <a:pt x="1483799" y="2695536"/>
                  <a:pt x="1353599" y="2692470"/>
                  <a:pt x="1281039" y="2705170"/>
                </a:cubicBezTo>
                <a:close/>
              </a:path>
            </a:pathLst>
          </a:custGeom>
          <a:solidFill>
            <a:srgbClr val="7030A0">
              <a:alpha val="1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Induced Subgraph Games</a:t>
            </a:r>
            <a:endParaRPr lang="en-US" dirty="0"/>
          </a:p>
        </p:txBody>
      </p:sp>
      <p:cxnSp>
        <p:nvCxnSpPr>
          <p:cNvPr id="40" name="Straight Connector 39"/>
          <p:cNvCxnSpPr/>
          <p:nvPr/>
        </p:nvCxnSpPr>
        <p:spPr>
          <a:xfrm rot="16200000" flipH="1">
            <a:off x="7776356" y="3320988"/>
            <a:ext cx="1008112" cy="648072"/>
          </a:xfrm>
          <a:prstGeom prst="line">
            <a:avLst/>
          </a:prstGeom>
          <a:ln w="38100">
            <a:solidFill>
              <a:srgbClr val="FF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308304" y="2996952"/>
            <a:ext cx="1418456" cy="2138536"/>
            <a:chOff x="7380312" y="2780928"/>
            <a:chExt cx="1418456" cy="2138536"/>
          </a:xfrm>
        </p:grpSpPr>
        <p:cxnSp>
          <p:nvCxnSpPr>
            <p:cNvPr id="35" name="Straight Connector 34"/>
            <p:cNvCxnSpPr/>
            <p:nvPr/>
          </p:nvCxnSpPr>
          <p:spPr>
            <a:xfrm rot="5400000" flipH="1" flipV="1">
              <a:off x="7884368" y="4005064"/>
              <a:ext cx="936104" cy="648072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5400000">
              <a:off x="7308304" y="2996952"/>
              <a:ext cx="864096" cy="576064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H="1">
              <a:off x="7200292" y="3969060"/>
              <a:ext cx="1080120" cy="576064"/>
            </a:xfrm>
            <a:prstGeom prst="line">
              <a:avLst/>
            </a:prstGeom>
            <a:ln w="38100">
              <a:solidFill>
                <a:srgbClr val="FF0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/>
            <p:cNvSpPr/>
            <p:nvPr/>
          </p:nvSpPr>
          <p:spPr>
            <a:xfrm>
              <a:off x="7956376" y="2780928"/>
              <a:ext cx="194320" cy="1943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7380312" y="3645024"/>
              <a:ext cx="194320" cy="1943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/>
            <p:cNvSpPr/>
            <p:nvPr/>
          </p:nvSpPr>
          <p:spPr>
            <a:xfrm>
              <a:off x="8604448" y="3789040"/>
              <a:ext cx="194320" cy="1943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Oval 54"/>
            <p:cNvSpPr/>
            <p:nvPr/>
          </p:nvSpPr>
          <p:spPr>
            <a:xfrm>
              <a:off x="7956376" y="4725144"/>
              <a:ext cx="194320" cy="1943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6372200" y="3068960"/>
            <a:ext cx="1584176" cy="1900665"/>
            <a:chOff x="6372200" y="3068960"/>
            <a:chExt cx="1584176" cy="1900665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6444208" y="3068960"/>
              <a:ext cx="1512168" cy="792088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endCxn id="55" idx="1"/>
            </p:cNvCxnSpPr>
            <p:nvPr/>
          </p:nvCxnSpPr>
          <p:spPr>
            <a:xfrm>
              <a:off x="6444208" y="3861048"/>
              <a:ext cx="1468618" cy="1108577"/>
            </a:xfrm>
            <a:prstGeom prst="line">
              <a:avLst/>
            </a:prstGeom>
            <a:ln w="38100">
              <a:solidFill>
                <a:srgbClr val="FFC000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6444208" y="3861048"/>
              <a:ext cx="936104" cy="72008"/>
            </a:xfrm>
            <a:prstGeom prst="line">
              <a:avLst/>
            </a:prstGeom>
            <a:ln w="38100">
              <a:solidFill>
                <a:schemeClr val="accent5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6372200" y="3212976"/>
              <a:ext cx="2664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dirty="0" smtClean="0">
                  <a:solidFill>
                    <a:schemeClr val="accent1"/>
                  </a:solidFill>
                </a:rPr>
                <a:t>v</a:t>
              </a:r>
              <a:endParaRPr lang="en-US" sz="2800" dirty="0" smtClean="0">
                <a:solidFill>
                  <a:schemeClr val="accent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6372200" y="3789040"/>
              <a:ext cx="194320" cy="19432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2" name="TextBox 71"/>
          <p:cNvSpPr txBox="1"/>
          <p:nvPr/>
        </p:nvSpPr>
        <p:spPr>
          <a:xfrm>
            <a:off x="8172400" y="3140968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</a:t>
            </a:r>
            <a:endParaRPr lang="en-US" sz="28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8388424" y="4509120"/>
            <a:ext cx="349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S</a:t>
            </a:r>
            <a:endParaRPr lang="en-US" sz="2800" dirty="0" smtClean="0"/>
          </a:p>
        </p:txBody>
      </p:sp>
      <p:sp>
        <p:nvSpPr>
          <p:cNvPr id="74" name="TextBox 73"/>
          <p:cNvSpPr txBox="1"/>
          <p:nvPr/>
        </p:nvSpPr>
        <p:spPr>
          <a:xfrm>
            <a:off x="7596336" y="342900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x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028384" y="3573016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y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668344" y="4149080"/>
            <a:ext cx="3257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z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8028384" y="4149080"/>
            <a:ext cx="3048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FF0000"/>
                </a:solidFill>
              </a:rPr>
              <a:t>t</a:t>
            </a:r>
            <a:endParaRPr lang="en-US" sz="28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82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83959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Example: Happy Farmers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</a:t>
            </a:r>
            <a:r>
              <a:rPr lang="en-GB" dirty="0" smtClean="0"/>
              <a:t> farmers can cooperate </a:t>
            </a:r>
            <a:br>
              <a:rPr lang="en-GB" dirty="0" smtClean="0"/>
            </a:br>
            <a:r>
              <a:rPr lang="en-GB" dirty="0" smtClean="0"/>
              <a:t>to grow fruit</a:t>
            </a:r>
          </a:p>
          <a:p>
            <a:r>
              <a:rPr lang="en-GB" dirty="0" smtClean="0"/>
              <a:t>Each group of farmers can </a:t>
            </a:r>
            <a:br>
              <a:rPr lang="en-GB" dirty="0" smtClean="0"/>
            </a:br>
            <a:r>
              <a:rPr lang="en-GB" dirty="0" smtClean="0"/>
              <a:t>grow apples or oranges</a:t>
            </a:r>
          </a:p>
          <a:p>
            <a:r>
              <a:rPr lang="en-GB" dirty="0" smtClean="0"/>
              <a:t>a group of size </a:t>
            </a:r>
            <a:r>
              <a:rPr lang="en-GB" dirty="0" smtClean="0">
                <a:solidFill>
                  <a:srgbClr val="FF0000"/>
                </a:solidFill>
              </a:rPr>
              <a:t>k</a:t>
            </a:r>
            <a:r>
              <a:rPr lang="en-GB" dirty="0" smtClean="0"/>
              <a:t> can grow </a:t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k</a:t>
            </a:r>
            <a:r>
              <a:rPr lang="en-GB" baseline="30000" dirty="0" smtClean="0">
                <a:solidFill>
                  <a:srgbClr val="FF0000"/>
                </a:solidFill>
              </a:rPr>
              <a:t>2</a:t>
            </a:r>
            <a:r>
              <a:rPr lang="en-GB" dirty="0" smtClean="0"/>
              <a:t> tons of apples and </a:t>
            </a:r>
            <a:br>
              <a:rPr lang="en-GB" dirty="0" smtClean="0"/>
            </a:b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 smtClean="0">
                <a:solidFill>
                  <a:srgbClr val="FF0000"/>
                </a:solidFill>
              </a:rPr>
              <a:t>k</a:t>
            </a:r>
            <a:r>
              <a:rPr lang="en-GB" dirty="0" smtClean="0"/>
              <a:t> tons of oranges</a:t>
            </a:r>
          </a:p>
          <a:p>
            <a:r>
              <a:rPr lang="en-GB" dirty="0" smtClean="0"/>
              <a:t>Fruit will be sold at the market:</a:t>
            </a:r>
          </a:p>
          <a:p>
            <a:pPr lvl="1"/>
            <a:r>
              <a:rPr lang="en-GB" dirty="0"/>
              <a:t>£</a:t>
            </a:r>
            <a:r>
              <a:rPr lang="en-GB" dirty="0" smtClean="0"/>
              <a:t>200/ton for apples</a:t>
            </a:r>
          </a:p>
          <a:p>
            <a:pPr lvl="1"/>
            <a:r>
              <a:rPr lang="en-GB" dirty="0"/>
              <a:t>£</a:t>
            </a:r>
            <a:r>
              <a:rPr lang="en-GB" dirty="0" smtClean="0"/>
              <a:t>300/ton for oranges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732240" y="1124744"/>
            <a:ext cx="2100064" cy="2820144"/>
            <a:chOff x="6732240" y="1124744"/>
            <a:chExt cx="2100064" cy="2820144"/>
          </a:xfrm>
        </p:grpSpPr>
        <p:pic>
          <p:nvPicPr>
            <p:cNvPr id="4" name="Picture 3" descr="farmer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8384" y="1124744"/>
              <a:ext cx="803920" cy="803920"/>
            </a:xfrm>
            <a:prstGeom prst="rect">
              <a:avLst/>
            </a:prstGeom>
          </p:spPr>
        </p:pic>
        <p:pic>
          <p:nvPicPr>
            <p:cNvPr id="5" name="Picture 4" descr="farmer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4248" y="1268760"/>
              <a:ext cx="803920" cy="803920"/>
            </a:xfrm>
            <a:prstGeom prst="rect">
              <a:avLst/>
            </a:prstGeom>
          </p:spPr>
        </p:pic>
        <p:pic>
          <p:nvPicPr>
            <p:cNvPr id="6" name="Picture 5" descr="farmer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2240" y="3140968"/>
              <a:ext cx="803920" cy="803920"/>
            </a:xfrm>
            <a:prstGeom prst="rect">
              <a:avLst/>
            </a:prstGeom>
          </p:spPr>
        </p:pic>
        <p:pic>
          <p:nvPicPr>
            <p:cNvPr id="7" name="Picture 6" descr="farmer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8384" y="2996952"/>
              <a:ext cx="803920" cy="803920"/>
            </a:xfrm>
            <a:prstGeom prst="rect">
              <a:avLst/>
            </a:prstGeom>
          </p:spPr>
        </p:pic>
      </p:grpSp>
      <p:sp>
        <p:nvSpPr>
          <p:cNvPr id="8" name="Freeform 7"/>
          <p:cNvSpPr/>
          <p:nvPr/>
        </p:nvSpPr>
        <p:spPr>
          <a:xfrm>
            <a:off x="6207552" y="1045029"/>
            <a:ext cx="1664238" cy="3113938"/>
          </a:xfrm>
          <a:custGeom>
            <a:avLst/>
            <a:gdLst>
              <a:gd name="connsiteX0" fmla="*/ 101808 w 1664238"/>
              <a:gd name="connsiteY0" fmla="*/ 2612571 h 3113938"/>
              <a:gd name="connsiteX1" fmla="*/ 101808 w 1664238"/>
              <a:gd name="connsiteY1" fmla="*/ 2612571 h 3113938"/>
              <a:gd name="connsiteX2" fmla="*/ 49557 w 1664238"/>
              <a:gd name="connsiteY2" fmla="*/ 1567542 h 3113938"/>
              <a:gd name="connsiteX3" fmla="*/ 62619 w 1664238"/>
              <a:gd name="connsiteY3" fmla="*/ 1502228 h 3113938"/>
              <a:gd name="connsiteX4" fmla="*/ 167122 w 1664238"/>
              <a:gd name="connsiteY4" fmla="*/ 1280160 h 3113938"/>
              <a:gd name="connsiteX5" fmla="*/ 193248 w 1664238"/>
              <a:gd name="connsiteY5" fmla="*/ 1188720 h 3113938"/>
              <a:gd name="connsiteX6" fmla="*/ 232437 w 1664238"/>
              <a:gd name="connsiteY6" fmla="*/ 1071154 h 3113938"/>
              <a:gd name="connsiteX7" fmla="*/ 258562 w 1664238"/>
              <a:gd name="connsiteY7" fmla="*/ 1018902 h 3113938"/>
              <a:gd name="connsiteX8" fmla="*/ 284688 w 1664238"/>
              <a:gd name="connsiteY8" fmla="*/ 953588 h 3113938"/>
              <a:gd name="connsiteX9" fmla="*/ 323877 w 1664238"/>
              <a:gd name="connsiteY9" fmla="*/ 875211 h 3113938"/>
              <a:gd name="connsiteX10" fmla="*/ 415317 w 1664238"/>
              <a:gd name="connsiteY10" fmla="*/ 600891 h 3113938"/>
              <a:gd name="connsiteX11" fmla="*/ 454505 w 1664238"/>
              <a:gd name="connsiteY11" fmla="*/ 222068 h 3113938"/>
              <a:gd name="connsiteX12" fmla="*/ 467568 w 1664238"/>
              <a:gd name="connsiteY12" fmla="*/ 143691 h 3113938"/>
              <a:gd name="connsiteX13" fmla="*/ 572071 w 1664238"/>
              <a:gd name="connsiteY13" fmla="*/ 104502 h 3113938"/>
              <a:gd name="connsiteX14" fmla="*/ 637385 w 1664238"/>
              <a:gd name="connsiteY14" fmla="*/ 78377 h 3113938"/>
              <a:gd name="connsiteX15" fmla="*/ 702699 w 1664238"/>
              <a:gd name="connsiteY15" fmla="*/ 65314 h 3113938"/>
              <a:gd name="connsiteX16" fmla="*/ 820265 w 1664238"/>
              <a:gd name="connsiteY16" fmla="*/ 13062 h 3113938"/>
              <a:gd name="connsiteX17" fmla="*/ 872517 w 1664238"/>
              <a:gd name="connsiteY17" fmla="*/ 0 h 3113938"/>
              <a:gd name="connsiteX18" fmla="*/ 1120711 w 1664238"/>
              <a:gd name="connsiteY18" fmla="*/ 13062 h 3113938"/>
              <a:gd name="connsiteX19" fmla="*/ 1212151 w 1664238"/>
              <a:gd name="connsiteY19" fmla="*/ 39188 h 3113938"/>
              <a:gd name="connsiteX20" fmla="*/ 1264402 w 1664238"/>
              <a:gd name="connsiteY20" fmla="*/ 65314 h 3113938"/>
              <a:gd name="connsiteX21" fmla="*/ 1368905 w 1664238"/>
              <a:gd name="connsiteY21" fmla="*/ 78377 h 3113938"/>
              <a:gd name="connsiteX22" fmla="*/ 1421157 w 1664238"/>
              <a:gd name="connsiteY22" fmla="*/ 104502 h 3113938"/>
              <a:gd name="connsiteX23" fmla="*/ 1538722 w 1664238"/>
              <a:gd name="connsiteY23" fmla="*/ 130628 h 3113938"/>
              <a:gd name="connsiteX24" fmla="*/ 1590974 w 1664238"/>
              <a:gd name="connsiteY24" fmla="*/ 156754 h 3113938"/>
              <a:gd name="connsiteX25" fmla="*/ 1604037 w 1664238"/>
              <a:gd name="connsiteY25" fmla="*/ 195942 h 3113938"/>
              <a:gd name="connsiteX26" fmla="*/ 1617099 w 1664238"/>
              <a:gd name="connsiteY26" fmla="*/ 274320 h 3113938"/>
              <a:gd name="connsiteX27" fmla="*/ 1656288 w 1664238"/>
              <a:gd name="connsiteY27" fmla="*/ 339634 h 3113938"/>
              <a:gd name="connsiteX28" fmla="*/ 1630162 w 1664238"/>
              <a:gd name="connsiteY28" fmla="*/ 1045028 h 3113938"/>
              <a:gd name="connsiteX29" fmla="*/ 1604037 w 1664238"/>
              <a:gd name="connsiteY29" fmla="*/ 1254034 h 3113938"/>
              <a:gd name="connsiteX30" fmla="*/ 1590974 w 1664238"/>
              <a:gd name="connsiteY30" fmla="*/ 1358537 h 3113938"/>
              <a:gd name="connsiteX31" fmla="*/ 1551785 w 1664238"/>
              <a:gd name="connsiteY31" fmla="*/ 2481942 h 3113938"/>
              <a:gd name="connsiteX32" fmla="*/ 1538722 w 1664238"/>
              <a:gd name="connsiteY32" fmla="*/ 2599508 h 3113938"/>
              <a:gd name="connsiteX33" fmla="*/ 1512597 w 1664238"/>
              <a:gd name="connsiteY33" fmla="*/ 2717074 h 3113938"/>
              <a:gd name="connsiteX34" fmla="*/ 1499534 w 1664238"/>
              <a:gd name="connsiteY34" fmla="*/ 2847702 h 3113938"/>
              <a:gd name="connsiteX35" fmla="*/ 1473408 w 1664238"/>
              <a:gd name="connsiteY35" fmla="*/ 2886891 h 3113938"/>
              <a:gd name="connsiteX36" fmla="*/ 1434219 w 1664238"/>
              <a:gd name="connsiteY36" fmla="*/ 2939142 h 3113938"/>
              <a:gd name="connsiteX37" fmla="*/ 1355842 w 1664238"/>
              <a:gd name="connsiteY37" fmla="*/ 3017520 h 3113938"/>
              <a:gd name="connsiteX38" fmla="*/ 1277465 w 1664238"/>
              <a:gd name="connsiteY38" fmla="*/ 3030582 h 3113938"/>
              <a:gd name="connsiteX39" fmla="*/ 1212151 w 1664238"/>
              <a:gd name="connsiteY39" fmla="*/ 3069771 h 3113938"/>
              <a:gd name="connsiteX40" fmla="*/ 1172962 w 1664238"/>
              <a:gd name="connsiteY40" fmla="*/ 3095897 h 3113938"/>
              <a:gd name="connsiteX41" fmla="*/ 990082 w 1664238"/>
              <a:gd name="connsiteY41" fmla="*/ 3108960 h 3113938"/>
              <a:gd name="connsiteX42" fmla="*/ 807202 w 1664238"/>
              <a:gd name="connsiteY42" fmla="*/ 3069771 h 3113938"/>
              <a:gd name="connsiteX43" fmla="*/ 715762 w 1664238"/>
              <a:gd name="connsiteY43" fmla="*/ 3043645 h 3113938"/>
              <a:gd name="connsiteX44" fmla="*/ 637385 w 1664238"/>
              <a:gd name="connsiteY44" fmla="*/ 2991394 h 3113938"/>
              <a:gd name="connsiteX45" fmla="*/ 598197 w 1664238"/>
              <a:gd name="connsiteY45" fmla="*/ 2978331 h 3113938"/>
              <a:gd name="connsiteX46" fmla="*/ 519819 w 1664238"/>
              <a:gd name="connsiteY46" fmla="*/ 2926080 h 3113938"/>
              <a:gd name="connsiteX47" fmla="*/ 467568 w 1664238"/>
              <a:gd name="connsiteY47" fmla="*/ 2913017 h 3113938"/>
              <a:gd name="connsiteX48" fmla="*/ 376128 w 1664238"/>
              <a:gd name="connsiteY48" fmla="*/ 2847702 h 3113938"/>
              <a:gd name="connsiteX49" fmla="*/ 336939 w 1664238"/>
              <a:gd name="connsiteY49" fmla="*/ 2834640 h 3113938"/>
              <a:gd name="connsiteX50" fmla="*/ 258562 w 1664238"/>
              <a:gd name="connsiteY50" fmla="*/ 2795451 h 3113938"/>
              <a:gd name="connsiteX51" fmla="*/ 180185 w 1664238"/>
              <a:gd name="connsiteY51" fmla="*/ 2756262 h 3113938"/>
              <a:gd name="connsiteX52" fmla="*/ 154059 w 1664238"/>
              <a:gd name="connsiteY52" fmla="*/ 2717074 h 3113938"/>
              <a:gd name="connsiteX53" fmla="*/ 114871 w 1664238"/>
              <a:gd name="connsiteY53" fmla="*/ 2677885 h 3113938"/>
              <a:gd name="connsiteX54" fmla="*/ 101808 w 1664238"/>
              <a:gd name="connsiteY54" fmla="*/ 2612571 h 311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664238" h="3113938">
                <a:moveTo>
                  <a:pt x="101808" y="2612571"/>
                </a:moveTo>
                <a:lnTo>
                  <a:pt x="101808" y="2612571"/>
                </a:lnTo>
                <a:cubicBezTo>
                  <a:pt x="0" y="2062807"/>
                  <a:pt x="23552" y="2321710"/>
                  <a:pt x="49557" y="1567542"/>
                </a:cubicBezTo>
                <a:cubicBezTo>
                  <a:pt x="50322" y="1545353"/>
                  <a:pt x="55230" y="1523165"/>
                  <a:pt x="62619" y="1502228"/>
                </a:cubicBezTo>
                <a:cubicBezTo>
                  <a:pt x="159576" y="1227517"/>
                  <a:pt x="88999" y="1436408"/>
                  <a:pt x="167122" y="1280160"/>
                </a:cubicBezTo>
                <a:cubicBezTo>
                  <a:pt x="178418" y="1257568"/>
                  <a:pt x="186551" y="1210484"/>
                  <a:pt x="193248" y="1188720"/>
                </a:cubicBezTo>
                <a:cubicBezTo>
                  <a:pt x="205396" y="1149238"/>
                  <a:pt x="217608" y="1109709"/>
                  <a:pt x="232437" y="1071154"/>
                </a:cubicBezTo>
                <a:cubicBezTo>
                  <a:pt x="239427" y="1052979"/>
                  <a:pt x="250653" y="1036697"/>
                  <a:pt x="258562" y="1018902"/>
                </a:cubicBezTo>
                <a:cubicBezTo>
                  <a:pt x="268085" y="997474"/>
                  <a:pt x="274985" y="974935"/>
                  <a:pt x="284688" y="953588"/>
                </a:cubicBezTo>
                <a:cubicBezTo>
                  <a:pt x="296775" y="926997"/>
                  <a:pt x="312169" y="901971"/>
                  <a:pt x="323877" y="875211"/>
                </a:cubicBezTo>
                <a:cubicBezTo>
                  <a:pt x="383595" y="738712"/>
                  <a:pt x="375402" y="747243"/>
                  <a:pt x="415317" y="600891"/>
                </a:cubicBezTo>
                <a:cubicBezTo>
                  <a:pt x="435115" y="185097"/>
                  <a:pt x="404204" y="456804"/>
                  <a:pt x="454505" y="222068"/>
                </a:cubicBezTo>
                <a:cubicBezTo>
                  <a:pt x="460055" y="196170"/>
                  <a:pt x="453530" y="166151"/>
                  <a:pt x="467568" y="143691"/>
                </a:cubicBezTo>
                <a:cubicBezTo>
                  <a:pt x="481633" y="121187"/>
                  <a:pt x="550939" y="111546"/>
                  <a:pt x="572071" y="104502"/>
                </a:cubicBezTo>
                <a:cubicBezTo>
                  <a:pt x="594316" y="97087"/>
                  <a:pt x="614926" y="85115"/>
                  <a:pt x="637385" y="78377"/>
                </a:cubicBezTo>
                <a:cubicBezTo>
                  <a:pt x="658651" y="71997"/>
                  <a:pt x="681433" y="71694"/>
                  <a:pt x="702699" y="65314"/>
                </a:cubicBezTo>
                <a:cubicBezTo>
                  <a:pt x="821884" y="29558"/>
                  <a:pt x="717320" y="51666"/>
                  <a:pt x="820265" y="13062"/>
                </a:cubicBezTo>
                <a:cubicBezTo>
                  <a:pt x="837075" y="6758"/>
                  <a:pt x="855100" y="4354"/>
                  <a:pt x="872517" y="0"/>
                </a:cubicBezTo>
                <a:cubicBezTo>
                  <a:pt x="955248" y="4354"/>
                  <a:pt x="1038177" y="5885"/>
                  <a:pt x="1120711" y="13062"/>
                </a:cubicBezTo>
                <a:cubicBezTo>
                  <a:pt x="1134570" y="14267"/>
                  <a:pt x="1195622" y="32104"/>
                  <a:pt x="1212151" y="39188"/>
                </a:cubicBezTo>
                <a:cubicBezTo>
                  <a:pt x="1230049" y="46859"/>
                  <a:pt x="1245511" y="60591"/>
                  <a:pt x="1264402" y="65314"/>
                </a:cubicBezTo>
                <a:cubicBezTo>
                  <a:pt x="1298459" y="73828"/>
                  <a:pt x="1334071" y="74023"/>
                  <a:pt x="1368905" y="78377"/>
                </a:cubicBezTo>
                <a:cubicBezTo>
                  <a:pt x="1386322" y="87085"/>
                  <a:pt x="1402683" y="98344"/>
                  <a:pt x="1421157" y="104502"/>
                </a:cubicBezTo>
                <a:cubicBezTo>
                  <a:pt x="1495631" y="129326"/>
                  <a:pt x="1471759" y="105517"/>
                  <a:pt x="1538722" y="130628"/>
                </a:cubicBezTo>
                <a:cubicBezTo>
                  <a:pt x="1556955" y="137466"/>
                  <a:pt x="1573557" y="148045"/>
                  <a:pt x="1590974" y="156754"/>
                </a:cubicBezTo>
                <a:cubicBezTo>
                  <a:pt x="1595328" y="169817"/>
                  <a:pt x="1601050" y="182501"/>
                  <a:pt x="1604037" y="195942"/>
                </a:cubicBezTo>
                <a:cubicBezTo>
                  <a:pt x="1609783" y="221798"/>
                  <a:pt x="1608048" y="249428"/>
                  <a:pt x="1617099" y="274320"/>
                </a:cubicBezTo>
                <a:cubicBezTo>
                  <a:pt x="1625776" y="298181"/>
                  <a:pt x="1643225" y="317863"/>
                  <a:pt x="1656288" y="339634"/>
                </a:cubicBezTo>
                <a:cubicBezTo>
                  <a:pt x="1645485" y="825778"/>
                  <a:pt x="1664238" y="761057"/>
                  <a:pt x="1630162" y="1045028"/>
                </a:cubicBezTo>
                <a:cubicBezTo>
                  <a:pt x="1621797" y="1114739"/>
                  <a:pt x="1612745" y="1184365"/>
                  <a:pt x="1604037" y="1254034"/>
                </a:cubicBezTo>
                <a:lnTo>
                  <a:pt x="1590974" y="1358537"/>
                </a:lnTo>
                <a:cubicBezTo>
                  <a:pt x="1576751" y="2325665"/>
                  <a:pt x="1610613" y="1952498"/>
                  <a:pt x="1551785" y="2481942"/>
                </a:cubicBezTo>
                <a:cubicBezTo>
                  <a:pt x="1547431" y="2521131"/>
                  <a:pt x="1547275" y="2561017"/>
                  <a:pt x="1538722" y="2599508"/>
                </a:cubicBezTo>
                <a:lnTo>
                  <a:pt x="1512597" y="2717074"/>
                </a:lnTo>
                <a:cubicBezTo>
                  <a:pt x="1508243" y="2760617"/>
                  <a:pt x="1509374" y="2805063"/>
                  <a:pt x="1499534" y="2847702"/>
                </a:cubicBezTo>
                <a:cubicBezTo>
                  <a:pt x="1496004" y="2863000"/>
                  <a:pt x="1482533" y="2874116"/>
                  <a:pt x="1473408" y="2886891"/>
                </a:cubicBezTo>
                <a:cubicBezTo>
                  <a:pt x="1460754" y="2904607"/>
                  <a:pt x="1446873" y="2921426"/>
                  <a:pt x="1434219" y="2939142"/>
                </a:cubicBezTo>
                <a:cubicBezTo>
                  <a:pt x="1408553" y="2975074"/>
                  <a:pt x="1403270" y="2998549"/>
                  <a:pt x="1355842" y="3017520"/>
                </a:cubicBezTo>
                <a:cubicBezTo>
                  <a:pt x="1331250" y="3027357"/>
                  <a:pt x="1303591" y="3026228"/>
                  <a:pt x="1277465" y="3030582"/>
                </a:cubicBezTo>
                <a:cubicBezTo>
                  <a:pt x="1255694" y="3043645"/>
                  <a:pt x="1233681" y="3056314"/>
                  <a:pt x="1212151" y="3069771"/>
                </a:cubicBezTo>
                <a:cubicBezTo>
                  <a:pt x="1198838" y="3078092"/>
                  <a:pt x="1188423" y="3093169"/>
                  <a:pt x="1172962" y="3095897"/>
                </a:cubicBezTo>
                <a:cubicBezTo>
                  <a:pt x="1112777" y="3106518"/>
                  <a:pt x="1051042" y="3104606"/>
                  <a:pt x="990082" y="3108960"/>
                </a:cubicBezTo>
                <a:cubicBezTo>
                  <a:pt x="797798" y="3087595"/>
                  <a:pt x="939702" y="3113938"/>
                  <a:pt x="807202" y="3069771"/>
                </a:cubicBezTo>
                <a:cubicBezTo>
                  <a:pt x="790291" y="3064134"/>
                  <a:pt x="734632" y="3054128"/>
                  <a:pt x="715762" y="3043645"/>
                </a:cubicBezTo>
                <a:cubicBezTo>
                  <a:pt x="688314" y="3028396"/>
                  <a:pt x="667173" y="3001323"/>
                  <a:pt x="637385" y="2991394"/>
                </a:cubicBezTo>
                <a:cubicBezTo>
                  <a:pt x="624322" y="2987040"/>
                  <a:pt x="610234" y="2985018"/>
                  <a:pt x="598197" y="2978331"/>
                </a:cubicBezTo>
                <a:cubicBezTo>
                  <a:pt x="570749" y="2963082"/>
                  <a:pt x="550281" y="2933696"/>
                  <a:pt x="519819" y="2926080"/>
                </a:cubicBezTo>
                <a:cubicBezTo>
                  <a:pt x="502402" y="2921726"/>
                  <a:pt x="484378" y="2919321"/>
                  <a:pt x="467568" y="2913017"/>
                </a:cubicBezTo>
                <a:cubicBezTo>
                  <a:pt x="364467" y="2874353"/>
                  <a:pt x="461652" y="2904717"/>
                  <a:pt x="376128" y="2847702"/>
                </a:cubicBezTo>
                <a:cubicBezTo>
                  <a:pt x="364671" y="2840064"/>
                  <a:pt x="350002" y="2838994"/>
                  <a:pt x="336939" y="2834640"/>
                </a:cubicBezTo>
                <a:cubicBezTo>
                  <a:pt x="224633" y="2759767"/>
                  <a:pt x="366726" y="2849534"/>
                  <a:pt x="258562" y="2795451"/>
                </a:cubicBezTo>
                <a:cubicBezTo>
                  <a:pt x="157271" y="2744805"/>
                  <a:pt x="278688" y="2789096"/>
                  <a:pt x="180185" y="2756262"/>
                </a:cubicBezTo>
                <a:cubicBezTo>
                  <a:pt x="171476" y="2743199"/>
                  <a:pt x="164110" y="2729135"/>
                  <a:pt x="154059" y="2717074"/>
                </a:cubicBezTo>
                <a:cubicBezTo>
                  <a:pt x="142232" y="2702882"/>
                  <a:pt x="122148" y="2694865"/>
                  <a:pt x="114871" y="2677885"/>
                </a:cubicBezTo>
                <a:cubicBezTo>
                  <a:pt x="108010" y="2661876"/>
                  <a:pt x="103985" y="2623457"/>
                  <a:pt x="101808" y="261257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8007531" y="705394"/>
            <a:ext cx="992778" cy="3422101"/>
          </a:xfrm>
          <a:custGeom>
            <a:avLst/>
            <a:gdLst>
              <a:gd name="connsiteX0" fmla="*/ 65315 w 992778"/>
              <a:gd name="connsiteY0" fmla="*/ 1867989 h 3422101"/>
              <a:gd name="connsiteX1" fmla="*/ 65315 w 992778"/>
              <a:gd name="connsiteY1" fmla="*/ 1867989 h 3422101"/>
              <a:gd name="connsiteX2" fmla="*/ 91440 w 992778"/>
              <a:gd name="connsiteY2" fmla="*/ 1136469 h 3422101"/>
              <a:gd name="connsiteX3" fmla="*/ 117566 w 992778"/>
              <a:gd name="connsiteY3" fmla="*/ 927463 h 3422101"/>
              <a:gd name="connsiteX4" fmla="*/ 143692 w 992778"/>
              <a:gd name="connsiteY4" fmla="*/ 875212 h 3422101"/>
              <a:gd name="connsiteX5" fmla="*/ 156755 w 992778"/>
              <a:gd name="connsiteY5" fmla="*/ 809897 h 3422101"/>
              <a:gd name="connsiteX6" fmla="*/ 182880 w 992778"/>
              <a:gd name="connsiteY6" fmla="*/ 731520 h 3422101"/>
              <a:gd name="connsiteX7" fmla="*/ 222069 w 992778"/>
              <a:gd name="connsiteY7" fmla="*/ 444137 h 3422101"/>
              <a:gd name="connsiteX8" fmla="*/ 248195 w 992778"/>
              <a:gd name="connsiteY8" fmla="*/ 365760 h 3422101"/>
              <a:gd name="connsiteX9" fmla="*/ 274320 w 992778"/>
              <a:gd name="connsiteY9" fmla="*/ 274320 h 3422101"/>
              <a:gd name="connsiteX10" fmla="*/ 313509 w 992778"/>
              <a:gd name="connsiteY10" fmla="*/ 235132 h 3422101"/>
              <a:gd name="connsiteX11" fmla="*/ 339635 w 992778"/>
              <a:gd name="connsiteY11" fmla="*/ 169817 h 3422101"/>
              <a:gd name="connsiteX12" fmla="*/ 352698 w 992778"/>
              <a:gd name="connsiteY12" fmla="*/ 117566 h 3422101"/>
              <a:gd name="connsiteX13" fmla="*/ 444138 w 992778"/>
              <a:gd name="connsiteY13" fmla="*/ 52252 h 3422101"/>
              <a:gd name="connsiteX14" fmla="*/ 509452 w 992778"/>
              <a:gd name="connsiteY14" fmla="*/ 26126 h 3422101"/>
              <a:gd name="connsiteX15" fmla="*/ 587829 w 992778"/>
              <a:gd name="connsiteY15" fmla="*/ 0 h 3422101"/>
              <a:gd name="connsiteX16" fmla="*/ 679269 w 992778"/>
              <a:gd name="connsiteY16" fmla="*/ 52252 h 3422101"/>
              <a:gd name="connsiteX17" fmla="*/ 718458 w 992778"/>
              <a:gd name="connsiteY17" fmla="*/ 78377 h 3422101"/>
              <a:gd name="connsiteX18" fmla="*/ 836023 w 992778"/>
              <a:gd name="connsiteY18" fmla="*/ 222069 h 3422101"/>
              <a:gd name="connsiteX19" fmla="*/ 849086 w 992778"/>
              <a:gd name="connsiteY19" fmla="*/ 261257 h 3422101"/>
              <a:gd name="connsiteX20" fmla="*/ 875212 w 992778"/>
              <a:gd name="connsiteY20" fmla="*/ 404949 h 3422101"/>
              <a:gd name="connsiteX21" fmla="*/ 888275 w 992778"/>
              <a:gd name="connsiteY21" fmla="*/ 457200 h 3422101"/>
              <a:gd name="connsiteX22" fmla="*/ 901338 w 992778"/>
              <a:gd name="connsiteY22" fmla="*/ 600892 h 3422101"/>
              <a:gd name="connsiteX23" fmla="*/ 914400 w 992778"/>
              <a:gd name="connsiteY23" fmla="*/ 653143 h 3422101"/>
              <a:gd name="connsiteX24" fmla="*/ 927463 w 992778"/>
              <a:gd name="connsiteY24" fmla="*/ 757646 h 3422101"/>
              <a:gd name="connsiteX25" fmla="*/ 940526 w 992778"/>
              <a:gd name="connsiteY25" fmla="*/ 809897 h 3422101"/>
              <a:gd name="connsiteX26" fmla="*/ 966652 w 992778"/>
              <a:gd name="connsiteY26" fmla="*/ 914400 h 3422101"/>
              <a:gd name="connsiteX27" fmla="*/ 979715 w 992778"/>
              <a:gd name="connsiteY27" fmla="*/ 1031966 h 3422101"/>
              <a:gd name="connsiteX28" fmla="*/ 992778 w 992778"/>
              <a:gd name="connsiteY28" fmla="*/ 1071155 h 3422101"/>
              <a:gd name="connsiteX29" fmla="*/ 979715 w 992778"/>
              <a:gd name="connsiteY29" fmla="*/ 2011680 h 3422101"/>
              <a:gd name="connsiteX30" fmla="*/ 953589 w 992778"/>
              <a:gd name="connsiteY30" fmla="*/ 2821577 h 3422101"/>
              <a:gd name="connsiteX31" fmla="*/ 940526 w 992778"/>
              <a:gd name="connsiteY31" fmla="*/ 2965269 h 3422101"/>
              <a:gd name="connsiteX32" fmla="*/ 901338 w 992778"/>
              <a:gd name="connsiteY32" fmla="*/ 3108960 h 3422101"/>
              <a:gd name="connsiteX33" fmla="*/ 888275 w 992778"/>
              <a:gd name="connsiteY33" fmla="*/ 3317966 h 3422101"/>
              <a:gd name="connsiteX34" fmla="*/ 862149 w 992778"/>
              <a:gd name="connsiteY34" fmla="*/ 3409406 h 3422101"/>
              <a:gd name="connsiteX35" fmla="*/ 809898 w 992778"/>
              <a:gd name="connsiteY35" fmla="*/ 3396343 h 3422101"/>
              <a:gd name="connsiteX36" fmla="*/ 770709 w 992778"/>
              <a:gd name="connsiteY36" fmla="*/ 3370217 h 3422101"/>
              <a:gd name="connsiteX37" fmla="*/ 666206 w 992778"/>
              <a:gd name="connsiteY37" fmla="*/ 3344092 h 3422101"/>
              <a:gd name="connsiteX38" fmla="*/ 391886 w 992778"/>
              <a:gd name="connsiteY38" fmla="*/ 3344092 h 3422101"/>
              <a:gd name="connsiteX39" fmla="*/ 287383 w 992778"/>
              <a:gd name="connsiteY39" fmla="*/ 3226526 h 3422101"/>
              <a:gd name="connsiteX40" fmla="*/ 248195 w 992778"/>
              <a:gd name="connsiteY40" fmla="*/ 3200400 h 3422101"/>
              <a:gd name="connsiteX41" fmla="*/ 143692 w 992778"/>
              <a:gd name="connsiteY41" fmla="*/ 3174275 h 3422101"/>
              <a:gd name="connsiteX42" fmla="*/ 26126 w 992778"/>
              <a:gd name="connsiteY42" fmla="*/ 3082835 h 3422101"/>
              <a:gd name="connsiteX43" fmla="*/ 0 w 992778"/>
              <a:gd name="connsiteY43" fmla="*/ 3043646 h 3422101"/>
              <a:gd name="connsiteX44" fmla="*/ 13063 w 992778"/>
              <a:gd name="connsiteY44" fmla="*/ 2312126 h 3422101"/>
              <a:gd name="connsiteX45" fmla="*/ 26126 w 992778"/>
              <a:gd name="connsiteY45" fmla="*/ 1998617 h 3422101"/>
              <a:gd name="connsiteX46" fmla="*/ 52252 w 992778"/>
              <a:gd name="connsiteY46" fmla="*/ 1959429 h 3422101"/>
              <a:gd name="connsiteX47" fmla="*/ 65315 w 992778"/>
              <a:gd name="connsiteY47" fmla="*/ 1867989 h 342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992778" h="3422101">
                <a:moveTo>
                  <a:pt x="65315" y="1867989"/>
                </a:moveTo>
                <a:lnTo>
                  <a:pt x="65315" y="1867989"/>
                </a:lnTo>
                <a:cubicBezTo>
                  <a:pt x="47303" y="1363645"/>
                  <a:pt x="39831" y="1639658"/>
                  <a:pt x="91440" y="1136469"/>
                </a:cubicBezTo>
                <a:cubicBezTo>
                  <a:pt x="94866" y="1103063"/>
                  <a:pt x="100447" y="978818"/>
                  <a:pt x="117566" y="927463"/>
                </a:cubicBezTo>
                <a:cubicBezTo>
                  <a:pt x="123724" y="908989"/>
                  <a:pt x="134983" y="892629"/>
                  <a:pt x="143692" y="875212"/>
                </a:cubicBezTo>
                <a:cubicBezTo>
                  <a:pt x="148046" y="853440"/>
                  <a:pt x="150913" y="831318"/>
                  <a:pt x="156755" y="809897"/>
                </a:cubicBezTo>
                <a:cubicBezTo>
                  <a:pt x="164001" y="783329"/>
                  <a:pt x="182880" y="731520"/>
                  <a:pt x="182880" y="731520"/>
                </a:cubicBezTo>
                <a:cubicBezTo>
                  <a:pt x="190077" y="645155"/>
                  <a:pt x="193751" y="529090"/>
                  <a:pt x="222069" y="444137"/>
                </a:cubicBezTo>
                <a:cubicBezTo>
                  <a:pt x="230778" y="418011"/>
                  <a:pt x="241516" y="392477"/>
                  <a:pt x="248195" y="365760"/>
                </a:cubicBezTo>
                <a:cubicBezTo>
                  <a:pt x="249936" y="358797"/>
                  <a:pt x="266826" y="285560"/>
                  <a:pt x="274320" y="274320"/>
                </a:cubicBezTo>
                <a:cubicBezTo>
                  <a:pt x="284567" y="258949"/>
                  <a:pt x="300446" y="248195"/>
                  <a:pt x="313509" y="235132"/>
                </a:cubicBezTo>
                <a:cubicBezTo>
                  <a:pt x="322218" y="213360"/>
                  <a:pt x="332220" y="192062"/>
                  <a:pt x="339635" y="169817"/>
                </a:cubicBezTo>
                <a:cubicBezTo>
                  <a:pt x="345312" y="152785"/>
                  <a:pt x="343791" y="133154"/>
                  <a:pt x="352698" y="117566"/>
                </a:cubicBezTo>
                <a:cubicBezTo>
                  <a:pt x="372458" y="82985"/>
                  <a:pt x="410355" y="67266"/>
                  <a:pt x="444138" y="52252"/>
                </a:cubicBezTo>
                <a:cubicBezTo>
                  <a:pt x="465566" y="42729"/>
                  <a:pt x="487415" y="34139"/>
                  <a:pt x="509452" y="26126"/>
                </a:cubicBezTo>
                <a:cubicBezTo>
                  <a:pt x="535333" y="16715"/>
                  <a:pt x="587829" y="0"/>
                  <a:pt x="587829" y="0"/>
                </a:cubicBezTo>
                <a:cubicBezTo>
                  <a:pt x="651425" y="21199"/>
                  <a:pt x="610068" y="2823"/>
                  <a:pt x="679269" y="52252"/>
                </a:cubicBezTo>
                <a:cubicBezTo>
                  <a:pt x="692044" y="61377"/>
                  <a:pt x="706643" y="68039"/>
                  <a:pt x="718458" y="78377"/>
                </a:cubicBezTo>
                <a:cubicBezTo>
                  <a:pt x="752838" y="108459"/>
                  <a:pt x="820882" y="176646"/>
                  <a:pt x="836023" y="222069"/>
                </a:cubicBezTo>
                <a:lnTo>
                  <a:pt x="849086" y="261257"/>
                </a:lnTo>
                <a:cubicBezTo>
                  <a:pt x="858539" y="317977"/>
                  <a:pt x="863040" y="350176"/>
                  <a:pt x="875212" y="404949"/>
                </a:cubicBezTo>
                <a:cubicBezTo>
                  <a:pt x="879107" y="422475"/>
                  <a:pt x="883921" y="439783"/>
                  <a:pt x="888275" y="457200"/>
                </a:cubicBezTo>
                <a:cubicBezTo>
                  <a:pt x="892629" y="505097"/>
                  <a:pt x="894982" y="553219"/>
                  <a:pt x="901338" y="600892"/>
                </a:cubicBezTo>
                <a:cubicBezTo>
                  <a:pt x="903711" y="618687"/>
                  <a:pt x="911449" y="635434"/>
                  <a:pt x="914400" y="653143"/>
                </a:cubicBezTo>
                <a:cubicBezTo>
                  <a:pt x="920171" y="687771"/>
                  <a:pt x="921692" y="723018"/>
                  <a:pt x="927463" y="757646"/>
                </a:cubicBezTo>
                <a:cubicBezTo>
                  <a:pt x="930415" y="775355"/>
                  <a:pt x="936631" y="792371"/>
                  <a:pt x="940526" y="809897"/>
                </a:cubicBezTo>
                <a:cubicBezTo>
                  <a:pt x="961544" y="904478"/>
                  <a:pt x="943309" y="844373"/>
                  <a:pt x="966652" y="914400"/>
                </a:cubicBezTo>
                <a:cubicBezTo>
                  <a:pt x="971006" y="953589"/>
                  <a:pt x="973233" y="993073"/>
                  <a:pt x="979715" y="1031966"/>
                </a:cubicBezTo>
                <a:cubicBezTo>
                  <a:pt x="981979" y="1045548"/>
                  <a:pt x="992778" y="1057385"/>
                  <a:pt x="992778" y="1071155"/>
                </a:cubicBezTo>
                <a:cubicBezTo>
                  <a:pt x="992778" y="1384694"/>
                  <a:pt x="986733" y="1698220"/>
                  <a:pt x="979715" y="2011680"/>
                </a:cubicBezTo>
                <a:cubicBezTo>
                  <a:pt x="973669" y="2281718"/>
                  <a:pt x="964680" y="2551699"/>
                  <a:pt x="953589" y="2821577"/>
                </a:cubicBezTo>
                <a:cubicBezTo>
                  <a:pt x="951614" y="2869631"/>
                  <a:pt x="949129" y="2917950"/>
                  <a:pt x="940526" y="2965269"/>
                </a:cubicBezTo>
                <a:cubicBezTo>
                  <a:pt x="931645" y="3014115"/>
                  <a:pt x="914401" y="3061063"/>
                  <a:pt x="901338" y="3108960"/>
                </a:cubicBezTo>
                <a:cubicBezTo>
                  <a:pt x="896984" y="3178629"/>
                  <a:pt x="897304" y="3248748"/>
                  <a:pt x="888275" y="3317966"/>
                </a:cubicBezTo>
                <a:cubicBezTo>
                  <a:pt x="884175" y="3349399"/>
                  <a:pt x="884564" y="3386991"/>
                  <a:pt x="862149" y="3409406"/>
                </a:cubicBezTo>
                <a:cubicBezTo>
                  <a:pt x="849454" y="3422101"/>
                  <a:pt x="827315" y="3400697"/>
                  <a:pt x="809898" y="3396343"/>
                </a:cubicBezTo>
                <a:cubicBezTo>
                  <a:pt x="796835" y="3387634"/>
                  <a:pt x="784751" y="3377238"/>
                  <a:pt x="770709" y="3370217"/>
                </a:cubicBezTo>
                <a:cubicBezTo>
                  <a:pt x="743935" y="3356830"/>
                  <a:pt x="691041" y="3349059"/>
                  <a:pt x="666206" y="3344092"/>
                </a:cubicBezTo>
                <a:cubicBezTo>
                  <a:pt x="451945" y="3374700"/>
                  <a:pt x="542536" y="3387134"/>
                  <a:pt x="391886" y="3344092"/>
                </a:cubicBezTo>
                <a:cubicBezTo>
                  <a:pt x="367657" y="3315017"/>
                  <a:pt x="321877" y="3255271"/>
                  <a:pt x="287383" y="3226526"/>
                </a:cubicBezTo>
                <a:cubicBezTo>
                  <a:pt x="275322" y="3216475"/>
                  <a:pt x="262949" y="3205765"/>
                  <a:pt x="248195" y="3200400"/>
                </a:cubicBezTo>
                <a:cubicBezTo>
                  <a:pt x="214450" y="3188129"/>
                  <a:pt x="178526" y="3182983"/>
                  <a:pt x="143692" y="3174275"/>
                </a:cubicBezTo>
                <a:cubicBezTo>
                  <a:pt x="89078" y="3137865"/>
                  <a:pt x="64494" y="3128876"/>
                  <a:pt x="26126" y="3082835"/>
                </a:cubicBezTo>
                <a:cubicBezTo>
                  <a:pt x="16075" y="3070774"/>
                  <a:pt x="8709" y="3056709"/>
                  <a:pt x="0" y="3043646"/>
                </a:cubicBezTo>
                <a:cubicBezTo>
                  <a:pt x="4354" y="2799806"/>
                  <a:pt x="6968" y="2555929"/>
                  <a:pt x="13063" y="2312126"/>
                </a:cubicBezTo>
                <a:cubicBezTo>
                  <a:pt x="15677" y="2207565"/>
                  <a:pt x="14575" y="2102571"/>
                  <a:pt x="26126" y="1998617"/>
                </a:cubicBezTo>
                <a:cubicBezTo>
                  <a:pt x="27860" y="1983014"/>
                  <a:pt x="49173" y="1974824"/>
                  <a:pt x="52252" y="1959429"/>
                </a:cubicBezTo>
                <a:cubicBezTo>
                  <a:pt x="58230" y="1929541"/>
                  <a:pt x="63138" y="1883229"/>
                  <a:pt x="65315" y="1867989"/>
                </a:cubicBez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p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2276872"/>
            <a:ext cx="680986" cy="714438"/>
          </a:xfrm>
          <a:prstGeom prst="rect">
            <a:avLst/>
          </a:prstGeom>
        </p:spPr>
      </p:pic>
      <p:pic>
        <p:nvPicPr>
          <p:cNvPr id="11" name="Picture 10" descr="oran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72400" y="2132856"/>
            <a:ext cx="720080" cy="63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896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229600" cy="5301208"/>
          </a:xfrm>
        </p:spPr>
        <p:txBody>
          <a:bodyPr>
            <a:normAutofit/>
          </a:bodyPr>
          <a:lstStyle/>
          <a:p>
            <a:r>
              <a:rPr lang="en-GB" dirty="0" smtClean="0"/>
              <a:t>Shapley value in ISGs is </a:t>
            </a:r>
            <a:r>
              <a:rPr lang="en-GB" dirty="0" smtClean="0">
                <a:solidFill>
                  <a:schemeClr val="accent1"/>
                </a:solidFill>
              </a:rPr>
              <a:t>easy</a:t>
            </a:r>
            <a:r>
              <a:rPr lang="en-GB" dirty="0" smtClean="0"/>
              <a:t> to compute:</a:t>
            </a:r>
          </a:p>
          <a:p>
            <a:pPr lvl="1"/>
            <a:r>
              <a:rPr lang="en-GB" dirty="0" smtClean="0"/>
              <a:t>let </a:t>
            </a:r>
            <a:r>
              <a:rPr lang="en-GB" dirty="0" smtClean="0">
                <a:solidFill>
                  <a:srgbClr val="FF0000"/>
                </a:solidFill>
              </a:rPr>
              <a:t>E = {e</a:t>
            </a:r>
            <a:r>
              <a:rPr lang="en-GB" baseline="30000" dirty="0" smtClean="0">
                <a:solidFill>
                  <a:srgbClr val="FF0000"/>
                </a:solidFill>
              </a:rPr>
              <a:t>1</a:t>
            </a:r>
            <a:r>
              <a:rPr lang="en-GB" dirty="0" smtClean="0">
                <a:solidFill>
                  <a:srgbClr val="FF0000"/>
                </a:solidFill>
              </a:rPr>
              <a:t>, ..., </a:t>
            </a:r>
            <a:r>
              <a:rPr lang="en-GB" dirty="0" err="1" smtClean="0">
                <a:solidFill>
                  <a:srgbClr val="FF0000"/>
                </a:solidFill>
              </a:rPr>
              <a:t>e</a:t>
            </a:r>
            <a:r>
              <a:rPr lang="en-GB" baseline="30000" dirty="0" err="1" smtClean="0">
                <a:solidFill>
                  <a:srgbClr val="FF0000"/>
                </a:solidFill>
              </a:rPr>
              <a:t>k</a:t>
            </a:r>
            <a:r>
              <a:rPr lang="en-GB" dirty="0" smtClean="0">
                <a:solidFill>
                  <a:srgbClr val="FF0000"/>
                </a:solidFill>
              </a:rPr>
              <a:t>} </a:t>
            </a:r>
            <a:r>
              <a:rPr lang="en-GB" dirty="0" smtClean="0"/>
              <a:t>be the list </a:t>
            </a:r>
            <a:br>
              <a:rPr lang="en-GB" dirty="0" smtClean="0"/>
            </a:br>
            <a:r>
              <a:rPr lang="en-GB" dirty="0" smtClean="0"/>
              <a:t>of edges of the graph</a:t>
            </a:r>
          </a:p>
          <a:p>
            <a:pPr lvl="1"/>
            <a:r>
              <a:rPr lang="en-GB" dirty="0" smtClean="0"/>
              <a:t>let </a:t>
            </a:r>
            <a:r>
              <a:rPr lang="en-GB" dirty="0" err="1" smtClean="0">
                <a:solidFill>
                  <a:srgbClr val="FF0000"/>
                </a:solidFill>
              </a:rPr>
              <a:t>G</a:t>
            </a:r>
            <a:r>
              <a:rPr lang="en-GB" baseline="30000" dirty="0" err="1" smtClean="0">
                <a:solidFill>
                  <a:srgbClr val="FF0000"/>
                </a:solidFill>
              </a:rPr>
              <a:t>j</a:t>
            </a:r>
            <a:r>
              <a:rPr lang="en-GB" dirty="0" smtClean="0"/>
              <a:t> be the induced </a:t>
            </a:r>
            <a:r>
              <a:rPr lang="en-GB" dirty="0" err="1" smtClean="0"/>
              <a:t>subgraph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game on the graph that </a:t>
            </a:r>
            <a:br>
              <a:rPr lang="en-GB" dirty="0" smtClean="0"/>
            </a:br>
            <a:r>
              <a:rPr lang="en-GB" dirty="0" smtClean="0"/>
              <a:t>contains edge </a:t>
            </a:r>
            <a:r>
              <a:rPr lang="en-GB" dirty="0" err="1" smtClean="0">
                <a:solidFill>
                  <a:srgbClr val="FF0000"/>
                </a:solidFill>
              </a:rPr>
              <a:t>e</a:t>
            </a:r>
            <a:r>
              <a:rPr lang="en-GB" baseline="30000" dirty="0" err="1" smtClean="0">
                <a:solidFill>
                  <a:srgbClr val="FF0000"/>
                </a:solidFill>
              </a:rPr>
              <a:t>j</a:t>
            </a:r>
            <a:r>
              <a:rPr lang="en-GB" dirty="0" smtClean="0"/>
              <a:t> only</a:t>
            </a:r>
          </a:p>
          <a:p>
            <a:pPr lvl="1"/>
            <a:r>
              <a:rPr lang="en-GB" dirty="0" smtClean="0"/>
              <a:t>we have </a:t>
            </a:r>
            <a:r>
              <a:rPr lang="en-GB" dirty="0" smtClean="0">
                <a:solidFill>
                  <a:srgbClr val="FF0000"/>
                </a:solidFill>
              </a:rPr>
              <a:t>G = G</a:t>
            </a:r>
            <a:r>
              <a:rPr lang="en-GB" baseline="30000" dirty="0" smtClean="0">
                <a:solidFill>
                  <a:srgbClr val="FF0000"/>
                </a:solidFill>
              </a:rPr>
              <a:t>1</a:t>
            </a:r>
            <a:r>
              <a:rPr lang="en-GB" dirty="0" smtClean="0">
                <a:solidFill>
                  <a:srgbClr val="FF0000"/>
                </a:solidFill>
              </a:rPr>
              <a:t> + ... + </a:t>
            </a:r>
            <a:r>
              <a:rPr lang="en-GB" dirty="0" err="1" smtClean="0">
                <a:solidFill>
                  <a:srgbClr val="FF0000"/>
                </a:solidFill>
              </a:rPr>
              <a:t>G</a:t>
            </a:r>
            <a:r>
              <a:rPr lang="en-GB" baseline="30000" dirty="0" err="1" smtClean="0">
                <a:solidFill>
                  <a:srgbClr val="FF0000"/>
                </a:solidFill>
              </a:rPr>
              <a:t>k</a:t>
            </a:r>
            <a:endParaRPr lang="en-GB" baseline="30000" dirty="0" smtClean="0">
              <a:solidFill>
                <a:srgbClr val="FF0000"/>
              </a:solidFill>
            </a:endParaRPr>
          </a:p>
          <a:p>
            <a:pPr lvl="1"/>
            <a:r>
              <a:rPr lang="en-GB" dirty="0" err="1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GB" baseline="-25000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dirty="0" err="1" smtClean="0">
                <a:solidFill>
                  <a:srgbClr val="FF0000"/>
                </a:solidFill>
              </a:rPr>
              <a:t>G</a:t>
            </a:r>
            <a:r>
              <a:rPr lang="en-GB" baseline="30000" dirty="0" err="1" smtClean="0">
                <a:solidFill>
                  <a:srgbClr val="FF0000"/>
                </a:solidFill>
              </a:rPr>
              <a:t>j</a:t>
            </a:r>
            <a:r>
              <a:rPr lang="en-GB" dirty="0" smtClean="0">
                <a:solidFill>
                  <a:srgbClr val="FF0000"/>
                </a:solidFill>
              </a:rPr>
              <a:t>) = w(</a:t>
            </a:r>
            <a:r>
              <a:rPr lang="en-GB" dirty="0" err="1" smtClean="0">
                <a:solidFill>
                  <a:srgbClr val="FF0000"/>
                </a:solidFill>
              </a:rPr>
              <a:t>e</a:t>
            </a:r>
            <a:r>
              <a:rPr lang="en-GB" baseline="30000" dirty="0" err="1" smtClean="0">
                <a:solidFill>
                  <a:srgbClr val="FF0000"/>
                </a:solidFill>
              </a:rPr>
              <a:t>j</a:t>
            </a:r>
            <a:r>
              <a:rPr lang="en-GB" dirty="0" smtClean="0">
                <a:solidFill>
                  <a:srgbClr val="FF0000"/>
                </a:solidFill>
              </a:rPr>
              <a:t>)/2</a:t>
            </a:r>
            <a:r>
              <a:rPr lang="en-GB" dirty="0" smtClean="0"/>
              <a:t> if </a:t>
            </a:r>
            <a:r>
              <a:rPr lang="en-GB" dirty="0" err="1" smtClean="0">
                <a:solidFill>
                  <a:srgbClr val="FF0000"/>
                </a:solidFill>
              </a:rPr>
              <a:t>e</a:t>
            </a:r>
            <a:r>
              <a:rPr lang="en-GB" baseline="30000" dirty="0" err="1" smtClean="0">
                <a:solidFill>
                  <a:srgbClr val="FF0000"/>
                </a:solidFill>
              </a:rPr>
              <a:t>j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is adjacent to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and </a:t>
            </a:r>
            <a:r>
              <a:rPr lang="en-GB" dirty="0" smtClean="0">
                <a:solidFill>
                  <a:srgbClr val="FF0000"/>
                </a:solidFill>
              </a:rPr>
              <a:t>0</a:t>
            </a:r>
            <a:r>
              <a:rPr lang="en-GB" dirty="0" smtClean="0"/>
              <a:t> otherwise</a:t>
            </a:r>
          </a:p>
          <a:p>
            <a:pPr lvl="1"/>
            <a:r>
              <a:rPr lang="en-GB" dirty="0" err="1" smtClean="0">
                <a:solidFill>
                  <a:srgbClr val="FF0000"/>
                </a:solidFill>
                <a:latin typeface="Symbol" pitchFamily="18" charset="2"/>
              </a:rPr>
              <a:t>f</a:t>
            </a:r>
            <a:r>
              <a:rPr lang="en-GB" baseline="-25000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(G)</a:t>
            </a:r>
            <a:r>
              <a:rPr lang="en-GB" dirty="0" smtClean="0"/>
              <a:t> = (weight of edges adjacent to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)/</a:t>
            </a:r>
            <a:r>
              <a:rPr lang="en-GB" dirty="0" smtClean="0">
                <a:solidFill>
                  <a:srgbClr val="FF0000"/>
                </a:solidFill>
              </a:rPr>
              <a:t>2</a:t>
            </a:r>
          </a:p>
          <a:p>
            <a:pPr lvl="1"/>
            <a:endParaRPr lang="en-GB" dirty="0" smtClean="0"/>
          </a:p>
          <a:p>
            <a:pPr lvl="1">
              <a:buNone/>
            </a:pPr>
            <a:endParaRPr lang="en-GB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Induced Subgraph Games: </a:t>
            </a:r>
            <a:br>
              <a:rPr lang="en-GB" dirty="0" smtClean="0"/>
            </a:br>
            <a:r>
              <a:rPr lang="en-GB" dirty="0" smtClean="0"/>
              <a:t>Shapley Value</a:t>
            </a:r>
            <a:endParaRPr lang="en-US" dirty="0">
              <a:solidFill>
                <a:srgbClr val="7030A0"/>
              </a:solidFill>
            </a:endParaRPr>
          </a:p>
        </p:txBody>
      </p:sp>
      <p:grpSp>
        <p:nvGrpSpPr>
          <p:cNvPr id="95" name="Group 94"/>
          <p:cNvGrpSpPr/>
          <p:nvPr/>
        </p:nvGrpSpPr>
        <p:grpSpPr>
          <a:xfrm>
            <a:off x="6300192" y="2996952"/>
            <a:ext cx="1130770" cy="1058416"/>
            <a:chOff x="6156176" y="2132856"/>
            <a:chExt cx="1130770" cy="1058416"/>
          </a:xfrm>
        </p:grpSpPr>
        <p:grpSp>
          <p:nvGrpSpPr>
            <p:cNvPr id="41" name="Group 40"/>
            <p:cNvGrpSpPr/>
            <p:nvPr/>
          </p:nvGrpSpPr>
          <p:grpSpPr>
            <a:xfrm>
              <a:off x="6156176" y="2420888"/>
              <a:ext cx="986408" cy="770384"/>
              <a:chOff x="7524328" y="1412776"/>
              <a:chExt cx="986408" cy="770384"/>
            </a:xfrm>
          </p:grpSpPr>
          <p:cxnSp>
            <p:nvCxnSpPr>
              <p:cNvPr id="30" name="Straight Connector 29"/>
              <p:cNvCxnSpPr/>
              <p:nvPr/>
            </p:nvCxnSpPr>
            <p:spPr>
              <a:xfrm rot="5400000" flipH="1" flipV="1">
                <a:off x="7524328" y="1556792"/>
                <a:ext cx="576064" cy="432048"/>
              </a:xfrm>
              <a:prstGeom prst="line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7596336" y="2060848"/>
                <a:ext cx="86409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rot="16200000" flipH="1">
                <a:off x="7956376" y="1556792"/>
                <a:ext cx="576064" cy="432048"/>
              </a:xfrm>
              <a:prstGeom prst="line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Oval 36"/>
              <p:cNvSpPr/>
              <p:nvPr/>
            </p:nvSpPr>
            <p:spPr>
              <a:xfrm>
                <a:off x="7524328" y="1988840"/>
                <a:ext cx="194320" cy="1943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Oval 37"/>
              <p:cNvSpPr/>
              <p:nvPr/>
            </p:nvSpPr>
            <p:spPr>
              <a:xfrm>
                <a:off x="7956376" y="1412776"/>
                <a:ext cx="194320" cy="1943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Oval 38"/>
              <p:cNvSpPr/>
              <p:nvPr/>
            </p:nvSpPr>
            <p:spPr>
              <a:xfrm>
                <a:off x="8316416" y="1988840"/>
                <a:ext cx="194320" cy="1943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1" name="TextBox 90"/>
            <p:cNvSpPr txBox="1"/>
            <p:nvPr/>
          </p:nvSpPr>
          <p:spPr>
            <a:xfrm>
              <a:off x="6876256" y="2132856"/>
              <a:ext cx="4106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G</a:t>
              </a:r>
              <a:endParaRPr lang="en-US" sz="28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7812360" y="1196752"/>
            <a:ext cx="1252598" cy="914400"/>
            <a:chOff x="7812360" y="1196752"/>
            <a:chExt cx="1252598" cy="914400"/>
          </a:xfrm>
        </p:grpSpPr>
        <p:grpSp>
          <p:nvGrpSpPr>
            <p:cNvPr id="81" name="Group 80"/>
            <p:cNvGrpSpPr/>
            <p:nvPr/>
          </p:nvGrpSpPr>
          <p:grpSpPr>
            <a:xfrm>
              <a:off x="7812360" y="1340768"/>
              <a:ext cx="986408" cy="770384"/>
              <a:chOff x="7812360" y="1556792"/>
              <a:chExt cx="986408" cy="770384"/>
            </a:xfrm>
          </p:grpSpPr>
          <p:cxnSp>
            <p:nvCxnSpPr>
              <p:cNvPr id="43" name="Straight Connector 42"/>
              <p:cNvCxnSpPr/>
              <p:nvPr/>
            </p:nvCxnSpPr>
            <p:spPr>
              <a:xfrm rot="5400000" flipH="1" flipV="1">
                <a:off x="7812360" y="1700808"/>
                <a:ext cx="576064" cy="432048"/>
              </a:xfrm>
              <a:prstGeom prst="line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/>
              <p:nvPr/>
            </p:nvSpPr>
            <p:spPr>
              <a:xfrm>
                <a:off x="7812360" y="2132856"/>
                <a:ext cx="194320" cy="1943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/>
              <p:cNvSpPr/>
              <p:nvPr/>
            </p:nvSpPr>
            <p:spPr>
              <a:xfrm>
                <a:off x="8244408" y="1556792"/>
                <a:ext cx="194320" cy="1943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8604448" y="2132856"/>
                <a:ext cx="194320" cy="1943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8532440" y="1196752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G</a:t>
              </a:r>
              <a:r>
                <a:rPr lang="en-GB" sz="2800" baseline="30000" dirty="0" smtClean="0">
                  <a:solidFill>
                    <a:srgbClr val="FF0000"/>
                  </a:solidFill>
                </a:rPr>
                <a:t>1</a:t>
              </a:r>
              <a:endParaRPr lang="en-US" sz="2800" baseline="30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7963410" y="3212976"/>
            <a:ext cx="1180590" cy="842392"/>
            <a:chOff x="7812360" y="2348880"/>
            <a:chExt cx="1180590" cy="842392"/>
          </a:xfrm>
        </p:grpSpPr>
        <p:grpSp>
          <p:nvGrpSpPr>
            <p:cNvPr id="82" name="Group 81"/>
            <p:cNvGrpSpPr/>
            <p:nvPr/>
          </p:nvGrpSpPr>
          <p:grpSpPr>
            <a:xfrm>
              <a:off x="7812360" y="2420888"/>
              <a:ext cx="986408" cy="770384"/>
              <a:chOff x="7812360" y="2420888"/>
              <a:chExt cx="986408" cy="770384"/>
            </a:xfrm>
          </p:grpSpPr>
          <p:cxnSp>
            <p:nvCxnSpPr>
              <p:cNvPr id="60" name="Straight Connector 59"/>
              <p:cNvCxnSpPr/>
              <p:nvPr/>
            </p:nvCxnSpPr>
            <p:spPr>
              <a:xfrm rot="16200000" flipH="1">
                <a:off x="8244408" y="2564904"/>
                <a:ext cx="576064" cy="432048"/>
              </a:xfrm>
              <a:prstGeom prst="line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/>
              <p:cNvSpPr/>
              <p:nvPr/>
            </p:nvSpPr>
            <p:spPr>
              <a:xfrm>
                <a:off x="7812360" y="2996952"/>
                <a:ext cx="194320" cy="1943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Oval 61"/>
              <p:cNvSpPr/>
              <p:nvPr/>
            </p:nvSpPr>
            <p:spPr>
              <a:xfrm>
                <a:off x="8244408" y="2420888"/>
                <a:ext cx="194320" cy="1943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Oval 62"/>
              <p:cNvSpPr/>
              <p:nvPr/>
            </p:nvSpPr>
            <p:spPr>
              <a:xfrm>
                <a:off x="8604448" y="2996952"/>
                <a:ext cx="194320" cy="1943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3" name="TextBox 92"/>
            <p:cNvSpPr txBox="1"/>
            <p:nvPr/>
          </p:nvSpPr>
          <p:spPr>
            <a:xfrm>
              <a:off x="8460432" y="2348880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G</a:t>
              </a:r>
              <a:r>
                <a:rPr lang="en-GB" sz="2800" baseline="30000" dirty="0" smtClean="0">
                  <a:solidFill>
                    <a:srgbClr val="FF0000"/>
                  </a:solidFill>
                </a:rPr>
                <a:t>2</a:t>
              </a:r>
              <a:endParaRPr lang="en-US" sz="2800" baseline="30000" dirty="0" smtClean="0">
                <a:solidFill>
                  <a:srgbClr val="FF0000"/>
                </a:solidFill>
              </a:endParaRP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7963410" y="4941168"/>
            <a:ext cx="1180590" cy="914400"/>
            <a:chOff x="7812360" y="3501008"/>
            <a:chExt cx="1180590" cy="914400"/>
          </a:xfrm>
        </p:grpSpPr>
        <p:grpSp>
          <p:nvGrpSpPr>
            <p:cNvPr id="98" name="Group 97"/>
            <p:cNvGrpSpPr/>
            <p:nvPr/>
          </p:nvGrpSpPr>
          <p:grpSpPr>
            <a:xfrm>
              <a:off x="7812360" y="3645024"/>
              <a:ext cx="986408" cy="770384"/>
              <a:chOff x="7812360" y="3645024"/>
              <a:chExt cx="986408" cy="770384"/>
            </a:xfrm>
          </p:grpSpPr>
          <p:cxnSp>
            <p:nvCxnSpPr>
              <p:cNvPr id="69" name="Straight Connector 68"/>
              <p:cNvCxnSpPr/>
              <p:nvPr/>
            </p:nvCxnSpPr>
            <p:spPr>
              <a:xfrm>
                <a:off x="7884368" y="4293096"/>
                <a:ext cx="864096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Oval 77"/>
              <p:cNvSpPr/>
              <p:nvPr/>
            </p:nvSpPr>
            <p:spPr>
              <a:xfrm>
                <a:off x="7812360" y="4221088"/>
                <a:ext cx="194320" cy="1943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Oval 78"/>
              <p:cNvSpPr/>
              <p:nvPr/>
            </p:nvSpPr>
            <p:spPr>
              <a:xfrm>
                <a:off x="8244408" y="3645024"/>
                <a:ext cx="194320" cy="1943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Oval 79"/>
              <p:cNvSpPr/>
              <p:nvPr/>
            </p:nvSpPr>
            <p:spPr>
              <a:xfrm>
                <a:off x="8604448" y="4221088"/>
                <a:ext cx="194320" cy="194320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8460432" y="3501008"/>
              <a:ext cx="53251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 smtClean="0">
                  <a:solidFill>
                    <a:srgbClr val="FF0000"/>
                  </a:solidFill>
                </a:rPr>
                <a:t>G</a:t>
              </a:r>
              <a:r>
                <a:rPr lang="en-GB" sz="2800" baseline="30000" dirty="0" smtClean="0">
                  <a:solidFill>
                    <a:srgbClr val="FF0000"/>
                  </a:solidFill>
                </a:rPr>
                <a:t>3</a:t>
              </a:r>
              <a:endParaRPr lang="en-US" sz="2800" baseline="30000" dirty="0" smtClean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8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Shapley Value in </a:t>
            </a:r>
            <a:br>
              <a:rPr lang="en-GB" dirty="0" smtClean="0"/>
            </a:br>
            <a:r>
              <a:rPr lang="en-GB" dirty="0" smtClean="0"/>
              <a:t>Weighted Voting Games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853136"/>
          </a:xfrm>
        </p:spPr>
        <p:txBody>
          <a:bodyPr>
            <a:normAutofit/>
          </a:bodyPr>
          <a:lstStyle/>
          <a:p>
            <a:r>
              <a:rPr lang="en-GB" dirty="0" smtClean="0"/>
              <a:t>In a simple game </a:t>
            </a:r>
            <a:r>
              <a:rPr lang="en-GB" dirty="0" smtClean="0">
                <a:solidFill>
                  <a:srgbClr val="FF0000"/>
                </a:solidFill>
              </a:rPr>
              <a:t>G = (N, v)</a:t>
            </a:r>
            <a:r>
              <a:rPr lang="en-GB" dirty="0" smtClean="0"/>
              <a:t>, a player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 is said to be </a:t>
            </a:r>
            <a:r>
              <a:rPr lang="en-GB" dirty="0" smtClean="0">
                <a:solidFill>
                  <a:schemeClr val="accent1"/>
                </a:solidFill>
              </a:rPr>
              <a:t>pivotal </a:t>
            </a:r>
          </a:p>
          <a:p>
            <a:pPr lvl="1"/>
            <a:r>
              <a:rPr lang="en-GB" dirty="0" smtClean="0"/>
              <a:t>for a coalition </a:t>
            </a:r>
            <a:r>
              <a:rPr lang="en-GB" dirty="0" smtClean="0">
                <a:solidFill>
                  <a:srgbClr val="FF0000"/>
                </a:solidFill>
              </a:rPr>
              <a:t>C </a:t>
            </a:r>
            <a:r>
              <a:rPr lang="en-GB" dirty="0" smtClean="0">
                <a:solidFill>
                  <a:srgbClr val="FF0000"/>
                </a:solidFill>
                <a:latin typeface="Cambria Math"/>
                <a:ea typeface="Cambria Math"/>
              </a:rPr>
              <a:t>⊆</a:t>
            </a:r>
            <a:r>
              <a:rPr lang="en-GB" dirty="0" smtClean="0">
                <a:solidFill>
                  <a:srgbClr val="FF0000"/>
                </a:solidFill>
              </a:rPr>
              <a:t> N</a:t>
            </a:r>
            <a:r>
              <a:rPr lang="en-GB" dirty="0" smtClean="0"/>
              <a:t> if </a:t>
            </a:r>
            <a:r>
              <a:rPr lang="en-GB" dirty="0" smtClean="0">
                <a:solidFill>
                  <a:srgbClr val="FF0000"/>
                </a:solidFill>
              </a:rPr>
              <a:t>v(C) = 0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v(C U {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}) = 1</a:t>
            </a:r>
          </a:p>
          <a:p>
            <a:pPr lvl="1"/>
            <a:r>
              <a:rPr lang="en-GB" dirty="0" smtClean="0"/>
              <a:t>for a permutation </a:t>
            </a:r>
            <a:r>
              <a:rPr lang="en-GB" dirty="0" err="1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GB" dirty="0" err="1" smtClean="0">
                <a:solidFill>
                  <a:srgbClr val="FF0000"/>
                </a:solidFill>
                <a:latin typeface="Symbol" pitchFamily="18" charset="2"/>
                <a:sym typeface="Symbol"/>
              </a:rPr>
              <a:t></a:t>
            </a:r>
            <a:r>
              <a:rPr lang="en-GB" dirty="0" err="1" smtClean="0">
                <a:solidFill>
                  <a:srgbClr val="FF0000"/>
                </a:solidFill>
              </a:rPr>
              <a:t>P</a:t>
            </a:r>
            <a:r>
              <a:rPr lang="en-GB" dirty="0" smtClean="0">
                <a:solidFill>
                  <a:srgbClr val="FF0000"/>
                </a:solidFill>
              </a:rPr>
              <a:t>(N)</a:t>
            </a:r>
            <a:r>
              <a:rPr lang="en-GB" dirty="0" smtClean="0"/>
              <a:t> if he is pivotal for </a:t>
            </a:r>
            <a:r>
              <a:rPr lang="en-GB" dirty="0" smtClean="0">
                <a:solidFill>
                  <a:srgbClr val="FF0000"/>
                </a:solidFill>
              </a:rPr>
              <a:t>S</a:t>
            </a:r>
            <a:r>
              <a:rPr lang="en-GB" baseline="-25000" dirty="0" smtClean="0">
                <a:solidFill>
                  <a:srgbClr val="FF0000"/>
                </a:solidFill>
                <a:latin typeface="Symbol" pitchFamily="18" charset="2"/>
              </a:rPr>
              <a:t>p</a:t>
            </a:r>
            <a:r>
              <a:rPr lang="en-GB" dirty="0" smtClean="0">
                <a:solidFill>
                  <a:srgbClr val="FF0000"/>
                </a:solidFill>
              </a:rPr>
              <a:t>(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)</a:t>
            </a:r>
            <a:endParaRPr lang="en-GB" dirty="0" smtClean="0"/>
          </a:p>
          <a:p>
            <a:r>
              <a:rPr lang="en-GB" dirty="0" smtClean="0"/>
              <a:t>In simple games player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err="1" smtClean="0"/>
              <a:t>’s</a:t>
            </a:r>
            <a:r>
              <a:rPr lang="en-GB" dirty="0" smtClean="0"/>
              <a:t> Shapley value = </a:t>
            </a:r>
            <a:br>
              <a:rPr lang="en-GB" dirty="0" smtClean="0"/>
            </a:br>
            <a:r>
              <a:rPr lang="en-GB" dirty="0" smtClean="0"/>
              <a:t>Pr[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 is pivotal for a random permutation]</a:t>
            </a:r>
          </a:p>
          <a:p>
            <a:pPr lvl="1"/>
            <a:r>
              <a:rPr lang="en-GB" dirty="0" smtClean="0"/>
              <a:t>measure of </a:t>
            </a:r>
            <a:r>
              <a:rPr lang="en-GB" dirty="0" smtClean="0">
                <a:solidFill>
                  <a:schemeClr val="accent1"/>
                </a:solidFill>
              </a:rPr>
              <a:t>voting power</a:t>
            </a:r>
          </a:p>
          <a:p>
            <a:r>
              <a:rPr lang="en-GB" dirty="0" smtClean="0"/>
              <a:t>Shapley value is widely used to measure power in various voting bodies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6480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Beyond Transferable Utility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So far, we assumed that the payoff earned by a coalition is allocated to the </a:t>
            </a:r>
            <a:r>
              <a:rPr lang="en-GB" dirty="0" smtClean="0">
                <a:solidFill>
                  <a:srgbClr val="FF0000"/>
                </a:solidFill>
              </a:rPr>
              <a:t>coalition</a:t>
            </a:r>
            <a:r>
              <a:rPr lang="en-GB" dirty="0" smtClean="0"/>
              <a:t> as a whole and can be </a:t>
            </a:r>
            <a:r>
              <a:rPr lang="en-GB" dirty="0" smtClean="0">
                <a:solidFill>
                  <a:schemeClr val="accent1"/>
                </a:solidFill>
              </a:rPr>
              <a:t>shared</a:t>
            </a:r>
            <a:r>
              <a:rPr lang="en-GB" dirty="0" smtClean="0"/>
              <a:t> arbitrarily</a:t>
            </a:r>
          </a:p>
          <a:p>
            <a:r>
              <a:rPr lang="en-GB" dirty="0" smtClean="0"/>
              <a:t>Another possibility: payoffs accrue to </a:t>
            </a:r>
            <a:r>
              <a:rPr lang="en-GB" dirty="0" smtClean="0">
                <a:solidFill>
                  <a:srgbClr val="FF0000"/>
                </a:solidFill>
              </a:rPr>
              <a:t>individual</a:t>
            </a:r>
            <a:r>
              <a:rPr lang="en-GB" dirty="0" smtClean="0"/>
              <a:t> coalition members and </a:t>
            </a:r>
            <a:br>
              <a:rPr lang="en-GB" dirty="0" smtClean="0"/>
            </a:br>
            <a:r>
              <a:rPr lang="en-GB" dirty="0" smtClean="0">
                <a:solidFill>
                  <a:schemeClr val="accent1"/>
                </a:solidFill>
              </a:rPr>
              <a:t>cannot be </a:t>
            </a:r>
            <a:r>
              <a:rPr lang="en-GB" dirty="0" err="1" smtClean="0">
                <a:solidFill>
                  <a:schemeClr val="accent1"/>
                </a:solidFill>
              </a:rPr>
              <a:t>transfered</a:t>
            </a:r>
            <a:r>
              <a:rPr lang="en-GB" dirty="0" smtClean="0">
                <a:solidFill>
                  <a:schemeClr val="accent1"/>
                </a:solidFill>
              </a:rPr>
              <a:t> </a:t>
            </a:r>
          </a:p>
          <a:p>
            <a:r>
              <a:rPr lang="en-GB" dirty="0" smtClean="0"/>
              <a:t>With no transfers, we have to reason about coalitional actions: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{x, </a:t>
            </a:r>
            <a:r>
              <a:rPr lang="en-GB" dirty="0">
                <a:solidFill>
                  <a:srgbClr val="FF0000"/>
                </a:solidFill>
              </a:rPr>
              <a:t>y</a:t>
            </a:r>
            <a:r>
              <a:rPr lang="en-GB" dirty="0" smtClean="0">
                <a:solidFill>
                  <a:srgbClr val="FF0000"/>
                </a:solidFill>
              </a:rPr>
              <a:t>}</a:t>
            </a:r>
            <a:r>
              <a:rPr lang="en-GB" dirty="0" smtClean="0"/>
              <a:t> can perform </a:t>
            </a:r>
            <a:r>
              <a:rPr lang="en-GB" dirty="0" smtClean="0">
                <a:solidFill>
                  <a:schemeClr val="tx2"/>
                </a:solidFill>
              </a:rPr>
              <a:t>a</a:t>
            </a:r>
            <a:r>
              <a:rPr lang="en-GB" dirty="0" smtClean="0"/>
              <a:t>, which pays </a:t>
            </a:r>
            <a:r>
              <a:rPr lang="en-GB" dirty="0" smtClean="0">
                <a:solidFill>
                  <a:schemeClr val="accent1"/>
                </a:solidFill>
              </a:rPr>
              <a:t>1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rgbClr val="FF0000"/>
                </a:solidFill>
              </a:rPr>
              <a:t>x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chemeClr val="accent1"/>
                </a:solidFill>
              </a:rPr>
              <a:t>6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rgbClr val="FF0000"/>
                </a:solidFill>
              </a:rPr>
              <a:t>y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{x, y}</a:t>
            </a:r>
            <a:r>
              <a:rPr lang="en-GB" dirty="0" smtClean="0"/>
              <a:t> can perform </a:t>
            </a:r>
            <a:r>
              <a:rPr lang="en-GB" dirty="0" smtClean="0">
                <a:solidFill>
                  <a:schemeClr val="tx2"/>
                </a:solidFill>
              </a:rPr>
              <a:t>b</a:t>
            </a:r>
            <a:r>
              <a:rPr lang="en-GB" dirty="0" smtClean="0"/>
              <a:t>, which pays </a:t>
            </a:r>
            <a:r>
              <a:rPr lang="en-GB" dirty="0" smtClean="0">
                <a:solidFill>
                  <a:schemeClr val="accent1"/>
                </a:solidFill>
              </a:rPr>
              <a:t>4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rgbClr val="FF0000"/>
                </a:solidFill>
              </a:rPr>
              <a:t>x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chemeClr val="accent1"/>
                </a:solidFill>
              </a:rPr>
              <a:t>2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rgbClr val="FF0000"/>
                </a:solidFill>
              </a:rPr>
              <a:t>y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51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Non-Transferable Utility Games: Writing Papers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00200"/>
            <a:ext cx="8712968" cy="4997152"/>
          </a:xfrm>
        </p:spPr>
        <p:txBody>
          <a:bodyPr>
            <a:normAutofit lnSpcReduction="1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</a:t>
            </a:r>
            <a:r>
              <a:rPr lang="en-GB" dirty="0" smtClean="0"/>
              <a:t> researchers working at </a:t>
            </a:r>
            <a:r>
              <a:rPr lang="en-GB" dirty="0" smtClean="0">
                <a:solidFill>
                  <a:srgbClr val="FF0000"/>
                </a:solidFill>
              </a:rPr>
              <a:t>n</a:t>
            </a:r>
            <a:r>
              <a:rPr lang="en-GB" dirty="0" smtClean="0"/>
              <a:t> different universities can form groups to write papers on game theory</a:t>
            </a:r>
          </a:p>
          <a:p>
            <a:r>
              <a:rPr lang="en-GB" dirty="0" smtClean="0"/>
              <a:t>each group of researchers can work together</a:t>
            </a:r>
          </a:p>
          <a:p>
            <a:pPr lvl="1"/>
            <a:r>
              <a:rPr lang="en-GB" dirty="0" smtClean="0"/>
              <a:t>can choose what to work on</a:t>
            </a:r>
          </a:p>
          <a:p>
            <a:r>
              <a:rPr lang="en-GB" dirty="0" smtClean="0"/>
              <a:t>each author receives a payoff </a:t>
            </a:r>
            <a:br>
              <a:rPr lang="en-GB" dirty="0" smtClean="0"/>
            </a:br>
            <a:r>
              <a:rPr lang="en-GB" dirty="0" smtClean="0"/>
              <a:t>from his own university </a:t>
            </a:r>
          </a:p>
          <a:p>
            <a:pPr lvl="1"/>
            <a:r>
              <a:rPr lang="en-GB" dirty="0" smtClean="0"/>
              <a:t>promotion</a:t>
            </a:r>
          </a:p>
          <a:p>
            <a:pPr lvl="1"/>
            <a:r>
              <a:rPr lang="en-GB" dirty="0" smtClean="0"/>
              <a:t>bonus</a:t>
            </a:r>
          </a:p>
          <a:p>
            <a:pPr lvl="1"/>
            <a:r>
              <a:rPr lang="en-GB" dirty="0" smtClean="0"/>
              <a:t>teaching load reduction</a:t>
            </a:r>
          </a:p>
          <a:p>
            <a:r>
              <a:rPr lang="en-GB" dirty="0" smtClean="0"/>
              <a:t>Payoffs are non-transferable</a:t>
            </a:r>
            <a:endParaRPr lang="en-US" dirty="0"/>
          </a:p>
        </p:txBody>
      </p:sp>
      <p:pic>
        <p:nvPicPr>
          <p:cNvPr id="4" name="Picture 3" descr="maski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40352" y="3717032"/>
            <a:ext cx="860152" cy="1138436"/>
          </a:xfrm>
          <a:prstGeom prst="rect">
            <a:avLst/>
          </a:prstGeom>
        </p:spPr>
      </p:pic>
      <p:pic>
        <p:nvPicPr>
          <p:cNvPr id="5" name="Picture 4" descr="aumann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724128" y="3429000"/>
            <a:ext cx="1219200" cy="1042416"/>
          </a:xfrm>
          <a:prstGeom prst="rect">
            <a:avLst/>
          </a:prstGeom>
        </p:spPr>
      </p:pic>
      <p:pic>
        <p:nvPicPr>
          <p:cNvPr id="6" name="Picture 5" descr="shapley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516216" y="5805264"/>
            <a:ext cx="1100409" cy="819026"/>
          </a:xfrm>
          <a:prstGeom prst="rect">
            <a:avLst/>
          </a:prstGeom>
        </p:spPr>
      </p:pic>
      <p:pic>
        <p:nvPicPr>
          <p:cNvPr id="7" name="Picture 6" descr="myerson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028384" y="5229200"/>
            <a:ext cx="723528" cy="1085292"/>
          </a:xfrm>
          <a:prstGeom prst="rect">
            <a:avLst/>
          </a:prstGeom>
        </p:spPr>
      </p:pic>
      <p:pic>
        <p:nvPicPr>
          <p:cNvPr id="8" name="Picture 7" descr="arrow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076696" y="4869160"/>
            <a:ext cx="996816" cy="1001266"/>
          </a:xfrm>
          <a:prstGeom prst="rect">
            <a:avLst/>
          </a:prstGeom>
        </p:spPr>
      </p:pic>
      <p:pic>
        <p:nvPicPr>
          <p:cNvPr id="9" name="Picture 8" descr="nash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516216" y="4653136"/>
            <a:ext cx="856868" cy="1019090"/>
          </a:xfrm>
          <a:prstGeom prst="rect">
            <a:avLst/>
          </a:prstGeom>
        </p:spPr>
      </p:pic>
      <p:sp>
        <p:nvSpPr>
          <p:cNvPr id="10" name="Freeform 9"/>
          <p:cNvSpPr/>
          <p:nvPr/>
        </p:nvSpPr>
        <p:spPr>
          <a:xfrm>
            <a:off x="7408908" y="3393757"/>
            <a:ext cx="1668855" cy="3307489"/>
          </a:xfrm>
          <a:custGeom>
            <a:avLst/>
            <a:gdLst>
              <a:gd name="connsiteX0" fmla="*/ 128361 w 1668855"/>
              <a:gd name="connsiteY0" fmla="*/ 1818323 h 3307489"/>
              <a:gd name="connsiteX1" fmla="*/ 128361 w 1668855"/>
              <a:gd name="connsiteY1" fmla="*/ 1818323 h 3307489"/>
              <a:gd name="connsiteX2" fmla="*/ 89172 w 1668855"/>
              <a:gd name="connsiteY2" fmla="*/ 1609317 h 3307489"/>
              <a:gd name="connsiteX3" fmla="*/ 63046 w 1668855"/>
              <a:gd name="connsiteY3" fmla="*/ 1491752 h 3307489"/>
              <a:gd name="connsiteX4" fmla="*/ 49983 w 1668855"/>
              <a:gd name="connsiteY4" fmla="*/ 1413374 h 3307489"/>
              <a:gd name="connsiteX5" fmla="*/ 23858 w 1668855"/>
              <a:gd name="connsiteY5" fmla="*/ 799420 h 3307489"/>
              <a:gd name="connsiteX6" fmla="*/ 36921 w 1668855"/>
              <a:gd name="connsiteY6" fmla="*/ 198529 h 3307489"/>
              <a:gd name="connsiteX7" fmla="*/ 141423 w 1668855"/>
              <a:gd name="connsiteY7" fmla="*/ 172403 h 3307489"/>
              <a:gd name="connsiteX8" fmla="*/ 454932 w 1668855"/>
              <a:gd name="connsiteY8" fmla="*/ 159340 h 3307489"/>
              <a:gd name="connsiteX9" fmla="*/ 598623 w 1668855"/>
              <a:gd name="connsiteY9" fmla="*/ 146277 h 3307489"/>
              <a:gd name="connsiteX10" fmla="*/ 637812 w 1668855"/>
              <a:gd name="connsiteY10" fmla="*/ 133214 h 3307489"/>
              <a:gd name="connsiteX11" fmla="*/ 742315 w 1668855"/>
              <a:gd name="connsiteY11" fmla="*/ 107089 h 3307489"/>
              <a:gd name="connsiteX12" fmla="*/ 912132 w 1668855"/>
              <a:gd name="connsiteY12" fmla="*/ 94026 h 3307489"/>
              <a:gd name="connsiteX13" fmla="*/ 1408521 w 1668855"/>
              <a:gd name="connsiteY13" fmla="*/ 146277 h 3307489"/>
              <a:gd name="connsiteX14" fmla="*/ 1434646 w 1668855"/>
              <a:gd name="connsiteY14" fmla="*/ 185466 h 3307489"/>
              <a:gd name="connsiteX15" fmla="*/ 1460772 w 1668855"/>
              <a:gd name="connsiteY15" fmla="*/ 276906 h 3307489"/>
              <a:gd name="connsiteX16" fmla="*/ 1486898 w 1668855"/>
              <a:gd name="connsiteY16" fmla="*/ 368346 h 3307489"/>
              <a:gd name="connsiteX17" fmla="*/ 1499961 w 1668855"/>
              <a:gd name="connsiteY17" fmla="*/ 851672 h 3307489"/>
              <a:gd name="connsiteX18" fmla="*/ 1526086 w 1668855"/>
              <a:gd name="connsiteY18" fmla="*/ 969237 h 3307489"/>
              <a:gd name="connsiteX19" fmla="*/ 1565275 w 1668855"/>
              <a:gd name="connsiteY19" fmla="*/ 1517877 h 3307489"/>
              <a:gd name="connsiteX20" fmla="*/ 1578338 w 1668855"/>
              <a:gd name="connsiteY20" fmla="*/ 1779134 h 3307489"/>
              <a:gd name="connsiteX21" fmla="*/ 1617526 w 1668855"/>
              <a:gd name="connsiteY21" fmla="*/ 1896700 h 3307489"/>
              <a:gd name="connsiteX22" fmla="*/ 1630589 w 1668855"/>
              <a:gd name="connsiteY22" fmla="*/ 1962014 h 3307489"/>
              <a:gd name="connsiteX23" fmla="*/ 1643652 w 1668855"/>
              <a:gd name="connsiteY23" fmla="*/ 2680472 h 3307489"/>
              <a:gd name="connsiteX24" fmla="*/ 1604463 w 1668855"/>
              <a:gd name="connsiteY24" fmla="*/ 2954792 h 3307489"/>
              <a:gd name="connsiteX25" fmla="*/ 1578338 w 1668855"/>
              <a:gd name="connsiteY25" fmla="*/ 3059294 h 3307489"/>
              <a:gd name="connsiteX26" fmla="*/ 1526086 w 1668855"/>
              <a:gd name="connsiteY26" fmla="*/ 3163797 h 3307489"/>
              <a:gd name="connsiteX27" fmla="*/ 1513023 w 1668855"/>
              <a:gd name="connsiteY27" fmla="*/ 3216049 h 3307489"/>
              <a:gd name="connsiteX28" fmla="*/ 1499961 w 1668855"/>
              <a:gd name="connsiteY28" fmla="*/ 3281363 h 3307489"/>
              <a:gd name="connsiteX29" fmla="*/ 1460772 w 1668855"/>
              <a:gd name="connsiteY29" fmla="*/ 3307489 h 3307489"/>
              <a:gd name="connsiteX30" fmla="*/ 1356269 w 1668855"/>
              <a:gd name="connsiteY30" fmla="*/ 3307489 h 3307489"/>
              <a:gd name="connsiteX31" fmla="*/ 1186452 w 1668855"/>
              <a:gd name="connsiteY31" fmla="*/ 3281363 h 3307489"/>
              <a:gd name="connsiteX32" fmla="*/ 1016635 w 1668855"/>
              <a:gd name="connsiteY32" fmla="*/ 3268300 h 3307489"/>
              <a:gd name="connsiteX33" fmla="*/ 899069 w 1668855"/>
              <a:gd name="connsiteY33" fmla="*/ 3255237 h 3307489"/>
              <a:gd name="connsiteX34" fmla="*/ 859881 w 1668855"/>
              <a:gd name="connsiteY34" fmla="*/ 3229112 h 3307489"/>
              <a:gd name="connsiteX35" fmla="*/ 794566 w 1668855"/>
              <a:gd name="connsiteY35" fmla="*/ 3216049 h 3307489"/>
              <a:gd name="connsiteX36" fmla="*/ 637812 w 1668855"/>
              <a:gd name="connsiteY36" fmla="*/ 3098483 h 3307489"/>
              <a:gd name="connsiteX37" fmla="*/ 572498 w 1668855"/>
              <a:gd name="connsiteY37" fmla="*/ 3020106 h 3307489"/>
              <a:gd name="connsiteX38" fmla="*/ 520246 w 1668855"/>
              <a:gd name="connsiteY38" fmla="*/ 2941729 h 3307489"/>
              <a:gd name="connsiteX39" fmla="*/ 494121 w 1668855"/>
              <a:gd name="connsiteY39" fmla="*/ 2850289 h 3307489"/>
              <a:gd name="connsiteX40" fmla="*/ 454932 w 1668855"/>
              <a:gd name="connsiteY40" fmla="*/ 2758849 h 3307489"/>
              <a:gd name="connsiteX41" fmla="*/ 441869 w 1668855"/>
              <a:gd name="connsiteY41" fmla="*/ 2706597 h 3307489"/>
              <a:gd name="connsiteX42" fmla="*/ 415743 w 1668855"/>
              <a:gd name="connsiteY42" fmla="*/ 2667409 h 3307489"/>
              <a:gd name="connsiteX43" fmla="*/ 389618 w 1668855"/>
              <a:gd name="connsiteY43" fmla="*/ 2562906 h 3307489"/>
              <a:gd name="connsiteX44" fmla="*/ 363492 w 1668855"/>
              <a:gd name="connsiteY44" fmla="*/ 2497592 h 3307489"/>
              <a:gd name="connsiteX45" fmla="*/ 350429 w 1668855"/>
              <a:gd name="connsiteY45" fmla="*/ 2458403 h 3307489"/>
              <a:gd name="connsiteX46" fmla="*/ 324303 w 1668855"/>
              <a:gd name="connsiteY46" fmla="*/ 2419214 h 3307489"/>
              <a:gd name="connsiteX47" fmla="*/ 285115 w 1668855"/>
              <a:gd name="connsiteY47" fmla="*/ 2262460 h 3307489"/>
              <a:gd name="connsiteX48" fmla="*/ 272052 w 1668855"/>
              <a:gd name="connsiteY48" fmla="*/ 2223272 h 3307489"/>
              <a:gd name="connsiteX49" fmla="*/ 258989 w 1668855"/>
              <a:gd name="connsiteY49" fmla="*/ 2157957 h 3307489"/>
              <a:gd name="connsiteX50" fmla="*/ 245926 w 1668855"/>
              <a:gd name="connsiteY50" fmla="*/ 2079580 h 3307489"/>
              <a:gd name="connsiteX51" fmla="*/ 219801 w 1668855"/>
              <a:gd name="connsiteY51" fmla="*/ 2001203 h 3307489"/>
              <a:gd name="connsiteX52" fmla="*/ 206738 w 1668855"/>
              <a:gd name="connsiteY52" fmla="*/ 1962014 h 3307489"/>
              <a:gd name="connsiteX53" fmla="*/ 180612 w 1668855"/>
              <a:gd name="connsiteY53" fmla="*/ 1922826 h 3307489"/>
              <a:gd name="connsiteX54" fmla="*/ 167549 w 1668855"/>
              <a:gd name="connsiteY54" fmla="*/ 1883637 h 3307489"/>
              <a:gd name="connsiteX55" fmla="*/ 128361 w 1668855"/>
              <a:gd name="connsiteY55" fmla="*/ 1818323 h 33074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668855" h="3307489">
                <a:moveTo>
                  <a:pt x="128361" y="1818323"/>
                </a:moveTo>
                <a:lnTo>
                  <a:pt x="128361" y="1818323"/>
                </a:lnTo>
                <a:cubicBezTo>
                  <a:pt x="115298" y="1748654"/>
                  <a:pt x="101852" y="1679056"/>
                  <a:pt x="89172" y="1609317"/>
                </a:cubicBezTo>
                <a:cubicBezTo>
                  <a:pt x="70780" y="1508163"/>
                  <a:pt x="86078" y="1560847"/>
                  <a:pt x="63046" y="1491752"/>
                </a:cubicBezTo>
                <a:cubicBezTo>
                  <a:pt x="58692" y="1465626"/>
                  <a:pt x="51042" y="1439839"/>
                  <a:pt x="49983" y="1413374"/>
                </a:cubicBezTo>
                <a:cubicBezTo>
                  <a:pt x="25056" y="790187"/>
                  <a:pt x="98352" y="1022903"/>
                  <a:pt x="23858" y="799420"/>
                </a:cubicBezTo>
                <a:cubicBezTo>
                  <a:pt x="28212" y="599123"/>
                  <a:pt x="0" y="395442"/>
                  <a:pt x="36921" y="198529"/>
                </a:cubicBezTo>
                <a:cubicBezTo>
                  <a:pt x="43538" y="163238"/>
                  <a:pt x="105548" y="173898"/>
                  <a:pt x="141423" y="172403"/>
                </a:cubicBezTo>
                <a:lnTo>
                  <a:pt x="454932" y="159340"/>
                </a:lnTo>
                <a:cubicBezTo>
                  <a:pt x="502829" y="154986"/>
                  <a:pt x="551012" y="153079"/>
                  <a:pt x="598623" y="146277"/>
                </a:cubicBezTo>
                <a:cubicBezTo>
                  <a:pt x="612254" y="144330"/>
                  <a:pt x="624528" y="136837"/>
                  <a:pt x="637812" y="133214"/>
                </a:cubicBezTo>
                <a:cubicBezTo>
                  <a:pt x="672453" y="123767"/>
                  <a:pt x="706770" y="112167"/>
                  <a:pt x="742315" y="107089"/>
                </a:cubicBezTo>
                <a:cubicBezTo>
                  <a:pt x="798517" y="99060"/>
                  <a:pt x="855526" y="98380"/>
                  <a:pt x="912132" y="94026"/>
                </a:cubicBezTo>
                <a:cubicBezTo>
                  <a:pt x="1180643" y="101698"/>
                  <a:pt x="1286624" y="0"/>
                  <a:pt x="1408521" y="146277"/>
                </a:cubicBezTo>
                <a:cubicBezTo>
                  <a:pt x="1418572" y="158338"/>
                  <a:pt x="1425938" y="172403"/>
                  <a:pt x="1434646" y="185466"/>
                </a:cubicBezTo>
                <a:cubicBezTo>
                  <a:pt x="1475483" y="348809"/>
                  <a:pt x="1423291" y="145726"/>
                  <a:pt x="1460772" y="276906"/>
                </a:cubicBezTo>
                <a:cubicBezTo>
                  <a:pt x="1493577" y="391724"/>
                  <a:pt x="1455577" y="274384"/>
                  <a:pt x="1486898" y="368346"/>
                </a:cubicBezTo>
                <a:cubicBezTo>
                  <a:pt x="1491252" y="529455"/>
                  <a:pt x="1489473" y="690846"/>
                  <a:pt x="1499961" y="851672"/>
                </a:cubicBezTo>
                <a:cubicBezTo>
                  <a:pt x="1502574" y="891731"/>
                  <a:pt x="1522682" y="929237"/>
                  <a:pt x="1526086" y="969237"/>
                </a:cubicBezTo>
                <a:cubicBezTo>
                  <a:pt x="1578477" y="1584839"/>
                  <a:pt x="1509281" y="1293907"/>
                  <a:pt x="1565275" y="1517877"/>
                </a:cubicBezTo>
                <a:cubicBezTo>
                  <a:pt x="1569629" y="1604963"/>
                  <a:pt x="1566424" y="1692757"/>
                  <a:pt x="1578338" y="1779134"/>
                </a:cubicBezTo>
                <a:cubicBezTo>
                  <a:pt x="1583982" y="1820055"/>
                  <a:pt x="1606178" y="1856981"/>
                  <a:pt x="1617526" y="1896700"/>
                </a:cubicBezTo>
                <a:cubicBezTo>
                  <a:pt x="1623625" y="1918048"/>
                  <a:pt x="1626235" y="1940243"/>
                  <a:pt x="1630589" y="1962014"/>
                </a:cubicBezTo>
                <a:cubicBezTo>
                  <a:pt x="1664903" y="2322311"/>
                  <a:pt x="1668855" y="2243631"/>
                  <a:pt x="1643652" y="2680472"/>
                </a:cubicBezTo>
                <a:cubicBezTo>
                  <a:pt x="1622246" y="3051502"/>
                  <a:pt x="1641374" y="2819451"/>
                  <a:pt x="1604463" y="2954792"/>
                </a:cubicBezTo>
                <a:cubicBezTo>
                  <a:pt x="1595016" y="2989433"/>
                  <a:pt x="1594396" y="3027179"/>
                  <a:pt x="1578338" y="3059294"/>
                </a:cubicBezTo>
                <a:lnTo>
                  <a:pt x="1526086" y="3163797"/>
                </a:lnTo>
                <a:cubicBezTo>
                  <a:pt x="1521732" y="3181214"/>
                  <a:pt x="1516918" y="3198523"/>
                  <a:pt x="1513023" y="3216049"/>
                </a:cubicBezTo>
                <a:cubicBezTo>
                  <a:pt x="1508207" y="3237723"/>
                  <a:pt x="1510976" y="3262086"/>
                  <a:pt x="1499961" y="3281363"/>
                </a:cubicBezTo>
                <a:cubicBezTo>
                  <a:pt x="1492172" y="3294994"/>
                  <a:pt x="1473835" y="3298780"/>
                  <a:pt x="1460772" y="3307489"/>
                </a:cubicBezTo>
                <a:cubicBezTo>
                  <a:pt x="1321437" y="3272655"/>
                  <a:pt x="1495606" y="3307489"/>
                  <a:pt x="1356269" y="3307489"/>
                </a:cubicBezTo>
                <a:cubicBezTo>
                  <a:pt x="1245925" y="3307489"/>
                  <a:pt x="1275950" y="3291307"/>
                  <a:pt x="1186452" y="3281363"/>
                </a:cubicBezTo>
                <a:cubicBezTo>
                  <a:pt x="1130026" y="3275093"/>
                  <a:pt x="1073175" y="3273440"/>
                  <a:pt x="1016635" y="3268300"/>
                </a:cubicBezTo>
                <a:cubicBezTo>
                  <a:pt x="977367" y="3264730"/>
                  <a:pt x="938258" y="3259591"/>
                  <a:pt x="899069" y="3255237"/>
                </a:cubicBezTo>
                <a:cubicBezTo>
                  <a:pt x="886006" y="3246529"/>
                  <a:pt x="874581" y="3234624"/>
                  <a:pt x="859881" y="3229112"/>
                </a:cubicBezTo>
                <a:cubicBezTo>
                  <a:pt x="839092" y="3221316"/>
                  <a:pt x="814425" y="3225978"/>
                  <a:pt x="794566" y="3216049"/>
                </a:cubicBezTo>
                <a:cubicBezTo>
                  <a:pt x="746087" y="3191809"/>
                  <a:pt x="677177" y="3145721"/>
                  <a:pt x="637812" y="3098483"/>
                </a:cubicBezTo>
                <a:cubicBezTo>
                  <a:pt x="546879" y="2989363"/>
                  <a:pt x="686986" y="3134594"/>
                  <a:pt x="572498" y="3020106"/>
                </a:cubicBezTo>
                <a:cubicBezTo>
                  <a:pt x="541437" y="2926924"/>
                  <a:pt x="585480" y="3039579"/>
                  <a:pt x="520246" y="2941729"/>
                </a:cubicBezTo>
                <a:cubicBezTo>
                  <a:pt x="512415" y="2929982"/>
                  <a:pt x="496299" y="2857913"/>
                  <a:pt x="494121" y="2850289"/>
                </a:cubicBezTo>
                <a:cubicBezTo>
                  <a:pt x="481308" y="2805441"/>
                  <a:pt x="478154" y="2805293"/>
                  <a:pt x="454932" y="2758849"/>
                </a:cubicBezTo>
                <a:cubicBezTo>
                  <a:pt x="450578" y="2741432"/>
                  <a:pt x="448941" y="2723099"/>
                  <a:pt x="441869" y="2706597"/>
                </a:cubicBezTo>
                <a:cubicBezTo>
                  <a:pt x="435685" y="2692167"/>
                  <a:pt x="421108" y="2682163"/>
                  <a:pt x="415743" y="2667409"/>
                </a:cubicBezTo>
                <a:cubicBezTo>
                  <a:pt x="403472" y="2633664"/>
                  <a:pt x="402953" y="2596244"/>
                  <a:pt x="389618" y="2562906"/>
                </a:cubicBezTo>
                <a:cubicBezTo>
                  <a:pt x="380909" y="2541135"/>
                  <a:pt x="371725" y="2519547"/>
                  <a:pt x="363492" y="2497592"/>
                </a:cubicBezTo>
                <a:cubicBezTo>
                  <a:pt x="358657" y="2484699"/>
                  <a:pt x="356587" y="2470719"/>
                  <a:pt x="350429" y="2458403"/>
                </a:cubicBezTo>
                <a:cubicBezTo>
                  <a:pt x="343408" y="2444361"/>
                  <a:pt x="333012" y="2432277"/>
                  <a:pt x="324303" y="2419214"/>
                </a:cubicBezTo>
                <a:cubicBezTo>
                  <a:pt x="311240" y="2366963"/>
                  <a:pt x="302147" y="2313555"/>
                  <a:pt x="285115" y="2262460"/>
                </a:cubicBezTo>
                <a:cubicBezTo>
                  <a:pt x="280761" y="2249397"/>
                  <a:pt x="275392" y="2236630"/>
                  <a:pt x="272052" y="2223272"/>
                </a:cubicBezTo>
                <a:cubicBezTo>
                  <a:pt x="266667" y="2201732"/>
                  <a:pt x="262961" y="2179802"/>
                  <a:pt x="258989" y="2157957"/>
                </a:cubicBezTo>
                <a:cubicBezTo>
                  <a:pt x="254251" y="2131898"/>
                  <a:pt x="252350" y="2105275"/>
                  <a:pt x="245926" y="2079580"/>
                </a:cubicBezTo>
                <a:cubicBezTo>
                  <a:pt x="239247" y="2052863"/>
                  <a:pt x="228509" y="2027329"/>
                  <a:pt x="219801" y="2001203"/>
                </a:cubicBezTo>
                <a:cubicBezTo>
                  <a:pt x="215447" y="1988140"/>
                  <a:pt x="214376" y="1973471"/>
                  <a:pt x="206738" y="1962014"/>
                </a:cubicBezTo>
                <a:lnTo>
                  <a:pt x="180612" y="1922826"/>
                </a:lnTo>
                <a:cubicBezTo>
                  <a:pt x="176258" y="1909763"/>
                  <a:pt x="174236" y="1895674"/>
                  <a:pt x="167549" y="1883637"/>
                </a:cubicBezTo>
                <a:cubicBezTo>
                  <a:pt x="152300" y="1856189"/>
                  <a:pt x="134892" y="1829209"/>
                  <a:pt x="128361" y="1818323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62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Hedonic Games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5035698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Special case: each coalition only has </a:t>
            </a:r>
            <a:r>
              <a:rPr lang="en-GB" dirty="0" smtClean="0">
                <a:solidFill>
                  <a:schemeClr val="accent1"/>
                </a:solidFill>
              </a:rPr>
              <a:t>one action</a:t>
            </a:r>
            <a:r>
              <a:rPr lang="en-GB" dirty="0" smtClean="0"/>
              <a:t> available to it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’s payoff is determined by the coalition </a:t>
            </a:r>
            <a:r>
              <a:rPr lang="en-GB" dirty="0" err="1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 is in</a:t>
            </a:r>
          </a:p>
          <a:p>
            <a:r>
              <a:rPr lang="en-GB" dirty="0" smtClean="0"/>
              <a:t>Such games are called </a:t>
            </a:r>
            <a:r>
              <a:rPr lang="en-GB" dirty="0" smtClean="0">
                <a:solidFill>
                  <a:schemeClr val="accent1"/>
                </a:solidFill>
              </a:rPr>
              <a:t>hedonic </a:t>
            </a:r>
            <a:r>
              <a:rPr lang="en-GB" dirty="0" smtClean="0"/>
              <a:t>games</a:t>
            </a:r>
          </a:p>
          <a:p>
            <a:r>
              <a:rPr lang="en-GB" dirty="0" smtClean="0"/>
              <a:t>In hedonic games, each player </a:t>
            </a:r>
            <a:r>
              <a:rPr lang="en-GB" dirty="0" smtClean="0">
                <a:solidFill>
                  <a:schemeClr val="accent1"/>
                </a:solidFill>
              </a:rPr>
              <a:t>ranks</a:t>
            </a:r>
            <a:r>
              <a:rPr lang="en-GB" dirty="0" smtClean="0"/>
              <a:t> all coalitions she could possibly join, </a:t>
            </a:r>
            <a:br>
              <a:rPr lang="en-GB" dirty="0" smtClean="0"/>
            </a:br>
            <a:r>
              <a:rPr lang="en-GB" dirty="0" smtClean="0"/>
              <a:t>from best to worst (ties are possible)</a:t>
            </a:r>
          </a:p>
          <a:p>
            <a:pPr lvl="1"/>
            <a:r>
              <a:rPr lang="en-GB" dirty="0" smtClean="0"/>
              <a:t>1: {1, 2}    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∼</a:t>
            </a:r>
            <a:r>
              <a:rPr lang="en-GB" dirty="0" smtClean="0"/>
              <a:t>  {1, 3}     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≻  </a:t>
            </a:r>
            <a:r>
              <a:rPr lang="en-GB" dirty="0" smtClean="0">
                <a:ea typeface="Cambria Math" panose="02040503050406030204" pitchFamily="18" charset="0"/>
              </a:rPr>
              <a:t>{1, 2, 3}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>
                <a:latin typeface="Cambria Math" panose="02040503050406030204" pitchFamily="18" charset="0"/>
                <a:ea typeface="Cambria Math" panose="02040503050406030204" pitchFamily="18" charset="0"/>
              </a:rPr>
              <a:t>≻</a:t>
            </a:r>
            <a:r>
              <a:rPr lang="en-GB" smtClean="0">
                <a:ea typeface="Cambria Math" panose="02040503050406030204" pitchFamily="18" charset="0"/>
              </a:rPr>
              <a:t>  {</a:t>
            </a:r>
            <a:r>
              <a:rPr lang="en-GB" dirty="0" smtClean="0">
                <a:ea typeface="Cambria Math" panose="02040503050406030204" pitchFamily="18" charset="0"/>
              </a:rPr>
              <a:t>1}</a:t>
            </a:r>
          </a:p>
          <a:p>
            <a:pPr lvl="1"/>
            <a:r>
              <a:rPr lang="en-GB" dirty="0" smtClean="0">
                <a:ea typeface="Cambria Math" panose="02040503050406030204" pitchFamily="18" charset="0"/>
              </a:rPr>
              <a:t>2:     </a:t>
            </a:r>
            <a:r>
              <a:rPr lang="en-GB" dirty="0" smtClean="0"/>
              <a:t>{2</a:t>
            </a:r>
            <a:r>
              <a:rPr lang="en-GB" dirty="0"/>
              <a:t>} </a:t>
            </a:r>
            <a:r>
              <a:rPr lang="en-GB" dirty="0" smtClean="0"/>
              <a:t>   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≻  </a:t>
            </a:r>
            <a:r>
              <a:rPr lang="en-GB" dirty="0" smtClean="0"/>
              <a:t>{</a:t>
            </a:r>
            <a:r>
              <a:rPr lang="en-GB" dirty="0"/>
              <a:t>1, </a:t>
            </a:r>
            <a:r>
              <a:rPr lang="en-GB" dirty="0" smtClean="0"/>
              <a:t>2, 3</a:t>
            </a:r>
            <a:r>
              <a:rPr lang="en-GB" dirty="0"/>
              <a:t>} </a:t>
            </a:r>
            <a:r>
              <a:rPr lang="en-GB" dirty="0" smtClean="0"/>
              <a:t>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≻  </a:t>
            </a:r>
            <a:r>
              <a:rPr lang="en-GB" dirty="0" smtClean="0">
                <a:ea typeface="Cambria Math" panose="02040503050406030204" pitchFamily="18" charset="0"/>
              </a:rPr>
              <a:t>{</a:t>
            </a:r>
            <a:r>
              <a:rPr lang="en-GB" dirty="0">
                <a:ea typeface="Cambria Math" panose="02040503050406030204" pitchFamily="18" charset="0"/>
              </a:rPr>
              <a:t>1, </a:t>
            </a:r>
            <a:r>
              <a:rPr lang="en-GB" dirty="0" smtClean="0">
                <a:ea typeface="Cambria Math" panose="02040503050406030204" pitchFamily="18" charset="0"/>
              </a:rPr>
              <a:t>2}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    ≻</a:t>
            </a:r>
            <a:r>
              <a:rPr lang="en-GB" dirty="0" smtClean="0">
                <a:ea typeface="Cambria Math" panose="02040503050406030204" pitchFamily="18" charset="0"/>
              </a:rPr>
              <a:t>  {</a:t>
            </a:r>
            <a:r>
              <a:rPr lang="en-GB" dirty="0">
                <a:ea typeface="Cambria Math" panose="02040503050406030204" pitchFamily="18" charset="0"/>
              </a:rPr>
              <a:t>2</a:t>
            </a:r>
            <a:r>
              <a:rPr lang="en-GB" dirty="0" smtClean="0">
                <a:ea typeface="Cambria Math" panose="02040503050406030204" pitchFamily="18" charset="0"/>
              </a:rPr>
              <a:t>, 3}</a:t>
            </a:r>
          </a:p>
          <a:p>
            <a:pPr lvl="1"/>
            <a:r>
              <a:rPr lang="en-GB" dirty="0" smtClean="0">
                <a:ea typeface="Cambria Math" panose="02040503050406030204" pitchFamily="18" charset="0"/>
              </a:rPr>
              <a:t>3: </a:t>
            </a:r>
            <a:r>
              <a:rPr lang="en-GB" dirty="0" smtClean="0"/>
              <a:t>{1, 2, 3}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≻ </a:t>
            </a:r>
            <a:r>
              <a:rPr lang="en-GB" dirty="0" smtClean="0"/>
              <a:t>{3</a:t>
            </a:r>
            <a:r>
              <a:rPr lang="en-GB" dirty="0"/>
              <a:t>} </a:t>
            </a:r>
            <a:r>
              <a:rPr lang="en-GB" dirty="0" smtClean="0"/>
              <a:t>         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≻  </a:t>
            </a:r>
            <a:r>
              <a:rPr lang="en-GB" dirty="0">
                <a:ea typeface="Cambria Math" panose="02040503050406030204" pitchFamily="18" charset="0"/>
              </a:rPr>
              <a:t>{1, 2</a:t>
            </a:r>
            <a:r>
              <a:rPr lang="en-GB" dirty="0" smtClean="0">
                <a:ea typeface="Cambria Math" panose="02040503050406030204" pitchFamily="18" charset="0"/>
              </a:rPr>
              <a:t>}   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 ∼ </a:t>
            </a:r>
            <a:r>
              <a:rPr lang="en-GB" dirty="0" smtClean="0">
                <a:ea typeface="Cambria Math" panose="02040503050406030204" pitchFamily="18" charset="0"/>
              </a:rPr>
              <a:t> </a:t>
            </a:r>
            <a:r>
              <a:rPr lang="en-GB" dirty="0">
                <a:ea typeface="Cambria Math" panose="02040503050406030204" pitchFamily="18" charset="0"/>
              </a:rPr>
              <a:t>{1, 3}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48242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Hedonic Games: Stability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An outcome of a hedonic game is a partition of players into coalitions</a:t>
            </a:r>
          </a:p>
          <a:p>
            <a:r>
              <a:rPr lang="en-GB" dirty="0" smtClean="0"/>
              <a:t>An outcome is in the </a:t>
            </a:r>
            <a:r>
              <a:rPr lang="en-GB" dirty="0" smtClean="0">
                <a:solidFill>
                  <a:schemeClr val="accent1"/>
                </a:solidFill>
              </a:rPr>
              <a:t>core</a:t>
            </a:r>
            <a:r>
              <a:rPr lang="en-GB" dirty="0" smtClean="0"/>
              <a:t> if there is no group of players </a:t>
            </a:r>
            <a:r>
              <a:rPr lang="en-GB" dirty="0" smtClean="0">
                <a:solidFill>
                  <a:srgbClr val="FF0000"/>
                </a:solidFill>
              </a:rPr>
              <a:t>S</a:t>
            </a:r>
            <a:r>
              <a:rPr lang="en-GB" dirty="0" smtClean="0"/>
              <a:t> such that each player in </a:t>
            </a:r>
            <a:r>
              <a:rPr lang="en-GB" dirty="0" smtClean="0">
                <a:solidFill>
                  <a:srgbClr val="FF0000"/>
                </a:solidFill>
              </a:rPr>
              <a:t>S</a:t>
            </a:r>
            <a:r>
              <a:rPr lang="en-GB" dirty="0" smtClean="0"/>
              <a:t> strictly prefers </a:t>
            </a:r>
            <a:r>
              <a:rPr lang="en-GB" dirty="0" smtClean="0">
                <a:solidFill>
                  <a:srgbClr val="FF0000"/>
                </a:solidFill>
              </a:rPr>
              <a:t>S</a:t>
            </a:r>
            <a:r>
              <a:rPr lang="en-GB" dirty="0" smtClean="0"/>
              <a:t> to its current coalition</a:t>
            </a:r>
          </a:p>
          <a:p>
            <a:r>
              <a:rPr lang="en-GB" dirty="0" smtClean="0"/>
              <a:t>Core may be </a:t>
            </a:r>
            <a:r>
              <a:rPr lang="en-GB" dirty="0" smtClean="0">
                <a:solidFill>
                  <a:schemeClr val="accent1"/>
                </a:solidFill>
              </a:rPr>
              <a:t>empty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1</a:t>
            </a:r>
            <a:r>
              <a:rPr lang="en-GB" dirty="0"/>
              <a:t>: {1, 2}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≻</a:t>
            </a:r>
            <a:r>
              <a:rPr lang="en-GB" dirty="0" smtClean="0"/>
              <a:t> </a:t>
            </a:r>
            <a:r>
              <a:rPr lang="en-GB" dirty="0"/>
              <a:t>{1, 3}  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≻ </a:t>
            </a:r>
            <a:r>
              <a:rPr lang="en-GB" dirty="0">
                <a:ea typeface="Cambria Math" panose="02040503050406030204" pitchFamily="18" charset="0"/>
              </a:rPr>
              <a:t>{</a:t>
            </a:r>
            <a:r>
              <a:rPr lang="en-GB" dirty="0" smtClean="0">
                <a:ea typeface="Cambria Math" panose="02040503050406030204" pitchFamily="18" charset="0"/>
              </a:rPr>
              <a:t>1}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≻</a:t>
            </a:r>
            <a:r>
              <a:rPr lang="en-GB" dirty="0">
                <a:ea typeface="Cambria Math" panose="02040503050406030204" pitchFamily="18" charset="0"/>
              </a:rPr>
              <a:t> {</a:t>
            </a:r>
            <a:r>
              <a:rPr lang="en-GB" dirty="0" smtClean="0">
                <a:ea typeface="Cambria Math" panose="02040503050406030204" pitchFamily="18" charset="0"/>
              </a:rPr>
              <a:t>1, 2, 3}</a:t>
            </a:r>
            <a:endParaRPr lang="en-GB" dirty="0">
              <a:ea typeface="Cambria Math" panose="02040503050406030204" pitchFamily="18" charset="0"/>
            </a:endParaRPr>
          </a:p>
          <a:p>
            <a:pPr lvl="1"/>
            <a:r>
              <a:rPr lang="en-GB" dirty="0">
                <a:ea typeface="Cambria Math" panose="02040503050406030204" pitchFamily="18" charset="0"/>
              </a:rPr>
              <a:t>2</a:t>
            </a:r>
            <a:r>
              <a:rPr lang="en-GB" dirty="0" smtClean="0">
                <a:ea typeface="Cambria Math" panose="02040503050406030204" pitchFamily="18" charset="0"/>
              </a:rPr>
              <a:t>: </a:t>
            </a:r>
            <a:r>
              <a:rPr lang="en-GB" dirty="0" smtClean="0"/>
              <a:t>{2, 3}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≻</a:t>
            </a:r>
            <a:r>
              <a:rPr lang="en-GB" dirty="0"/>
              <a:t> </a:t>
            </a:r>
            <a:r>
              <a:rPr lang="en-GB" dirty="0" smtClean="0"/>
              <a:t>{2, 1} 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≻ </a:t>
            </a:r>
            <a:r>
              <a:rPr lang="en-GB" dirty="0" smtClean="0">
                <a:ea typeface="Cambria Math" panose="02040503050406030204" pitchFamily="18" charset="0"/>
              </a:rPr>
              <a:t>{2}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≻</a:t>
            </a:r>
            <a:r>
              <a:rPr lang="en-GB" dirty="0">
                <a:ea typeface="Cambria Math" panose="02040503050406030204" pitchFamily="18" charset="0"/>
              </a:rPr>
              <a:t> {1, 2, 3}</a:t>
            </a:r>
          </a:p>
          <a:p>
            <a:pPr lvl="1"/>
            <a:r>
              <a:rPr lang="en-GB" dirty="0">
                <a:ea typeface="Cambria Math" panose="02040503050406030204" pitchFamily="18" charset="0"/>
              </a:rPr>
              <a:t>3: </a:t>
            </a:r>
            <a:r>
              <a:rPr lang="en-GB" dirty="0" smtClean="0"/>
              <a:t>{3, 1}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≻</a:t>
            </a:r>
            <a:r>
              <a:rPr lang="en-GB" dirty="0"/>
              <a:t> </a:t>
            </a:r>
            <a:r>
              <a:rPr lang="en-GB" dirty="0" smtClean="0"/>
              <a:t>{3, 2} 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≻ </a:t>
            </a:r>
            <a:r>
              <a:rPr lang="en-GB" dirty="0" smtClean="0">
                <a:ea typeface="Cambria Math" panose="02040503050406030204" pitchFamily="18" charset="0"/>
              </a:rPr>
              <a:t>{3}</a:t>
            </a:r>
            <a:r>
              <a:rPr lang="en-GB" dirty="0" smtClean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GB" dirty="0">
                <a:latin typeface="Cambria Math" panose="02040503050406030204" pitchFamily="18" charset="0"/>
                <a:ea typeface="Cambria Math" panose="02040503050406030204" pitchFamily="18" charset="0"/>
              </a:rPr>
              <a:t>≻</a:t>
            </a:r>
            <a:r>
              <a:rPr lang="en-GB" dirty="0">
                <a:ea typeface="Cambria Math" panose="02040503050406030204" pitchFamily="18" charset="0"/>
              </a:rPr>
              <a:t> {1, 2, 3}</a:t>
            </a:r>
            <a:endParaRPr lang="en-GB" dirty="0"/>
          </a:p>
          <a:p>
            <a:pPr lvl="1"/>
            <a:endParaRPr lang="en-GB" dirty="0"/>
          </a:p>
        </p:txBody>
      </p:sp>
      <p:grpSp>
        <p:nvGrpSpPr>
          <p:cNvPr id="5" name="Group 4"/>
          <p:cNvGrpSpPr/>
          <p:nvPr/>
        </p:nvGrpSpPr>
        <p:grpSpPr>
          <a:xfrm>
            <a:off x="6660235" y="4365107"/>
            <a:ext cx="1733320" cy="1360988"/>
            <a:chOff x="7524328" y="1412777"/>
            <a:chExt cx="1008111" cy="728594"/>
          </a:xfrm>
        </p:grpSpPr>
        <p:cxnSp>
          <p:nvCxnSpPr>
            <p:cNvPr id="7" name="Straight Connector 6"/>
            <p:cNvCxnSpPr/>
            <p:nvPr/>
          </p:nvCxnSpPr>
          <p:spPr>
            <a:xfrm rot="5400000" flipH="1" flipV="1">
              <a:off x="7524328" y="1556792"/>
              <a:ext cx="576064" cy="432048"/>
            </a:xfrm>
            <a:prstGeom prst="line">
              <a:avLst/>
            </a:prstGeom>
            <a:ln w="38100">
              <a:solidFill>
                <a:srgbClr val="FF0000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596336" y="2060848"/>
              <a:ext cx="864096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6200000" flipH="1">
              <a:off x="7956376" y="1556792"/>
              <a:ext cx="576064" cy="432048"/>
            </a:xfrm>
            <a:prstGeom prst="line">
              <a:avLst/>
            </a:prstGeom>
            <a:ln w="38100">
              <a:solidFill>
                <a:srgbClr val="FF0000"/>
              </a:solidFill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7524328" y="2019059"/>
              <a:ext cx="125641" cy="122312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/>
            <p:cNvSpPr/>
            <p:nvPr/>
          </p:nvSpPr>
          <p:spPr>
            <a:xfrm>
              <a:off x="7956376" y="1412777"/>
              <a:ext cx="144016" cy="11564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8403814" y="1991010"/>
              <a:ext cx="128625" cy="141846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9147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Stable matching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461" y="1258896"/>
            <a:ext cx="8587153" cy="5173884"/>
          </a:xfrm>
        </p:spPr>
        <p:txBody>
          <a:bodyPr/>
          <a:lstStyle/>
          <a:p>
            <a:r>
              <a:rPr lang="en-GB" dirty="0"/>
              <a:t>A</a:t>
            </a:r>
            <a:r>
              <a:rPr lang="en-GB" dirty="0" smtClean="0"/>
              <a:t> set of </a:t>
            </a:r>
            <a:r>
              <a:rPr lang="en-GB" dirty="0" smtClean="0">
                <a:solidFill>
                  <a:schemeClr val="accent1"/>
                </a:solidFill>
              </a:rPr>
              <a:t>men</a:t>
            </a:r>
            <a:r>
              <a:rPr lang="en-GB" dirty="0" smtClean="0"/>
              <a:t> </a:t>
            </a:r>
            <a:r>
              <a:rPr lang="en-GB" dirty="0" smtClean="0">
                <a:solidFill>
                  <a:schemeClr val="accent1"/>
                </a:solidFill>
              </a:rPr>
              <a:t>M</a:t>
            </a:r>
            <a:r>
              <a:rPr lang="en-GB" dirty="0" smtClean="0"/>
              <a:t>,       </a:t>
            </a:r>
            <a:r>
              <a:rPr lang="en-GB" dirty="0" smtClean="0">
                <a:solidFill>
                  <a:schemeClr val="accent1"/>
                </a:solidFill>
              </a:rPr>
              <a:t>|M| = </a:t>
            </a:r>
            <a:r>
              <a:rPr lang="en-GB" dirty="0">
                <a:solidFill>
                  <a:schemeClr val="accent1"/>
                </a:solidFill>
              </a:rPr>
              <a:t>n</a:t>
            </a:r>
            <a:r>
              <a:rPr lang="en-GB" dirty="0" smtClean="0"/>
              <a:t>, and </a:t>
            </a:r>
            <a:br>
              <a:rPr lang="en-GB" dirty="0" smtClean="0"/>
            </a:br>
            <a:r>
              <a:rPr lang="en-GB" dirty="0" smtClean="0"/>
              <a:t> a set of </a:t>
            </a:r>
            <a:r>
              <a:rPr lang="en-GB" dirty="0" smtClean="0">
                <a:solidFill>
                  <a:srgbClr val="FF0000"/>
                </a:solidFill>
              </a:rPr>
              <a:t>women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W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|W| = </a:t>
            </a:r>
            <a:r>
              <a:rPr lang="en-GB" dirty="0">
                <a:solidFill>
                  <a:srgbClr val="FF0000"/>
                </a:solidFill>
              </a:rPr>
              <a:t>n</a:t>
            </a:r>
            <a:endParaRPr lang="en-GB" dirty="0" smtClean="0"/>
          </a:p>
          <a:p>
            <a:r>
              <a:rPr lang="en-GB" dirty="0" smtClean="0"/>
              <a:t>Participants rank members of opposite sex</a:t>
            </a:r>
          </a:p>
          <a:p>
            <a:pPr lvl="1"/>
            <a:r>
              <a:rPr lang="en-GB" dirty="0" smtClean="0"/>
              <a:t>each </a:t>
            </a:r>
            <a:r>
              <a:rPr lang="en-GB" dirty="0" smtClean="0">
                <a:solidFill>
                  <a:schemeClr val="accent1"/>
                </a:solidFill>
              </a:rPr>
              <a:t>man</a:t>
            </a:r>
            <a:r>
              <a:rPr lang="en-GB" dirty="0" smtClean="0"/>
              <a:t> lists </a:t>
            </a:r>
            <a:r>
              <a:rPr lang="en-GB" dirty="0" smtClean="0">
                <a:solidFill>
                  <a:srgbClr val="FF0000"/>
                </a:solidFill>
              </a:rPr>
              <a:t>women</a:t>
            </a:r>
            <a:r>
              <a:rPr lang="en-GB" dirty="0" smtClean="0"/>
              <a:t> in the order of preference from best to worst</a:t>
            </a:r>
          </a:p>
          <a:p>
            <a:pPr lvl="1"/>
            <a:r>
              <a:rPr lang="en-GB" dirty="0" smtClean="0"/>
              <a:t>each </a:t>
            </a:r>
            <a:r>
              <a:rPr lang="en-GB" dirty="0" smtClean="0">
                <a:solidFill>
                  <a:srgbClr val="FF0000"/>
                </a:solidFill>
              </a:rPr>
              <a:t>woman</a:t>
            </a:r>
            <a:r>
              <a:rPr lang="en-GB" dirty="0" smtClean="0"/>
              <a:t> lists </a:t>
            </a:r>
            <a:r>
              <a:rPr lang="en-GB" dirty="0" smtClean="0">
                <a:solidFill>
                  <a:schemeClr val="accent1"/>
                </a:solidFill>
              </a:rPr>
              <a:t>men</a:t>
            </a:r>
            <a:r>
              <a:rPr lang="en-GB" dirty="0" smtClean="0"/>
              <a:t> in the order of preference from best to worst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86508" y="4779107"/>
          <a:ext cx="3640014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1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708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r>
                        <a:rPr lang="en-GB" sz="2400" baseline="30000" dirty="0" smtClean="0"/>
                        <a:t>st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r>
                        <a:rPr lang="en-GB" sz="2400" baseline="30000" dirty="0" smtClean="0"/>
                        <a:t>nd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3</a:t>
                      </a:r>
                      <a:r>
                        <a:rPr lang="en-GB" sz="2400" baseline="30000" dirty="0" smtClean="0"/>
                        <a:t>rd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70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0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0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4964723" y="4779107"/>
          <a:ext cx="3640014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1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r>
                        <a:rPr lang="en-GB" sz="2400" baseline="30000" dirty="0" smtClean="0"/>
                        <a:t>st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r>
                        <a:rPr lang="en-GB" sz="2400" baseline="30000" dirty="0" smtClean="0"/>
                        <a:t>nd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3</a:t>
                      </a:r>
                      <a:r>
                        <a:rPr lang="en-GB" sz="2400" baseline="30000" dirty="0" smtClean="0"/>
                        <a:t>rd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522" y="3626905"/>
            <a:ext cx="830429" cy="963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031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Perfect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169" y="1258896"/>
            <a:ext cx="8534400" cy="5173884"/>
          </a:xfrm>
        </p:spPr>
        <p:txBody>
          <a:bodyPr/>
          <a:lstStyle/>
          <a:p>
            <a:r>
              <a:rPr lang="en-GB" dirty="0" smtClean="0"/>
              <a:t>A </a:t>
            </a:r>
            <a:r>
              <a:rPr lang="en-GB" dirty="0" smtClean="0">
                <a:solidFill>
                  <a:srgbClr val="008000"/>
                </a:solidFill>
              </a:rPr>
              <a:t>matching</a:t>
            </a:r>
            <a:r>
              <a:rPr lang="en-GB" dirty="0" smtClean="0"/>
              <a:t> is a set </a:t>
            </a:r>
            <a:r>
              <a:rPr lang="en-GB" dirty="0" smtClean="0">
                <a:solidFill>
                  <a:srgbClr val="008000"/>
                </a:solidFill>
              </a:rPr>
              <a:t>S</a:t>
            </a:r>
            <a:r>
              <a:rPr lang="en-GB" dirty="0" smtClean="0">
                <a:solidFill>
                  <a:schemeClr val="accent6"/>
                </a:solidFill>
              </a:rPr>
              <a:t> </a:t>
            </a:r>
            <a:r>
              <a:rPr lang="en-GB" dirty="0" smtClean="0"/>
              <a:t>of ordered pairs </a:t>
            </a:r>
            <a:r>
              <a:rPr lang="en-GB" dirty="0" smtClean="0">
                <a:solidFill>
                  <a:schemeClr val="accent1"/>
                </a:solidFill>
              </a:rPr>
              <a:t>m</a:t>
            </a:r>
            <a:r>
              <a:rPr lang="en-GB" dirty="0" smtClean="0"/>
              <a:t>-</a:t>
            </a:r>
            <a:r>
              <a:rPr lang="en-GB" dirty="0" smtClean="0">
                <a:solidFill>
                  <a:srgbClr val="FF0000"/>
                </a:solidFill>
              </a:rPr>
              <a:t>w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with </a:t>
            </a:r>
            <a:r>
              <a:rPr lang="en-GB" dirty="0" smtClean="0">
                <a:solidFill>
                  <a:schemeClr val="accent1"/>
                </a:solidFill>
              </a:rPr>
              <a:t>m </a:t>
            </a:r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 M</a:t>
            </a:r>
            <a:r>
              <a:rPr lang="en-GB" dirty="0" smtClean="0">
                <a:sym typeface="Symbol" panose="05050102010706020507" pitchFamily="18" charset="2"/>
              </a:rPr>
              <a:t>,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w  W</a:t>
            </a:r>
            <a:r>
              <a:rPr lang="en-GB" dirty="0" smtClean="0">
                <a:sym typeface="Symbol" panose="05050102010706020507" pitchFamily="18" charset="2"/>
              </a:rPr>
              <a:t>, such that</a:t>
            </a:r>
            <a:r>
              <a:rPr lang="en-GB" dirty="0" smtClean="0"/>
              <a:t> </a:t>
            </a:r>
          </a:p>
          <a:p>
            <a:pPr lvl="1"/>
            <a:r>
              <a:rPr lang="en-GB" dirty="0" smtClean="0"/>
              <a:t>each </a:t>
            </a:r>
            <a:r>
              <a:rPr lang="en-GB" dirty="0" smtClean="0">
                <a:solidFill>
                  <a:schemeClr val="accent1"/>
                </a:solidFill>
              </a:rPr>
              <a:t>man      m </a:t>
            </a:r>
            <a:r>
              <a:rPr lang="en-GB" dirty="0">
                <a:solidFill>
                  <a:schemeClr val="accent1"/>
                </a:solidFill>
                <a:sym typeface="Symbol" panose="05050102010706020507" pitchFamily="18" charset="2"/>
              </a:rPr>
              <a:t> M</a:t>
            </a:r>
            <a:r>
              <a:rPr lang="en-GB" dirty="0">
                <a:sym typeface="Symbol" panose="05050102010706020507" pitchFamily="18" charset="2"/>
              </a:rPr>
              <a:t> </a:t>
            </a:r>
            <a:r>
              <a:rPr lang="en-GB" dirty="0" smtClean="0"/>
              <a:t>appears in at most one pair of </a:t>
            </a:r>
            <a:r>
              <a:rPr lang="en-GB" dirty="0" smtClean="0">
                <a:solidFill>
                  <a:srgbClr val="008000"/>
                </a:solidFill>
              </a:rPr>
              <a:t>S</a:t>
            </a:r>
          </a:p>
          <a:p>
            <a:pPr lvl="1"/>
            <a:r>
              <a:rPr lang="en-GB" dirty="0"/>
              <a:t>each </a:t>
            </a:r>
            <a:r>
              <a:rPr lang="en-GB" dirty="0" smtClean="0">
                <a:solidFill>
                  <a:srgbClr val="FF0000"/>
                </a:solidFill>
              </a:rPr>
              <a:t>woman w </a:t>
            </a:r>
            <a:r>
              <a:rPr lang="en-GB" dirty="0">
                <a:solidFill>
                  <a:srgbClr val="FF0000"/>
                </a:solidFill>
                <a:sym typeface="Symbol" panose="05050102010706020507" pitchFamily="18" charset="2"/>
              </a:rPr>
              <a:t>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  <a:r>
              <a:rPr lang="en-GB" dirty="0" smtClean="0">
                <a:sym typeface="Symbol" panose="05050102010706020507" pitchFamily="18" charset="2"/>
              </a:rPr>
              <a:t> </a:t>
            </a:r>
            <a:r>
              <a:rPr lang="en-GB" dirty="0"/>
              <a:t>appears in at most one pair of </a:t>
            </a:r>
            <a:r>
              <a:rPr lang="en-GB" dirty="0">
                <a:solidFill>
                  <a:srgbClr val="008000"/>
                </a:solidFill>
              </a:rPr>
              <a:t>S</a:t>
            </a:r>
          </a:p>
          <a:p>
            <a:r>
              <a:rPr lang="en-GB" dirty="0" smtClean="0"/>
              <a:t>A matching is perfect if </a:t>
            </a:r>
            <a:r>
              <a:rPr lang="en-GB" dirty="0" smtClean="0">
                <a:solidFill>
                  <a:srgbClr val="008000"/>
                </a:solidFill>
              </a:rPr>
              <a:t>|S|</a:t>
            </a:r>
            <a:r>
              <a:rPr lang="en-GB" dirty="0" smtClean="0"/>
              <a:t> = </a:t>
            </a:r>
            <a:r>
              <a:rPr lang="en-GB" dirty="0" smtClean="0">
                <a:solidFill>
                  <a:schemeClr val="accent1"/>
                </a:solidFill>
              </a:rPr>
              <a:t>|M|</a:t>
            </a:r>
            <a:r>
              <a:rPr lang="en-GB" dirty="0" smtClean="0"/>
              <a:t> = </a:t>
            </a:r>
            <a:r>
              <a:rPr lang="en-GB" dirty="0" smtClean="0">
                <a:solidFill>
                  <a:srgbClr val="FF0000"/>
                </a:solidFill>
              </a:rPr>
              <a:t>|W|</a:t>
            </a:r>
            <a:r>
              <a:rPr lang="en-GB" dirty="0" smtClean="0"/>
              <a:t> = </a:t>
            </a:r>
            <a:r>
              <a:rPr lang="en-GB" dirty="0" smtClean="0">
                <a:solidFill>
                  <a:srgbClr val="008000"/>
                </a:solidFill>
              </a:rPr>
              <a:t>n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55188" y="3904568"/>
            <a:ext cx="62400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a perfect matching: </a:t>
            </a:r>
            <a:r>
              <a:rPr lang="en-GB" sz="3200" dirty="0" smtClean="0">
                <a:solidFill>
                  <a:srgbClr val="008000"/>
                </a:solidFill>
              </a:rPr>
              <a:t>S</a:t>
            </a:r>
            <a:r>
              <a:rPr lang="en-GB" sz="3200" dirty="0" smtClean="0"/>
              <a:t> = {</a:t>
            </a:r>
            <a:r>
              <a:rPr lang="en-GB" sz="3200" dirty="0" smtClean="0">
                <a:solidFill>
                  <a:schemeClr val="accent1"/>
                </a:solidFill>
              </a:rPr>
              <a:t>I</a:t>
            </a:r>
            <a:r>
              <a:rPr lang="en-GB" sz="3200" dirty="0" smtClean="0"/>
              <a:t>-</a:t>
            </a:r>
            <a:r>
              <a:rPr lang="en-GB" sz="3200" dirty="0" smtClean="0">
                <a:solidFill>
                  <a:srgbClr val="FF0000"/>
                </a:solidFill>
              </a:rPr>
              <a:t>C</a:t>
            </a:r>
            <a:r>
              <a:rPr lang="en-GB" sz="3200" dirty="0" smtClean="0"/>
              <a:t>, </a:t>
            </a:r>
            <a:r>
              <a:rPr lang="en-GB" sz="3200" dirty="0" smtClean="0">
                <a:solidFill>
                  <a:schemeClr val="accent1"/>
                </a:solidFill>
              </a:rPr>
              <a:t>J</a:t>
            </a:r>
            <a:r>
              <a:rPr lang="en-GB" sz="3200" dirty="0" smtClean="0"/>
              <a:t>-</a:t>
            </a:r>
            <a:r>
              <a:rPr lang="en-GB" sz="3200" dirty="0" smtClean="0">
                <a:solidFill>
                  <a:srgbClr val="FF0000"/>
                </a:solidFill>
              </a:rPr>
              <a:t>B</a:t>
            </a:r>
            <a:r>
              <a:rPr lang="en-GB" sz="3200" dirty="0" smtClean="0"/>
              <a:t>, </a:t>
            </a:r>
            <a:r>
              <a:rPr lang="en-GB" sz="3200" dirty="0" smtClean="0">
                <a:solidFill>
                  <a:schemeClr val="accent1"/>
                </a:solidFill>
              </a:rPr>
              <a:t>K</a:t>
            </a:r>
            <a:r>
              <a:rPr lang="en-GB" sz="3200" dirty="0" smtClean="0"/>
              <a:t>-</a:t>
            </a:r>
            <a:r>
              <a:rPr lang="en-GB" sz="3200" dirty="0" smtClean="0">
                <a:solidFill>
                  <a:srgbClr val="FF0000"/>
                </a:solidFill>
              </a:rPr>
              <a:t>A</a:t>
            </a:r>
            <a:r>
              <a:rPr lang="en-GB" sz="3200" dirty="0" smtClean="0"/>
              <a:t>}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95301" y="4779107"/>
          <a:ext cx="3640014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1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708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r>
                        <a:rPr lang="en-GB" sz="2400" baseline="30000" dirty="0" smtClean="0"/>
                        <a:t>st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r>
                        <a:rPr lang="en-GB" sz="2400" baseline="30000" dirty="0" smtClean="0"/>
                        <a:t>nd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3</a:t>
                      </a:r>
                      <a:r>
                        <a:rPr lang="en-GB" sz="2400" baseline="30000" dirty="0" smtClean="0"/>
                        <a:t>rd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70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0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0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964723" y="4779107"/>
          <a:ext cx="3640014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1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r>
                        <a:rPr lang="en-GB" sz="2400" baseline="30000" dirty="0" smtClean="0"/>
                        <a:t>st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r>
                        <a:rPr lang="en-GB" sz="2400" baseline="30000" dirty="0" smtClean="0"/>
                        <a:t>nd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3</a:t>
                      </a:r>
                      <a:r>
                        <a:rPr lang="en-GB" sz="2400" baseline="30000" dirty="0" smtClean="0"/>
                        <a:t>rd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b="1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b="1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b="1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033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Unstable pair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169" y="1258896"/>
            <a:ext cx="8534400" cy="5173884"/>
          </a:xfrm>
        </p:spPr>
        <p:txBody>
          <a:bodyPr/>
          <a:lstStyle/>
          <a:p>
            <a:r>
              <a:rPr lang="en-GB" dirty="0" smtClean="0"/>
              <a:t>Given a perfect matching </a:t>
            </a:r>
            <a:r>
              <a:rPr lang="en-GB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, </a:t>
            </a:r>
            <a:br>
              <a:rPr lang="en-GB" dirty="0" smtClean="0"/>
            </a:br>
            <a:r>
              <a:rPr lang="en-GB" dirty="0" smtClean="0"/>
              <a:t>man </a:t>
            </a:r>
            <a:r>
              <a:rPr lang="en-GB" dirty="0" smtClean="0">
                <a:solidFill>
                  <a:schemeClr val="accent1"/>
                </a:solidFill>
              </a:rPr>
              <a:t>m</a:t>
            </a:r>
            <a:r>
              <a:rPr lang="en-GB" dirty="0"/>
              <a:t> </a:t>
            </a:r>
            <a:r>
              <a:rPr lang="en-GB" dirty="0" smtClean="0"/>
              <a:t>and woman </a:t>
            </a:r>
            <a:r>
              <a:rPr lang="en-GB" dirty="0" smtClean="0">
                <a:solidFill>
                  <a:srgbClr val="FF0000"/>
                </a:solidFill>
              </a:rPr>
              <a:t>w</a:t>
            </a:r>
            <a:r>
              <a:rPr lang="en-GB" dirty="0" smtClean="0"/>
              <a:t> form </a:t>
            </a:r>
            <a:r>
              <a:rPr lang="en-GB" dirty="0" smtClean="0">
                <a:solidFill>
                  <a:srgbClr val="008000"/>
                </a:solidFill>
              </a:rPr>
              <a:t>an unstable pair</a:t>
            </a:r>
            <a:r>
              <a:rPr lang="en-GB" dirty="0" smtClean="0"/>
              <a:t> if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m</a:t>
            </a:r>
            <a:r>
              <a:rPr lang="en-GB" dirty="0" smtClean="0">
                <a:sym typeface="Symbol" panose="05050102010706020507" pitchFamily="18" charset="2"/>
              </a:rPr>
              <a:t> prefers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  <a:r>
              <a:rPr lang="en-GB" dirty="0" smtClean="0">
                <a:sym typeface="Symbol" panose="05050102010706020507" pitchFamily="18" charset="2"/>
              </a:rPr>
              <a:t> to his partner in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008000"/>
                </a:solidFill>
              </a:rPr>
              <a:t>S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</a:rPr>
              <a:t>w</a:t>
            </a:r>
            <a:r>
              <a:rPr lang="en-GB" dirty="0" smtClean="0">
                <a:sym typeface="Symbol" panose="05050102010706020507" pitchFamily="18" charset="2"/>
              </a:rPr>
              <a:t> prefers </a:t>
            </a:r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  <a:r>
              <a:rPr lang="en-GB" dirty="0" smtClean="0">
                <a:sym typeface="Symbol" panose="05050102010706020507" pitchFamily="18" charset="2"/>
              </a:rPr>
              <a:t> to her partner in</a:t>
            </a:r>
            <a:r>
              <a:rPr lang="en-GB" dirty="0" smtClean="0"/>
              <a:t> </a:t>
            </a:r>
            <a:r>
              <a:rPr lang="en-GB" dirty="0">
                <a:solidFill>
                  <a:srgbClr val="008000"/>
                </a:solidFill>
              </a:rPr>
              <a:t>S</a:t>
            </a:r>
          </a:p>
          <a:p>
            <a:r>
              <a:rPr lang="en-GB" u="sng" dirty="0" smtClean="0"/>
              <a:t>Key point</a:t>
            </a:r>
            <a:r>
              <a:rPr lang="en-GB" dirty="0" smtClean="0"/>
              <a:t>: an unstable pair can jointly </a:t>
            </a:r>
            <a:r>
              <a:rPr lang="en-GB" dirty="0" smtClean="0">
                <a:solidFill>
                  <a:srgbClr val="008000"/>
                </a:solidFill>
              </a:rPr>
              <a:t>improve</a:t>
            </a:r>
            <a:endParaRPr lang="en-GB" dirty="0">
              <a:solidFill>
                <a:srgbClr val="008000"/>
              </a:solidFill>
            </a:endParaRPr>
          </a:p>
          <a:p>
            <a:pPr marL="0" indent="0">
              <a:buNone/>
            </a:pPr>
            <a:endParaRPr lang="en-GB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655188" y="3904568"/>
            <a:ext cx="61344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>
                <a:solidFill>
                  <a:srgbClr val="FF0000"/>
                </a:solidFill>
              </a:rPr>
              <a:t>Bella</a:t>
            </a:r>
            <a:r>
              <a:rPr lang="en-GB" sz="3200" dirty="0"/>
              <a:t> </a:t>
            </a:r>
            <a:r>
              <a:rPr lang="en-GB" sz="3200" dirty="0" smtClean="0"/>
              <a:t>and </a:t>
            </a:r>
            <a:r>
              <a:rPr lang="en-GB" sz="3200" dirty="0" smtClean="0">
                <a:solidFill>
                  <a:schemeClr val="accent1"/>
                </a:solidFill>
              </a:rPr>
              <a:t>Ian</a:t>
            </a:r>
            <a:r>
              <a:rPr lang="en-GB" sz="3200" dirty="0"/>
              <a:t> </a:t>
            </a:r>
            <a:r>
              <a:rPr lang="en-GB" sz="3200" dirty="0" smtClean="0"/>
              <a:t>form an unstable pair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95301" y="4779107"/>
          <a:ext cx="3640014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1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708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r>
                        <a:rPr lang="en-GB" sz="2400" baseline="30000" dirty="0" smtClean="0"/>
                        <a:t>st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r>
                        <a:rPr lang="en-GB" sz="2400" baseline="30000" dirty="0" smtClean="0"/>
                        <a:t>nd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3</a:t>
                      </a:r>
                      <a:r>
                        <a:rPr lang="en-GB" sz="2400" baseline="30000" dirty="0" smtClean="0"/>
                        <a:t>rd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70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0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0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964723" y="4779107"/>
          <a:ext cx="3640014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1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r>
                        <a:rPr lang="en-GB" sz="2400" baseline="30000" dirty="0" smtClean="0"/>
                        <a:t>st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r>
                        <a:rPr lang="en-GB" sz="2400" baseline="30000" dirty="0" smtClean="0"/>
                        <a:t>nd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3</a:t>
                      </a:r>
                      <a:r>
                        <a:rPr lang="en-GB" sz="2400" baseline="30000" dirty="0" smtClean="0"/>
                        <a:t>rd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b="1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b="1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b="1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88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Stable matching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169" y="1258896"/>
            <a:ext cx="8534400" cy="5173884"/>
          </a:xfrm>
        </p:spPr>
        <p:txBody>
          <a:bodyPr/>
          <a:lstStyle/>
          <a:p>
            <a:r>
              <a:rPr lang="en-GB" dirty="0" smtClean="0"/>
              <a:t>A </a:t>
            </a:r>
            <a:r>
              <a:rPr lang="en-GB" dirty="0" smtClean="0">
                <a:solidFill>
                  <a:srgbClr val="008000"/>
                </a:solidFill>
              </a:rPr>
              <a:t>stable matching</a:t>
            </a:r>
            <a:r>
              <a:rPr lang="en-GB" dirty="0" smtClean="0"/>
              <a:t> is a perfect matching </a:t>
            </a:r>
            <a:br>
              <a:rPr lang="en-GB" dirty="0" smtClean="0"/>
            </a:br>
            <a:r>
              <a:rPr lang="en-GB" dirty="0" smtClean="0"/>
              <a:t>with no unstable pairs </a:t>
            </a:r>
          </a:p>
          <a:p>
            <a:r>
              <a:rPr lang="en-GB" u="sng" dirty="0" smtClean="0"/>
              <a:t>Stable matching problem</a:t>
            </a:r>
            <a:r>
              <a:rPr lang="en-GB" dirty="0" smtClean="0"/>
              <a:t>: given the preference lists of </a:t>
            </a:r>
            <a:r>
              <a:rPr lang="en-GB" dirty="0" smtClean="0">
                <a:solidFill>
                  <a:schemeClr val="accent1"/>
                </a:solidFill>
              </a:rPr>
              <a:t>n men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n women</a:t>
            </a:r>
            <a:r>
              <a:rPr lang="en-GB" dirty="0" smtClean="0"/>
              <a:t>, </a:t>
            </a:r>
            <a:br>
              <a:rPr lang="en-GB" dirty="0" smtClean="0"/>
            </a:br>
            <a:r>
              <a:rPr lang="en-GB" dirty="0" smtClean="0"/>
              <a:t>find a stable matching (if one exists)</a:t>
            </a: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95301" y="4779107"/>
          <a:ext cx="3640014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1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708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r>
                        <a:rPr lang="en-GB" sz="2400" baseline="30000" dirty="0" smtClean="0"/>
                        <a:t>st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r>
                        <a:rPr lang="en-GB" sz="2400" baseline="30000" dirty="0" smtClean="0"/>
                        <a:t>nd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3</a:t>
                      </a:r>
                      <a:r>
                        <a:rPr lang="en-GB" sz="2400" baseline="30000" dirty="0" smtClean="0"/>
                        <a:t>rd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70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b="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0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0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b="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964723" y="4779107"/>
          <a:ext cx="3640014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1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r>
                        <a:rPr lang="en-GB" sz="2400" baseline="30000" dirty="0" smtClean="0"/>
                        <a:t>st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r>
                        <a:rPr lang="en-GB" sz="2400" baseline="30000" dirty="0" smtClean="0"/>
                        <a:t>nd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3</a:t>
                      </a:r>
                      <a:r>
                        <a:rPr lang="en-GB" sz="2400" baseline="30000" dirty="0" smtClean="0"/>
                        <a:t>rd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b="1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b="0" u="none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b="1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b="0" u="none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b="1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655188" y="3904568"/>
            <a:ext cx="60530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 smtClean="0"/>
              <a:t>a stable matching: </a:t>
            </a:r>
            <a:r>
              <a:rPr lang="en-GB" sz="3200" dirty="0" smtClean="0">
                <a:solidFill>
                  <a:srgbClr val="008000"/>
                </a:solidFill>
              </a:rPr>
              <a:t>S</a:t>
            </a:r>
            <a:r>
              <a:rPr lang="en-GB" sz="3200" dirty="0" smtClean="0"/>
              <a:t> = {</a:t>
            </a:r>
            <a:r>
              <a:rPr lang="en-GB" sz="3200" dirty="0" smtClean="0">
                <a:solidFill>
                  <a:schemeClr val="accent1"/>
                </a:solidFill>
              </a:rPr>
              <a:t>I</a:t>
            </a:r>
            <a:r>
              <a:rPr lang="en-GB" sz="3200" dirty="0" smtClean="0"/>
              <a:t>-</a:t>
            </a:r>
            <a:r>
              <a:rPr lang="en-GB" sz="3200" dirty="0" smtClean="0">
                <a:solidFill>
                  <a:srgbClr val="FF0000"/>
                </a:solidFill>
              </a:rPr>
              <a:t>A</a:t>
            </a:r>
            <a:r>
              <a:rPr lang="en-GB" sz="3200" dirty="0" smtClean="0"/>
              <a:t>, </a:t>
            </a:r>
            <a:r>
              <a:rPr lang="en-GB" sz="3200" dirty="0" smtClean="0">
                <a:solidFill>
                  <a:schemeClr val="accent1"/>
                </a:solidFill>
              </a:rPr>
              <a:t>J</a:t>
            </a:r>
            <a:r>
              <a:rPr lang="en-GB" sz="3200" dirty="0" smtClean="0"/>
              <a:t>-</a:t>
            </a:r>
            <a:r>
              <a:rPr lang="en-GB" sz="3200" dirty="0" smtClean="0">
                <a:solidFill>
                  <a:srgbClr val="FF0000"/>
                </a:solidFill>
              </a:rPr>
              <a:t>B</a:t>
            </a:r>
            <a:r>
              <a:rPr lang="en-GB" sz="3200" dirty="0" smtClean="0"/>
              <a:t>, </a:t>
            </a:r>
            <a:r>
              <a:rPr lang="en-GB" sz="3200" dirty="0" smtClean="0">
                <a:solidFill>
                  <a:schemeClr val="accent1"/>
                </a:solidFill>
              </a:rPr>
              <a:t>K</a:t>
            </a:r>
            <a:r>
              <a:rPr lang="en-GB" sz="3200" dirty="0" smtClean="0"/>
              <a:t>-</a:t>
            </a:r>
            <a:r>
              <a:rPr lang="en-GB" sz="3200" dirty="0">
                <a:solidFill>
                  <a:srgbClr val="FF0000"/>
                </a:solidFill>
              </a:rPr>
              <a:t>C</a:t>
            </a:r>
            <a:r>
              <a:rPr lang="en-GB" sz="3200" dirty="0" smtClean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1268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Actions and Payoffs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5256584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We will assume that </a:t>
            </a:r>
            <a:r>
              <a:rPr lang="en-GB" dirty="0" smtClean="0">
                <a:solidFill>
                  <a:schemeClr val="accent1"/>
                </a:solidFill>
              </a:rPr>
              <a:t>actions</a:t>
            </a:r>
            <a:r>
              <a:rPr lang="en-GB" dirty="0" smtClean="0"/>
              <a:t> of one group </a:t>
            </a:r>
            <a:r>
              <a:rPr lang="en-GB" dirty="0" smtClean="0">
                <a:solidFill>
                  <a:schemeClr val="accent1"/>
                </a:solidFill>
              </a:rPr>
              <a:t>do not affect </a:t>
            </a:r>
            <a:r>
              <a:rPr lang="en-GB" dirty="0" smtClean="0">
                <a:solidFill>
                  <a:srgbClr val="FF0000"/>
                </a:solidFill>
              </a:rPr>
              <a:t>payoffs</a:t>
            </a:r>
            <a:r>
              <a:rPr lang="en-GB" dirty="0" smtClean="0"/>
              <a:t> of other groups</a:t>
            </a:r>
          </a:p>
          <a:p>
            <a:pPr lvl="1"/>
            <a:r>
              <a:rPr lang="en-GB" dirty="0" smtClean="0"/>
              <a:t>In reality, market prices may depend on </a:t>
            </a:r>
            <a:br>
              <a:rPr lang="en-GB" dirty="0" smtClean="0"/>
            </a:br>
            <a:r>
              <a:rPr lang="en-GB" dirty="0" smtClean="0"/>
              <a:t>the total amount of fruit on the market</a:t>
            </a:r>
          </a:p>
          <a:p>
            <a:r>
              <a:rPr lang="en-GB" dirty="0" smtClean="0"/>
              <a:t>Then each group’s </a:t>
            </a:r>
            <a:r>
              <a:rPr lang="en-GB" dirty="0" smtClean="0">
                <a:solidFill>
                  <a:srgbClr val="FF0000"/>
                </a:solidFill>
              </a:rPr>
              <a:t>payoff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is fully </a:t>
            </a:r>
            <a:r>
              <a:rPr lang="en-GB" dirty="0" smtClean="0">
                <a:solidFill>
                  <a:schemeClr val="accent1"/>
                </a:solidFill>
              </a:rPr>
              <a:t>determined by its action</a:t>
            </a:r>
          </a:p>
          <a:p>
            <a:r>
              <a:rPr lang="en-GB" dirty="0" smtClean="0"/>
              <a:t>Can assume the group chooses the </a:t>
            </a:r>
            <a:r>
              <a:rPr lang="en-GB" dirty="0" smtClean="0">
                <a:solidFill>
                  <a:schemeClr val="accent1"/>
                </a:solidFill>
              </a:rPr>
              <a:t>action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with </a:t>
            </a:r>
            <a:r>
              <a:rPr lang="en-GB" dirty="0" smtClean="0">
                <a:solidFill>
                  <a:srgbClr val="FF0000"/>
                </a:solidFill>
              </a:rPr>
              <a:t>max payoff</a:t>
            </a:r>
          </a:p>
          <a:p>
            <a:pPr lvl="1"/>
            <a:r>
              <a:rPr lang="en-GB" dirty="0" smtClean="0"/>
              <a:t>a group of size 3 can earn </a:t>
            </a:r>
            <a:r>
              <a:rPr lang="en-GB" dirty="0" smtClean="0">
                <a:solidFill>
                  <a:srgbClr val="FF0000"/>
                </a:solidFill>
              </a:rPr>
              <a:t>£1800</a:t>
            </a:r>
            <a:r>
              <a:rPr lang="en-GB" dirty="0" smtClean="0"/>
              <a:t> growing </a:t>
            </a:r>
            <a:r>
              <a:rPr lang="en-GB" dirty="0" smtClean="0">
                <a:solidFill>
                  <a:schemeClr val="accent1"/>
                </a:solidFill>
              </a:rPr>
              <a:t>apples</a:t>
            </a:r>
          </a:p>
          <a:p>
            <a:pPr lvl="1"/>
            <a:r>
              <a:rPr lang="en-GB" dirty="0" smtClean="0"/>
              <a:t>a group of size 3 can earn </a:t>
            </a:r>
            <a:r>
              <a:rPr lang="en-GB" dirty="0">
                <a:solidFill>
                  <a:srgbClr val="FF0000"/>
                </a:solidFill>
              </a:rPr>
              <a:t>£</a:t>
            </a:r>
            <a:r>
              <a:rPr lang="en-GB" dirty="0" smtClean="0">
                <a:solidFill>
                  <a:srgbClr val="FF0000"/>
                </a:solidFill>
              </a:rPr>
              <a:t>2700</a:t>
            </a:r>
            <a:r>
              <a:rPr lang="en-GB" dirty="0" smtClean="0"/>
              <a:t> growing </a:t>
            </a:r>
            <a:r>
              <a:rPr lang="en-GB" dirty="0" smtClean="0">
                <a:solidFill>
                  <a:schemeClr val="accent1"/>
                </a:solidFill>
              </a:rPr>
              <a:t>oranges</a:t>
            </a:r>
          </a:p>
          <a:p>
            <a:r>
              <a:rPr lang="en-GB" dirty="0" smtClean="0"/>
              <a:t>Thus, we can </a:t>
            </a:r>
            <a:r>
              <a:rPr lang="en-GB" dirty="0" smtClean="0">
                <a:solidFill>
                  <a:schemeClr val="accent1"/>
                </a:solidFill>
              </a:rPr>
              <a:t>abstract away actions</a:t>
            </a:r>
            <a:r>
              <a:rPr lang="en-GB" dirty="0" smtClean="0"/>
              <a:t> and associate each group with the </a:t>
            </a:r>
            <a:r>
              <a:rPr lang="en-GB" dirty="0" smtClean="0">
                <a:solidFill>
                  <a:srgbClr val="FF0000"/>
                </a:solidFill>
              </a:rPr>
              <a:t>max payoff</a:t>
            </a:r>
            <a:r>
              <a:rPr lang="en-GB" dirty="0" smtClean="0"/>
              <a:t> it can earn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683568" y="4797152"/>
            <a:ext cx="7344816" cy="72008"/>
          </a:xfrm>
          <a:prstGeom prst="line">
            <a:avLst/>
          </a:prstGeom>
          <a:ln w="38100">
            <a:solidFill>
              <a:srgbClr val="FF0000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7657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Stable Matching as a Hedonic Game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instance of </a:t>
            </a:r>
            <a:r>
              <a:rPr lang="en-GB" dirty="0" smtClean="0">
                <a:solidFill>
                  <a:schemeClr val="accent1"/>
                </a:solidFill>
              </a:rPr>
              <a:t>stable matching</a:t>
            </a:r>
            <a:r>
              <a:rPr lang="en-GB" dirty="0" smtClean="0"/>
              <a:t> can be seen </a:t>
            </a:r>
            <a:br>
              <a:rPr lang="en-GB" dirty="0" smtClean="0"/>
            </a:br>
            <a:r>
              <a:rPr lang="en-GB" dirty="0" smtClean="0"/>
              <a:t>as a </a:t>
            </a:r>
            <a:r>
              <a:rPr lang="en-GB" dirty="0" smtClean="0">
                <a:solidFill>
                  <a:srgbClr val="FF0000"/>
                </a:solidFill>
              </a:rPr>
              <a:t>hedonic game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each man </a:t>
            </a:r>
            <a:r>
              <a:rPr lang="en-GB" dirty="0" smtClean="0">
                <a:solidFill>
                  <a:schemeClr val="accent1"/>
                </a:solidFill>
              </a:rPr>
              <a:t>m</a:t>
            </a:r>
            <a:r>
              <a:rPr lang="en-GB" dirty="0" smtClean="0"/>
              <a:t> prefers being alone to any coalition not of the form {</a:t>
            </a:r>
            <a:r>
              <a:rPr lang="en-GB" dirty="0" smtClean="0">
                <a:solidFill>
                  <a:schemeClr val="accent1"/>
                </a:solidFill>
              </a:rPr>
              <a:t>m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w</a:t>
            </a:r>
            <a:r>
              <a:rPr lang="en-GB" dirty="0" smtClean="0"/>
              <a:t>}, where </a:t>
            </a:r>
            <a:r>
              <a:rPr lang="en-GB" dirty="0" smtClean="0">
                <a:solidFill>
                  <a:srgbClr val="FF0000"/>
                </a:solidFill>
              </a:rPr>
              <a:t>w</a:t>
            </a:r>
            <a:r>
              <a:rPr lang="en-GB" dirty="0" smtClean="0"/>
              <a:t> is a woman</a:t>
            </a:r>
          </a:p>
          <a:p>
            <a:pPr lvl="1"/>
            <a:r>
              <a:rPr lang="en-GB" dirty="0" smtClean="0"/>
              <a:t>he prefers every coalition of the form {</a:t>
            </a:r>
            <a:r>
              <a:rPr lang="en-GB" dirty="0" smtClean="0">
                <a:solidFill>
                  <a:schemeClr val="accent1"/>
                </a:solidFill>
              </a:rPr>
              <a:t>m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w</a:t>
            </a:r>
            <a:r>
              <a:rPr lang="en-GB" dirty="0" smtClean="0"/>
              <a:t>} </a:t>
            </a:r>
            <a:br>
              <a:rPr lang="en-GB" dirty="0" smtClean="0"/>
            </a:br>
            <a:r>
              <a:rPr lang="en-GB" dirty="0" smtClean="0"/>
              <a:t>to being alone</a:t>
            </a:r>
          </a:p>
          <a:p>
            <a:pPr lvl="1"/>
            <a:r>
              <a:rPr lang="en-GB" dirty="0" smtClean="0"/>
              <a:t>his preferences over coalition of the form {</a:t>
            </a:r>
            <a:r>
              <a:rPr lang="en-GB" dirty="0" smtClean="0">
                <a:solidFill>
                  <a:schemeClr val="accent1"/>
                </a:solidFill>
              </a:rPr>
              <a:t>m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w</a:t>
            </a:r>
            <a:r>
              <a:rPr lang="en-GB" dirty="0" smtClean="0"/>
              <a:t>} are determined by his preferences over </a:t>
            </a:r>
            <a:r>
              <a:rPr lang="en-GB" dirty="0" smtClean="0">
                <a:solidFill>
                  <a:srgbClr val="FF0000"/>
                </a:solidFill>
              </a:rPr>
              <a:t>W</a:t>
            </a:r>
            <a:r>
              <a:rPr lang="en-GB" dirty="0" smtClean="0"/>
              <a:t> </a:t>
            </a:r>
          </a:p>
          <a:p>
            <a:r>
              <a:rPr lang="en-GB" dirty="0" smtClean="0"/>
              <a:t>Stable matching = outcome in the core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947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Stable roommate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169" y="1258895"/>
            <a:ext cx="8534400" cy="3322233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Do </a:t>
            </a:r>
            <a:r>
              <a:rPr lang="en-GB" dirty="0" smtClean="0">
                <a:solidFill>
                  <a:srgbClr val="008000"/>
                </a:solidFill>
              </a:rPr>
              <a:t>stable matchings</a:t>
            </a:r>
            <a:r>
              <a:rPr lang="en-GB" dirty="0" smtClean="0"/>
              <a:t> always exist?  </a:t>
            </a:r>
          </a:p>
          <a:p>
            <a:r>
              <a:rPr lang="en-GB" dirty="0" smtClean="0"/>
              <a:t>Not obvious a priori...</a:t>
            </a:r>
          </a:p>
          <a:p>
            <a:r>
              <a:rPr lang="en-GB" u="sng" dirty="0" smtClean="0"/>
              <a:t>Stable roommate problem</a:t>
            </a:r>
            <a:r>
              <a:rPr lang="en-GB" dirty="0" smtClean="0"/>
              <a:t>: </a:t>
            </a:r>
          </a:p>
          <a:p>
            <a:pPr lvl="1"/>
            <a:r>
              <a:rPr lang="en-GB" dirty="0" smtClean="0">
                <a:solidFill>
                  <a:srgbClr val="008000"/>
                </a:solidFill>
              </a:rPr>
              <a:t>2n</a:t>
            </a:r>
            <a:r>
              <a:rPr lang="en-GB" dirty="0" smtClean="0"/>
              <a:t> people; each person ranks others from </a:t>
            </a:r>
            <a:r>
              <a:rPr lang="en-GB" dirty="0" smtClean="0">
                <a:solidFill>
                  <a:srgbClr val="008000"/>
                </a:solidFill>
              </a:rPr>
              <a:t>1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rgbClr val="008000"/>
                </a:solidFill>
              </a:rPr>
              <a:t>2n-1</a:t>
            </a:r>
          </a:p>
          <a:p>
            <a:pPr lvl="1"/>
            <a:r>
              <a:rPr lang="en-GB" dirty="0" smtClean="0"/>
              <a:t>assign roommate pairs so that there are </a:t>
            </a:r>
            <a:br>
              <a:rPr lang="en-GB" dirty="0" smtClean="0"/>
            </a:br>
            <a:r>
              <a:rPr lang="en-GB" dirty="0" smtClean="0"/>
              <a:t>no </a:t>
            </a:r>
            <a:r>
              <a:rPr lang="en-GB" dirty="0" smtClean="0">
                <a:solidFill>
                  <a:srgbClr val="008000"/>
                </a:solidFill>
              </a:rPr>
              <a:t>unstable pairs</a:t>
            </a:r>
            <a:r>
              <a:rPr lang="en-GB" dirty="0" smtClean="0"/>
              <a:t/>
            </a:r>
            <a:br>
              <a:rPr lang="en-GB" dirty="0" smtClean="0"/>
            </a:br>
            <a:endParaRPr lang="en-GB" dirty="0"/>
          </a:p>
          <a:p>
            <a:pPr marL="0" indent="0">
              <a:buNone/>
            </a:pPr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16169" y="4335017"/>
          <a:ext cx="4431324" cy="228600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078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7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r>
                        <a:rPr lang="en-GB" sz="2400" baseline="30000" dirty="0" smtClean="0"/>
                        <a:t>st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r>
                        <a:rPr lang="en-GB" sz="2400" baseline="30000" dirty="0" smtClean="0"/>
                        <a:t>nd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3</a:t>
                      </a:r>
                      <a:r>
                        <a:rPr lang="en-GB" sz="2400" baseline="30000" dirty="0" smtClean="0"/>
                        <a:t>rd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8000"/>
                          </a:solidFill>
                        </a:rPr>
                        <a:t>Adam</a:t>
                      </a:r>
                      <a:endParaRPr lang="en-GB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8000"/>
                          </a:solidFill>
                        </a:rPr>
                        <a:t>B</a:t>
                      </a:r>
                      <a:endParaRPr lang="en-GB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8000"/>
                          </a:solidFill>
                        </a:rPr>
                        <a:t>C</a:t>
                      </a:r>
                      <a:endParaRPr lang="en-GB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8000"/>
                          </a:solidFill>
                        </a:rPr>
                        <a:t>D</a:t>
                      </a:r>
                      <a:endParaRPr lang="en-GB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8000"/>
                          </a:solidFill>
                        </a:rPr>
                        <a:t>Bob</a:t>
                      </a:r>
                      <a:endParaRPr lang="en-GB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8000"/>
                          </a:solidFill>
                        </a:rPr>
                        <a:t>C</a:t>
                      </a:r>
                      <a:endParaRPr lang="en-GB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8000"/>
                          </a:solidFill>
                        </a:rPr>
                        <a:t>A</a:t>
                      </a:r>
                      <a:endParaRPr lang="en-GB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8000"/>
                          </a:solidFill>
                        </a:rPr>
                        <a:t>D</a:t>
                      </a:r>
                      <a:endParaRPr lang="en-GB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8000"/>
                          </a:solidFill>
                        </a:rPr>
                        <a:t>Chris</a:t>
                      </a:r>
                      <a:endParaRPr lang="en-GB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8000"/>
                          </a:solidFill>
                        </a:rPr>
                        <a:t>A</a:t>
                      </a:r>
                      <a:endParaRPr lang="en-GB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8000"/>
                          </a:solidFill>
                        </a:rPr>
                        <a:t>B</a:t>
                      </a:r>
                      <a:endParaRPr lang="en-GB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8000"/>
                          </a:solidFill>
                        </a:rPr>
                        <a:t>D</a:t>
                      </a:r>
                      <a:endParaRPr lang="en-GB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8000"/>
                          </a:solidFill>
                        </a:rPr>
                        <a:t>Dan</a:t>
                      </a:r>
                      <a:endParaRPr lang="en-GB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8000"/>
                          </a:solidFill>
                        </a:rPr>
                        <a:t>A</a:t>
                      </a:r>
                      <a:endParaRPr lang="en-GB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8000"/>
                          </a:solidFill>
                        </a:rPr>
                        <a:t>B</a:t>
                      </a:r>
                      <a:endParaRPr lang="en-GB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008000"/>
                          </a:solidFill>
                        </a:rPr>
                        <a:t>C</a:t>
                      </a:r>
                      <a:endParaRPr lang="en-GB" sz="2400" dirty="0">
                        <a:solidFill>
                          <a:srgbClr val="008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28460" y="4280129"/>
            <a:ext cx="372210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no perfect matching </a:t>
            </a:r>
            <a:br>
              <a:rPr lang="en-GB" sz="2800" dirty="0" smtClean="0"/>
            </a:br>
            <a:r>
              <a:rPr lang="en-GB" sz="2800" dirty="0" smtClean="0"/>
              <a:t>   is stable:</a:t>
            </a:r>
          </a:p>
          <a:p>
            <a:r>
              <a:rPr lang="en-GB" sz="2800" dirty="0" smtClean="0">
                <a:solidFill>
                  <a:srgbClr val="008000"/>
                </a:solidFill>
              </a:rPr>
              <a:t>D-A</a:t>
            </a:r>
            <a:r>
              <a:rPr lang="en-GB" sz="2800" dirty="0" smtClean="0"/>
              <a:t>, </a:t>
            </a:r>
            <a:r>
              <a:rPr lang="en-GB" sz="2800" dirty="0" smtClean="0">
                <a:solidFill>
                  <a:srgbClr val="008000"/>
                </a:solidFill>
              </a:rPr>
              <a:t>B-C</a:t>
            </a:r>
            <a:r>
              <a:rPr lang="en-GB" sz="2800" dirty="0" smtClean="0"/>
              <a:t>: </a:t>
            </a:r>
            <a:r>
              <a:rPr lang="en-GB" sz="2800" dirty="0">
                <a:solidFill>
                  <a:srgbClr val="008000"/>
                </a:solidFill>
              </a:rPr>
              <a:t>A</a:t>
            </a:r>
            <a:r>
              <a:rPr lang="en-GB" sz="2800" dirty="0" smtClean="0">
                <a:solidFill>
                  <a:srgbClr val="008000"/>
                </a:solidFill>
              </a:rPr>
              <a:t>-C</a:t>
            </a:r>
            <a:r>
              <a:rPr lang="en-GB" sz="2800" dirty="0" smtClean="0"/>
              <a:t> is unstable</a:t>
            </a:r>
          </a:p>
          <a:p>
            <a:r>
              <a:rPr lang="en-GB" sz="2800" dirty="0" smtClean="0">
                <a:solidFill>
                  <a:srgbClr val="008000"/>
                </a:solidFill>
              </a:rPr>
              <a:t>D-B</a:t>
            </a:r>
            <a:r>
              <a:rPr lang="en-GB" sz="2800" dirty="0" smtClean="0"/>
              <a:t>, </a:t>
            </a:r>
            <a:r>
              <a:rPr lang="en-GB" sz="2800" dirty="0" smtClean="0">
                <a:solidFill>
                  <a:srgbClr val="008000"/>
                </a:solidFill>
              </a:rPr>
              <a:t>A-C</a:t>
            </a:r>
            <a:r>
              <a:rPr lang="en-GB" sz="2800" dirty="0" smtClean="0"/>
              <a:t>: </a:t>
            </a:r>
            <a:r>
              <a:rPr lang="en-GB" sz="2800" dirty="0" smtClean="0">
                <a:solidFill>
                  <a:srgbClr val="008000"/>
                </a:solidFill>
              </a:rPr>
              <a:t>A-B</a:t>
            </a:r>
            <a:r>
              <a:rPr lang="en-GB" sz="2800" dirty="0" smtClean="0"/>
              <a:t> is unstable</a:t>
            </a:r>
          </a:p>
          <a:p>
            <a:r>
              <a:rPr lang="en-GB" sz="2800" dirty="0" smtClean="0">
                <a:solidFill>
                  <a:srgbClr val="008000"/>
                </a:solidFill>
              </a:rPr>
              <a:t>D-C</a:t>
            </a:r>
            <a:r>
              <a:rPr lang="en-GB" sz="2800" dirty="0" smtClean="0"/>
              <a:t>, </a:t>
            </a:r>
            <a:r>
              <a:rPr lang="en-GB" sz="2800" dirty="0" smtClean="0">
                <a:solidFill>
                  <a:srgbClr val="008000"/>
                </a:solidFill>
              </a:rPr>
              <a:t>A-B</a:t>
            </a:r>
            <a:r>
              <a:rPr lang="en-GB" sz="2800" dirty="0" smtClean="0"/>
              <a:t>: </a:t>
            </a:r>
            <a:r>
              <a:rPr lang="en-GB" sz="2800" dirty="0">
                <a:solidFill>
                  <a:srgbClr val="008000"/>
                </a:solidFill>
              </a:rPr>
              <a:t>B</a:t>
            </a:r>
            <a:r>
              <a:rPr lang="en-GB" sz="2800" dirty="0" smtClean="0">
                <a:solidFill>
                  <a:srgbClr val="008000"/>
                </a:solidFill>
              </a:rPr>
              <a:t>-C</a:t>
            </a:r>
            <a:r>
              <a:rPr lang="en-GB" sz="2800" dirty="0" smtClean="0"/>
              <a:t> is unstable</a:t>
            </a:r>
          </a:p>
        </p:txBody>
      </p:sp>
    </p:spTree>
    <p:extLst>
      <p:ext uri="{BB962C8B-B14F-4D97-AF65-F5344CB8AC3E}">
        <p14:creationId xmlns:p14="http://schemas.microsoft.com/office/powerpoint/2010/main" val="193520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8344"/>
            <a:ext cx="7886700" cy="86231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Gale-Shapley deferred </a:t>
            </a:r>
            <a:br>
              <a:rPr lang="en-GB" dirty="0" smtClean="0"/>
            </a:br>
            <a:r>
              <a:rPr lang="en-GB" dirty="0" smtClean="0"/>
              <a:t>acceptance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475773"/>
            <a:ext cx="7886700" cy="5173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 smtClean="0">
                <a:solidFill>
                  <a:srgbClr val="008000"/>
                </a:solidFill>
              </a:rPr>
              <a:t>GS</a:t>
            </a:r>
            <a:r>
              <a:rPr lang="en-GB" dirty="0" smtClean="0"/>
              <a:t>(preference lists of </a:t>
            </a:r>
            <a:r>
              <a:rPr lang="en-GB" dirty="0" smtClean="0">
                <a:solidFill>
                  <a:schemeClr val="accent1"/>
                </a:solidFill>
              </a:rPr>
              <a:t>men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rgbClr val="FF0000"/>
                </a:solidFill>
              </a:rPr>
              <a:t>women</a:t>
            </a:r>
            <a:r>
              <a:rPr lang="en-GB" dirty="0" smtClean="0"/>
              <a:t>)</a:t>
            </a:r>
          </a:p>
          <a:p>
            <a:pPr marL="457200" lvl="1" indent="0">
              <a:buNone/>
            </a:pPr>
            <a:r>
              <a:rPr lang="en-GB" dirty="0" smtClean="0">
                <a:solidFill>
                  <a:srgbClr val="008000"/>
                </a:solidFill>
              </a:rPr>
              <a:t>S </a:t>
            </a:r>
            <a:r>
              <a:rPr lang="en-GB" dirty="0" smtClean="0">
                <a:solidFill>
                  <a:srgbClr val="008000"/>
                </a:solidFill>
                <a:sym typeface="Symbol" panose="05050102010706020507" pitchFamily="18" charset="2"/>
              </a:rPr>
              <a:t> </a:t>
            </a:r>
          </a:p>
          <a:p>
            <a:pPr marL="457200" lvl="1" indent="0">
              <a:buNone/>
            </a:pPr>
            <a:r>
              <a:rPr lang="en-GB" dirty="0" smtClean="0">
                <a:sym typeface="Symbol" panose="05050102010706020507" pitchFamily="18" charset="2"/>
              </a:rPr>
              <a:t>while some man </a:t>
            </a:r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  <a:r>
              <a:rPr lang="en-GB" dirty="0" smtClean="0">
                <a:sym typeface="Symbol" panose="05050102010706020507" pitchFamily="18" charset="2"/>
              </a:rPr>
              <a:t> is unmatched and </a:t>
            </a:r>
            <a:br>
              <a:rPr lang="en-GB" dirty="0" smtClean="0">
                <a:sym typeface="Symbol" panose="05050102010706020507" pitchFamily="18" charset="2"/>
              </a:rPr>
            </a:br>
            <a:r>
              <a:rPr lang="en-GB" dirty="0" smtClean="0">
                <a:sym typeface="Symbol" panose="05050102010706020507" pitchFamily="18" charset="2"/>
              </a:rPr>
              <a:t>has not proposed to every woman</a:t>
            </a:r>
          </a:p>
          <a:p>
            <a:pPr lvl="2"/>
            <a:r>
              <a:rPr lang="en-GB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  <a:r>
              <a:rPr lang="en-GB" sz="2800" dirty="0" smtClean="0">
                <a:sym typeface="Symbol" panose="05050102010706020507" pitchFamily="18" charset="2"/>
              </a:rPr>
              <a:t>  first woman on </a:t>
            </a:r>
            <a:r>
              <a:rPr lang="en-GB" sz="2800" dirty="0" smtClean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  <a:r>
              <a:rPr lang="en-GB" sz="2800" dirty="0" smtClean="0">
                <a:sym typeface="Symbol" panose="05050102010706020507" pitchFamily="18" charset="2"/>
              </a:rPr>
              <a:t>’s list </a:t>
            </a:r>
            <a:br>
              <a:rPr lang="en-GB" sz="2800" dirty="0" smtClean="0">
                <a:sym typeface="Symbol" panose="05050102010706020507" pitchFamily="18" charset="2"/>
              </a:rPr>
            </a:br>
            <a:r>
              <a:rPr lang="en-GB" sz="2800" dirty="0" smtClean="0">
                <a:sym typeface="Symbol" panose="05050102010706020507" pitchFamily="18" charset="2"/>
              </a:rPr>
              <a:t>to whom </a:t>
            </a:r>
            <a:r>
              <a:rPr lang="en-GB" sz="2800" dirty="0" smtClean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  <a:r>
              <a:rPr lang="en-GB" sz="2800" dirty="0" smtClean="0">
                <a:sym typeface="Symbol" panose="05050102010706020507" pitchFamily="18" charset="2"/>
              </a:rPr>
              <a:t> has not yet proposed</a:t>
            </a:r>
          </a:p>
          <a:p>
            <a:pPr lvl="2"/>
            <a:r>
              <a:rPr lang="en-GB" sz="2800" dirty="0" smtClean="0">
                <a:sym typeface="Symbol" panose="05050102010706020507" pitchFamily="18" charset="2"/>
              </a:rPr>
              <a:t>if </a:t>
            </a:r>
            <a:r>
              <a:rPr lang="en-GB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  <a:r>
              <a:rPr lang="en-GB" sz="2800" dirty="0" smtClean="0">
                <a:sym typeface="Symbol" panose="05050102010706020507" pitchFamily="18" charset="2"/>
              </a:rPr>
              <a:t> is unmatched, add </a:t>
            </a:r>
            <a:r>
              <a:rPr lang="en-GB" sz="2800" dirty="0" smtClean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  <a:r>
              <a:rPr lang="en-GB" sz="2800" dirty="0" smtClean="0">
                <a:sym typeface="Symbol" panose="05050102010706020507" pitchFamily="18" charset="2"/>
              </a:rPr>
              <a:t>-</a:t>
            </a:r>
            <a:r>
              <a:rPr lang="en-GB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  <a:r>
              <a:rPr lang="en-GB" sz="2800" dirty="0" smtClean="0">
                <a:sym typeface="Symbol" panose="05050102010706020507" pitchFamily="18" charset="2"/>
              </a:rPr>
              <a:t> to </a:t>
            </a:r>
            <a:r>
              <a:rPr lang="en-GB" sz="2800" dirty="0" smtClean="0">
                <a:solidFill>
                  <a:srgbClr val="008000"/>
                </a:solidFill>
                <a:sym typeface="Symbol" panose="05050102010706020507" pitchFamily="18" charset="2"/>
              </a:rPr>
              <a:t>S</a:t>
            </a:r>
          </a:p>
          <a:p>
            <a:pPr lvl="2"/>
            <a:r>
              <a:rPr lang="en-GB" sz="2800" dirty="0" smtClean="0">
                <a:sym typeface="Symbol" panose="05050102010706020507" pitchFamily="18" charset="2"/>
              </a:rPr>
              <a:t>else if </a:t>
            </a:r>
            <a:r>
              <a:rPr lang="en-GB" sz="2800" dirty="0" smtClean="0">
                <a:solidFill>
                  <a:schemeClr val="accent1"/>
                </a:solidFill>
                <a:sym typeface="Symbol" panose="05050102010706020507" pitchFamily="18" charset="2"/>
              </a:rPr>
              <a:t>m’</a:t>
            </a:r>
            <a:r>
              <a:rPr lang="en-GB" sz="2800" dirty="0" smtClean="0">
                <a:sym typeface="Symbol" panose="05050102010706020507" pitchFamily="18" charset="2"/>
              </a:rPr>
              <a:t>-</a:t>
            </a:r>
            <a:r>
              <a:rPr lang="en-GB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  <a:r>
              <a:rPr lang="en-GB" sz="2800" dirty="0" smtClean="0">
                <a:sym typeface="Symbol" panose="05050102010706020507" pitchFamily="18" charset="2"/>
              </a:rPr>
              <a:t>  </a:t>
            </a:r>
            <a:r>
              <a:rPr lang="en-GB" sz="2800" dirty="0" smtClean="0">
                <a:solidFill>
                  <a:srgbClr val="008000"/>
                </a:solidFill>
                <a:sym typeface="Symbol" panose="05050102010706020507" pitchFamily="18" charset="2"/>
              </a:rPr>
              <a:t>S</a:t>
            </a:r>
            <a:r>
              <a:rPr lang="en-GB" sz="2800" dirty="0" smtClean="0">
                <a:sym typeface="Symbol" panose="05050102010706020507" pitchFamily="18" charset="2"/>
              </a:rPr>
              <a:t> and </a:t>
            </a:r>
            <a:r>
              <a:rPr lang="en-GB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  <a:r>
              <a:rPr lang="en-GB" sz="2800" dirty="0" smtClean="0">
                <a:sym typeface="Symbol" panose="05050102010706020507" pitchFamily="18" charset="2"/>
              </a:rPr>
              <a:t> prefers </a:t>
            </a:r>
            <a:r>
              <a:rPr lang="en-GB" sz="2800" dirty="0" smtClean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  <a:r>
              <a:rPr lang="en-GB" sz="2800" dirty="0" smtClean="0">
                <a:sym typeface="Symbol" panose="05050102010706020507" pitchFamily="18" charset="2"/>
              </a:rPr>
              <a:t> to </a:t>
            </a:r>
            <a:r>
              <a:rPr lang="en-GB" sz="2800" dirty="0" smtClean="0">
                <a:solidFill>
                  <a:schemeClr val="accent1"/>
                </a:solidFill>
                <a:sym typeface="Symbol" panose="05050102010706020507" pitchFamily="18" charset="2"/>
              </a:rPr>
              <a:t>m’</a:t>
            </a:r>
            <a:r>
              <a:rPr lang="en-GB" sz="2800" dirty="0" smtClean="0">
                <a:sym typeface="Symbol" panose="05050102010706020507" pitchFamily="18" charset="2"/>
              </a:rPr>
              <a:t>, </a:t>
            </a:r>
            <a:br>
              <a:rPr lang="en-GB" sz="2800" dirty="0" smtClean="0">
                <a:sym typeface="Symbol" panose="05050102010706020507" pitchFamily="18" charset="2"/>
              </a:rPr>
            </a:br>
            <a:r>
              <a:rPr lang="en-GB" sz="2800" dirty="0" smtClean="0">
                <a:sym typeface="Symbol" panose="05050102010706020507" pitchFamily="18" charset="2"/>
              </a:rPr>
              <a:t>remove </a:t>
            </a:r>
            <a:r>
              <a:rPr lang="en-GB" sz="2800" dirty="0" smtClean="0">
                <a:solidFill>
                  <a:schemeClr val="accent1"/>
                </a:solidFill>
                <a:sym typeface="Symbol" panose="05050102010706020507" pitchFamily="18" charset="2"/>
              </a:rPr>
              <a:t>m’</a:t>
            </a:r>
            <a:r>
              <a:rPr lang="en-GB" sz="2800" dirty="0" smtClean="0">
                <a:sym typeface="Symbol" panose="05050102010706020507" pitchFamily="18" charset="2"/>
              </a:rPr>
              <a:t>-</a:t>
            </a:r>
            <a:r>
              <a:rPr lang="en-GB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  <a:r>
              <a:rPr lang="en-GB" sz="2800" dirty="0" smtClean="0">
                <a:sym typeface="Symbol" panose="05050102010706020507" pitchFamily="18" charset="2"/>
              </a:rPr>
              <a:t> from </a:t>
            </a:r>
            <a:r>
              <a:rPr lang="en-GB" sz="2800" dirty="0" smtClean="0">
                <a:solidFill>
                  <a:srgbClr val="008000"/>
                </a:solidFill>
                <a:sym typeface="Symbol" panose="05050102010706020507" pitchFamily="18" charset="2"/>
              </a:rPr>
              <a:t>S</a:t>
            </a:r>
            <a:r>
              <a:rPr lang="en-GB" sz="2800" dirty="0" smtClean="0">
                <a:sym typeface="Symbol" panose="05050102010706020507" pitchFamily="18" charset="2"/>
              </a:rPr>
              <a:t> and add </a:t>
            </a:r>
            <a:r>
              <a:rPr lang="en-GB" sz="2800" dirty="0" smtClean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  <a:r>
              <a:rPr lang="en-GB" sz="2800" dirty="0" smtClean="0">
                <a:sym typeface="Symbol" panose="05050102010706020507" pitchFamily="18" charset="2"/>
              </a:rPr>
              <a:t>-</a:t>
            </a:r>
            <a:r>
              <a:rPr lang="en-GB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  <a:r>
              <a:rPr lang="en-GB" sz="2800" dirty="0" smtClean="0">
                <a:sym typeface="Symbol" panose="05050102010706020507" pitchFamily="18" charset="2"/>
              </a:rPr>
              <a:t> to </a:t>
            </a:r>
            <a:r>
              <a:rPr lang="en-GB" sz="2800" dirty="0" smtClean="0">
                <a:solidFill>
                  <a:srgbClr val="008000"/>
                </a:solidFill>
                <a:sym typeface="Symbol" panose="05050102010706020507" pitchFamily="18" charset="2"/>
              </a:rPr>
              <a:t>S</a:t>
            </a:r>
          </a:p>
          <a:p>
            <a:pPr lvl="2"/>
            <a:r>
              <a:rPr lang="en-GB" sz="2800" dirty="0" smtClean="0">
                <a:sym typeface="Symbol" panose="05050102010706020507" pitchFamily="18" charset="2"/>
              </a:rPr>
              <a:t>else </a:t>
            </a:r>
            <a:r>
              <a:rPr lang="en-GB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  <a:r>
              <a:rPr lang="en-GB" sz="2800" dirty="0" smtClean="0">
                <a:sym typeface="Symbol" panose="05050102010706020507" pitchFamily="18" charset="2"/>
              </a:rPr>
              <a:t> rejects </a:t>
            </a:r>
            <a:r>
              <a:rPr lang="en-GB" sz="2800" dirty="0" smtClean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</a:p>
          <a:p>
            <a:pPr marL="457200" lvl="1" indent="0">
              <a:buNone/>
            </a:pPr>
            <a:r>
              <a:rPr lang="en-GB" dirty="0" smtClean="0">
                <a:sym typeface="Symbol" panose="05050102010706020507" pitchFamily="18" charset="2"/>
              </a:rPr>
              <a:t>return </a:t>
            </a:r>
            <a:r>
              <a:rPr lang="en-GB" dirty="0" smtClean="0">
                <a:solidFill>
                  <a:srgbClr val="008000"/>
                </a:solidFill>
                <a:sym typeface="Symbol" panose="05050102010706020507" pitchFamily="18" charset="2"/>
              </a:rPr>
              <a:t>S </a:t>
            </a:r>
            <a:endParaRPr lang="en-GB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703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Gale-Shapley: termination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u="sng" dirty="0" smtClean="0"/>
              <a:t>Observation 1</a:t>
            </a:r>
            <a:r>
              <a:rPr lang="en-GB" dirty="0" smtClean="0"/>
              <a:t>: </a:t>
            </a:r>
            <a:r>
              <a:rPr lang="en-GB" dirty="0" smtClean="0">
                <a:solidFill>
                  <a:schemeClr val="accent1"/>
                </a:solidFill>
              </a:rPr>
              <a:t>men</a:t>
            </a:r>
            <a:r>
              <a:rPr lang="en-GB" dirty="0" smtClean="0"/>
              <a:t> propose to </a:t>
            </a:r>
            <a:r>
              <a:rPr lang="en-GB" dirty="0" smtClean="0">
                <a:solidFill>
                  <a:srgbClr val="FF0000"/>
                </a:solidFill>
              </a:rPr>
              <a:t>women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in decreasing order of preference</a:t>
            </a:r>
          </a:p>
          <a:p>
            <a:r>
              <a:rPr lang="en-GB" u="sng" dirty="0" smtClean="0"/>
              <a:t>Observation 2</a:t>
            </a:r>
            <a:r>
              <a:rPr lang="en-GB" dirty="0" smtClean="0"/>
              <a:t>: once a </a:t>
            </a:r>
            <a:r>
              <a:rPr lang="en-GB" dirty="0" smtClean="0">
                <a:solidFill>
                  <a:srgbClr val="FF0000"/>
                </a:solidFill>
              </a:rPr>
              <a:t>woman</a:t>
            </a:r>
            <a:r>
              <a:rPr lang="en-GB" dirty="0" smtClean="0"/>
              <a:t> is matched, </a:t>
            </a:r>
            <a:r>
              <a:rPr lang="en-GB" dirty="0"/>
              <a:t>s</a:t>
            </a:r>
            <a:r>
              <a:rPr lang="en-GB" dirty="0" smtClean="0"/>
              <a:t>he never becomes unmatched; </a:t>
            </a:r>
            <a:br>
              <a:rPr lang="en-GB" dirty="0" smtClean="0"/>
            </a:br>
            <a:r>
              <a:rPr lang="en-GB" dirty="0" smtClean="0"/>
              <a:t>she only “trades up”</a:t>
            </a:r>
          </a:p>
          <a:p>
            <a:r>
              <a:rPr lang="en-GB" u="sng" dirty="0" smtClean="0"/>
              <a:t>Proposition</a:t>
            </a:r>
            <a:r>
              <a:rPr lang="en-GB" dirty="0" smtClean="0"/>
              <a:t>: </a:t>
            </a:r>
            <a:r>
              <a:rPr lang="en-GB" dirty="0" smtClean="0">
                <a:solidFill>
                  <a:srgbClr val="008000"/>
                </a:solidFill>
              </a:rPr>
              <a:t>GS</a:t>
            </a:r>
            <a:r>
              <a:rPr lang="en-GB" dirty="0" smtClean="0"/>
              <a:t> terminates after at most </a:t>
            </a:r>
            <a:r>
              <a:rPr lang="en-GB" dirty="0" smtClean="0">
                <a:solidFill>
                  <a:srgbClr val="008000"/>
                </a:solidFill>
              </a:rPr>
              <a:t>n</a:t>
            </a:r>
            <a:r>
              <a:rPr lang="en-GB" baseline="30000" dirty="0" smtClean="0">
                <a:solidFill>
                  <a:srgbClr val="008000"/>
                </a:solidFill>
              </a:rPr>
              <a:t>2</a:t>
            </a:r>
            <a:r>
              <a:rPr lang="en-GB" dirty="0" smtClean="0"/>
              <a:t> iterations of the while loop</a:t>
            </a:r>
          </a:p>
          <a:p>
            <a:r>
              <a:rPr lang="en-GB" dirty="0" smtClean="0"/>
              <a:t>Proof:</a:t>
            </a:r>
          </a:p>
          <a:p>
            <a:pPr lvl="1"/>
            <a:r>
              <a:rPr lang="en-GB" dirty="0" smtClean="0"/>
              <a:t>each time a </a:t>
            </a:r>
            <a:r>
              <a:rPr lang="en-GB" dirty="0" smtClean="0">
                <a:solidFill>
                  <a:schemeClr val="accent1"/>
                </a:solidFill>
              </a:rPr>
              <a:t>man</a:t>
            </a:r>
            <a:r>
              <a:rPr lang="en-GB" dirty="0" smtClean="0"/>
              <a:t> proposes to a new </a:t>
            </a:r>
            <a:r>
              <a:rPr lang="en-GB" dirty="0" smtClean="0">
                <a:solidFill>
                  <a:srgbClr val="FF0000"/>
                </a:solidFill>
              </a:rPr>
              <a:t>woman</a:t>
            </a:r>
          </a:p>
          <a:p>
            <a:pPr lvl="1"/>
            <a:r>
              <a:rPr lang="en-GB" dirty="0" smtClean="0"/>
              <a:t>only </a:t>
            </a:r>
            <a:r>
              <a:rPr lang="en-GB" dirty="0" smtClean="0">
                <a:solidFill>
                  <a:srgbClr val="008000"/>
                </a:solidFill>
              </a:rPr>
              <a:t>n</a:t>
            </a:r>
            <a:r>
              <a:rPr lang="en-GB" baseline="30000" dirty="0" smtClean="0">
                <a:solidFill>
                  <a:srgbClr val="008000"/>
                </a:solidFill>
              </a:rPr>
              <a:t>2</a:t>
            </a:r>
            <a:r>
              <a:rPr lang="en-GB" dirty="0" smtClean="0"/>
              <a:t> possible proposals</a:t>
            </a:r>
          </a:p>
        </p:txBody>
      </p:sp>
    </p:spTree>
    <p:extLst>
      <p:ext uri="{BB962C8B-B14F-4D97-AF65-F5344CB8AC3E}">
        <p14:creationId xmlns:p14="http://schemas.microsoft.com/office/powerpoint/2010/main" val="3788126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Gale-Shapley: perfection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88204"/>
            <a:ext cx="7886700" cy="5173884"/>
          </a:xfrm>
        </p:spPr>
        <p:txBody>
          <a:bodyPr>
            <a:normAutofit fontScale="92500" lnSpcReduction="10000"/>
          </a:bodyPr>
          <a:lstStyle/>
          <a:p>
            <a:r>
              <a:rPr lang="en-GB" u="sng" dirty="0" smtClean="0"/>
              <a:t>Proposition</a:t>
            </a:r>
            <a:r>
              <a:rPr lang="en-GB" dirty="0" smtClean="0"/>
              <a:t>: after </a:t>
            </a:r>
            <a:r>
              <a:rPr lang="en-GB" dirty="0" smtClean="0">
                <a:solidFill>
                  <a:srgbClr val="008000"/>
                </a:solidFill>
              </a:rPr>
              <a:t>GS</a:t>
            </a:r>
            <a:r>
              <a:rPr lang="en-GB" dirty="0" smtClean="0"/>
              <a:t> terminates, </a:t>
            </a:r>
            <a:br>
              <a:rPr lang="en-GB" dirty="0" smtClean="0"/>
            </a:br>
            <a:r>
              <a:rPr lang="en-GB" dirty="0" smtClean="0"/>
              <a:t>all </a:t>
            </a:r>
            <a:r>
              <a:rPr lang="en-GB" dirty="0" smtClean="0">
                <a:solidFill>
                  <a:schemeClr val="accent1"/>
                </a:solidFill>
              </a:rPr>
              <a:t>men</a:t>
            </a:r>
            <a:r>
              <a:rPr lang="en-GB" dirty="0" smtClean="0"/>
              <a:t> and all </a:t>
            </a:r>
            <a:r>
              <a:rPr lang="en-GB" dirty="0" smtClean="0">
                <a:solidFill>
                  <a:srgbClr val="FF0000"/>
                </a:solidFill>
              </a:rPr>
              <a:t>women</a:t>
            </a:r>
            <a:r>
              <a:rPr lang="en-GB" dirty="0" smtClean="0"/>
              <a:t> are matched</a:t>
            </a:r>
          </a:p>
          <a:p>
            <a:r>
              <a:rPr lang="en-GB" dirty="0" smtClean="0"/>
              <a:t>Proof:</a:t>
            </a:r>
          </a:p>
          <a:p>
            <a:pPr lvl="1"/>
            <a:r>
              <a:rPr lang="en-GB" dirty="0" smtClean="0"/>
              <a:t>suppose for the sake of contradiction that some man </a:t>
            </a:r>
            <a:r>
              <a:rPr lang="en-GB" dirty="0" smtClean="0">
                <a:solidFill>
                  <a:schemeClr val="accent1"/>
                </a:solidFill>
              </a:rPr>
              <a:t>m</a:t>
            </a:r>
            <a:r>
              <a:rPr lang="en-GB" dirty="0" smtClean="0"/>
              <a:t> remains unmatched</a:t>
            </a:r>
          </a:p>
          <a:p>
            <a:pPr lvl="1"/>
            <a:r>
              <a:rPr lang="en-GB" dirty="0" smtClean="0"/>
              <a:t>then some woman </a:t>
            </a:r>
            <a:r>
              <a:rPr lang="en-GB" dirty="0" smtClean="0">
                <a:solidFill>
                  <a:srgbClr val="FF0000"/>
                </a:solidFill>
              </a:rPr>
              <a:t>w</a:t>
            </a:r>
            <a:r>
              <a:rPr lang="en-GB" dirty="0" smtClean="0"/>
              <a:t> remains unmatched</a:t>
            </a:r>
          </a:p>
          <a:p>
            <a:pPr lvl="2"/>
            <a:r>
              <a:rPr lang="en-GB" sz="2800" dirty="0" smtClean="0">
                <a:solidFill>
                  <a:schemeClr val="accent1"/>
                </a:solidFill>
              </a:rPr>
              <a:t>|M|</a:t>
            </a:r>
            <a:r>
              <a:rPr lang="en-GB" sz="2800" dirty="0" smtClean="0"/>
              <a:t> = </a:t>
            </a:r>
            <a:r>
              <a:rPr lang="en-GB" sz="2800" dirty="0" smtClean="0">
                <a:solidFill>
                  <a:srgbClr val="FF0000"/>
                </a:solidFill>
              </a:rPr>
              <a:t>|W|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m</a:t>
            </a:r>
            <a:r>
              <a:rPr lang="en-GB" dirty="0" smtClean="0"/>
              <a:t> has proposed to all women on his list</a:t>
            </a:r>
          </a:p>
          <a:p>
            <a:pPr lvl="2"/>
            <a:r>
              <a:rPr lang="en-GB" sz="2800" dirty="0" smtClean="0"/>
              <a:t>so, in particular, to </a:t>
            </a:r>
            <a:r>
              <a:rPr lang="en-GB" sz="2800" dirty="0" smtClean="0">
                <a:solidFill>
                  <a:srgbClr val="FF0000"/>
                </a:solidFill>
              </a:rPr>
              <a:t>w</a:t>
            </a:r>
          </a:p>
          <a:p>
            <a:pPr lvl="1"/>
            <a:r>
              <a:rPr lang="en-GB" dirty="0" smtClean="0"/>
              <a:t>thus, </a:t>
            </a:r>
            <a:r>
              <a:rPr lang="en-GB" dirty="0" smtClean="0">
                <a:solidFill>
                  <a:srgbClr val="FF0000"/>
                </a:solidFill>
              </a:rPr>
              <a:t>w</a:t>
            </a:r>
            <a:r>
              <a:rPr lang="en-GB" dirty="0" smtClean="0"/>
              <a:t> was matched at some point</a:t>
            </a:r>
          </a:p>
          <a:p>
            <a:pPr lvl="2"/>
            <a:r>
              <a:rPr lang="en-GB" sz="2800" dirty="0" smtClean="0"/>
              <a:t>this contradicts Observation 2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776422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Gale-Shapley: stability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091" y="1475773"/>
            <a:ext cx="8147539" cy="5173884"/>
          </a:xfrm>
        </p:spPr>
        <p:txBody>
          <a:bodyPr>
            <a:normAutofit fontScale="92500" lnSpcReduction="10000"/>
          </a:bodyPr>
          <a:lstStyle/>
          <a:p>
            <a:r>
              <a:rPr lang="en-GB" u="sng" dirty="0" smtClean="0"/>
              <a:t>Theorem</a:t>
            </a:r>
            <a:r>
              <a:rPr lang="en-GB" dirty="0" smtClean="0"/>
              <a:t>: </a:t>
            </a:r>
            <a:r>
              <a:rPr lang="en-GB" dirty="0" smtClean="0">
                <a:solidFill>
                  <a:srgbClr val="008000"/>
                </a:solidFill>
              </a:rPr>
              <a:t>GS</a:t>
            </a:r>
            <a:r>
              <a:rPr lang="en-GB" dirty="0" smtClean="0"/>
              <a:t> outputs a matching </a:t>
            </a:r>
            <a:r>
              <a:rPr lang="en-GB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 </a:t>
            </a:r>
            <a:br>
              <a:rPr lang="en-GB" dirty="0" smtClean="0"/>
            </a:br>
            <a:r>
              <a:rPr lang="en-GB" dirty="0" smtClean="0"/>
              <a:t>such that no pair is unstable</a:t>
            </a:r>
          </a:p>
          <a:p>
            <a:r>
              <a:rPr lang="en-GB" dirty="0" smtClean="0"/>
              <a:t>Proof:</a:t>
            </a:r>
          </a:p>
          <a:p>
            <a:pPr lvl="1"/>
            <a:r>
              <a:rPr lang="en-GB" dirty="0" smtClean="0"/>
              <a:t>suppose </a:t>
            </a:r>
            <a:r>
              <a:rPr lang="en-GB" dirty="0" smtClean="0">
                <a:solidFill>
                  <a:schemeClr val="accent1"/>
                </a:solidFill>
              </a:rPr>
              <a:t>m</a:t>
            </a:r>
            <a:r>
              <a:rPr lang="en-GB" dirty="0" smtClean="0"/>
              <a:t>-</a:t>
            </a:r>
            <a:r>
              <a:rPr lang="en-GB" dirty="0" smtClean="0">
                <a:solidFill>
                  <a:srgbClr val="FF0000"/>
                </a:solidFill>
              </a:rPr>
              <a:t>w</a:t>
            </a:r>
            <a:r>
              <a:rPr lang="en-GB" dirty="0" smtClean="0"/>
              <a:t> is not in </a:t>
            </a:r>
            <a:r>
              <a:rPr lang="en-GB" dirty="0" smtClean="0">
                <a:solidFill>
                  <a:srgbClr val="008000"/>
                </a:solidFill>
              </a:rPr>
              <a:t>S</a:t>
            </a:r>
          </a:p>
          <a:p>
            <a:pPr lvl="1"/>
            <a:r>
              <a:rPr lang="en-GB" u="sng" dirty="0" smtClean="0"/>
              <a:t>Case 1</a:t>
            </a:r>
            <a:r>
              <a:rPr lang="en-GB" dirty="0" smtClean="0"/>
              <a:t>: </a:t>
            </a:r>
            <a:r>
              <a:rPr lang="en-GB" dirty="0" smtClean="0">
                <a:solidFill>
                  <a:schemeClr val="accent1"/>
                </a:solidFill>
              </a:rPr>
              <a:t>m</a:t>
            </a:r>
            <a:r>
              <a:rPr lang="en-GB" dirty="0" smtClean="0"/>
              <a:t> never proposed to </a:t>
            </a:r>
            <a:r>
              <a:rPr lang="en-GB" dirty="0" smtClean="0">
                <a:solidFill>
                  <a:srgbClr val="FF0000"/>
                </a:solidFill>
              </a:rPr>
              <a:t>w</a:t>
            </a:r>
          </a:p>
          <a:p>
            <a:pPr lvl="2"/>
            <a:r>
              <a:rPr lang="en-GB" sz="2800" dirty="0" smtClean="0"/>
              <a:t>then </a:t>
            </a:r>
            <a:r>
              <a:rPr lang="en-GB" sz="2800" dirty="0" smtClean="0">
                <a:solidFill>
                  <a:schemeClr val="accent1"/>
                </a:solidFill>
              </a:rPr>
              <a:t>m</a:t>
            </a:r>
            <a:r>
              <a:rPr lang="en-GB" sz="2800" dirty="0" smtClean="0"/>
              <a:t> is matched to a </a:t>
            </a:r>
            <a:r>
              <a:rPr lang="en-GB" sz="2800" dirty="0" smtClean="0">
                <a:solidFill>
                  <a:srgbClr val="FF0000"/>
                </a:solidFill>
              </a:rPr>
              <a:t>woman</a:t>
            </a:r>
            <a:r>
              <a:rPr lang="en-GB" sz="2800" dirty="0" smtClean="0"/>
              <a:t> he prefers to </a:t>
            </a:r>
            <a:r>
              <a:rPr lang="en-GB" sz="2800" dirty="0" smtClean="0">
                <a:solidFill>
                  <a:srgbClr val="FF0000"/>
                </a:solidFill>
              </a:rPr>
              <a:t>w</a:t>
            </a:r>
          </a:p>
          <a:p>
            <a:pPr lvl="1"/>
            <a:r>
              <a:rPr lang="en-GB" u="sng" dirty="0" smtClean="0"/>
              <a:t>Case 2</a:t>
            </a:r>
            <a:r>
              <a:rPr lang="en-GB" dirty="0" smtClean="0"/>
              <a:t>: </a:t>
            </a:r>
            <a:r>
              <a:rPr lang="en-GB" dirty="0" smtClean="0">
                <a:solidFill>
                  <a:schemeClr val="accent1"/>
                </a:solidFill>
              </a:rPr>
              <a:t>m</a:t>
            </a:r>
            <a:r>
              <a:rPr lang="en-GB" dirty="0" smtClean="0"/>
              <a:t> proposed to </a:t>
            </a:r>
            <a:r>
              <a:rPr lang="en-GB" dirty="0" smtClean="0">
                <a:solidFill>
                  <a:srgbClr val="FF0000"/>
                </a:solidFill>
              </a:rPr>
              <a:t>w</a:t>
            </a:r>
          </a:p>
          <a:p>
            <a:pPr lvl="2"/>
            <a:r>
              <a:rPr lang="en-GB" sz="2800" dirty="0" smtClean="0"/>
              <a:t>currently </a:t>
            </a:r>
            <a:r>
              <a:rPr lang="en-GB" sz="2800" dirty="0" smtClean="0">
                <a:solidFill>
                  <a:schemeClr val="accent1"/>
                </a:solidFill>
              </a:rPr>
              <a:t>m</a:t>
            </a:r>
            <a:r>
              <a:rPr lang="en-GB" sz="2800" dirty="0" smtClean="0"/>
              <a:t>-</a:t>
            </a:r>
            <a:r>
              <a:rPr lang="en-GB" sz="2800" dirty="0" smtClean="0">
                <a:solidFill>
                  <a:srgbClr val="FF0000"/>
                </a:solidFill>
              </a:rPr>
              <a:t>w</a:t>
            </a:r>
            <a:r>
              <a:rPr lang="en-GB" sz="2800" dirty="0" smtClean="0"/>
              <a:t> </a:t>
            </a:r>
            <a:r>
              <a:rPr lang="en-GB" sz="2800" dirty="0" smtClean="0">
                <a:solidFill>
                  <a:srgbClr val="008000"/>
                </a:solidFill>
                <a:sym typeface="Symbol" panose="05050102010706020507" pitchFamily="18" charset="2"/>
              </a:rPr>
              <a:t> S</a:t>
            </a:r>
            <a:r>
              <a:rPr lang="en-GB" sz="2800" dirty="0" smtClean="0">
                <a:sym typeface="Symbol" panose="05050102010706020507" pitchFamily="18" charset="2"/>
              </a:rPr>
              <a:t>, so </a:t>
            </a:r>
            <a:r>
              <a:rPr lang="en-GB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  <a:r>
              <a:rPr lang="en-GB" sz="2800" dirty="0" smtClean="0">
                <a:sym typeface="Symbol" panose="05050102010706020507" pitchFamily="18" charset="2"/>
              </a:rPr>
              <a:t> rejected </a:t>
            </a:r>
            <a:r>
              <a:rPr lang="en-GB" sz="2800" dirty="0" smtClean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</a:p>
          <a:p>
            <a:pPr lvl="2"/>
            <a:r>
              <a:rPr lang="en-GB" sz="2800" dirty="0" smtClean="0">
                <a:sym typeface="Symbol" panose="05050102010706020507" pitchFamily="18" charset="2"/>
              </a:rPr>
              <a:t>women only trade up, so </a:t>
            </a:r>
            <a:r>
              <a:rPr lang="en-GB" sz="2800" dirty="0" smtClean="0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  <a:r>
              <a:rPr lang="en-GB" sz="2800" dirty="0" smtClean="0">
                <a:sym typeface="Symbol" panose="05050102010706020507" pitchFamily="18" charset="2"/>
              </a:rPr>
              <a:t> is matched to someone she prefers to </a:t>
            </a:r>
            <a:r>
              <a:rPr lang="en-GB" sz="2800" dirty="0" smtClean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</a:p>
          <a:p>
            <a:pPr lvl="1"/>
            <a:r>
              <a:rPr lang="en-GB" dirty="0">
                <a:sym typeface="Symbol" panose="05050102010706020507" pitchFamily="18" charset="2"/>
              </a:rPr>
              <a:t>i</a:t>
            </a:r>
            <a:r>
              <a:rPr lang="en-GB" dirty="0" smtClean="0">
                <a:sym typeface="Symbol" panose="05050102010706020507" pitchFamily="18" charset="2"/>
              </a:rPr>
              <a:t>n either case, </a:t>
            </a:r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  <a:r>
              <a:rPr lang="en-GB" dirty="0" smtClean="0">
                <a:sym typeface="Symbol" panose="05050102010706020507" pitchFamily="18" charset="2"/>
              </a:rPr>
              <a:t>-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  <a:r>
              <a:rPr lang="en-GB" dirty="0" smtClean="0">
                <a:sym typeface="Symbol" panose="05050102010706020507" pitchFamily="18" charset="2"/>
              </a:rPr>
              <a:t> is not an unstable pair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0777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Nobel Prize winning algorithm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477" y="1475773"/>
            <a:ext cx="8546123" cy="5173884"/>
          </a:xfrm>
        </p:spPr>
        <p:txBody>
          <a:bodyPr>
            <a:normAutofit lnSpcReduction="10000"/>
          </a:bodyPr>
          <a:lstStyle/>
          <a:p>
            <a:r>
              <a:rPr lang="en-GB" u="sng" dirty="0" smtClean="0"/>
              <a:t>Theorem</a:t>
            </a:r>
            <a:r>
              <a:rPr lang="en-GB" dirty="0" smtClean="0"/>
              <a:t>: the Gale-Shapley algorithm terminates after </a:t>
            </a:r>
            <a:r>
              <a:rPr lang="en-GB" dirty="0" smtClean="0">
                <a:solidFill>
                  <a:schemeClr val="accent1"/>
                </a:solidFill>
              </a:rPr>
              <a:t>O(n</a:t>
            </a:r>
            <a:r>
              <a:rPr lang="en-GB" baseline="30000" dirty="0" smtClean="0">
                <a:solidFill>
                  <a:schemeClr val="accent1"/>
                </a:solidFill>
              </a:rPr>
              <a:t>2</a:t>
            </a:r>
            <a:r>
              <a:rPr lang="en-GB" dirty="0" smtClean="0">
                <a:solidFill>
                  <a:schemeClr val="accent1"/>
                </a:solidFill>
              </a:rPr>
              <a:t>) iterations</a:t>
            </a:r>
            <a:r>
              <a:rPr lang="en-GB" dirty="0" smtClean="0"/>
              <a:t> and finds a </a:t>
            </a:r>
            <a:r>
              <a:rPr lang="en-GB" dirty="0" smtClean="0">
                <a:solidFill>
                  <a:schemeClr val="accent1"/>
                </a:solidFill>
              </a:rPr>
              <a:t>stable matching</a:t>
            </a:r>
            <a:r>
              <a:rPr lang="en-GB" dirty="0" smtClean="0"/>
              <a:t> for any problem instance</a:t>
            </a:r>
          </a:p>
          <a:p>
            <a:r>
              <a:rPr lang="en-GB" dirty="0" smtClean="0"/>
              <a:t>History: </a:t>
            </a:r>
          </a:p>
          <a:p>
            <a:pPr lvl="1"/>
            <a:r>
              <a:rPr lang="en-GB" dirty="0" smtClean="0"/>
              <a:t>proposed by David Gale </a:t>
            </a:r>
            <a:br>
              <a:rPr lang="en-GB" dirty="0" smtClean="0"/>
            </a:br>
            <a:r>
              <a:rPr lang="en-GB" dirty="0" smtClean="0"/>
              <a:t>and Lloyd Shapley </a:t>
            </a:r>
          </a:p>
          <a:p>
            <a:pPr lvl="1"/>
            <a:r>
              <a:rPr lang="en-GB" dirty="0" smtClean="0"/>
              <a:t>published in </a:t>
            </a:r>
            <a:br>
              <a:rPr lang="en-GB" dirty="0" smtClean="0"/>
            </a:br>
            <a:r>
              <a:rPr lang="en-GB" dirty="0" smtClean="0"/>
              <a:t>American Mathematical Monthly (</a:t>
            </a:r>
            <a:r>
              <a:rPr lang="en-GB" dirty="0" smtClean="0">
                <a:solidFill>
                  <a:srgbClr val="FF0000"/>
                </a:solidFill>
              </a:rPr>
              <a:t>1962</a:t>
            </a:r>
            <a:r>
              <a:rPr lang="en-GB" dirty="0" smtClean="0"/>
              <a:t>)</a:t>
            </a:r>
          </a:p>
          <a:p>
            <a:pPr lvl="1"/>
            <a:r>
              <a:rPr lang="en-GB" dirty="0"/>
              <a:t>Nobel Prize in Economics (</a:t>
            </a:r>
            <a:r>
              <a:rPr lang="en-GB" dirty="0">
                <a:solidFill>
                  <a:srgbClr val="FF0000"/>
                </a:solidFill>
              </a:rPr>
              <a:t>2012</a:t>
            </a:r>
            <a:r>
              <a:rPr lang="en-GB" dirty="0"/>
              <a:t>):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Lloyd </a:t>
            </a:r>
            <a:r>
              <a:rPr lang="en-GB" dirty="0"/>
              <a:t>Shapley and </a:t>
            </a:r>
            <a:r>
              <a:rPr lang="en-GB" dirty="0" smtClean="0"/>
              <a:t>Alvin </a:t>
            </a:r>
            <a:r>
              <a:rPr lang="en-GB" dirty="0"/>
              <a:t>Roth “for the theory of stable allocations and the practice of market design</a:t>
            </a:r>
            <a:r>
              <a:rPr lang="en-GB" dirty="0" smtClean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9722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354" y="208344"/>
            <a:ext cx="8610600" cy="862315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Extension: many-to-one stable matching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5754"/>
            <a:ext cx="7886700" cy="5453903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Many-to-one matching: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atching medical school </a:t>
            </a:r>
            <a:r>
              <a:rPr lang="en-GB" dirty="0" smtClean="0">
                <a:solidFill>
                  <a:schemeClr val="accent2"/>
                </a:solidFill>
              </a:rPr>
              <a:t>students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chemeClr val="accent5"/>
                </a:solidFill>
              </a:rPr>
              <a:t>hospitals</a:t>
            </a:r>
          </a:p>
          <a:p>
            <a:pPr lvl="2"/>
            <a:r>
              <a:rPr lang="en-GB" sz="2800" dirty="0" smtClean="0"/>
              <a:t>a hospital may be looking to hire several interns</a:t>
            </a:r>
          </a:p>
          <a:p>
            <a:pPr lvl="1"/>
            <a:r>
              <a:rPr lang="en-GB" dirty="0"/>
              <a:t>m</a:t>
            </a:r>
            <a:r>
              <a:rPr lang="en-GB" dirty="0" smtClean="0"/>
              <a:t>atching </a:t>
            </a:r>
            <a:r>
              <a:rPr lang="en-GB" dirty="0" smtClean="0">
                <a:solidFill>
                  <a:schemeClr val="accent2"/>
                </a:solidFill>
              </a:rPr>
              <a:t>children</a:t>
            </a:r>
            <a:r>
              <a:rPr lang="en-GB" dirty="0" smtClean="0"/>
              <a:t> to </a:t>
            </a:r>
            <a:r>
              <a:rPr lang="en-GB" dirty="0" smtClean="0">
                <a:solidFill>
                  <a:schemeClr val="accent5"/>
                </a:solidFill>
              </a:rPr>
              <a:t>schools </a:t>
            </a:r>
          </a:p>
          <a:p>
            <a:pPr lvl="2"/>
            <a:r>
              <a:rPr lang="en-GB" sz="2800" dirty="0" smtClean="0"/>
              <a:t>each school has several places</a:t>
            </a:r>
          </a:p>
          <a:p>
            <a:r>
              <a:rPr lang="en-GB" dirty="0" smtClean="0"/>
              <a:t>Stability: there should be no pair (</a:t>
            </a:r>
            <a:r>
              <a:rPr lang="en-GB" dirty="0" smtClean="0">
                <a:solidFill>
                  <a:schemeClr val="accent5"/>
                </a:solidFill>
              </a:rPr>
              <a:t>X</a:t>
            </a:r>
            <a:r>
              <a:rPr lang="en-GB" dirty="0" smtClean="0"/>
              <a:t>, </a:t>
            </a:r>
            <a:r>
              <a:rPr lang="en-GB" dirty="0" smtClean="0">
                <a:solidFill>
                  <a:schemeClr val="accent2"/>
                </a:solidFill>
              </a:rPr>
              <a:t>y</a:t>
            </a:r>
            <a:r>
              <a:rPr lang="en-GB" dirty="0" smtClean="0"/>
              <a:t>), </a:t>
            </a:r>
            <a:br>
              <a:rPr lang="en-GB" dirty="0" smtClean="0"/>
            </a:br>
            <a:r>
              <a:rPr lang="en-GB" dirty="0" smtClean="0"/>
              <a:t>where </a:t>
            </a:r>
            <a:r>
              <a:rPr lang="en-GB" dirty="0" smtClean="0">
                <a:solidFill>
                  <a:schemeClr val="accent5"/>
                </a:solidFill>
              </a:rPr>
              <a:t>X</a:t>
            </a:r>
            <a:r>
              <a:rPr lang="en-GB" dirty="0" smtClean="0"/>
              <a:t> is a school and </a:t>
            </a:r>
            <a:r>
              <a:rPr lang="en-GB" dirty="0" smtClean="0">
                <a:solidFill>
                  <a:schemeClr val="accent2"/>
                </a:solidFill>
              </a:rPr>
              <a:t>y</a:t>
            </a:r>
            <a:r>
              <a:rPr lang="en-GB" dirty="0" smtClean="0"/>
              <a:t> is a student, such that:</a:t>
            </a: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y</a:t>
            </a:r>
            <a:r>
              <a:rPr lang="en-GB" dirty="0" smtClean="0"/>
              <a:t> is not admitted to </a:t>
            </a:r>
            <a:r>
              <a:rPr lang="en-GB" dirty="0" smtClean="0">
                <a:solidFill>
                  <a:schemeClr val="accent5"/>
                </a:solidFill>
              </a:rPr>
              <a:t>X</a:t>
            </a:r>
          </a:p>
          <a:p>
            <a:pPr lvl="1"/>
            <a:r>
              <a:rPr lang="en-GB" dirty="0" smtClean="0">
                <a:solidFill>
                  <a:schemeClr val="accent5"/>
                </a:solidFill>
              </a:rPr>
              <a:t>X</a:t>
            </a:r>
            <a:r>
              <a:rPr lang="en-GB" dirty="0" smtClean="0"/>
              <a:t> prefers </a:t>
            </a:r>
            <a:r>
              <a:rPr lang="en-GB" dirty="0" smtClean="0">
                <a:solidFill>
                  <a:schemeClr val="accent2"/>
                </a:solidFill>
              </a:rPr>
              <a:t>y</a:t>
            </a:r>
            <a:r>
              <a:rPr lang="en-GB" dirty="0" smtClean="0"/>
              <a:t> to one of its current students</a:t>
            </a: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y</a:t>
            </a:r>
            <a:r>
              <a:rPr lang="en-GB" dirty="0" smtClean="0"/>
              <a:t> prefers </a:t>
            </a:r>
            <a:r>
              <a:rPr lang="en-GB" dirty="0" smtClean="0">
                <a:solidFill>
                  <a:schemeClr val="accent5"/>
                </a:solidFill>
              </a:rPr>
              <a:t>X </a:t>
            </a:r>
            <a:r>
              <a:rPr lang="en-GB" dirty="0" smtClean="0"/>
              <a:t>to her current school</a:t>
            </a:r>
          </a:p>
          <a:p>
            <a:r>
              <a:rPr lang="en-GB" u="sng" dirty="0" smtClean="0"/>
              <a:t>Fact</a:t>
            </a:r>
            <a:r>
              <a:rPr lang="en-GB" dirty="0" smtClean="0"/>
              <a:t>: Gale-Shapley extends to this setting, producing a stable matching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64158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Extension: unacceptable pairs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6792"/>
            <a:ext cx="8362950" cy="5092865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/>
              <a:t>Some men/women (students/hospitals) </a:t>
            </a:r>
            <a:br>
              <a:rPr lang="en-GB" dirty="0" smtClean="0"/>
            </a:br>
            <a:r>
              <a:rPr lang="en-GB" dirty="0" smtClean="0"/>
              <a:t>may find some potential match </a:t>
            </a:r>
            <a:r>
              <a:rPr lang="en-GB" dirty="0" smtClean="0">
                <a:solidFill>
                  <a:schemeClr val="accent2"/>
                </a:solidFill>
              </a:rPr>
              <a:t>unacceptable</a:t>
            </a:r>
          </a:p>
          <a:p>
            <a:r>
              <a:rPr lang="en-GB" smtClean="0"/>
              <a:t>The </a:t>
            </a:r>
            <a:r>
              <a:rPr lang="en-GB" dirty="0" smtClean="0"/>
              <a:t>numbers of men and women </a:t>
            </a:r>
            <a:br>
              <a:rPr lang="en-GB" dirty="0" smtClean="0"/>
            </a:br>
            <a:r>
              <a:rPr lang="en-GB" dirty="0" smtClean="0"/>
              <a:t>(</a:t>
            </a:r>
            <a:r>
              <a:rPr lang="en-GB" dirty="0" smtClean="0">
                <a:solidFill>
                  <a:schemeClr val="accent2"/>
                </a:solidFill>
              </a:rPr>
              <a:t>students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chemeClr val="accent5"/>
                </a:solidFill>
              </a:rPr>
              <a:t>slots</a:t>
            </a:r>
            <a:r>
              <a:rPr lang="en-GB" dirty="0" smtClean="0"/>
              <a:t>) need not be equal </a:t>
            </a:r>
          </a:p>
          <a:p>
            <a:r>
              <a:rPr lang="en-GB" dirty="0" smtClean="0"/>
              <a:t>Stability: there should be no pair (</a:t>
            </a:r>
            <a:r>
              <a:rPr lang="en-GB" dirty="0" smtClean="0">
                <a:solidFill>
                  <a:schemeClr val="accent5"/>
                </a:solidFill>
              </a:rPr>
              <a:t>X</a:t>
            </a:r>
            <a:r>
              <a:rPr lang="en-GB" dirty="0" smtClean="0"/>
              <a:t>, </a:t>
            </a:r>
            <a:r>
              <a:rPr lang="en-GB" dirty="0" smtClean="0">
                <a:solidFill>
                  <a:schemeClr val="accent2"/>
                </a:solidFill>
              </a:rPr>
              <a:t>y</a:t>
            </a:r>
            <a:r>
              <a:rPr lang="en-GB" dirty="0" smtClean="0"/>
              <a:t>), </a:t>
            </a:r>
            <a:br>
              <a:rPr lang="en-GB" dirty="0" smtClean="0"/>
            </a:br>
            <a:r>
              <a:rPr lang="en-GB" dirty="0" smtClean="0"/>
              <a:t>where </a:t>
            </a:r>
            <a:r>
              <a:rPr lang="en-GB" dirty="0" smtClean="0">
                <a:solidFill>
                  <a:schemeClr val="accent5"/>
                </a:solidFill>
              </a:rPr>
              <a:t>X </a:t>
            </a:r>
            <a:r>
              <a:rPr lang="en-GB" dirty="0" smtClean="0"/>
              <a:t>is a school and </a:t>
            </a:r>
            <a:r>
              <a:rPr lang="en-GB" dirty="0" smtClean="0">
                <a:solidFill>
                  <a:schemeClr val="accent2"/>
                </a:solidFill>
              </a:rPr>
              <a:t>y</a:t>
            </a:r>
            <a:r>
              <a:rPr lang="en-GB" dirty="0" smtClean="0"/>
              <a:t> is  student, such that</a:t>
            </a: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y</a:t>
            </a:r>
            <a:r>
              <a:rPr lang="en-GB" dirty="0" smtClean="0"/>
              <a:t> is not admitted to </a:t>
            </a:r>
            <a:r>
              <a:rPr lang="en-GB" dirty="0" smtClean="0">
                <a:solidFill>
                  <a:schemeClr val="accent5"/>
                </a:solidFill>
              </a:rPr>
              <a:t>X</a:t>
            </a: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y</a:t>
            </a:r>
            <a:r>
              <a:rPr lang="en-GB" dirty="0" smtClean="0"/>
              <a:t> and </a:t>
            </a:r>
            <a:r>
              <a:rPr lang="en-GB" dirty="0" smtClean="0">
                <a:solidFill>
                  <a:schemeClr val="accent5"/>
                </a:solidFill>
              </a:rPr>
              <a:t>X</a:t>
            </a:r>
            <a:r>
              <a:rPr lang="en-GB" dirty="0" smtClean="0"/>
              <a:t> find each other acceptable</a:t>
            </a:r>
          </a:p>
          <a:p>
            <a:pPr lvl="1"/>
            <a:r>
              <a:rPr lang="en-GB" dirty="0" smtClean="0">
                <a:solidFill>
                  <a:schemeClr val="accent5"/>
                </a:solidFill>
              </a:rPr>
              <a:t>X</a:t>
            </a:r>
            <a:r>
              <a:rPr lang="en-GB" dirty="0" smtClean="0"/>
              <a:t> has a free slot or prefers </a:t>
            </a:r>
            <a:r>
              <a:rPr lang="en-GB" dirty="0" smtClean="0">
                <a:solidFill>
                  <a:schemeClr val="accent2"/>
                </a:solidFill>
              </a:rPr>
              <a:t>y</a:t>
            </a:r>
            <a:r>
              <a:rPr lang="en-GB" dirty="0" smtClean="0"/>
              <a:t> to one of its current students</a:t>
            </a:r>
          </a:p>
          <a:p>
            <a:pPr lvl="1"/>
            <a:r>
              <a:rPr lang="en-GB" dirty="0" smtClean="0">
                <a:solidFill>
                  <a:schemeClr val="accent2"/>
                </a:solidFill>
              </a:rPr>
              <a:t>y</a:t>
            </a:r>
            <a:r>
              <a:rPr lang="en-GB" dirty="0" smtClean="0"/>
              <a:t> is unmatched or prefers </a:t>
            </a:r>
            <a:r>
              <a:rPr lang="en-GB" dirty="0" smtClean="0">
                <a:solidFill>
                  <a:schemeClr val="accent5"/>
                </a:solidFill>
              </a:rPr>
              <a:t>X</a:t>
            </a:r>
            <a:r>
              <a:rPr lang="en-GB" dirty="0" smtClean="0"/>
              <a:t> to her current school</a:t>
            </a:r>
          </a:p>
          <a:p>
            <a:r>
              <a:rPr lang="en-GB" u="sng" dirty="0" smtClean="0"/>
              <a:t>Fact</a:t>
            </a:r>
            <a:r>
              <a:rPr lang="en-GB" dirty="0" smtClean="0"/>
              <a:t>: Gale-Shapley still works for this setting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758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341" y="120421"/>
            <a:ext cx="7886700" cy="862315"/>
          </a:xfrm>
        </p:spPr>
        <p:txBody>
          <a:bodyPr/>
          <a:lstStyle/>
          <a:p>
            <a:r>
              <a:rPr lang="en-GB" dirty="0" smtClean="0"/>
              <a:t>Extension: indifferences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661" y="1070658"/>
            <a:ext cx="8464061" cy="563494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Preferences may have </a:t>
            </a:r>
            <a:r>
              <a:rPr lang="en-GB" dirty="0" smtClean="0">
                <a:solidFill>
                  <a:srgbClr val="008000"/>
                </a:solidFill>
              </a:rPr>
              <a:t>ties</a:t>
            </a:r>
            <a:r>
              <a:rPr lang="en-GB" dirty="0" smtClean="0"/>
              <a:t>:</a:t>
            </a:r>
          </a:p>
          <a:p>
            <a:pPr lvl="1"/>
            <a:r>
              <a:rPr lang="en-GB" dirty="0" smtClean="0"/>
              <a:t>a </a:t>
            </a:r>
            <a:r>
              <a:rPr lang="en-GB" dirty="0" err="1" smtClean="0">
                <a:solidFill>
                  <a:schemeClr val="accent1"/>
                </a:solidFill>
              </a:rPr>
              <a:t>CoE</a:t>
            </a:r>
            <a:r>
              <a:rPr lang="en-GB" dirty="0" smtClean="0"/>
              <a:t> school partitions students into 8 groups according to </a:t>
            </a:r>
          </a:p>
          <a:p>
            <a:pPr lvl="2"/>
            <a:r>
              <a:rPr lang="en-GB" sz="2800" dirty="0" smtClean="0"/>
              <a:t>whether they live in the catchment area (</a:t>
            </a:r>
            <a:r>
              <a:rPr lang="en-GB" sz="2800" dirty="0" smtClean="0">
                <a:solidFill>
                  <a:srgbClr val="008000"/>
                </a:solidFill>
              </a:rPr>
              <a:t>CA</a:t>
            </a:r>
            <a:r>
              <a:rPr lang="en-GB" sz="2800" dirty="0" smtClean="0"/>
              <a:t>)</a:t>
            </a:r>
          </a:p>
          <a:p>
            <a:pPr lvl="2"/>
            <a:r>
              <a:rPr lang="en-GB" sz="2800" dirty="0" smtClean="0"/>
              <a:t>whether they have a sibling in school (</a:t>
            </a:r>
            <a:r>
              <a:rPr lang="en-GB" sz="2800" dirty="0" smtClean="0">
                <a:solidFill>
                  <a:srgbClr val="FF0000"/>
                </a:solidFill>
              </a:rPr>
              <a:t>S</a:t>
            </a:r>
            <a:r>
              <a:rPr lang="en-GB" sz="2800" dirty="0" smtClean="0"/>
              <a:t>)</a:t>
            </a:r>
          </a:p>
          <a:p>
            <a:pPr lvl="2"/>
            <a:r>
              <a:rPr lang="en-GB" sz="2800" dirty="0" smtClean="0"/>
              <a:t>whether they belong to </a:t>
            </a:r>
            <a:r>
              <a:rPr lang="en-GB" sz="2800" dirty="0" err="1" smtClean="0"/>
              <a:t>CoE</a:t>
            </a:r>
            <a:r>
              <a:rPr lang="en-GB" sz="2800" dirty="0" smtClean="0"/>
              <a:t> (</a:t>
            </a:r>
            <a:r>
              <a:rPr lang="en-GB" sz="2800" dirty="0" err="1" smtClean="0">
                <a:solidFill>
                  <a:schemeClr val="accent1"/>
                </a:solidFill>
              </a:rPr>
              <a:t>CoE</a:t>
            </a:r>
            <a:r>
              <a:rPr lang="en-GB" sz="2800" dirty="0" smtClean="0"/>
              <a:t>)</a:t>
            </a:r>
          </a:p>
          <a:p>
            <a:pPr lvl="1"/>
            <a:r>
              <a:rPr lang="en-GB" dirty="0" smtClean="0"/>
              <a:t>{</a:t>
            </a:r>
            <a:r>
              <a:rPr lang="en-GB" dirty="0" smtClean="0">
                <a:solidFill>
                  <a:srgbClr val="008000"/>
                </a:solidFill>
              </a:rPr>
              <a:t>CA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S</a:t>
            </a:r>
            <a:r>
              <a:rPr lang="en-GB" dirty="0" smtClean="0"/>
              <a:t>, </a:t>
            </a:r>
            <a:r>
              <a:rPr lang="en-GB" dirty="0" err="1" smtClean="0">
                <a:solidFill>
                  <a:schemeClr val="accent1"/>
                </a:solidFill>
              </a:rPr>
              <a:t>CoE</a:t>
            </a:r>
            <a:r>
              <a:rPr lang="en-GB" dirty="0" smtClean="0"/>
              <a:t>} &gt; {</a:t>
            </a:r>
            <a:r>
              <a:rPr lang="en-GB" dirty="0" smtClean="0">
                <a:solidFill>
                  <a:srgbClr val="008000"/>
                </a:solidFill>
              </a:rPr>
              <a:t>CA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S</a:t>
            </a:r>
            <a:r>
              <a:rPr lang="en-GB" dirty="0" smtClean="0"/>
              <a:t>, </a:t>
            </a:r>
            <a:r>
              <a:rPr lang="en-GB" dirty="0" smtClean="0">
                <a:solidFill>
                  <a:schemeClr val="accent1"/>
                </a:solidFill>
              </a:rPr>
              <a:t>not </a:t>
            </a:r>
            <a:r>
              <a:rPr lang="en-GB" dirty="0" err="1" smtClean="0">
                <a:solidFill>
                  <a:schemeClr val="accent1"/>
                </a:solidFill>
              </a:rPr>
              <a:t>CoE</a:t>
            </a:r>
            <a:r>
              <a:rPr lang="en-GB" dirty="0" smtClean="0"/>
              <a:t>} &gt; ...</a:t>
            </a:r>
          </a:p>
          <a:p>
            <a:pPr lvl="1"/>
            <a:r>
              <a:rPr lang="en-GB" dirty="0" smtClean="0"/>
              <a:t>within each group, the school is indifferent</a:t>
            </a:r>
          </a:p>
          <a:p>
            <a:r>
              <a:rPr lang="en-GB" dirty="0" smtClean="0"/>
              <a:t>(Weak) stability: there should be no pair (</a:t>
            </a:r>
            <a:r>
              <a:rPr lang="en-GB" dirty="0" smtClean="0">
                <a:solidFill>
                  <a:schemeClr val="accent1"/>
                </a:solidFill>
              </a:rPr>
              <a:t>m</a:t>
            </a:r>
            <a:r>
              <a:rPr lang="en-GB" dirty="0" smtClean="0"/>
              <a:t>, </a:t>
            </a:r>
            <a:r>
              <a:rPr lang="en-GB" dirty="0" smtClean="0">
                <a:solidFill>
                  <a:srgbClr val="FF0000"/>
                </a:solidFill>
              </a:rPr>
              <a:t>w</a:t>
            </a:r>
            <a:r>
              <a:rPr lang="en-GB" dirty="0" smtClean="0"/>
              <a:t>), where </a:t>
            </a:r>
            <a:r>
              <a:rPr lang="en-GB" dirty="0" smtClean="0">
                <a:solidFill>
                  <a:schemeClr val="accent1"/>
                </a:solidFill>
              </a:rPr>
              <a:t>m </a:t>
            </a:r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 M</a:t>
            </a:r>
            <a:r>
              <a:rPr lang="en-GB" dirty="0" smtClean="0">
                <a:sym typeface="Symbol" panose="05050102010706020507" pitchFamily="18" charset="2"/>
              </a:rPr>
              <a:t>,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w  W</a:t>
            </a:r>
            <a:r>
              <a:rPr lang="en-GB" dirty="0" smtClean="0">
                <a:sym typeface="Symbol" panose="05050102010706020507" pitchFamily="18" charset="2"/>
              </a:rPr>
              <a:t> such that </a:t>
            </a:r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m</a:t>
            </a:r>
            <a:r>
              <a:rPr lang="en-GB" dirty="0" smtClean="0">
                <a:sym typeface="Symbol" panose="05050102010706020507" pitchFamily="18" charset="2"/>
              </a:rPr>
              <a:t> and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w</a:t>
            </a:r>
            <a:r>
              <a:rPr lang="en-GB" dirty="0" smtClean="0">
                <a:sym typeface="Symbol" panose="05050102010706020507" pitchFamily="18" charset="2"/>
              </a:rPr>
              <a:t> strictly prefer each other to their current partners</a:t>
            </a:r>
          </a:p>
          <a:p>
            <a:r>
              <a:rPr lang="en-GB" u="sng" dirty="0" smtClean="0">
                <a:sym typeface="Symbol" panose="05050102010706020507" pitchFamily="18" charset="2"/>
              </a:rPr>
              <a:t>Fact</a:t>
            </a:r>
            <a:r>
              <a:rPr lang="en-GB" dirty="0" smtClean="0">
                <a:sym typeface="Symbol" panose="05050102010706020507" pitchFamily="18" charset="2"/>
              </a:rPr>
              <a:t>: Gale-Shapley still works for this setting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977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80528" y="78673"/>
            <a:ext cx="8229600" cy="1143000"/>
          </a:xfrm>
        </p:spPr>
        <p:txBody>
          <a:bodyPr>
            <a:normAutofit/>
          </a:bodyPr>
          <a:lstStyle/>
          <a:p>
            <a:r>
              <a:rPr lang="en-GB" dirty="0" smtClean="0"/>
              <a:t>Happy Farmers Revisited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a group of size </a:t>
            </a:r>
            <a:r>
              <a:rPr lang="en-GB" dirty="0" smtClean="0">
                <a:solidFill>
                  <a:srgbClr val="FF0000"/>
                </a:solidFill>
              </a:rPr>
              <a:t>k</a:t>
            </a:r>
            <a:r>
              <a:rPr lang="en-GB" dirty="0" smtClean="0"/>
              <a:t> can grow </a:t>
            </a:r>
            <a:br>
              <a:rPr lang="en-GB" dirty="0" smtClean="0"/>
            </a:br>
            <a:r>
              <a:rPr lang="en-GB" dirty="0" smtClean="0">
                <a:solidFill>
                  <a:srgbClr val="FF0000"/>
                </a:solidFill>
              </a:rPr>
              <a:t>k</a:t>
            </a:r>
            <a:r>
              <a:rPr lang="en-GB" baseline="30000" dirty="0" smtClean="0">
                <a:solidFill>
                  <a:srgbClr val="FF0000"/>
                </a:solidFill>
              </a:rPr>
              <a:t>2</a:t>
            </a:r>
            <a:r>
              <a:rPr lang="en-GB" dirty="0" smtClean="0"/>
              <a:t> tons of apples and </a:t>
            </a:r>
            <a:br>
              <a:rPr lang="en-GB" dirty="0" smtClean="0"/>
            </a:b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 smtClean="0">
                <a:solidFill>
                  <a:srgbClr val="FF0000"/>
                </a:solidFill>
              </a:rPr>
              <a:t>k</a:t>
            </a:r>
            <a:r>
              <a:rPr lang="en-GB" dirty="0" smtClean="0"/>
              <a:t> tons of oranges</a:t>
            </a:r>
          </a:p>
          <a:p>
            <a:r>
              <a:rPr lang="en-GB" dirty="0" smtClean="0"/>
              <a:t>Fruit will be sold at the market:</a:t>
            </a:r>
          </a:p>
          <a:p>
            <a:pPr lvl="1"/>
            <a:r>
              <a:rPr lang="en-GB" dirty="0"/>
              <a:t>£</a:t>
            </a:r>
            <a:r>
              <a:rPr lang="en-GB" dirty="0" smtClean="0"/>
              <a:t>200/ton for apples</a:t>
            </a:r>
          </a:p>
          <a:p>
            <a:pPr lvl="1"/>
            <a:r>
              <a:rPr lang="en-GB" dirty="0"/>
              <a:t>£</a:t>
            </a:r>
            <a:r>
              <a:rPr lang="en-GB" dirty="0" smtClean="0"/>
              <a:t>300/ton for oranges</a:t>
            </a:r>
          </a:p>
          <a:p>
            <a:r>
              <a:rPr lang="en-GB" dirty="0" smtClean="0"/>
              <a:t>A group of size 1 can earn £900</a:t>
            </a:r>
          </a:p>
          <a:p>
            <a:r>
              <a:rPr lang="en-GB" dirty="0" smtClean="0"/>
              <a:t>A group of size 2 can earn £1800</a:t>
            </a:r>
          </a:p>
          <a:p>
            <a:r>
              <a:rPr lang="en-GB" dirty="0" smtClean="0"/>
              <a:t>A group of size 3 can earn £2700</a:t>
            </a:r>
          </a:p>
          <a:p>
            <a:r>
              <a:rPr lang="en-GB" dirty="0" smtClean="0"/>
              <a:t>…</a:t>
            </a:r>
          </a:p>
          <a:p>
            <a:pPr marL="0" indent="0">
              <a:buNone/>
            </a:pPr>
            <a:endParaRPr lang="en-GB" dirty="0" smtClean="0"/>
          </a:p>
          <a:p>
            <a:pPr lvl="1"/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6732240" y="1124744"/>
            <a:ext cx="2100064" cy="2820144"/>
            <a:chOff x="6732240" y="1124744"/>
            <a:chExt cx="2100064" cy="2820144"/>
          </a:xfrm>
        </p:grpSpPr>
        <p:pic>
          <p:nvPicPr>
            <p:cNvPr id="4" name="Picture 3" descr="farmer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8384" y="1124744"/>
              <a:ext cx="803920" cy="803920"/>
            </a:xfrm>
            <a:prstGeom prst="rect">
              <a:avLst/>
            </a:prstGeom>
          </p:spPr>
        </p:pic>
        <p:pic>
          <p:nvPicPr>
            <p:cNvPr id="5" name="Picture 4" descr="farmer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04248" y="1268760"/>
              <a:ext cx="803920" cy="803920"/>
            </a:xfrm>
            <a:prstGeom prst="rect">
              <a:avLst/>
            </a:prstGeom>
          </p:spPr>
        </p:pic>
        <p:pic>
          <p:nvPicPr>
            <p:cNvPr id="6" name="Picture 5" descr="farmer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32240" y="3140968"/>
              <a:ext cx="803920" cy="803920"/>
            </a:xfrm>
            <a:prstGeom prst="rect">
              <a:avLst/>
            </a:prstGeom>
          </p:spPr>
        </p:pic>
        <p:pic>
          <p:nvPicPr>
            <p:cNvPr id="7" name="Picture 6" descr="farmer.gif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28384" y="2996952"/>
              <a:ext cx="803920" cy="803920"/>
            </a:xfrm>
            <a:prstGeom prst="rect">
              <a:avLst/>
            </a:prstGeom>
          </p:spPr>
        </p:pic>
      </p:grpSp>
      <p:sp>
        <p:nvSpPr>
          <p:cNvPr id="8" name="Freeform 7"/>
          <p:cNvSpPr/>
          <p:nvPr/>
        </p:nvSpPr>
        <p:spPr>
          <a:xfrm>
            <a:off x="6207552" y="1045029"/>
            <a:ext cx="1664238" cy="3113938"/>
          </a:xfrm>
          <a:custGeom>
            <a:avLst/>
            <a:gdLst>
              <a:gd name="connsiteX0" fmla="*/ 101808 w 1664238"/>
              <a:gd name="connsiteY0" fmla="*/ 2612571 h 3113938"/>
              <a:gd name="connsiteX1" fmla="*/ 101808 w 1664238"/>
              <a:gd name="connsiteY1" fmla="*/ 2612571 h 3113938"/>
              <a:gd name="connsiteX2" fmla="*/ 49557 w 1664238"/>
              <a:gd name="connsiteY2" fmla="*/ 1567542 h 3113938"/>
              <a:gd name="connsiteX3" fmla="*/ 62619 w 1664238"/>
              <a:gd name="connsiteY3" fmla="*/ 1502228 h 3113938"/>
              <a:gd name="connsiteX4" fmla="*/ 167122 w 1664238"/>
              <a:gd name="connsiteY4" fmla="*/ 1280160 h 3113938"/>
              <a:gd name="connsiteX5" fmla="*/ 193248 w 1664238"/>
              <a:gd name="connsiteY5" fmla="*/ 1188720 h 3113938"/>
              <a:gd name="connsiteX6" fmla="*/ 232437 w 1664238"/>
              <a:gd name="connsiteY6" fmla="*/ 1071154 h 3113938"/>
              <a:gd name="connsiteX7" fmla="*/ 258562 w 1664238"/>
              <a:gd name="connsiteY7" fmla="*/ 1018902 h 3113938"/>
              <a:gd name="connsiteX8" fmla="*/ 284688 w 1664238"/>
              <a:gd name="connsiteY8" fmla="*/ 953588 h 3113938"/>
              <a:gd name="connsiteX9" fmla="*/ 323877 w 1664238"/>
              <a:gd name="connsiteY9" fmla="*/ 875211 h 3113938"/>
              <a:gd name="connsiteX10" fmla="*/ 415317 w 1664238"/>
              <a:gd name="connsiteY10" fmla="*/ 600891 h 3113938"/>
              <a:gd name="connsiteX11" fmla="*/ 454505 w 1664238"/>
              <a:gd name="connsiteY11" fmla="*/ 222068 h 3113938"/>
              <a:gd name="connsiteX12" fmla="*/ 467568 w 1664238"/>
              <a:gd name="connsiteY12" fmla="*/ 143691 h 3113938"/>
              <a:gd name="connsiteX13" fmla="*/ 572071 w 1664238"/>
              <a:gd name="connsiteY13" fmla="*/ 104502 h 3113938"/>
              <a:gd name="connsiteX14" fmla="*/ 637385 w 1664238"/>
              <a:gd name="connsiteY14" fmla="*/ 78377 h 3113938"/>
              <a:gd name="connsiteX15" fmla="*/ 702699 w 1664238"/>
              <a:gd name="connsiteY15" fmla="*/ 65314 h 3113938"/>
              <a:gd name="connsiteX16" fmla="*/ 820265 w 1664238"/>
              <a:gd name="connsiteY16" fmla="*/ 13062 h 3113938"/>
              <a:gd name="connsiteX17" fmla="*/ 872517 w 1664238"/>
              <a:gd name="connsiteY17" fmla="*/ 0 h 3113938"/>
              <a:gd name="connsiteX18" fmla="*/ 1120711 w 1664238"/>
              <a:gd name="connsiteY18" fmla="*/ 13062 h 3113938"/>
              <a:gd name="connsiteX19" fmla="*/ 1212151 w 1664238"/>
              <a:gd name="connsiteY19" fmla="*/ 39188 h 3113938"/>
              <a:gd name="connsiteX20" fmla="*/ 1264402 w 1664238"/>
              <a:gd name="connsiteY20" fmla="*/ 65314 h 3113938"/>
              <a:gd name="connsiteX21" fmla="*/ 1368905 w 1664238"/>
              <a:gd name="connsiteY21" fmla="*/ 78377 h 3113938"/>
              <a:gd name="connsiteX22" fmla="*/ 1421157 w 1664238"/>
              <a:gd name="connsiteY22" fmla="*/ 104502 h 3113938"/>
              <a:gd name="connsiteX23" fmla="*/ 1538722 w 1664238"/>
              <a:gd name="connsiteY23" fmla="*/ 130628 h 3113938"/>
              <a:gd name="connsiteX24" fmla="*/ 1590974 w 1664238"/>
              <a:gd name="connsiteY24" fmla="*/ 156754 h 3113938"/>
              <a:gd name="connsiteX25" fmla="*/ 1604037 w 1664238"/>
              <a:gd name="connsiteY25" fmla="*/ 195942 h 3113938"/>
              <a:gd name="connsiteX26" fmla="*/ 1617099 w 1664238"/>
              <a:gd name="connsiteY26" fmla="*/ 274320 h 3113938"/>
              <a:gd name="connsiteX27" fmla="*/ 1656288 w 1664238"/>
              <a:gd name="connsiteY27" fmla="*/ 339634 h 3113938"/>
              <a:gd name="connsiteX28" fmla="*/ 1630162 w 1664238"/>
              <a:gd name="connsiteY28" fmla="*/ 1045028 h 3113938"/>
              <a:gd name="connsiteX29" fmla="*/ 1604037 w 1664238"/>
              <a:gd name="connsiteY29" fmla="*/ 1254034 h 3113938"/>
              <a:gd name="connsiteX30" fmla="*/ 1590974 w 1664238"/>
              <a:gd name="connsiteY30" fmla="*/ 1358537 h 3113938"/>
              <a:gd name="connsiteX31" fmla="*/ 1551785 w 1664238"/>
              <a:gd name="connsiteY31" fmla="*/ 2481942 h 3113938"/>
              <a:gd name="connsiteX32" fmla="*/ 1538722 w 1664238"/>
              <a:gd name="connsiteY32" fmla="*/ 2599508 h 3113938"/>
              <a:gd name="connsiteX33" fmla="*/ 1512597 w 1664238"/>
              <a:gd name="connsiteY33" fmla="*/ 2717074 h 3113938"/>
              <a:gd name="connsiteX34" fmla="*/ 1499534 w 1664238"/>
              <a:gd name="connsiteY34" fmla="*/ 2847702 h 3113938"/>
              <a:gd name="connsiteX35" fmla="*/ 1473408 w 1664238"/>
              <a:gd name="connsiteY35" fmla="*/ 2886891 h 3113938"/>
              <a:gd name="connsiteX36" fmla="*/ 1434219 w 1664238"/>
              <a:gd name="connsiteY36" fmla="*/ 2939142 h 3113938"/>
              <a:gd name="connsiteX37" fmla="*/ 1355842 w 1664238"/>
              <a:gd name="connsiteY37" fmla="*/ 3017520 h 3113938"/>
              <a:gd name="connsiteX38" fmla="*/ 1277465 w 1664238"/>
              <a:gd name="connsiteY38" fmla="*/ 3030582 h 3113938"/>
              <a:gd name="connsiteX39" fmla="*/ 1212151 w 1664238"/>
              <a:gd name="connsiteY39" fmla="*/ 3069771 h 3113938"/>
              <a:gd name="connsiteX40" fmla="*/ 1172962 w 1664238"/>
              <a:gd name="connsiteY40" fmla="*/ 3095897 h 3113938"/>
              <a:gd name="connsiteX41" fmla="*/ 990082 w 1664238"/>
              <a:gd name="connsiteY41" fmla="*/ 3108960 h 3113938"/>
              <a:gd name="connsiteX42" fmla="*/ 807202 w 1664238"/>
              <a:gd name="connsiteY42" fmla="*/ 3069771 h 3113938"/>
              <a:gd name="connsiteX43" fmla="*/ 715762 w 1664238"/>
              <a:gd name="connsiteY43" fmla="*/ 3043645 h 3113938"/>
              <a:gd name="connsiteX44" fmla="*/ 637385 w 1664238"/>
              <a:gd name="connsiteY44" fmla="*/ 2991394 h 3113938"/>
              <a:gd name="connsiteX45" fmla="*/ 598197 w 1664238"/>
              <a:gd name="connsiteY45" fmla="*/ 2978331 h 3113938"/>
              <a:gd name="connsiteX46" fmla="*/ 519819 w 1664238"/>
              <a:gd name="connsiteY46" fmla="*/ 2926080 h 3113938"/>
              <a:gd name="connsiteX47" fmla="*/ 467568 w 1664238"/>
              <a:gd name="connsiteY47" fmla="*/ 2913017 h 3113938"/>
              <a:gd name="connsiteX48" fmla="*/ 376128 w 1664238"/>
              <a:gd name="connsiteY48" fmla="*/ 2847702 h 3113938"/>
              <a:gd name="connsiteX49" fmla="*/ 336939 w 1664238"/>
              <a:gd name="connsiteY49" fmla="*/ 2834640 h 3113938"/>
              <a:gd name="connsiteX50" fmla="*/ 258562 w 1664238"/>
              <a:gd name="connsiteY50" fmla="*/ 2795451 h 3113938"/>
              <a:gd name="connsiteX51" fmla="*/ 180185 w 1664238"/>
              <a:gd name="connsiteY51" fmla="*/ 2756262 h 3113938"/>
              <a:gd name="connsiteX52" fmla="*/ 154059 w 1664238"/>
              <a:gd name="connsiteY52" fmla="*/ 2717074 h 3113938"/>
              <a:gd name="connsiteX53" fmla="*/ 114871 w 1664238"/>
              <a:gd name="connsiteY53" fmla="*/ 2677885 h 3113938"/>
              <a:gd name="connsiteX54" fmla="*/ 101808 w 1664238"/>
              <a:gd name="connsiteY54" fmla="*/ 2612571 h 3113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</a:cxnLst>
            <a:rect l="l" t="t" r="r" b="b"/>
            <a:pathLst>
              <a:path w="1664238" h="3113938">
                <a:moveTo>
                  <a:pt x="101808" y="2612571"/>
                </a:moveTo>
                <a:lnTo>
                  <a:pt x="101808" y="2612571"/>
                </a:lnTo>
                <a:cubicBezTo>
                  <a:pt x="0" y="2062807"/>
                  <a:pt x="23552" y="2321710"/>
                  <a:pt x="49557" y="1567542"/>
                </a:cubicBezTo>
                <a:cubicBezTo>
                  <a:pt x="50322" y="1545353"/>
                  <a:pt x="55230" y="1523165"/>
                  <a:pt x="62619" y="1502228"/>
                </a:cubicBezTo>
                <a:cubicBezTo>
                  <a:pt x="159576" y="1227517"/>
                  <a:pt x="88999" y="1436408"/>
                  <a:pt x="167122" y="1280160"/>
                </a:cubicBezTo>
                <a:cubicBezTo>
                  <a:pt x="178418" y="1257568"/>
                  <a:pt x="186551" y="1210484"/>
                  <a:pt x="193248" y="1188720"/>
                </a:cubicBezTo>
                <a:cubicBezTo>
                  <a:pt x="205396" y="1149238"/>
                  <a:pt x="217608" y="1109709"/>
                  <a:pt x="232437" y="1071154"/>
                </a:cubicBezTo>
                <a:cubicBezTo>
                  <a:pt x="239427" y="1052979"/>
                  <a:pt x="250653" y="1036697"/>
                  <a:pt x="258562" y="1018902"/>
                </a:cubicBezTo>
                <a:cubicBezTo>
                  <a:pt x="268085" y="997474"/>
                  <a:pt x="274985" y="974935"/>
                  <a:pt x="284688" y="953588"/>
                </a:cubicBezTo>
                <a:cubicBezTo>
                  <a:pt x="296775" y="926997"/>
                  <a:pt x="312169" y="901971"/>
                  <a:pt x="323877" y="875211"/>
                </a:cubicBezTo>
                <a:cubicBezTo>
                  <a:pt x="383595" y="738712"/>
                  <a:pt x="375402" y="747243"/>
                  <a:pt x="415317" y="600891"/>
                </a:cubicBezTo>
                <a:cubicBezTo>
                  <a:pt x="435115" y="185097"/>
                  <a:pt x="404204" y="456804"/>
                  <a:pt x="454505" y="222068"/>
                </a:cubicBezTo>
                <a:cubicBezTo>
                  <a:pt x="460055" y="196170"/>
                  <a:pt x="453530" y="166151"/>
                  <a:pt x="467568" y="143691"/>
                </a:cubicBezTo>
                <a:cubicBezTo>
                  <a:pt x="481633" y="121187"/>
                  <a:pt x="550939" y="111546"/>
                  <a:pt x="572071" y="104502"/>
                </a:cubicBezTo>
                <a:cubicBezTo>
                  <a:pt x="594316" y="97087"/>
                  <a:pt x="614926" y="85115"/>
                  <a:pt x="637385" y="78377"/>
                </a:cubicBezTo>
                <a:cubicBezTo>
                  <a:pt x="658651" y="71997"/>
                  <a:pt x="681433" y="71694"/>
                  <a:pt x="702699" y="65314"/>
                </a:cubicBezTo>
                <a:cubicBezTo>
                  <a:pt x="821884" y="29558"/>
                  <a:pt x="717320" y="51666"/>
                  <a:pt x="820265" y="13062"/>
                </a:cubicBezTo>
                <a:cubicBezTo>
                  <a:pt x="837075" y="6758"/>
                  <a:pt x="855100" y="4354"/>
                  <a:pt x="872517" y="0"/>
                </a:cubicBezTo>
                <a:cubicBezTo>
                  <a:pt x="955248" y="4354"/>
                  <a:pt x="1038177" y="5885"/>
                  <a:pt x="1120711" y="13062"/>
                </a:cubicBezTo>
                <a:cubicBezTo>
                  <a:pt x="1134570" y="14267"/>
                  <a:pt x="1195622" y="32104"/>
                  <a:pt x="1212151" y="39188"/>
                </a:cubicBezTo>
                <a:cubicBezTo>
                  <a:pt x="1230049" y="46859"/>
                  <a:pt x="1245511" y="60591"/>
                  <a:pt x="1264402" y="65314"/>
                </a:cubicBezTo>
                <a:cubicBezTo>
                  <a:pt x="1298459" y="73828"/>
                  <a:pt x="1334071" y="74023"/>
                  <a:pt x="1368905" y="78377"/>
                </a:cubicBezTo>
                <a:cubicBezTo>
                  <a:pt x="1386322" y="87085"/>
                  <a:pt x="1402683" y="98344"/>
                  <a:pt x="1421157" y="104502"/>
                </a:cubicBezTo>
                <a:cubicBezTo>
                  <a:pt x="1495631" y="129326"/>
                  <a:pt x="1471759" y="105517"/>
                  <a:pt x="1538722" y="130628"/>
                </a:cubicBezTo>
                <a:cubicBezTo>
                  <a:pt x="1556955" y="137466"/>
                  <a:pt x="1573557" y="148045"/>
                  <a:pt x="1590974" y="156754"/>
                </a:cubicBezTo>
                <a:cubicBezTo>
                  <a:pt x="1595328" y="169817"/>
                  <a:pt x="1601050" y="182501"/>
                  <a:pt x="1604037" y="195942"/>
                </a:cubicBezTo>
                <a:cubicBezTo>
                  <a:pt x="1609783" y="221798"/>
                  <a:pt x="1608048" y="249428"/>
                  <a:pt x="1617099" y="274320"/>
                </a:cubicBezTo>
                <a:cubicBezTo>
                  <a:pt x="1625776" y="298181"/>
                  <a:pt x="1643225" y="317863"/>
                  <a:pt x="1656288" y="339634"/>
                </a:cubicBezTo>
                <a:cubicBezTo>
                  <a:pt x="1645485" y="825778"/>
                  <a:pt x="1664238" y="761057"/>
                  <a:pt x="1630162" y="1045028"/>
                </a:cubicBezTo>
                <a:cubicBezTo>
                  <a:pt x="1621797" y="1114739"/>
                  <a:pt x="1612745" y="1184365"/>
                  <a:pt x="1604037" y="1254034"/>
                </a:cubicBezTo>
                <a:lnTo>
                  <a:pt x="1590974" y="1358537"/>
                </a:lnTo>
                <a:cubicBezTo>
                  <a:pt x="1576751" y="2325665"/>
                  <a:pt x="1610613" y="1952498"/>
                  <a:pt x="1551785" y="2481942"/>
                </a:cubicBezTo>
                <a:cubicBezTo>
                  <a:pt x="1547431" y="2521131"/>
                  <a:pt x="1547275" y="2561017"/>
                  <a:pt x="1538722" y="2599508"/>
                </a:cubicBezTo>
                <a:lnTo>
                  <a:pt x="1512597" y="2717074"/>
                </a:lnTo>
                <a:cubicBezTo>
                  <a:pt x="1508243" y="2760617"/>
                  <a:pt x="1509374" y="2805063"/>
                  <a:pt x="1499534" y="2847702"/>
                </a:cubicBezTo>
                <a:cubicBezTo>
                  <a:pt x="1496004" y="2863000"/>
                  <a:pt x="1482533" y="2874116"/>
                  <a:pt x="1473408" y="2886891"/>
                </a:cubicBezTo>
                <a:cubicBezTo>
                  <a:pt x="1460754" y="2904607"/>
                  <a:pt x="1446873" y="2921426"/>
                  <a:pt x="1434219" y="2939142"/>
                </a:cubicBezTo>
                <a:cubicBezTo>
                  <a:pt x="1408553" y="2975074"/>
                  <a:pt x="1403270" y="2998549"/>
                  <a:pt x="1355842" y="3017520"/>
                </a:cubicBezTo>
                <a:cubicBezTo>
                  <a:pt x="1331250" y="3027357"/>
                  <a:pt x="1303591" y="3026228"/>
                  <a:pt x="1277465" y="3030582"/>
                </a:cubicBezTo>
                <a:cubicBezTo>
                  <a:pt x="1255694" y="3043645"/>
                  <a:pt x="1233681" y="3056314"/>
                  <a:pt x="1212151" y="3069771"/>
                </a:cubicBezTo>
                <a:cubicBezTo>
                  <a:pt x="1198838" y="3078092"/>
                  <a:pt x="1188423" y="3093169"/>
                  <a:pt x="1172962" y="3095897"/>
                </a:cubicBezTo>
                <a:cubicBezTo>
                  <a:pt x="1112777" y="3106518"/>
                  <a:pt x="1051042" y="3104606"/>
                  <a:pt x="990082" y="3108960"/>
                </a:cubicBezTo>
                <a:cubicBezTo>
                  <a:pt x="797798" y="3087595"/>
                  <a:pt x="939702" y="3113938"/>
                  <a:pt x="807202" y="3069771"/>
                </a:cubicBezTo>
                <a:cubicBezTo>
                  <a:pt x="790291" y="3064134"/>
                  <a:pt x="734632" y="3054128"/>
                  <a:pt x="715762" y="3043645"/>
                </a:cubicBezTo>
                <a:cubicBezTo>
                  <a:pt x="688314" y="3028396"/>
                  <a:pt x="667173" y="3001323"/>
                  <a:pt x="637385" y="2991394"/>
                </a:cubicBezTo>
                <a:cubicBezTo>
                  <a:pt x="624322" y="2987040"/>
                  <a:pt x="610234" y="2985018"/>
                  <a:pt x="598197" y="2978331"/>
                </a:cubicBezTo>
                <a:cubicBezTo>
                  <a:pt x="570749" y="2963082"/>
                  <a:pt x="550281" y="2933696"/>
                  <a:pt x="519819" y="2926080"/>
                </a:cubicBezTo>
                <a:cubicBezTo>
                  <a:pt x="502402" y="2921726"/>
                  <a:pt x="484378" y="2919321"/>
                  <a:pt x="467568" y="2913017"/>
                </a:cubicBezTo>
                <a:cubicBezTo>
                  <a:pt x="364467" y="2874353"/>
                  <a:pt x="461652" y="2904717"/>
                  <a:pt x="376128" y="2847702"/>
                </a:cubicBezTo>
                <a:cubicBezTo>
                  <a:pt x="364671" y="2840064"/>
                  <a:pt x="350002" y="2838994"/>
                  <a:pt x="336939" y="2834640"/>
                </a:cubicBezTo>
                <a:cubicBezTo>
                  <a:pt x="224633" y="2759767"/>
                  <a:pt x="366726" y="2849534"/>
                  <a:pt x="258562" y="2795451"/>
                </a:cubicBezTo>
                <a:cubicBezTo>
                  <a:pt x="157271" y="2744805"/>
                  <a:pt x="278688" y="2789096"/>
                  <a:pt x="180185" y="2756262"/>
                </a:cubicBezTo>
                <a:cubicBezTo>
                  <a:pt x="171476" y="2743199"/>
                  <a:pt x="164110" y="2729135"/>
                  <a:pt x="154059" y="2717074"/>
                </a:cubicBezTo>
                <a:cubicBezTo>
                  <a:pt x="142232" y="2702882"/>
                  <a:pt x="122148" y="2694865"/>
                  <a:pt x="114871" y="2677885"/>
                </a:cubicBezTo>
                <a:cubicBezTo>
                  <a:pt x="108010" y="2661876"/>
                  <a:pt x="103985" y="2623457"/>
                  <a:pt x="101808" y="2612571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8007531" y="705394"/>
            <a:ext cx="992778" cy="3422101"/>
          </a:xfrm>
          <a:custGeom>
            <a:avLst/>
            <a:gdLst>
              <a:gd name="connsiteX0" fmla="*/ 65315 w 992778"/>
              <a:gd name="connsiteY0" fmla="*/ 1867989 h 3422101"/>
              <a:gd name="connsiteX1" fmla="*/ 65315 w 992778"/>
              <a:gd name="connsiteY1" fmla="*/ 1867989 h 3422101"/>
              <a:gd name="connsiteX2" fmla="*/ 91440 w 992778"/>
              <a:gd name="connsiteY2" fmla="*/ 1136469 h 3422101"/>
              <a:gd name="connsiteX3" fmla="*/ 117566 w 992778"/>
              <a:gd name="connsiteY3" fmla="*/ 927463 h 3422101"/>
              <a:gd name="connsiteX4" fmla="*/ 143692 w 992778"/>
              <a:gd name="connsiteY4" fmla="*/ 875212 h 3422101"/>
              <a:gd name="connsiteX5" fmla="*/ 156755 w 992778"/>
              <a:gd name="connsiteY5" fmla="*/ 809897 h 3422101"/>
              <a:gd name="connsiteX6" fmla="*/ 182880 w 992778"/>
              <a:gd name="connsiteY6" fmla="*/ 731520 h 3422101"/>
              <a:gd name="connsiteX7" fmla="*/ 222069 w 992778"/>
              <a:gd name="connsiteY7" fmla="*/ 444137 h 3422101"/>
              <a:gd name="connsiteX8" fmla="*/ 248195 w 992778"/>
              <a:gd name="connsiteY8" fmla="*/ 365760 h 3422101"/>
              <a:gd name="connsiteX9" fmla="*/ 274320 w 992778"/>
              <a:gd name="connsiteY9" fmla="*/ 274320 h 3422101"/>
              <a:gd name="connsiteX10" fmla="*/ 313509 w 992778"/>
              <a:gd name="connsiteY10" fmla="*/ 235132 h 3422101"/>
              <a:gd name="connsiteX11" fmla="*/ 339635 w 992778"/>
              <a:gd name="connsiteY11" fmla="*/ 169817 h 3422101"/>
              <a:gd name="connsiteX12" fmla="*/ 352698 w 992778"/>
              <a:gd name="connsiteY12" fmla="*/ 117566 h 3422101"/>
              <a:gd name="connsiteX13" fmla="*/ 444138 w 992778"/>
              <a:gd name="connsiteY13" fmla="*/ 52252 h 3422101"/>
              <a:gd name="connsiteX14" fmla="*/ 509452 w 992778"/>
              <a:gd name="connsiteY14" fmla="*/ 26126 h 3422101"/>
              <a:gd name="connsiteX15" fmla="*/ 587829 w 992778"/>
              <a:gd name="connsiteY15" fmla="*/ 0 h 3422101"/>
              <a:gd name="connsiteX16" fmla="*/ 679269 w 992778"/>
              <a:gd name="connsiteY16" fmla="*/ 52252 h 3422101"/>
              <a:gd name="connsiteX17" fmla="*/ 718458 w 992778"/>
              <a:gd name="connsiteY17" fmla="*/ 78377 h 3422101"/>
              <a:gd name="connsiteX18" fmla="*/ 836023 w 992778"/>
              <a:gd name="connsiteY18" fmla="*/ 222069 h 3422101"/>
              <a:gd name="connsiteX19" fmla="*/ 849086 w 992778"/>
              <a:gd name="connsiteY19" fmla="*/ 261257 h 3422101"/>
              <a:gd name="connsiteX20" fmla="*/ 875212 w 992778"/>
              <a:gd name="connsiteY20" fmla="*/ 404949 h 3422101"/>
              <a:gd name="connsiteX21" fmla="*/ 888275 w 992778"/>
              <a:gd name="connsiteY21" fmla="*/ 457200 h 3422101"/>
              <a:gd name="connsiteX22" fmla="*/ 901338 w 992778"/>
              <a:gd name="connsiteY22" fmla="*/ 600892 h 3422101"/>
              <a:gd name="connsiteX23" fmla="*/ 914400 w 992778"/>
              <a:gd name="connsiteY23" fmla="*/ 653143 h 3422101"/>
              <a:gd name="connsiteX24" fmla="*/ 927463 w 992778"/>
              <a:gd name="connsiteY24" fmla="*/ 757646 h 3422101"/>
              <a:gd name="connsiteX25" fmla="*/ 940526 w 992778"/>
              <a:gd name="connsiteY25" fmla="*/ 809897 h 3422101"/>
              <a:gd name="connsiteX26" fmla="*/ 966652 w 992778"/>
              <a:gd name="connsiteY26" fmla="*/ 914400 h 3422101"/>
              <a:gd name="connsiteX27" fmla="*/ 979715 w 992778"/>
              <a:gd name="connsiteY27" fmla="*/ 1031966 h 3422101"/>
              <a:gd name="connsiteX28" fmla="*/ 992778 w 992778"/>
              <a:gd name="connsiteY28" fmla="*/ 1071155 h 3422101"/>
              <a:gd name="connsiteX29" fmla="*/ 979715 w 992778"/>
              <a:gd name="connsiteY29" fmla="*/ 2011680 h 3422101"/>
              <a:gd name="connsiteX30" fmla="*/ 953589 w 992778"/>
              <a:gd name="connsiteY30" fmla="*/ 2821577 h 3422101"/>
              <a:gd name="connsiteX31" fmla="*/ 940526 w 992778"/>
              <a:gd name="connsiteY31" fmla="*/ 2965269 h 3422101"/>
              <a:gd name="connsiteX32" fmla="*/ 901338 w 992778"/>
              <a:gd name="connsiteY32" fmla="*/ 3108960 h 3422101"/>
              <a:gd name="connsiteX33" fmla="*/ 888275 w 992778"/>
              <a:gd name="connsiteY33" fmla="*/ 3317966 h 3422101"/>
              <a:gd name="connsiteX34" fmla="*/ 862149 w 992778"/>
              <a:gd name="connsiteY34" fmla="*/ 3409406 h 3422101"/>
              <a:gd name="connsiteX35" fmla="*/ 809898 w 992778"/>
              <a:gd name="connsiteY35" fmla="*/ 3396343 h 3422101"/>
              <a:gd name="connsiteX36" fmla="*/ 770709 w 992778"/>
              <a:gd name="connsiteY36" fmla="*/ 3370217 h 3422101"/>
              <a:gd name="connsiteX37" fmla="*/ 666206 w 992778"/>
              <a:gd name="connsiteY37" fmla="*/ 3344092 h 3422101"/>
              <a:gd name="connsiteX38" fmla="*/ 391886 w 992778"/>
              <a:gd name="connsiteY38" fmla="*/ 3344092 h 3422101"/>
              <a:gd name="connsiteX39" fmla="*/ 287383 w 992778"/>
              <a:gd name="connsiteY39" fmla="*/ 3226526 h 3422101"/>
              <a:gd name="connsiteX40" fmla="*/ 248195 w 992778"/>
              <a:gd name="connsiteY40" fmla="*/ 3200400 h 3422101"/>
              <a:gd name="connsiteX41" fmla="*/ 143692 w 992778"/>
              <a:gd name="connsiteY41" fmla="*/ 3174275 h 3422101"/>
              <a:gd name="connsiteX42" fmla="*/ 26126 w 992778"/>
              <a:gd name="connsiteY42" fmla="*/ 3082835 h 3422101"/>
              <a:gd name="connsiteX43" fmla="*/ 0 w 992778"/>
              <a:gd name="connsiteY43" fmla="*/ 3043646 h 3422101"/>
              <a:gd name="connsiteX44" fmla="*/ 13063 w 992778"/>
              <a:gd name="connsiteY44" fmla="*/ 2312126 h 3422101"/>
              <a:gd name="connsiteX45" fmla="*/ 26126 w 992778"/>
              <a:gd name="connsiteY45" fmla="*/ 1998617 h 3422101"/>
              <a:gd name="connsiteX46" fmla="*/ 52252 w 992778"/>
              <a:gd name="connsiteY46" fmla="*/ 1959429 h 3422101"/>
              <a:gd name="connsiteX47" fmla="*/ 65315 w 992778"/>
              <a:gd name="connsiteY47" fmla="*/ 1867989 h 3422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992778" h="3422101">
                <a:moveTo>
                  <a:pt x="65315" y="1867989"/>
                </a:moveTo>
                <a:lnTo>
                  <a:pt x="65315" y="1867989"/>
                </a:lnTo>
                <a:cubicBezTo>
                  <a:pt x="47303" y="1363645"/>
                  <a:pt x="39831" y="1639658"/>
                  <a:pt x="91440" y="1136469"/>
                </a:cubicBezTo>
                <a:cubicBezTo>
                  <a:pt x="94866" y="1103063"/>
                  <a:pt x="100447" y="978818"/>
                  <a:pt x="117566" y="927463"/>
                </a:cubicBezTo>
                <a:cubicBezTo>
                  <a:pt x="123724" y="908989"/>
                  <a:pt x="134983" y="892629"/>
                  <a:pt x="143692" y="875212"/>
                </a:cubicBezTo>
                <a:cubicBezTo>
                  <a:pt x="148046" y="853440"/>
                  <a:pt x="150913" y="831318"/>
                  <a:pt x="156755" y="809897"/>
                </a:cubicBezTo>
                <a:cubicBezTo>
                  <a:pt x="164001" y="783329"/>
                  <a:pt x="182880" y="731520"/>
                  <a:pt x="182880" y="731520"/>
                </a:cubicBezTo>
                <a:cubicBezTo>
                  <a:pt x="190077" y="645155"/>
                  <a:pt x="193751" y="529090"/>
                  <a:pt x="222069" y="444137"/>
                </a:cubicBezTo>
                <a:cubicBezTo>
                  <a:pt x="230778" y="418011"/>
                  <a:pt x="241516" y="392477"/>
                  <a:pt x="248195" y="365760"/>
                </a:cubicBezTo>
                <a:cubicBezTo>
                  <a:pt x="249936" y="358797"/>
                  <a:pt x="266826" y="285560"/>
                  <a:pt x="274320" y="274320"/>
                </a:cubicBezTo>
                <a:cubicBezTo>
                  <a:pt x="284567" y="258949"/>
                  <a:pt x="300446" y="248195"/>
                  <a:pt x="313509" y="235132"/>
                </a:cubicBezTo>
                <a:cubicBezTo>
                  <a:pt x="322218" y="213360"/>
                  <a:pt x="332220" y="192062"/>
                  <a:pt x="339635" y="169817"/>
                </a:cubicBezTo>
                <a:cubicBezTo>
                  <a:pt x="345312" y="152785"/>
                  <a:pt x="343791" y="133154"/>
                  <a:pt x="352698" y="117566"/>
                </a:cubicBezTo>
                <a:cubicBezTo>
                  <a:pt x="372458" y="82985"/>
                  <a:pt x="410355" y="67266"/>
                  <a:pt x="444138" y="52252"/>
                </a:cubicBezTo>
                <a:cubicBezTo>
                  <a:pt x="465566" y="42729"/>
                  <a:pt x="487415" y="34139"/>
                  <a:pt x="509452" y="26126"/>
                </a:cubicBezTo>
                <a:cubicBezTo>
                  <a:pt x="535333" y="16715"/>
                  <a:pt x="587829" y="0"/>
                  <a:pt x="587829" y="0"/>
                </a:cubicBezTo>
                <a:cubicBezTo>
                  <a:pt x="651425" y="21199"/>
                  <a:pt x="610068" y="2823"/>
                  <a:pt x="679269" y="52252"/>
                </a:cubicBezTo>
                <a:cubicBezTo>
                  <a:pt x="692044" y="61377"/>
                  <a:pt x="706643" y="68039"/>
                  <a:pt x="718458" y="78377"/>
                </a:cubicBezTo>
                <a:cubicBezTo>
                  <a:pt x="752838" y="108459"/>
                  <a:pt x="820882" y="176646"/>
                  <a:pt x="836023" y="222069"/>
                </a:cubicBezTo>
                <a:lnTo>
                  <a:pt x="849086" y="261257"/>
                </a:lnTo>
                <a:cubicBezTo>
                  <a:pt x="858539" y="317977"/>
                  <a:pt x="863040" y="350176"/>
                  <a:pt x="875212" y="404949"/>
                </a:cubicBezTo>
                <a:cubicBezTo>
                  <a:pt x="879107" y="422475"/>
                  <a:pt x="883921" y="439783"/>
                  <a:pt x="888275" y="457200"/>
                </a:cubicBezTo>
                <a:cubicBezTo>
                  <a:pt x="892629" y="505097"/>
                  <a:pt x="894982" y="553219"/>
                  <a:pt x="901338" y="600892"/>
                </a:cubicBezTo>
                <a:cubicBezTo>
                  <a:pt x="903711" y="618687"/>
                  <a:pt x="911449" y="635434"/>
                  <a:pt x="914400" y="653143"/>
                </a:cubicBezTo>
                <a:cubicBezTo>
                  <a:pt x="920171" y="687771"/>
                  <a:pt x="921692" y="723018"/>
                  <a:pt x="927463" y="757646"/>
                </a:cubicBezTo>
                <a:cubicBezTo>
                  <a:pt x="930415" y="775355"/>
                  <a:pt x="936631" y="792371"/>
                  <a:pt x="940526" y="809897"/>
                </a:cubicBezTo>
                <a:cubicBezTo>
                  <a:pt x="961544" y="904478"/>
                  <a:pt x="943309" y="844373"/>
                  <a:pt x="966652" y="914400"/>
                </a:cubicBezTo>
                <a:cubicBezTo>
                  <a:pt x="971006" y="953589"/>
                  <a:pt x="973233" y="993073"/>
                  <a:pt x="979715" y="1031966"/>
                </a:cubicBezTo>
                <a:cubicBezTo>
                  <a:pt x="981979" y="1045548"/>
                  <a:pt x="992778" y="1057385"/>
                  <a:pt x="992778" y="1071155"/>
                </a:cubicBezTo>
                <a:cubicBezTo>
                  <a:pt x="992778" y="1384694"/>
                  <a:pt x="986733" y="1698220"/>
                  <a:pt x="979715" y="2011680"/>
                </a:cubicBezTo>
                <a:cubicBezTo>
                  <a:pt x="973669" y="2281718"/>
                  <a:pt x="964680" y="2551699"/>
                  <a:pt x="953589" y="2821577"/>
                </a:cubicBezTo>
                <a:cubicBezTo>
                  <a:pt x="951614" y="2869631"/>
                  <a:pt x="949129" y="2917950"/>
                  <a:pt x="940526" y="2965269"/>
                </a:cubicBezTo>
                <a:cubicBezTo>
                  <a:pt x="931645" y="3014115"/>
                  <a:pt x="914401" y="3061063"/>
                  <a:pt x="901338" y="3108960"/>
                </a:cubicBezTo>
                <a:cubicBezTo>
                  <a:pt x="896984" y="3178629"/>
                  <a:pt x="897304" y="3248748"/>
                  <a:pt x="888275" y="3317966"/>
                </a:cubicBezTo>
                <a:cubicBezTo>
                  <a:pt x="884175" y="3349399"/>
                  <a:pt x="884564" y="3386991"/>
                  <a:pt x="862149" y="3409406"/>
                </a:cubicBezTo>
                <a:cubicBezTo>
                  <a:pt x="849454" y="3422101"/>
                  <a:pt x="827315" y="3400697"/>
                  <a:pt x="809898" y="3396343"/>
                </a:cubicBezTo>
                <a:cubicBezTo>
                  <a:pt x="796835" y="3387634"/>
                  <a:pt x="784751" y="3377238"/>
                  <a:pt x="770709" y="3370217"/>
                </a:cubicBezTo>
                <a:cubicBezTo>
                  <a:pt x="743935" y="3356830"/>
                  <a:pt x="691041" y="3349059"/>
                  <a:pt x="666206" y="3344092"/>
                </a:cubicBezTo>
                <a:cubicBezTo>
                  <a:pt x="451945" y="3374700"/>
                  <a:pt x="542536" y="3387134"/>
                  <a:pt x="391886" y="3344092"/>
                </a:cubicBezTo>
                <a:cubicBezTo>
                  <a:pt x="367657" y="3315017"/>
                  <a:pt x="321877" y="3255271"/>
                  <a:pt x="287383" y="3226526"/>
                </a:cubicBezTo>
                <a:cubicBezTo>
                  <a:pt x="275322" y="3216475"/>
                  <a:pt x="262949" y="3205765"/>
                  <a:pt x="248195" y="3200400"/>
                </a:cubicBezTo>
                <a:cubicBezTo>
                  <a:pt x="214450" y="3188129"/>
                  <a:pt x="178526" y="3182983"/>
                  <a:pt x="143692" y="3174275"/>
                </a:cubicBezTo>
                <a:cubicBezTo>
                  <a:pt x="89078" y="3137865"/>
                  <a:pt x="64494" y="3128876"/>
                  <a:pt x="26126" y="3082835"/>
                </a:cubicBezTo>
                <a:cubicBezTo>
                  <a:pt x="16075" y="3070774"/>
                  <a:pt x="8709" y="3056709"/>
                  <a:pt x="0" y="3043646"/>
                </a:cubicBezTo>
                <a:cubicBezTo>
                  <a:pt x="4354" y="2799806"/>
                  <a:pt x="6968" y="2555929"/>
                  <a:pt x="13063" y="2312126"/>
                </a:cubicBezTo>
                <a:cubicBezTo>
                  <a:pt x="15677" y="2207565"/>
                  <a:pt x="14575" y="2102571"/>
                  <a:pt x="26126" y="1998617"/>
                </a:cubicBezTo>
                <a:cubicBezTo>
                  <a:pt x="27860" y="1983014"/>
                  <a:pt x="49173" y="1974824"/>
                  <a:pt x="52252" y="1959429"/>
                </a:cubicBezTo>
                <a:cubicBezTo>
                  <a:pt x="58230" y="1929541"/>
                  <a:pt x="63138" y="1883229"/>
                  <a:pt x="65315" y="1867989"/>
                </a:cubicBezTo>
                <a:close/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ppl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444208" y="2276872"/>
            <a:ext cx="680986" cy="714438"/>
          </a:xfrm>
          <a:prstGeom prst="rect">
            <a:avLst/>
          </a:prstGeom>
        </p:spPr>
      </p:pic>
      <p:pic>
        <p:nvPicPr>
          <p:cNvPr id="11" name="Picture 10" descr="orange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72400" y="2132856"/>
            <a:ext cx="720080" cy="630372"/>
          </a:xfrm>
          <a:prstGeom prst="rect">
            <a:avLst/>
          </a:prstGeom>
        </p:spPr>
      </p:pic>
      <p:grpSp>
        <p:nvGrpSpPr>
          <p:cNvPr id="17" name="Group 16"/>
          <p:cNvGrpSpPr/>
          <p:nvPr/>
        </p:nvGrpSpPr>
        <p:grpSpPr>
          <a:xfrm>
            <a:off x="755576" y="1412776"/>
            <a:ext cx="4032448" cy="2952328"/>
            <a:chOff x="755576" y="1412776"/>
            <a:chExt cx="4032448" cy="2952328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755576" y="1484784"/>
              <a:ext cx="4032448" cy="2880320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1043608" y="1412776"/>
              <a:ext cx="3672408" cy="2880320"/>
            </a:xfrm>
            <a:prstGeom prst="line">
              <a:avLst/>
            </a:prstGeom>
            <a:ln w="38100">
              <a:solidFill>
                <a:schemeClr val="tx1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974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the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8896"/>
            <a:ext cx="8721969" cy="2746168"/>
          </a:xfrm>
        </p:spPr>
        <p:txBody>
          <a:bodyPr>
            <a:normAutofit fontScale="92500"/>
          </a:bodyPr>
          <a:lstStyle/>
          <a:p>
            <a:r>
              <a:rPr lang="en-GB" dirty="0" smtClean="0"/>
              <a:t>A given instance may have many </a:t>
            </a:r>
            <a:r>
              <a:rPr lang="en-GB" dirty="0" smtClean="0">
                <a:solidFill>
                  <a:srgbClr val="008000"/>
                </a:solidFill>
              </a:rPr>
              <a:t>stable matchings</a:t>
            </a:r>
            <a:r>
              <a:rPr lang="en-GB" dirty="0" smtClean="0"/>
              <a:t> </a:t>
            </a:r>
          </a:p>
          <a:p>
            <a:r>
              <a:rPr lang="en-GB" dirty="0" smtClean="0"/>
              <a:t>Would Gale-Shapley always produce </a:t>
            </a:r>
            <a:br>
              <a:rPr lang="en-GB" dirty="0" smtClean="0"/>
            </a:br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same</a:t>
            </a:r>
            <a:r>
              <a:rPr lang="en-GB" dirty="0" smtClean="0"/>
              <a:t> matching?</a:t>
            </a:r>
          </a:p>
          <a:p>
            <a:pPr lvl="1"/>
            <a:r>
              <a:rPr lang="en-GB" dirty="0" smtClean="0"/>
              <a:t>independently of the </a:t>
            </a:r>
            <a:r>
              <a:rPr lang="en-GB" dirty="0" smtClean="0">
                <a:solidFill>
                  <a:srgbClr val="FF0000"/>
                </a:solidFill>
              </a:rPr>
              <a:t>order</a:t>
            </a:r>
            <a:r>
              <a:rPr lang="en-GB" dirty="0" smtClean="0"/>
              <a:t> in which men propose</a:t>
            </a:r>
          </a:p>
          <a:p>
            <a:r>
              <a:rPr lang="en-GB" dirty="0" smtClean="0"/>
              <a:t>If so, which one? </a:t>
            </a:r>
          </a:p>
          <a:p>
            <a:pPr marL="0" indent="0">
              <a:buNone/>
            </a:pPr>
            <a:endParaRPr lang="en-GB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95301" y="4779107"/>
          <a:ext cx="3640014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1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708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r>
                        <a:rPr lang="en-GB" sz="2400" baseline="30000" dirty="0" smtClean="0"/>
                        <a:t>st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r>
                        <a:rPr lang="en-GB" sz="2400" baseline="30000" dirty="0" smtClean="0"/>
                        <a:t>nd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3</a:t>
                      </a:r>
                      <a:r>
                        <a:rPr lang="en-GB" sz="2400" baseline="30000" dirty="0" smtClean="0"/>
                        <a:t>rd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70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b="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b="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0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b="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0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b="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b="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964723" y="4779107"/>
          <a:ext cx="3640014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1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r>
                        <a:rPr lang="en-GB" sz="2400" baseline="30000" dirty="0" smtClean="0"/>
                        <a:t>st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r>
                        <a:rPr lang="en-GB" sz="2400" baseline="30000" dirty="0" smtClean="0"/>
                        <a:t>nd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3</a:t>
                      </a:r>
                      <a:r>
                        <a:rPr lang="en-GB" sz="2400" baseline="30000" dirty="0" smtClean="0"/>
                        <a:t>rd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b="0" u="none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b="0" u="none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b="0" u="none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b="0" u="none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b="0" u="none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11560" y="3933056"/>
            <a:ext cx="78167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</a:t>
            </a:r>
            <a:r>
              <a:rPr lang="en-GB" sz="3200" dirty="0" smtClean="0"/>
              <a:t>table matchings: {</a:t>
            </a:r>
            <a:r>
              <a:rPr lang="en-GB" sz="3200" dirty="0" smtClean="0">
                <a:solidFill>
                  <a:schemeClr val="accent1"/>
                </a:solidFill>
              </a:rPr>
              <a:t>I</a:t>
            </a:r>
            <a:r>
              <a:rPr lang="en-GB" sz="3200" dirty="0" smtClean="0"/>
              <a:t>-</a:t>
            </a:r>
            <a:r>
              <a:rPr lang="en-GB" sz="3200" dirty="0" smtClean="0">
                <a:solidFill>
                  <a:srgbClr val="FF0000"/>
                </a:solidFill>
              </a:rPr>
              <a:t>A</a:t>
            </a:r>
            <a:r>
              <a:rPr lang="en-GB" sz="3200" dirty="0" smtClean="0"/>
              <a:t>, </a:t>
            </a:r>
            <a:r>
              <a:rPr lang="en-GB" sz="3200" dirty="0" smtClean="0">
                <a:solidFill>
                  <a:schemeClr val="accent1"/>
                </a:solidFill>
              </a:rPr>
              <a:t>J</a:t>
            </a:r>
            <a:r>
              <a:rPr lang="en-GB" sz="3200" dirty="0" smtClean="0"/>
              <a:t>-</a:t>
            </a:r>
            <a:r>
              <a:rPr lang="en-GB" sz="3200" dirty="0" smtClean="0">
                <a:solidFill>
                  <a:srgbClr val="FF0000"/>
                </a:solidFill>
              </a:rPr>
              <a:t>B</a:t>
            </a:r>
            <a:r>
              <a:rPr lang="en-GB" sz="3200" dirty="0" smtClean="0"/>
              <a:t>, </a:t>
            </a:r>
            <a:r>
              <a:rPr lang="en-GB" sz="3200" dirty="0" smtClean="0">
                <a:solidFill>
                  <a:schemeClr val="accent1"/>
                </a:solidFill>
              </a:rPr>
              <a:t>K</a:t>
            </a:r>
            <a:r>
              <a:rPr lang="en-GB" sz="3200" dirty="0" smtClean="0"/>
              <a:t>-</a:t>
            </a:r>
            <a:r>
              <a:rPr lang="en-GB" sz="3200" dirty="0">
                <a:solidFill>
                  <a:srgbClr val="FF0000"/>
                </a:solidFill>
              </a:rPr>
              <a:t>C</a:t>
            </a:r>
            <a:r>
              <a:rPr lang="en-GB" sz="3200" dirty="0"/>
              <a:t>}, {</a:t>
            </a:r>
            <a:r>
              <a:rPr lang="en-GB" sz="3200" dirty="0" smtClean="0">
                <a:solidFill>
                  <a:schemeClr val="accent1"/>
                </a:solidFill>
              </a:rPr>
              <a:t>I</a:t>
            </a:r>
            <a:r>
              <a:rPr lang="en-GB" sz="3200" dirty="0" smtClean="0"/>
              <a:t>-</a:t>
            </a:r>
            <a:r>
              <a:rPr lang="en-GB" sz="3200" dirty="0" smtClean="0">
                <a:solidFill>
                  <a:srgbClr val="FF0000"/>
                </a:solidFill>
              </a:rPr>
              <a:t>B</a:t>
            </a:r>
            <a:r>
              <a:rPr lang="en-GB" sz="3200" dirty="0" smtClean="0"/>
              <a:t>, </a:t>
            </a:r>
            <a:r>
              <a:rPr lang="en-GB" sz="3200" dirty="0" smtClean="0">
                <a:solidFill>
                  <a:schemeClr val="accent1"/>
                </a:solidFill>
              </a:rPr>
              <a:t>J</a:t>
            </a:r>
            <a:r>
              <a:rPr lang="en-GB" sz="3200" dirty="0" smtClean="0"/>
              <a:t>-</a:t>
            </a:r>
            <a:r>
              <a:rPr lang="en-GB" sz="3200" dirty="0" smtClean="0">
                <a:solidFill>
                  <a:srgbClr val="FF0000"/>
                </a:solidFill>
              </a:rPr>
              <a:t>A</a:t>
            </a:r>
            <a:r>
              <a:rPr lang="en-GB" sz="3200" dirty="0" smtClean="0"/>
              <a:t>, </a:t>
            </a:r>
            <a:r>
              <a:rPr lang="en-GB" sz="3200" dirty="0">
                <a:solidFill>
                  <a:schemeClr val="accent1"/>
                </a:solidFill>
              </a:rPr>
              <a:t>K</a:t>
            </a:r>
            <a:r>
              <a:rPr lang="en-GB" sz="3200" dirty="0"/>
              <a:t>-</a:t>
            </a:r>
            <a:r>
              <a:rPr lang="en-GB" sz="3200" dirty="0">
                <a:solidFill>
                  <a:srgbClr val="FF0000"/>
                </a:solidFill>
              </a:rPr>
              <a:t>C</a:t>
            </a:r>
            <a:r>
              <a:rPr lang="en-GB" sz="3200" dirty="0"/>
              <a:t>} 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2712320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Understanding the solution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1" y="1258896"/>
            <a:ext cx="7943476" cy="1591880"/>
          </a:xfrm>
        </p:spPr>
        <p:txBody>
          <a:bodyPr/>
          <a:lstStyle/>
          <a:p>
            <a:r>
              <a:rPr lang="en-GB" u="sng" dirty="0" smtClean="0"/>
              <a:t>Definition</a:t>
            </a:r>
            <a:r>
              <a:rPr lang="en-GB" dirty="0" smtClean="0"/>
              <a:t>: a woman </a:t>
            </a:r>
            <a:r>
              <a:rPr lang="en-GB" dirty="0" smtClean="0">
                <a:solidFill>
                  <a:srgbClr val="FF0000"/>
                </a:solidFill>
              </a:rPr>
              <a:t>w</a:t>
            </a:r>
            <a:r>
              <a:rPr lang="en-GB" dirty="0" smtClean="0"/>
              <a:t> is a </a:t>
            </a:r>
            <a:r>
              <a:rPr lang="en-GB" dirty="0" smtClean="0">
                <a:solidFill>
                  <a:srgbClr val="008000"/>
                </a:solidFill>
              </a:rPr>
              <a:t>valid partner 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of man </a:t>
            </a:r>
            <a:r>
              <a:rPr lang="en-GB" dirty="0" smtClean="0">
                <a:solidFill>
                  <a:schemeClr val="accent1"/>
                </a:solidFill>
              </a:rPr>
              <a:t>m</a:t>
            </a:r>
            <a:r>
              <a:rPr lang="en-GB" dirty="0" smtClean="0"/>
              <a:t> if there exists a stable matching </a:t>
            </a:r>
            <a:r>
              <a:rPr lang="en-GB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 with </a:t>
            </a:r>
            <a:r>
              <a:rPr lang="en-GB" dirty="0" smtClean="0">
                <a:solidFill>
                  <a:schemeClr val="accent1"/>
                </a:solidFill>
              </a:rPr>
              <a:t>m</a:t>
            </a:r>
            <a:r>
              <a:rPr lang="en-GB" dirty="0" smtClean="0"/>
              <a:t>-</a:t>
            </a:r>
            <a:r>
              <a:rPr lang="en-GB" dirty="0" smtClean="0">
                <a:solidFill>
                  <a:srgbClr val="FF0000"/>
                </a:solidFill>
              </a:rPr>
              <a:t>w</a:t>
            </a:r>
            <a:r>
              <a:rPr lang="en-GB" dirty="0" smtClean="0"/>
              <a:t> </a:t>
            </a:r>
            <a:r>
              <a:rPr lang="en-GB" dirty="0" smtClean="0">
                <a:sym typeface="Symbol" panose="05050102010706020507" pitchFamily="18" charset="2"/>
              </a:rPr>
              <a:t> </a:t>
            </a:r>
            <a:r>
              <a:rPr lang="en-GB" dirty="0" smtClean="0">
                <a:solidFill>
                  <a:srgbClr val="008000"/>
                </a:solidFill>
                <a:sym typeface="Symbol" panose="05050102010706020507" pitchFamily="18" charset="2"/>
              </a:rPr>
              <a:t>S</a:t>
            </a:r>
            <a:r>
              <a:rPr lang="en-GB" dirty="0" smtClean="0"/>
              <a:t> </a:t>
            </a:r>
          </a:p>
          <a:p>
            <a:endParaRPr lang="en-GB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95301" y="4779107"/>
          <a:ext cx="3640014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1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708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r>
                        <a:rPr lang="en-GB" sz="2400" baseline="30000" dirty="0" smtClean="0"/>
                        <a:t>st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r>
                        <a:rPr lang="en-GB" sz="2400" baseline="30000" dirty="0" smtClean="0"/>
                        <a:t>nd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3</a:t>
                      </a:r>
                      <a:r>
                        <a:rPr lang="en-GB" sz="2400" baseline="30000" dirty="0" smtClean="0"/>
                        <a:t>rd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70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b="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b="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0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b="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0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b="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b="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964723" y="4779107"/>
          <a:ext cx="3640014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1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r>
                        <a:rPr lang="en-GB" sz="2400" baseline="30000" dirty="0" smtClean="0"/>
                        <a:t>st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r>
                        <a:rPr lang="en-GB" sz="2400" baseline="30000" dirty="0" smtClean="0"/>
                        <a:t>nd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3</a:t>
                      </a:r>
                      <a:r>
                        <a:rPr lang="en-GB" sz="2400" baseline="30000" dirty="0" smtClean="0"/>
                        <a:t>rd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b="0" u="none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b="0" u="none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b="0" u="none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b="0" u="none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b="0" u="none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962364" y="2984049"/>
            <a:ext cx="6854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</a:t>
            </a:r>
            <a:r>
              <a:rPr lang="en-GB" sz="2800" dirty="0" smtClean="0"/>
              <a:t>table matchings: {</a:t>
            </a:r>
            <a:r>
              <a:rPr lang="en-GB" sz="2800" dirty="0" smtClean="0">
                <a:solidFill>
                  <a:schemeClr val="accent1"/>
                </a:solidFill>
              </a:rPr>
              <a:t>I</a:t>
            </a:r>
            <a:r>
              <a:rPr lang="en-GB" sz="2800" dirty="0" smtClean="0"/>
              <a:t>-</a:t>
            </a:r>
            <a:r>
              <a:rPr lang="en-GB" sz="2800" dirty="0" smtClean="0">
                <a:solidFill>
                  <a:srgbClr val="FF0000"/>
                </a:solidFill>
              </a:rPr>
              <a:t>A</a:t>
            </a:r>
            <a:r>
              <a:rPr lang="en-GB" sz="2800" dirty="0" smtClean="0"/>
              <a:t>, </a:t>
            </a:r>
            <a:r>
              <a:rPr lang="en-GB" sz="2800" dirty="0" smtClean="0">
                <a:solidFill>
                  <a:schemeClr val="accent1"/>
                </a:solidFill>
              </a:rPr>
              <a:t>J</a:t>
            </a:r>
            <a:r>
              <a:rPr lang="en-GB" sz="2800" dirty="0" smtClean="0"/>
              <a:t>-</a:t>
            </a:r>
            <a:r>
              <a:rPr lang="en-GB" sz="2800" dirty="0" smtClean="0">
                <a:solidFill>
                  <a:srgbClr val="FF0000"/>
                </a:solidFill>
              </a:rPr>
              <a:t>B</a:t>
            </a:r>
            <a:r>
              <a:rPr lang="en-GB" sz="2800" dirty="0" smtClean="0"/>
              <a:t>, </a:t>
            </a:r>
            <a:r>
              <a:rPr lang="en-GB" sz="2800" dirty="0" smtClean="0">
                <a:solidFill>
                  <a:schemeClr val="accent1"/>
                </a:solidFill>
              </a:rPr>
              <a:t>K</a:t>
            </a:r>
            <a:r>
              <a:rPr lang="en-GB" sz="2800" dirty="0" smtClean="0"/>
              <a:t>-</a:t>
            </a:r>
            <a:r>
              <a:rPr lang="en-GB" sz="2800" dirty="0">
                <a:solidFill>
                  <a:srgbClr val="FF0000"/>
                </a:solidFill>
              </a:rPr>
              <a:t>C</a:t>
            </a:r>
            <a:r>
              <a:rPr lang="en-GB" sz="2800" dirty="0"/>
              <a:t>}, {</a:t>
            </a:r>
            <a:r>
              <a:rPr lang="en-GB" sz="2800" dirty="0" smtClean="0">
                <a:solidFill>
                  <a:schemeClr val="accent1"/>
                </a:solidFill>
              </a:rPr>
              <a:t>I</a:t>
            </a:r>
            <a:r>
              <a:rPr lang="en-GB" sz="2800" dirty="0" smtClean="0"/>
              <a:t>-</a:t>
            </a:r>
            <a:r>
              <a:rPr lang="en-GB" sz="2800" dirty="0" smtClean="0">
                <a:solidFill>
                  <a:srgbClr val="FF0000"/>
                </a:solidFill>
              </a:rPr>
              <a:t>B</a:t>
            </a:r>
            <a:r>
              <a:rPr lang="en-GB" sz="2800" dirty="0" smtClean="0"/>
              <a:t>, </a:t>
            </a:r>
            <a:r>
              <a:rPr lang="en-GB" sz="2800" dirty="0" smtClean="0">
                <a:solidFill>
                  <a:schemeClr val="accent1"/>
                </a:solidFill>
              </a:rPr>
              <a:t>J</a:t>
            </a:r>
            <a:r>
              <a:rPr lang="en-GB" sz="2800" dirty="0" smtClean="0"/>
              <a:t>-</a:t>
            </a:r>
            <a:r>
              <a:rPr lang="en-GB" sz="2800" dirty="0" smtClean="0">
                <a:solidFill>
                  <a:srgbClr val="FF0000"/>
                </a:solidFill>
              </a:rPr>
              <a:t>A</a:t>
            </a:r>
            <a:r>
              <a:rPr lang="en-GB" sz="2800" dirty="0" smtClean="0"/>
              <a:t>, </a:t>
            </a:r>
            <a:r>
              <a:rPr lang="en-GB" sz="2800" dirty="0">
                <a:solidFill>
                  <a:schemeClr val="accent1"/>
                </a:solidFill>
              </a:rPr>
              <a:t>K</a:t>
            </a:r>
            <a:r>
              <a:rPr lang="en-GB" sz="2800" dirty="0"/>
              <a:t>-</a:t>
            </a:r>
            <a:r>
              <a:rPr lang="en-GB" sz="2800" dirty="0">
                <a:solidFill>
                  <a:srgbClr val="FF0000"/>
                </a:solidFill>
              </a:rPr>
              <a:t>C</a:t>
            </a:r>
            <a:r>
              <a:rPr lang="en-GB" sz="2800" dirty="0"/>
              <a:t>} </a:t>
            </a:r>
            <a:endParaRPr lang="en-GB" sz="28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494569" y="3507269"/>
            <a:ext cx="808593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dirty="0" smtClean="0"/>
              <a:t>Both </a:t>
            </a:r>
            <a:r>
              <a:rPr lang="en-GB" sz="2800" dirty="0" smtClean="0">
                <a:solidFill>
                  <a:srgbClr val="FF0000"/>
                </a:solidFill>
              </a:rPr>
              <a:t>Amy</a:t>
            </a:r>
            <a:r>
              <a:rPr lang="en-GB" sz="2800" dirty="0" smtClean="0"/>
              <a:t> and </a:t>
            </a:r>
            <a:r>
              <a:rPr lang="en-GB" sz="2800" dirty="0" smtClean="0">
                <a:solidFill>
                  <a:srgbClr val="FF0000"/>
                </a:solidFill>
              </a:rPr>
              <a:t>Bella</a:t>
            </a:r>
            <a:r>
              <a:rPr lang="en-GB" sz="2800" dirty="0" smtClean="0"/>
              <a:t> are valid partners for </a:t>
            </a:r>
            <a:r>
              <a:rPr lang="en-GB" sz="2800" dirty="0" smtClean="0">
                <a:solidFill>
                  <a:schemeClr val="accent1"/>
                </a:solidFill>
              </a:rPr>
              <a:t>Ian</a:t>
            </a:r>
            <a:r>
              <a:rPr lang="en-GB" sz="2800" dirty="0" smtClean="0"/>
              <a:t> and </a:t>
            </a:r>
            <a:r>
              <a:rPr lang="en-GB" sz="2800" dirty="0" smtClean="0">
                <a:solidFill>
                  <a:schemeClr val="accent1"/>
                </a:solidFill>
              </a:rPr>
              <a:t>John</a:t>
            </a:r>
          </a:p>
          <a:p>
            <a:pPr algn="ctr"/>
            <a:r>
              <a:rPr lang="en-GB" sz="2800" dirty="0" smtClean="0">
                <a:solidFill>
                  <a:srgbClr val="FF0000"/>
                </a:solidFill>
              </a:rPr>
              <a:t>Clare</a:t>
            </a:r>
            <a:r>
              <a:rPr lang="en-GB" sz="2800" dirty="0" smtClean="0"/>
              <a:t> is the only valid partner for </a:t>
            </a:r>
            <a:r>
              <a:rPr lang="en-GB" sz="2800" dirty="0" smtClean="0">
                <a:solidFill>
                  <a:schemeClr val="accent1"/>
                </a:solidFill>
              </a:rPr>
              <a:t>Kyle</a:t>
            </a:r>
            <a:r>
              <a:rPr lang="en-GB" sz="2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8397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Man-optimal matchings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58896"/>
            <a:ext cx="8721969" cy="2890184"/>
          </a:xfrm>
        </p:spPr>
        <p:txBody>
          <a:bodyPr>
            <a:normAutofit fontScale="92500" lnSpcReduction="10000"/>
          </a:bodyPr>
          <a:lstStyle/>
          <a:p>
            <a:r>
              <a:rPr lang="en-GB" u="sng" dirty="0" smtClean="0"/>
              <a:t>Definition</a:t>
            </a:r>
            <a:r>
              <a:rPr lang="en-GB" dirty="0" smtClean="0"/>
              <a:t>: a </a:t>
            </a:r>
            <a:r>
              <a:rPr lang="en-GB" dirty="0"/>
              <a:t>woman </a:t>
            </a:r>
            <a:r>
              <a:rPr lang="en-GB" dirty="0">
                <a:solidFill>
                  <a:srgbClr val="FF0000"/>
                </a:solidFill>
              </a:rPr>
              <a:t>w</a:t>
            </a:r>
            <a:r>
              <a:rPr lang="en-GB" dirty="0"/>
              <a:t> is a valid partner </a:t>
            </a:r>
            <a:r>
              <a:rPr lang="en-GB" dirty="0" smtClean="0"/>
              <a:t>of </a:t>
            </a:r>
            <a:r>
              <a:rPr lang="en-GB" dirty="0"/>
              <a:t>man </a:t>
            </a:r>
            <a:r>
              <a:rPr lang="en-GB" dirty="0">
                <a:solidFill>
                  <a:schemeClr val="accent1"/>
                </a:solidFill>
              </a:rPr>
              <a:t>m</a:t>
            </a:r>
            <a:r>
              <a:rPr lang="en-GB" dirty="0"/>
              <a:t> if there exists a stable matching </a:t>
            </a:r>
            <a:r>
              <a:rPr lang="en-GB" dirty="0">
                <a:solidFill>
                  <a:srgbClr val="008000"/>
                </a:solidFill>
              </a:rPr>
              <a:t>S</a:t>
            </a:r>
            <a:r>
              <a:rPr lang="en-GB" dirty="0"/>
              <a:t> with </a:t>
            </a:r>
            <a:r>
              <a:rPr lang="en-GB" dirty="0">
                <a:solidFill>
                  <a:schemeClr val="accent1"/>
                </a:solidFill>
              </a:rPr>
              <a:t>m</a:t>
            </a:r>
            <a:r>
              <a:rPr lang="en-GB" dirty="0"/>
              <a:t>-</a:t>
            </a:r>
            <a:r>
              <a:rPr lang="en-GB" dirty="0">
                <a:solidFill>
                  <a:srgbClr val="FF0000"/>
                </a:solidFill>
              </a:rPr>
              <a:t>w</a:t>
            </a:r>
            <a:r>
              <a:rPr lang="en-GB" dirty="0"/>
              <a:t> </a:t>
            </a:r>
            <a:r>
              <a:rPr lang="en-GB" dirty="0">
                <a:sym typeface="Symbol" panose="05050102010706020507" pitchFamily="18" charset="2"/>
              </a:rPr>
              <a:t> </a:t>
            </a:r>
            <a:r>
              <a:rPr lang="en-GB" dirty="0">
                <a:solidFill>
                  <a:srgbClr val="008000"/>
                </a:solidFill>
                <a:sym typeface="Symbol" panose="05050102010706020507" pitchFamily="18" charset="2"/>
              </a:rPr>
              <a:t>S</a:t>
            </a:r>
            <a:r>
              <a:rPr lang="en-GB" dirty="0"/>
              <a:t> 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Man-optimal</a:t>
            </a:r>
            <a:r>
              <a:rPr lang="en-GB" dirty="0" smtClean="0"/>
              <a:t> matching: </a:t>
            </a:r>
            <a:br>
              <a:rPr lang="en-GB" dirty="0" smtClean="0"/>
            </a:br>
            <a:r>
              <a:rPr lang="en-GB" dirty="0" smtClean="0"/>
              <a:t>each </a:t>
            </a:r>
            <a:r>
              <a:rPr lang="en-GB" dirty="0" smtClean="0">
                <a:solidFill>
                  <a:schemeClr val="accent1"/>
                </a:solidFill>
              </a:rPr>
              <a:t>man</a:t>
            </a:r>
            <a:r>
              <a:rPr lang="en-GB" dirty="0" smtClean="0"/>
              <a:t> receives its </a:t>
            </a:r>
            <a:r>
              <a:rPr lang="en-GB" dirty="0" smtClean="0">
                <a:solidFill>
                  <a:srgbClr val="008000"/>
                </a:solidFill>
              </a:rPr>
              <a:t>best valid partner</a:t>
            </a:r>
          </a:p>
          <a:p>
            <a:pPr lvl="1"/>
            <a:r>
              <a:rPr lang="en-GB" dirty="0" smtClean="0"/>
              <a:t>is this a (perfect) matching? </a:t>
            </a:r>
          </a:p>
          <a:p>
            <a:pPr lvl="1"/>
            <a:r>
              <a:rPr lang="en-GB" dirty="0" smtClean="0"/>
              <a:t>is it </a:t>
            </a:r>
            <a:r>
              <a:rPr lang="en-GB" dirty="0" smtClean="0">
                <a:solidFill>
                  <a:srgbClr val="008000"/>
                </a:solidFill>
              </a:rPr>
              <a:t>stable</a:t>
            </a:r>
            <a:r>
              <a:rPr lang="en-GB" dirty="0" smtClean="0"/>
              <a:t>?</a:t>
            </a:r>
          </a:p>
          <a:p>
            <a:pPr marL="0" indent="0">
              <a:buNone/>
            </a:pPr>
            <a:endParaRPr lang="en-GB" dirty="0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95301" y="4779107"/>
          <a:ext cx="3640014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1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5708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r>
                        <a:rPr lang="en-GB" sz="2400" baseline="30000" dirty="0" smtClean="0"/>
                        <a:t>st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r>
                        <a:rPr lang="en-GB" sz="2400" baseline="30000" dirty="0" smtClean="0"/>
                        <a:t>nd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3</a:t>
                      </a:r>
                      <a:r>
                        <a:rPr lang="en-GB" sz="2400" baseline="30000" dirty="0" smtClean="0"/>
                        <a:t>rd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70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b="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70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708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b="0" u="non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b="1" u="sng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/>
          </p:nvPr>
        </p:nvGraphicFramePr>
        <p:xfrm>
          <a:off x="4964723" y="4779107"/>
          <a:ext cx="3640014" cy="1828800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9100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76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00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1</a:t>
                      </a:r>
                      <a:r>
                        <a:rPr lang="en-GB" sz="2400" baseline="30000" dirty="0" smtClean="0"/>
                        <a:t>st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2</a:t>
                      </a:r>
                      <a:r>
                        <a:rPr lang="en-GB" sz="2400" baseline="30000" dirty="0" smtClean="0"/>
                        <a:t>nd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/>
                        <a:t>3</a:t>
                      </a:r>
                      <a:r>
                        <a:rPr lang="en-GB" sz="2400" baseline="30000" dirty="0" smtClean="0"/>
                        <a:t>rd</a:t>
                      </a:r>
                      <a:r>
                        <a:rPr lang="en-GB" sz="2400" dirty="0" smtClean="0"/>
                        <a:t> </a:t>
                      </a:r>
                      <a:endParaRPr lang="en-GB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Amy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b="1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b="0" u="none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Bella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b="1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rgbClr val="FF0000"/>
                          </a:solidFill>
                        </a:rPr>
                        <a:t>Clare</a:t>
                      </a:r>
                      <a:endParaRPr lang="en-GB" sz="2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u="none" dirty="0" smtClean="0">
                          <a:solidFill>
                            <a:schemeClr val="accent1"/>
                          </a:solidFill>
                        </a:rPr>
                        <a:t>Ian</a:t>
                      </a:r>
                      <a:endParaRPr lang="en-GB" sz="2400" b="0" u="none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dirty="0" smtClean="0">
                          <a:solidFill>
                            <a:schemeClr val="accent1"/>
                          </a:solidFill>
                        </a:rPr>
                        <a:t>John</a:t>
                      </a:r>
                      <a:endParaRPr lang="en-GB" sz="2400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u="sng" dirty="0" smtClean="0">
                          <a:solidFill>
                            <a:schemeClr val="accent1"/>
                          </a:solidFill>
                        </a:rPr>
                        <a:t>Kyle</a:t>
                      </a:r>
                      <a:endParaRPr lang="en-GB" sz="2400" b="1" u="sng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834379" y="3933056"/>
            <a:ext cx="66018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 </a:t>
            </a:r>
            <a:r>
              <a:rPr lang="en-GB" sz="3200" dirty="0" smtClean="0"/>
              <a:t>                {</a:t>
            </a:r>
            <a:r>
              <a:rPr lang="en-GB" sz="3200" dirty="0" smtClean="0">
                <a:solidFill>
                  <a:schemeClr val="accent1"/>
                </a:solidFill>
              </a:rPr>
              <a:t>I</a:t>
            </a:r>
            <a:r>
              <a:rPr lang="en-GB" sz="3200" dirty="0" smtClean="0"/>
              <a:t>-</a:t>
            </a:r>
            <a:r>
              <a:rPr lang="en-GB" sz="3200" dirty="0" smtClean="0">
                <a:solidFill>
                  <a:srgbClr val="FF0000"/>
                </a:solidFill>
              </a:rPr>
              <a:t>A</a:t>
            </a:r>
            <a:r>
              <a:rPr lang="en-GB" sz="3200" dirty="0" smtClean="0"/>
              <a:t>, </a:t>
            </a:r>
            <a:r>
              <a:rPr lang="en-GB" sz="3200" dirty="0" smtClean="0">
                <a:solidFill>
                  <a:schemeClr val="accent1"/>
                </a:solidFill>
              </a:rPr>
              <a:t>J</a:t>
            </a:r>
            <a:r>
              <a:rPr lang="en-GB" sz="3200" dirty="0" smtClean="0"/>
              <a:t>-</a:t>
            </a:r>
            <a:r>
              <a:rPr lang="en-GB" sz="3200" dirty="0" smtClean="0">
                <a:solidFill>
                  <a:srgbClr val="FF0000"/>
                </a:solidFill>
              </a:rPr>
              <a:t>B</a:t>
            </a:r>
            <a:r>
              <a:rPr lang="en-GB" sz="3200" dirty="0" smtClean="0"/>
              <a:t>, </a:t>
            </a:r>
            <a:r>
              <a:rPr lang="en-GB" sz="3200" dirty="0" smtClean="0">
                <a:solidFill>
                  <a:schemeClr val="accent1"/>
                </a:solidFill>
              </a:rPr>
              <a:t>K</a:t>
            </a:r>
            <a:r>
              <a:rPr lang="en-GB" sz="3200" dirty="0" smtClean="0"/>
              <a:t>-</a:t>
            </a:r>
            <a:r>
              <a:rPr lang="en-GB" sz="3200" dirty="0">
                <a:solidFill>
                  <a:srgbClr val="FF0000"/>
                </a:solidFill>
              </a:rPr>
              <a:t>C</a:t>
            </a:r>
            <a:r>
              <a:rPr lang="en-GB" sz="3200" dirty="0" smtClean="0"/>
              <a:t>} is man-optimal </a:t>
            </a:r>
          </a:p>
        </p:txBody>
      </p:sp>
    </p:spTree>
    <p:extLst>
      <p:ext uri="{BB962C8B-B14F-4D97-AF65-F5344CB8AC3E}">
        <p14:creationId xmlns:p14="http://schemas.microsoft.com/office/powerpoint/2010/main" val="151181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Man-optimal matchings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169" y="1475773"/>
            <a:ext cx="8563708" cy="5173884"/>
          </a:xfrm>
        </p:spPr>
        <p:txBody>
          <a:bodyPr>
            <a:normAutofit/>
          </a:bodyPr>
          <a:lstStyle/>
          <a:p>
            <a:r>
              <a:rPr lang="en-GB" u="sng" dirty="0" smtClean="0"/>
              <a:t>Theorem</a:t>
            </a:r>
            <a:r>
              <a:rPr lang="en-GB" dirty="0" smtClean="0"/>
              <a:t>: </a:t>
            </a:r>
            <a:r>
              <a:rPr lang="en-GB" dirty="0" smtClean="0">
                <a:solidFill>
                  <a:srgbClr val="008000"/>
                </a:solidFill>
              </a:rPr>
              <a:t>GS</a:t>
            </a:r>
            <a:r>
              <a:rPr lang="en-GB" dirty="0" smtClean="0"/>
              <a:t> outputs the </a:t>
            </a:r>
            <a:r>
              <a:rPr lang="en-GB" dirty="0" smtClean="0">
                <a:solidFill>
                  <a:schemeClr val="accent1"/>
                </a:solidFill>
              </a:rPr>
              <a:t>man-optimal</a:t>
            </a:r>
            <a:r>
              <a:rPr lang="en-GB" dirty="0" smtClean="0"/>
              <a:t> matching</a:t>
            </a:r>
          </a:p>
          <a:p>
            <a:r>
              <a:rPr lang="en-GB" dirty="0" smtClean="0"/>
              <a:t>Proof by contradiction:</a:t>
            </a:r>
          </a:p>
          <a:p>
            <a:pPr lvl="1"/>
            <a:r>
              <a:rPr lang="en-GB" dirty="0" smtClean="0"/>
              <a:t>suppose some </a:t>
            </a:r>
            <a:r>
              <a:rPr lang="en-GB" dirty="0" smtClean="0">
                <a:solidFill>
                  <a:schemeClr val="accent1"/>
                </a:solidFill>
              </a:rPr>
              <a:t>man</a:t>
            </a:r>
            <a:r>
              <a:rPr lang="en-GB" dirty="0" smtClean="0"/>
              <a:t> is matched with someone </a:t>
            </a:r>
            <a:br>
              <a:rPr lang="en-GB" dirty="0" smtClean="0"/>
            </a:br>
            <a:r>
              <a:rPr lang="en-GB" dirty="0" smtClean="0"/>
              <a:t>who is not his best valid partner</a:t>
            </a:r>
          </a:p>
          <a:p>
            <a:pPr lvl="1"/>
            <a:r>
              <a:rPr lang="en-GB" dirty="0" smtClean="0"/>
              <a:t>then some </a:t>
            </a:r>
            <a:r>
              <a:rPr lang="en-GB" dirty="0" smtClean="0">
                <a:solidFill>
                  <a:schemeClr val="accent1"/>
                </a:solidFill>
              </a:rPr>
              <a:t>man</a:t>
            </a:r>
            <a:r>
              <a:rPr lang="en-GB" dirty="0" smtClean="0"/>
              <a:t> is rejected by a valid partner</a:t>
            </a:r>
          </a:p>
          <a:p>
            <a:pPr lvl="1"/>
            <a:r>
              <a:rPr lang="en-GB" dirty="0" smtClean="0"/>
              <a:t>consider the </a:t>
            </a:r>
            <a:r>
              <a:rPr lang="en-GB" dirty="0" smtClean="0">
                <a:solidFill>
                  <a:srgbClr val="008000"/>
                </a:solidFill>
              </a:rPr>
              <a:t>first time</a:t>
            </a:r>
            <a:r>
              <a:rPr lang="en-GB" dirty="0" smtClean="0"/>
              <a:t> in the execution </a:t>
            </a:r>
            <a:br>
              <a:rPr lang="en-GB" dirty="0" smtClean="0"/>
            </a:br>
            <a:r>
              <a:rPr lang="en-GB" dirty="0" smtClean="0"/>
              <a:t>of the algorithm when this happens</a:t>
            </a:r>
          </a:p>
          <a:p>
            <a:pPr lvl="1"/>
            <a:r>
              <a:rPr lang="en-GB" dirty="0" smtClean="0"/>
              <a:t>let </a:t>
            </a:r>
            <a:r>
              <a:rPr lang="en-GB" dirty="0" smtClean="0">
                <a:solidFill>
                  <a:schemeClr val="accent1"/>
                </a:solidFill>
              </a:rPr>
              <a:t>Y</a:t>
            </a:r>
            <a:r>
              <a:rPr lang="en-GB" dirty="0" smtClean="0"/>
              <a:t> be the </a:t>
            </a:r>
            <a:r>
              <a:rPr lang="en-GB" dirty="0" smtClean="0">
                <a:solidFill>
                  <a:schemeClr val="accent1"/>
                </a:solidFill>
              </a:rPr>
              <a:t>man</a:t>
            </a:r>
            <a:r>
              <a:rPr lang="en-GB" dirty="0" smtClean="0"/>
              <a:t> rejected </a:t>
            </a:r>
            <a:r>
              <a:rPr lang="en-GB" dirty="0" smtClean="0">
                <a:solidFill>
                  <a:srgbClr val="008000"/>
                </a:solidFill>
              </a:rPr>
              <a:t>at this point</a:t>
            </a:r>
          </a:p>
          <a:p>
            <a:pPr lvl="1"/>
            <a:r>
              <a:rPr lang="en-GB" dirty="0" smtClean="0"/>
              <a:t>let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 be the </a:t>
            </a:r>
            <a:r>
              <a:rPr lang="en-GB" dirty="0" smtClean="0">
                <a:solidFill>
                  <a:srgbClr val="FF0000"/>
                </a:solidFill>
              </a:rPr>
              <a:t>woman</a:t>
            </a:r>
            <a:r>
              <a:rPr lang="en-GB" dirty="0" smtClean="0"/>
              <a:t> who rejects him </a:t>
            </a:r>
            <a:r>
              <a:rPr lang="en-GB" dirty="0" smtClean="0">
                <a:solidFill>
                  <a:srgbClr val="008000"/>
                </a:solidFill>
              </a:rPr>
              <a:t>at this point</a:t>
            </a:r>
          </a:p>
          <a:p>
            <a:pPr lvl="2"/>
            <a:r>
              <a:rPr lang="en-GB" sz="2800" dirty="0" smtClean="0"/>
              <a:t>she rejects </a:t>
            </a:r>
            <a:r>
              <a:rPr lang="en-GB" sz="2800" dirty="0" smtClean="0">
                <a:solidFill>
                  <a:schemeClr val="accent1"/>
                </a:solidFill>
              </a:rPr>
              <a:t>Y</a:t>
            </a:r>
            <a:r>
              <a:rPr lang="en-GB" sz="2800" dirty="0" smtClean="0"/>
              <a:t> in favour of another man </a:t>
            </a:r>
            <a:r>
              <a:rPr lang="en-GB" sz="2800" dirty="0" smtClean="0">
                <a:solidFill>
                  <a:schemeClr val="accent1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65217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Man-optimal matchings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169" y="1475773"/>
            <a:ext cx="8563708" cy="5173884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Proof (continued):</a:t>
            </a:r>
          </a:p>
          <a:p>
            <a:pPr lvl="1"/>
            <a:r>
              <a:rPr lang="en-GB" dirty="0">
                <a:solidFill>
                  <a:srgbClr val="008000"/>
                </a:solidFill>
              </a:rPr>
              <a:t>t</a:t>
            </a:r>
            <a:r>
              <a:rPr lang="en-GB" dirty="0" smtClean="0"/>
              <a:t>: time of first rejection by valid partner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Y</a:t>
            </a:r>
            <a:r>
              <a:rPr lang="en-GB" dirty="0" smtClean="0"/>
              <a:t>: man rejected at </a:t>
            </a:r>
            <a:r>
              <a:rPr lang="en-GB" dirty="0" smtClean="0">
                <a:solidFill>
                  <a:srgbClr val="008000"/>
                </a:solidFill>
              </a:rPr>
              <a:t>t</a:t>
            </a:r>
            <a:r>
              <a:rPr lang="en-GB" dirty="0" smtClean="0"/>
              <a:t>;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: woman rejecting at </a:t>
            </a:r>
            <a:r>
              <a:rPr lang="en-GB" dirty="0" smtClean="0">
                <a:solidFill>
                  <a:srgbClr val="008000"/>
                </a:solidFill>
              </a:rPr>
              <a:t>t</a:t>
            </a:r>
          </a:p>
          <a:p>
            <a:pPr lvl="1"/>
            <a:r>
              <a:rPr lang="en-GB" dirty="0" smtClean="0">
                <a:solidFill>
                  <a:schemeClr val="accent1"/>
                </a:solidFill>
              </a:rPr>
              <a:t>Z</a:t>
            </a:r>
            <a:r>
              <a:rPr lang="en-GB" dirty="0" smtClean="0"/>
              <a:t>: the partner of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 right after </a:t>
            </a:r>
            <a:r>
              <a:rPr lang="en-GB" dirty="0" smtClean="0">
                <a:solidFill>
                  <a:srgbClr val="008000"/>
                </a:solidFill>
              </a:rPr>
              <a:t>t</a:t>
            </a:r>
          </a:p>
          <a:p>
            <a:pPr lvl="1"/>
            <a:r>
              <a:rPr lang="en-GB" dirty="0" smtClean="0"/>
              <a:t>let </a:t>
            </a:r>
            <a:r>
              <a:rPr lang="en-GB" dirty="0" smtClean="0">
                <a:solidFill>
                  <a:srgbClr val="008000"/>
                </a:solidFill>
              </a:rPr>
              <a:t>S</a:t>
            </a:r>
            <a:r>
              <a:rPr lang="en-GB" dirty="0" smtClean="0"/>
              <a:t> be a stable matching with </a:t>
            </a:r>
            <a:r>
              <a:rPr lang="en-GB" dirty="0" smtClean="0">
                <a:solidFill>
                  <a:schemeClr val="accent1"/>
                </a:solidFill>
              </a:rPr>
              <a:t>Y</a:t>
            </a:r>
            <a:r>
              <a:rPr lang="en-GB" dirty="0" smtClean="0"/>
              <a:t>-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 </a:t>
            </a:r>
            <a:r>
              <a:rPr lang="en-GB" dirty="0" smtClean="0">
                <a:sym typeface="Symbol" panose="05050102010706020507" pitchFamily="18" charset="2"/>
              </a:rPr>
              <a:t> </a:t>
            </a:r>
            <a:r>
              <a:rPr lang="en-GB" dirty="0" smtClean="0">
                <a:solidFill>
                  <a:srgbClr val="008000"/>
                </a:solidFill>
                <a:sym typeface="Symbol" panose="05050102010706020507" pitchFamily="18" charset="2"/>
              </a:rPr>
              <a:t>S</a:t>
            </a:r>
          </a:p>
          <a:p>
            <a:pPr lvl="1"/>
            <a:r>
              <a:rPr lang="en-GB" dirty="0" smtClean="0">
                <a:sym typeface="Symbol" panose="05050102010706020507" pitchFamily="18" charset="2"/>
              </a:rPr>
              <a:t>let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GB" dirty="0" smtClean="0">
                <a:sym typeface="Symbol" panose="05050102010706020507" pitchFamily="18" charset="2"/>
              </a:rPr>
              <a:t> the partner of </a:t>
            </a:r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Z</a:t>
            </a:r>
            <a:r>
              <a:rPr lang="en-GB" dirty="0" smtClean="0">
                <a:sym typeface="Symbol" panose="05050102010706020507" pitchFamily="18" charset="2"/>
              </a:rPr>
              <a:t> in </a:t>
            </a:r>
            <a:r>
              <a:rPr lang="en-GB" dirty="0" smtClean="0">
                <a:solidFill>
                  <a:srgbClr val="008000"/>
                </a:solidFill>
                <a:sym typeface="Symbol" panose="05050102010706020507" pitchFamily="18" charset="2"/>
              </a:rPr>
              <a:t>S</a:t>
            </a:r>
          </a:p>
          <a:p>
            <a:pPr lvl="1"/>
            <a:r>
              <a:rPr lang="en-GB" dirty="0" smtClean="0">
                <a:sym typeface="Symbol" panose="05050102010706020507" pitchFamily="18" charset="2"/>
              </a:rPr>
              <a:t>at time </a:t>
            </a:r>
            <a:r>
              <a:rPr lang="en-GB" dirty="0" smtClean="0">
                <a:solidFill>
                  <a:srgbClr val="008000"/>
                </a:solidFill>
                <a:sym typeface="Symbol" panose="05050102010706020507" pitchFamily="18" charset="2"/>
              </a:rPr>
              <a:t>t</a:t>
            </a:r>
            <a:r>
              <a:rPr lang="en-GB" dirty="0" smtClean="0">
                <a:sym typeface="Symbol" panose="05050102010706020507" pitchFamily="18" charset="2"/>
              </a:rPr>
              <a:t>, </a:t>
            </a:r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Z</a:t>
            </a:r>
            <a:r>
              <a:rPr lang="en-GB" dirty="0" smtClean="0">
                <a:sym typeface="Symbol" panose="05050102010706020507" pitchFamily="18" charset="2"/>
              </a:rPr>
              <a:t> has not been rejected by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</a:p>
          <a:p>
            <a:pPr lvl="2"/>
            <a:r>
              <a:rPr lang="en-GB" dirty="0" smtClean="0">
                <a:sym typeface="Symbol" panose="05050102010706020507" pitchFamily="18" charset="2"/>
              </a:rPr>
              <a:t>this is because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B </a:t>
            </a:r>
            <a:r>
              <a:rPr lang="en-GB" dirty="0" smtClean="0">
                <a:sym typeface="Symbol" panose="05050102010706020507" pitchFamily="18" charset="2"/>
              </a:rPr>
              <a:t>is a valid partner of </a:t>
            </a:r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Z</a:t>
            </a:r>
          </a:p>
          <a:p>
            <a:pPr lvl="1"/>
            <a:r>
              <a:rPr lang="en-GB" dirty="0" smtClean="0">
                <a:sym typeface="Symbol" panose="05050102010706020507" pitchFamily="18" charset="2"/>
              </a:rPr>
              <a:t>hence </a:t>
            </a:r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Z</a:t>
            </a:r>
            <a:r>
              <a:rPr lang="en-GB" dirty="0" smtClean="0">
                <a:sym typeface="Symbol" panose="05050102010706020507" pitchFamily="18" charset="2"/>
              </a:rPr>
              <a:t> has not yet proposed to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</a:p>
          <a:p>
            <a:pPr lvl="1"/>
            <a:r>
              <a:rPr lang="en-GB" dirty="0" smtClean="0">
                <a:sym typeface="Symbol" panose="05050102010706020507" pitchFamily="18" charset="2"/>
              </a:rPr>
              <a:t>this means that </a:t>
            </a:r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Z</a:t>
            </a:r>
            <a:r>
              <a:rPr lang="en-GB" dirty="0" smtClean="0">
                <a:sym typeface="Symbol" panose="05050102010706020507" pitchFamily="18" charset="2"/>
              </a:rPr>
              <a:t> prefers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GB" dirty="0" smtClean="0">
                <a:sym typeface="Symbol" panose="05050102010706020507" pitchFamily="18" charset="2"/>
              </a:rPr>
              <a:t> to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</a:p>
          <a:p>
            <a:pPr lvl="1"/>
            <a:r>
              <a:rPr lang="en-GB" dirty="0" smtClean="0">
                <a:sym typeface="Symbol" panose="05050102010706020507" pitchFamily="18" charset="2"/>
              </a:rPr>
              <a:t>also,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GB" dirty="0" smtClean="0">
                <a:sym typeface="Symbol" panose="05050102010706020507" pitchFamily="18" charset="2"/>
              </a:rPr>
              <a:t> prefers </a:t>
            </a:r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Z</a:t>
            </a:r>
            <a:r>
              <a:rPr lang="en-GB" dirty="0" smtClean="0">
                <a:sym typeface="Symbol" panose="05050102010706020507" pitchFamily="18" charset="2"/>
              </a:rPr>
              <a:t> to </a:t>
            </a:r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Y</a:t>
            </a:r>
            <a:endParaRPr lang="en-GB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30462" y="5697416"/>
            <a:ext cx="2104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>
                <a:solidFill>
                  <a:srgbClr val="008000"/>
                </a:solidFill>
              </a:rPr>
              <a:t>S</a:t>
            </a:r>
            <a:r>
              <a:rPr lang="en-GB" sz="2800" dirty="0" smtClean="0"/>
              <a:t> is unstable!</a:t>
            </a:r>
          </a:p>
        </p:txBody>
      </p:sp>
      <p:sp>
        <p:nvSpPr>
          <p:cNvPr id="5" name="Right Brace 4"/>
          <p:cNvSpPr/>
          <p:nvPr/>
        </p:nvSpPr>
        <p:spPr>
          <a:xfrm>
            <a:off x="6054968" y="5591908"/>
            <a:ext cx="132003" cy="756138"/>
          </a:xfrm>
          <a:prstGeom prst="rightBrace">
            <a:avLst/>
          </a:prstGeom>
          <a:ln w="22225"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7684673" y="2986430"/>
            <a:ext cx="805029" cy="1938992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1"/>
                </a:solidFill>
              </a:rPr>
              <a:t>Y</a:t>
            </a:r>
            <a:r>
              <a:rPr lang="en-GB" sz="2400" dirty="0" smtClean="0"/>
              <a:t> – </a:t>
            </a:r>
            <a:r>
              <a:rPr lang="en-GB" sz="2400" dirty="0" smtClean="0">
                <a:solidFill>
                  <a:srgbClr val="FF0000"/>
                </a:solidFill>
              </a:rPr>
              <a:t>A</a:t>
            </a:r>
          </a:p>
          <a:p>
            <a:pPr algn="ctr"/>
            <a:endParaRPr lang="en-GB" sz="2400" dirty="0" smtClean="0">
              <a:solidFill>
                <a:schemeClr val="accent1"/>
              </a:solidFill>
            </a:endParaRPr>
          </a:p>
          <a:p>
            <a:pPr algn="ctr"/>
            <a:r>
              <a:rPr lang="en-GB" sz="2400" dirty="0" smtClean="0">
                <a:solidFill>
                  <a:schemeClr val="accent1"/>
                </a:solidFill>
              </a:rPr>
              <a:t>Z</a:t>
            </a:r>
            <a:r>
              <a:rPr lang="en-GB" sz="2400" dirty="0" smtClean="0"/>
              <a:t> – </a:t>
            </a:r>
            <a:r>
              <a:rPr lang="en-GB" sz="2400" dirty="0" smtClean="0">
                <a:solidFill>
                  <a:srgbClr val="FF0000"/>
                </a:solidFill>
              </a:rPr>
              <a:t>B</a:t>
            </a:r>
          </a:p>
          <a:p>
            <a:pPr algn="ctr"/>
            <a:endParaRPr lang="en-GB" sz="2400" dirty="0" smtClean="0"/>
          </a:p>
          <a:p>
            <a:pPr algn="ctr"/>
            <a:r>
              <a:rPr lang="en-GB" sz="2400" dirty="0" smtClean="0"/>
              <a:t>...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7965831" y="3405554"/>
            <a:ext cx="269631" cy="339969"/>
          </a:xfrm>
          <a:prstGeom prst="straightConnector1">
            <a:avLst/>
          </a:prstGeom>
          <a:ln w="44450">
            <a:solidFill>
              <a:srgbClr val="008000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95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87254"/>
            <a:ext cx="7886700" cy="862315"/>
          </a:xfrm>
        </p:spPr>
        <p:txBody>
          <a:bodyPr/>
          <a:lstStyle/>
          <a:p>
            <a:r>
              <a:rPr lang="en-GB" dirty="0" smtClean="0"/>
              <a:t>Women </a:t>
            </a:r>
            <a:r>
              <a:rPr lang="en-GB" dirty="0" err="1" smtClean="0"/>
              <a:t>pessimality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169" y="949569"/>
            <a:ext cx="8563708" cy="5700089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/>
              <a:t>Does </a:t>
            </a:r>
            <a:r>
              <a:rPr lang="en-GB" dirty="0" smtClean="0">
                <a:solidFill>
                  <a:schemeClr val="accent1"/>
                </a:solidFill>
              </a:rPr>
              <a:t>man</a:t>
            </a:r>
            <a:r>
              <a:rPr lang="en-GB" dirty="0" smtClean="0"/>
              <a:t> optimality come at the expense of </a:t>
            </a:r>
            <a:r>
              <a:rPr lang="en-GB" dirty="0" smtClean="0">
                <a:solidFill>
                  <a:srgbClr val="FF0000"/>
                </a:solidFill>
              </a:rPr>
              <a:t>women</a:t>
            </a:r>
            <a:r>
              <a:rPr lang="en-GB" dirty="0" smtClean="0"/>
              <a:t>?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Woman-</a:t>
            </a:r>
            <a:r>
              <a:rPr lang="en-GB" dirty="0" err="1" smtClean="0">
                <a:solidFill>
                  <a:srgbClr val="FF0000"/>
                </a:solidFill>
              </a:rPr>
              <a:t>pessimal</a:t>
            </a:r>
            <a:r>
              <a:rPr lang="en-GB" dirty="0" smtClean="0"/>
              <a:t> assignment: </a:t>
            </a:r>
            <a:br>
              <a:rPr lang="en-GB" dirty="0" smtClean="0"/>
            </a:br>
            <a:r>
              <a:rPr lang="en-GB" dirty="0" smtClean="0"/>
              <a:t>each woman gets her worst valid partner</a:t>
            </a:r>
          </a:p>
          <a:p>
            <a:r>
              <a:rPr lang="en-GB" u="sng" dirty="0" smtClean="0"/>
              <a:t>Theorem</a:t>
            </a:r>
            <a:r>
              <a:rPr lang="en-GB" dirty="0" smtClean="0"/>
              <a:t>: </a:t>
            </a:r>
            <a:r>
              <a:rPr lang="en-GB" dirty="0" smtClean="0">
                <a:solidFill>
                  <a:srgbClr val="008000"/>
                </a:solidFill>
              </a:rPr>
              <a:t>GS</a:t>
            </a:r>
            <a:r>
              <a:rPr lang="en-GB" dirty="0" smtClean="0"/>
              <a:t> outputs the </a:t>
            </a:r>
            <a:r>
              <a:rPr lang="en-GB" dirty="0" smtClean="0">
                <a:solidFill>
                  <a:srgbClr val="FF0000"/>
                </a:solidFill>
              </a:rPr>
              <a:t>woman-</a:t>
            </a:r>
            <a:r>
              <a:rPr lang="en-GB" dirty="0" err="1" smtClean="0">
                <a:solidFill>
                  <a:srgbClr val="FF0000"/>
                </a:solidFill>
              </a:rPr>
              <a:t>pessimal</a:t>
            </a:r>
            <a:r>
              <a:rPr lang="en-GB" dirty="0" smtClean="0"/>
              <a:t> matching</a:t>
            </a:r>
          </a:p>
          <a:p>
            <a:r>
              <a:rPr lang="en-GB" dirty="0" smtClean="0"/>
              <a:t>Proof: </a:t>
            </a:r>
          </a:p>
          <a:p>
            <a:pPr lvl="1"/>
            <a:r>
              <a:rPr lang="en-GB" dirty="0" smtClean="0"/>
              <a:t>suppose under </a:t>
            </a:r>
            <a:r>
              <a:rPr lang="en-GB" dirty="0" smtClean="0">
                <a:solidFill>
                  <a:srgbClr val="008000"/>
                </a:solidFill>
              </a:rPr>
              <a:t>GS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woman</a:t>
            </a:r>
            <a:r>
              <a:rPr lang="en-GB" dirty="0" smtClean="0"/>
              <a:t> </a:t>
            </a:r>
            <a:r>
              <a:rPr lang="en-GB" dirty="0" smtClean="0">
                <a:solidFill>
                  <a:srgbClr val="FF0000"/>
                </a:solidFill>
              </a:rPr>
              <a:t>A</a:t>
            </a:r>
            <a:r>
              <a:rPr lang="en-GB" dirty="0" smtClean="0"/>
              <a:t> is matched to man </a:t>
            </a:r>
            <a:r>
              <a:rPr lang="en-GB" dirty="0" smtClean="0">
                <a:solidFill>
                  <a:schemeClr val="accent1"/>
                </a:solidFill>
              </a:rPr>
              <a:t>Z</a:t>
            </a:r>
            <a:r>
              <a:rPr lang="en-GB" dirty="0" smtClean="0"/>
              <a:t>, </a:t>
            </a:r>
            <a:br>
              <a:rPr lang="en-GB" dirty="0" smtClean="0"/>
            </a:br>
            <a:r>
              <a:rPr lang="en-GB" dirty="0" smtClean="0"/>
              <a:t>but</a:t>
            </a:r>
            <a:r>
              <a:rPr lang="en-GB" dirty="0" smtClean="0">
                <a:sym typeface="Symbol" panose="05050102010706020507" pitchFamily="18" charset="2"/>
              </a:rPr>
              <a:t> </a:t>
            </a:r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Z</a:t>
            </a:r>
            <a:r>
              <a:rPr lang="en-GB" dirty="0" smtClean="0">
                <a:sym typeface="Symbol" panose="05050102010706020507" pitchFamily="18" charset="2"/>
              </a:rPr>
              <a:t> is not the worst valid partner for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</a:p>
          <a:p>
            <a:pPr lvl="1"/>
            <a:r>
              <a:rPr lang="en-GB" dirty="0" smtClean="0">
                <a:sym typeface="Symbol" panose="05050102010706020507" pitchFamily="18" charset="2"/>
              </a:rPr>
              <a:t>let </a:t>
            </a:r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Y</a:t>
            </a:r>
            <a:r>
              <a:rPr lang="en-GB" dirty="0" smtClean="0">
                <a:sym typeface="Symbol" panose="05050102010706020507" pitchFamily="18" charset="2"/>
              </a:rPr>
              <a:t> be the worst valid partner for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</a:p>
          <a:p>
            <a:pPr lvl="1"/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GB" dirty="0" smtClean="0">
                <a:sym typeface="Symbol" panose="05050102010706020507" pitchFamily="18" charset="2"/>
              </a:rPr>
              <a:t> prefers </a:t>
            </a:r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Z </a:t>
            </a:r>
            <a:r>
              <a:rPr lang="en-GB" dirty="0" smtClean="0">
                <a:sym typeface="Symbol" panose="05050102010706020507" pitchFamily="18" charset="2"/>
              </a:rPr>
              <a:t>to </a:t>
            </a:r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Y </a:t>
            </a:r>
          </a:p>
          <a:p>
            <a:pPr lvl="1"/>
            <a:r>
              <a:rPr lang="en-GB" dirty="0" smtClean="0">
                <a:sym typeface="Symbol" panose="05050102010706020507" pitchFamily="18" charset="2"/>
              </a:rPr>
              <a:t>there is a stable matching </a:t>
            </a:r>
            <a:r>
              <a:rPr lang="en-GB" dirty="0" smtClean="0">
                <a:solidFill>
                  <a:srgbClr val="008000"/>
                </a:solidFill>
                <a:sym typeface="Symbol" panose="05050102010706020507" pitchFamily="18" charset="2"/>
              </a:rPr>
              <a:t>S</a:t>
            </a:r>
            <a:r>
              <a:rPr lang="en-GB" dirty="0" smtClean="0">
                <a:sym typeface="Symbol" panose="05050102010706020507" pitchFamily="18" charset="2"/>
              </a:rPr>
              <a:t> with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GB" dirty="0" smtClean="0">
                <a:sym typeface="Symbol" panose="05050102010706020507" pitchFamily="18" charset="2"/>
              </a:rPr>
              <a:t>-</a:t>
            </a:r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Y</a:t>
            </a:r>
            <a:r>
              <a:rPr lang="en-GB" dirty="0" smtClean="0">
                <a:sym typeface="Symbol" panose="05050102010706020507" pitchFamily="18" charset="2"/>
              </a:rPr>
              <a:t>  </a:t>
            </a:r>
            <a:r>
              <a:rPr lang="en-GB" dirty="0" smtClean="0">
                <a:solidFill>
                  <a:srgbClr val="008000"/>
                </a:solidFill>
                <a:sym typeface="Symbol" panose="05050102010706020507" pitchFamily="18" charset="2"/>
              </a:rPr>
              <a:t>S</a:t>
            </a:r>
            <a:r>
              <a:rPr lang="en-GB" dirty="0" smtClean="0">
                <a:sym typeface="Symbol" panose="05050102010706020507" pitchFamily="18" charset="2"/>
              </a:rPr>
              <a:t> </a:t>
            </a:r>
            <a:endParaRPr lang="en-GB" dirty="0" smtClean="0">
              <a:solidFill>
                <a:schemeClr val="accent1"/>
              </a:solidFill>
              <a:sym typeface="Symbol" panose="05050102010706020507" pitchFamily="18" charset="2"/>
            </a:endParaRPr>
          </a:p>
          <a:p>
            <a:pPr lvl="1"/>
            <a:r>
              <a:rPr lang="en-GB" dirty="0" smtClean="0">
                <a:sym typeface="Symbol" panose="05050102010706020507" pitchFamily="18" charset="2"/>
              </a:rPr>
              <a:t>let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GB" dirty="0" smtClean="0">
                <a:sym typeface="Symbol" panose="05050102010706020507" pitchFamily="18" charset="2"/>
              </a:rPr>
              <a:t> be the partner of </a:t>
            </a:r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Z</a:t>
            </a:r>
            <a:r>
              <a:rPr lang="en-GB" dirty="0" smtClean="0">
                <a:sym typeface="Symbol" panose="05050102010706020507" pitchFamily="18" charset="2"/>
              </a:rPr>
              <a:t> in </a:t>
            </a:r>
            <a:r>
              <a:rPr lang="en-GB" dirty="0" smtClean="0">
                <a:solidFill>
                  <a:srgbClr val="008000"/>
                </a:solidFill>
                <a:sym typeface="Symbol" panose="05050102010706020507" pitchFamily="18" charset="2"/>
              </a:rPr>
              <a:t>S</a:t>
            </a:r>
          </a:p>
          <a:p>
            <a:pPr lvl="1"/>
            <a:r>
              <a:rPr lang="en-GB" dirty="0" smtClean="0">
                <a:sym typeface="Symbol" panose="05050102010706020507" pitchFamily="18" charset="2"/>
              </a:rPr>
              <a:t>since </a:t>
            </a:r>
            <a:r>
              <a:rPr lang="en-GB" dirty="0" smtClean="0">
                <a:solidFill>
                  <a:srgbClr val="008000"/>
                </a:solidFill>
                <a:sym typeface="Symbol" panose="05050102010706020507" pitchFamily="18" charset="2"/>
              </a:rPr>
              <a:t>GS</a:t>
            </a:r>
            <a:r>
              <a:rPr lang="en-GB" dirty="0" smtClean="0">
                <a:sym typeface="Symbol" panose="05050102010706020507" pitchFamily="18" charset="2"/>
              </a:rPr>
              <a:t> outputs the man-optimal matching, </a:t>
            </a:r>
            <a:br>
              <a:rPr lang="en-GB" dirty="0" smtClean="0">
                <a:sym typeface="Symbol" panose="05050102010706020507" pitchFamily="18" charset="2"/>
              </a:rPr>
            </a:br>
            <a:r>
              <a:rPr lang="en-GB" dirty="0" smtClean="0">
                <a:solidFill>
                  <a:schemeClr val="accent1"/>
                </a:solidFill>
                <a:sym typeface="Symbol" panose="05050102010706020507" pitchFamily="18" charset="2"/>
              </a:rPr>
              <a:t>Z</a:t>
            </a:r>
            <a:r>
              <a:rPr lang="en-GB" dirty="0" smtClean="0">
                <a:sym typeface="Symbol" panose="05050102010706020507" pitchFamily="18" charset="2"/>
              </a:rPr>
              <a:t> prefers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A</a:t>
            </a:r>
            <a:r>
              <a:rPr lang="en-GB" dirty="0" smtClean="0">
                <a:sym typeface="Symbol" panose="05050102010706020507" pitchFamily="18" charset="2"/>
              </a:rPr>
              <a:t> to </a:t>
            </a:r>
            <a:r>
              <a:rPr lang="en-GB" dirty="0" smtClean="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GB" dirty="0" smtClean="0">
                <a:sym typeface="Symbol" panose="05050102010706020507" pitchFamily="18" charset="2"/>
              </a:rPr>
              <a:t> 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7845136" y="4409722"/>
            <a:ext cx="805029" cy="1938992"/>
          </a:xfrm>
          <a:prstGeom prst="rect">
            <a:avLst/>
          </a:prstGeom>
          <a:solidFill>
            <a:schemeClr val="accent6">
              <a:alpha val="10000"/>
            </a:schemeClr>
          </a:solidFill>
          <a:ln>
            <a:solidFill>
              <a:srgbClr val="0080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>
                <a:solidFill>
                  <a:schemeClr val="accent1"/>
                </a:solidFill>
              </a:rPr>
              <a:t>Y</a:t>
            </a:r>
            <a:r>
              <a:rPr lang="en-GB" sz="2400" dirty="0" smtClean="0"/>
              <a:t> – </a:t>
            </a:r>
            <a:r>
              <a:rPr lang="en-GB" sz="2400" dirty="0" smtClean="0">
                <a:solidFill>
                  <a:srgbClr val="FF0000"/>
                </a:solidFill>
              </a:rPr>
              <a:t>A</a:t>
            </a:r>
          </a:p>
          <a:p>
            <a:pPr algn="ctr"/>
            <a:endParaRPr lang="en-GB" sz="2400" dirty="0" smtClean="0">
              <a:solidFill>
                <a:schemeClr val="accent1"/>
              </a:solidFill>
            </a:endParaRPr>
          </a:p>
          <a:p>
            <a:pPr algn="ctr"/>
            <a:r>
              <a:rPr lang="en-GB" sz="2400" dirty="0" smtClean="0">
                <a:solidFill>
                  <a:schemeClr val="accent1"/>
                </a:solidFill>
              </a:rPr>
              <a:t>Z</a:t>
            </a:r>
            <a:r>
              <a:rPr lang="en-GB" sz="2400" dirty="0" smtClean="0"/>
              <a:t> – </a:t>
            </a:r>
            <a:r>
              <a:rPr lang="en-GB" sz="2400" dirty="0" smtClean="0">
                <a:solidFill>
                  <a:srgbClr val="FF0000"/>
                </a:solidFill>
              </a:rPr>
              <a:t>B</a:t>
            </a:r>
          </a:p>
          <a:p>
            <a:pPr algn="ctr"/>
            <a:endParaRPr lang="en-GB" sz="2400" dirty="0" smtClean="0"/>
          </a:p>
          <a:p>
            <a:pPr algn="ctr"/>
            <a:r>
              <a:rPr lang="en-GB" sz="2400" dirty="0" smtClean="0"/>
              <a:t>...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8112834" y="4865078"/>
            <a:ext cx="269631" cy="339969"/>
          </a:xfrm>
          <a:prstGeom prst="straightConnector1">
            <a:avLst/>
          </a:prstGeom>
          <a:ln w="44450">
            <a:solidFill>
              <a:srgbClr val="008000"/>
            </a:solidFill>
            <a:prstDash val="solid"/>
            <a:headEnd type="triangl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311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Example: Buying Ice Cream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00200"/>
            <a:ext cx="8435280" cy="5069160"/>
          </a:xfrm>
        </p:spPr>
        <p:txBody>
          <a:bodyPr>
            <a:normAutofit fontScale="85000" lnSpcReduction="10000"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n</a:t>
            </a:r>
            <a:r>
              <a:rPr lang="en-GB" dirty="0" smtClean="0"/>
              <a:t> children, each has some amount of money</a:t>
            </a:r>
          </a:p>
          <a:p>
            <a:pPr lvl="1"/>
            <a:r>
              <a:rPr lang="en-GB" dirty="0" smtClean="0"/>
              <a:t>the </a:t>
            </a:r>
            <a:r>
              <a:rPr lang="en-GB" dirty="0" smtClean="0">
                <a:solidFill>
                  <a:srgbClr val="FF0000"/>
                </a:solidFill>
              </a:rPr>
              <a:t>i</a:t>
            </a:r>
            <a:r>
              <a:rPr lang="en-GB" dirty="0" smtClean="0"/>
              <a:t>-</a:t>
            </a:r>
            <a:r>
              <a:rPr lang="en-GB" dirty="0" err="1" smtClean="0"/>
              <a:t>th</a:t>
            </a:r>
            <a:r>
              <a:rPr lang="en-GB" dirty="0" smtClean="0"/>
              <a:t> child has </a:t>
            </a:r>
            <a:r>
              <a:rPr lang="en-GB" dirty="0" smtClean="0">
                <a:solidFill>
                  <a:srgbClr val="FF0000"/>
                </a:solidFill>
              </a:rPr>
              <a:t>b</a:t>
            </a:r>
            <a:r>
              <a:rPr lang="en-GB" baseline="-25000" dirty="0" smtClean="0">
                <a:solidFill>
                  <a:srgbClr val="FF0000"/>
                </a:solidFill>
              </a:rPr>
              <a:t>i</a:t>
            </a:r>
            <a:r>
              <a:rPr lang="en-GB" dirty="0" smtClean="0">
                <a:solidFill>
                  <a:srgbClr val="FF0000"/>
                </a:solidFill>
              </a:rPr>
              <a:t> </a:t>
            </a:r>
            <a:r>
              <a:rPr lang="en-GB" dirty="0" smtClean="0"/>
              <a:t>dollars</a:t>
            </a:r>
          </a:p>
          <a:p>
            <a:r>
              <a:rPr lang="en-GB" dirty="0" smtClean="0"/>
              <a:t>three types of ice creams are for sale:</a:t>
            </a:r>
          </a:p>
          <a:p>
            <a:pPr lvl="1"/>
            <a:r>
              <a:rPr lang="en-GB" dirty="0" smtClean="0"/>
              <a:t>Type </a:t>
            </a:r>
            <a:r>
              <a:rPr lang="en-GB" dirty="0" smtClean="0">
                <a:solidFill>
                  <a:srgbClr val="00B050"/>
                </a:solidFill>
              </a:rPr>
              <a:t>1</a:t>
            </a:r>
            <a:r>
              <a:rPr lang="en-GB" dirty="0" smtClean="0"/>
              <a:t> costs </a:t>
            </a:r>
            <a:r>
              <a:rPr lang="en-GB" dirty="0" smtClean="0">
                <a:solidFill>
                  <a:srgbClr val="00B050"/>
                </a:solidFill>
              </a:rPr>
              <a:t>$7</a:t>
            </a:r>
            <a:r>
              <a:rPr lang="en-GB" dirty="0" smtClean="0"/>
              <a:t>, contains </a:t>
            </a:r>
            <a:r>
              <a:rPr lang="en-GB" dirty="0" smtClean="0">
                <a:solidFill>
                  <a:srgbClr val="00B050"/>
                </a:solidFill>
              </a:rPr>
              <a:t>500g </a:t>
            </a:r>
          </a:p>
          <a:p>
            <a:pPr lvl="1"/>
            <a:r>
              <a:rPr lang="en-GB" dirty="0" smtClean="0"/>
              <a:t>Type </a:t>
            </a:r>
            <a:r>
              <a:rPr lang="en-GB" dirty="0" smtClean="0">
                <a:solidFill>
                  <a:srgbClr val="00B050"/>
                </a:solidFill>
              </a:rPr>
              <a:t>2</a:t>
            </a:r>
            <a:r>
              <a:rPr lang="en-GB" dirty="0" smtClean="0"/>
              <a:t> costs </a:t>
            </a:r>
            <a:r>
              <a:rPr lang="en-GB" dirty="0" smtClean="0">
                <a:solidFill>
                  <a:srgbClr val="00B050"/>
                </a:solidFill>
              </a:rPr>
              <a:t>$9</a:t>
            </a:r>
            <a:r>
              <a:rPr lang="en-GB" dirty="0" smtClean="0"/>
              <a:t>, contains </a:t>
            </a:r>
            <a:r>
              <a:rPr lang="en-GB" dirty="0" smtClean="0">
                <a:solidFill>
                  <a:srgbClr val="00B050"/>
                </a:solidFill>
              </a:rPr>
              <a:t>750g</a:t>
            </a:r>
          </a:p>
          <a:p>
            <a:pPr lvl="1"/>
            <a:r>
              <a:rPr lang="en-GB" dirty="0" smtClean="0"/>
              <a:t>Type </a:t>
            </a:r>
            <a:r>
              <a:rPr lang="en-GB" dirty="0" smtClean="0">
                <a:solidFill>
                  <a:srgbClr val="00B050"/>
                </a:solidFill>
              </a:rPr>
              <a:t>3 </a:t>
            </a:r>
            <a:r>
              <a:rPr lang="en-GB" dirty="0" smtClean="0"/>
              <a:t>costs </a:t>
            </a:r>
            <a:r>
              <a:rPr lang="en-GB" dirty="0" smtClean="0">
                <a:solidFill>
                  <a:srgbClr val="00B050"/>
                </a:solidFill>
              </a:rPr>
              <a:t>$11</a:t>
            </a:r>
            <a:r>
              <a:rPr lang="en-GB" dirty="0" smtClean="0"/>
              <a:t>, contains </a:t>
            </a:r>
            <a:r>
              <a:rPr lang="en-GB" dirty="0" smtClean="0">
                <a:solidFill>
                  <a:srgbClr val="00B050"/>
                </a:solidFill>
              </a:rPr>
              <a:t>1kg </a:t>
            </a:r>
          </a:p>
          <a:p>
            <a:r>
              <a:rPr lang="en-GB" dirty="0" smtClean="0"/>
              <a:t>children have utility for ice cream, </a:t>
            </a:r>
            <a:br>
              <a:rPr lang="en-GB" dirty="0" smtClean="0"/>
            </a:br>
            <a:r>
              <a:rPr lang="en-GB" dirty="0" smtClean="0"/>
              <a:t>and do not care about money</a:t>
            </a:r>
          </a:p>
          <a:p>
            <a:r>
              <a:rPr lang="en-GB" dirty="0" smtClean="0"/>
              <a:t>The payoff of each group: the maximum quantity </a:t>
            </a:r>
            <a:br>
              <a:rPr lang="en-GB" dirty="0" smtClean="0"/>
            </a:br>
            <a:r>
              <a:rPr lang="en-GB" dirty="0" smtClean="0"/>
              <a:t>of ice cream the members of the group can buy </a:t>
            </a:r>
            <a:br>
              <a:rPr lang="en-GB" dirty="0" smtClean="0"/>
            </a:br>
            <a:r>
              <a:rPr lang="en-GB" dirty="0" smtClean="0"/>
              <a:t>by pooling their money</a:t>
            </a:r>
          </a:p>
          <a:p>
            <a:r>
              <a:rPr lang="en-GB" dirty="0" smtClean="0"/>
              <a:t>The ice cream can be shared arbitrarily within the group</a:t>
            </a:r>
            <a:endParaRPr lang="en-US" dirty="0"/>
          </a:p>
        </p:txBody>
      </p:sp>
      <p:pic>
        <p:nvPicPr>
          <p:cNvPr id="4" name="Picture 3" descr="benjerr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24128" y="3501008"/>
            <a:ext cx="755536" cy="772553"/>
          </a:xfrm>
          <a:prstGeom prst="rect">
            <a:avLst/>
          </a:prstGeom>
        </p:spPr>
      </p:pic>
      <p:pic>
        <p:nvPicPr>
          <p:cNvPr id="5" name="Picture 4" descr="benjerr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3284984"/>
            <a:ext cx="966802" cy="988577"/>
          </a:xfrm>
          <a:prstGeom prst="rect">
            <a:avLst/>
          </a:prstGeom>
        </p:spPr>
      </p:pic>
      <p:pic>
        <p:nvPicPr>
          <p:cNvPr id="6" name="Picture 5" descr="benjerr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524327" y="3140968"/>
            <a:ext cx="1107645" cy="11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39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How Is a Cooperative Game Played?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 smtClean="0"/>
              <a:t>Even though agents work together </a:t>
            </a:r>
            <a:br>
              <a:rPr lang="en-GB" dirty="0" smtClean="0"/>
            </a:br>
            <a:r>
              <a:rPr lang="en-GB" dirty="0" smtClean="0"/>
              <a:t>they are still </a:t>
            </a:r>
            <a:r>
              <a:rPr lang="en-GB" dirty="0" smtClean="0">
                <a:solidFill>
                  <a:schemeClr val="accent1"/>
                </a:solidFill>
              </a:rPr>
              <a:t>selfish</a:t>
            </a:r>
          </a:p>
          <a:p>
            <a:r>
              <a:rPr lang="en-GB" dirty="0" smtClean="0"/>
              <a:t>The partition into coalitions and payoff distribution should be such that no player </a:t>
            </a:r>
            <a:br>
              <a:rPr lang="en-GB" dirty="0" smtClean="0"/>
            </a:br>
            <a:r>
              <a:rPr lang="en-GB" dirty="0" smtClean="0"/>
              <a:t>(or group of players) has an </a:t>
            </a:r>
            <a:r>
              <a:rPr lang="en-GB" dirty="0" smtClean="0">
                <a:solidFill>
                  <a:schemeClr val="accent1"/>
                </a:solidFill>
              </a:rPr>
              <a:t>incentive to deviate</a:t>
            </a:r>
          </a:p>
          <a:p>
            <a:r>
              <a:rPr lang="en-GB" dirty="0" smtClean="0"/>
              <a:t>We may also want to ensure that the outcome is </a:t>
            </a:r>
            <a:r>
              <a:rPr lang="en-GB" dirty="0" smtClean="0">
                <a:solidFill>
                  <a:schemeClr val="accent1"/>
                </a:solidFill>
              </a:rPr>
              <a:t>fair</a:t>
            </a:r>
            <a:r>
              <a:rPr lang="en-GB" dirty="0" smtClean="0"/>
              <a:t>: the payoff of each agent is proportional to his </a:t>
            </a:r>
            <a:r>
              <a:rPr lang="en-GB" dirty="0" smtClean="0">
                <a:solidFill>
                  <a:schemeClr val="accent1"/>
                </a:solidFill>
              </a:rPr>
              <a:t>contribution</a:t>
            </a:r>
          </a:p>
          <a:p>
            <a:r>
              <a:rPr lang="en-GB" dirty="0" smtClean="0"/>
              <a:t>We will now see how to formalize these ideas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032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chemeClr val="tx1"/>
          </a:solidFill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28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41005</TotalTime>
  <Words>7729</Words>
  <Application>Microsoft Office PowerPoint</Application>
  <PresentationFormat>On-screen Show (4:3)</PresentationFormat>
  <Paragraphs>907</Paragraphs>
  <Slides>75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75</vt:i4>
      </vt:variant>
    </vt:vector>
  </HeadingPairs>
  <TitlesOfParts>
    <vt:vector size="83" baseType="lpstr">
      <vt:lpstr>宋体</vt:lpstr>
      <vt:lpstr>Algerian</vt:lpstr>
      <vt:lpstr>Arial</vt:lpstr>
      <vt:lpstr>Calibri</vt:lpstr>
      <vt:lpstr>Cambria Math</vt:lpstr>
      <vt:lpstr>Symbol</vt:lpstr>
      <vt:lpstr>Times New Roman</vt:lpstr>
      <vt:lpstr>Office Theme</vt:lpstr>
      <vt:lpstr>PowerPoint Presentation</vt:lpstr>
      <vt:lpstr>Main Reference</vt:lpstr>
      <vt:lpstr>Outline</vt:lpstr>
      <vt:lpstr>Non-cooperative vs.  Cooperative Games</vt:lpstr>
      <vt:lpstr>Example: Happy Farmers</vt:lpstr>
      <vt:lpstr>Actions and Payoffs</vt:lpstr>
      <vt:lpstr>Happy Farmers Revisited</vt:lpstr>
      <vt:lpstr>Example: Buying Ice Cream</vt:lpstr>
      <vt:lpstr>How Is a Cooperative Game Played? </vt:lpstr>
      <vt:lpstr>Cooperative Games Formalized</vt:lpstr>
      <vt:lpstr>Ice-Cream Game: Characteristic Function</vt:lpstr>
      <vt:lpstr>Transferable Utility Games: Outcome</vt:lpstr>
      <vt:lpstr>Transferable Utility Games: Outcome</vt:lpstr>
      <vt:lpstr>Ice-Cream Game: Outcomes</vt:lpstr>
      <vt:lpstr>Superadditive Games</vt:lpstr>
      <vt:lpstr>Induced Subgraph Games  (Friends and Enemies)</vt:lpstr>
      <vt:lpstr>Superadditive Games</vt:lpstr>
      <vt:lpstr>Weighted Voting Games</vt:lpstr>
      <vt:lpstr>Generalization: Simple Games </vt:lpstr>
      <vt:lpstr>WVG and Simple Games</vt:lpstr>
      <vt:lpstr>WVG and Simple Games</vt:lpstr>
      <vt:lpstr>What Is a Good Outcome?</vt:lpstr>
      <vt:lpstr>Stability</vt:lpstr>
      <vt:lpstr>Ice-Cream Game: Core</vt:lpstr>
      <vt:lpstr>Games with Empty Core</vt:lpstr>
      <vt:lpstr> Convex Games </vt:lpstr>
      <vt:lpstr>Convex Games: Examples</vt:lpstr>
      <vt:lpstr>Example: Induced Subgraph Games</vt:lpstr>
      <vt:lpstr>Convex Games:  Non-Emptiness of The Core</vt:lpstr>
      <vt:lpstr>Convex Games Have Non-Empty Core</vt:lpstr>
      <vt:lpstr>Convex Games: Remarks</vt:lpstr>
      <vt:lpstr>Stability in Simple Games</vt:lpstr>
      <vt:lpstr>Stability in Simple Games</vt:lpstr>
      <vt:lpstr>Simple Games:  Checking Non-Emptiness of the Core</vt:lpstr>
      <vt:lpstr>e-Core</vt:lpstr>
      <vt:lpstr>Least Core</vt:lpstr>
      <vt:lpstr>Stability vs. Fairness</vt:lpstr>
      <vt:lpstr>Marginal Contribution</vt:lpstr>
      <vt:lpstr>Average Marginal Contribution</vt:lpstr>
      <vt:lpstr>Shapley Value</vt:lpstr>
      <vt:lpstr>Shapley Value:  Probabilistic Interpretation</vt:lpstr>
      <vt:lpstr>Ice-Cream Game: Shapley Value</vt:lpstr>
      <vt:lpstr>Shapley Value: Properties (1)</vt:lpstr>
      <vt:lpstr>Shapley Value: Properties (2)</vt:lpstr>
      <vt:lpstr>Shapley Value: Properties (3)</vt:lpstr>
      <vt:lpstr>Shapley Value: Properties (4)</vt:lpstr>
      <vt:lpstr>Axiomatic Characterization</vt:lpstr>
      <vt:lpstr>From Permutations to Coalitions</vt:lpstr>
      <vt:lpstr>Induced Subgraph Games</vt:lpstr>
      <vt:lpstr>Induced Subgraph Games:  Shapley Value</vt:lpstr>
      <vt:lpstr>Shapley Value in  Weighted Voting Games</vt:lpstr>
      <vt:lpstr>Beyond Transferable Utility</vt:lpstr>
      <vt:lpstr>Non-Transferable Utility Games: Writing Papers</vt:lpstr>
      <vt:lpstr>Hedonic Games</vt:lpstr>
      <vt:lpstr>Hedonic Games: Stability</vt:lpstr>
      <vt:lpstr>Stable matching problem</vt:lpstr>
      <vt:lpstr>Perfect matching</vt:lpstr>
      <vt:lpstr>Unstable pair</vt:lpstr>
      <vt:lpstr>Stable matching problem</vt:lpstr>
      <vt:lpstr>Stable Matching as a Hedonic Game</vt:lpstr>
      <vt:lpstr>Stable roommate problem</vt:lpstr>
      <vt:lpstr>Gale-Shapley deferred  acceptance algorithm</vt:lpstr>
      <vt:lpstr>Gale-Shapley: termination</vt:lpstr>
      <vt:lpstr>Gale-Shapley: perfection</vt:lpstr>
      <vt:lpstr>Gale-Shapley: stability</vt:lpstr>
      <vt:lpstr>A Nobel Prize winning algorithm</vt:lpstr>
      <vt:lpstr>Extension: many-to-one stable matching</vt:lpstr>
      <vt:lpstr>Extension: unacceptable pairs</vt:lpstr>
      <vt:lpstr>Extension: indifferences</vt:lpstr>
      <vt:lpstr>Understanding the solution</vt:lpstr>
      <vt:lpstr>Understanding the solution</vt:lpstr>
      <vt:lpstr>Man-optimal matchings</vt:lpstr>
      <vt:lpstr>Man-optimal matchings</vt:lpstr>
      <vt:lpstr>Man-optimal matchings</vt:lpstr>
      <vt:lpstr>Women pessimality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MAS371: Mathematical Foundations of Game Theory  Lecture 1</dc:title>
  <dc:creator>Edith Elkind</dc:creator>
  <cp:lastModifiedBy>Prof. LI Minming</cp:lastModifiedBy>
  <cp:revision>254</cp:revision>
  <cp:lastPrinted>2022-02-28T01:42:59Z</cp:lastPrinted>
  <dcterms:created xsi:type="dcterms:W3CDTF">2011-01-22T04:27:03Z</dcterms:created>
  <dcterms:modified xsi:type="dcterms:W3CDTF">2023-02-21T02:15:07Z</dcterms:modified>
</cp:coreProperties>
</file>