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Override1.xml" ContentType="application/vnd.openxmlformats-officedocument.themeOverrid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2.xml" ContentType="application/vnd.openxmlformats-officedocument.themeOverrid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>
  <p:sldMasterIdLst>
    <p:sldMasterId id="2147483648" r:id="rId1"/>
  </p:sldMasterIdLst>
  <p:notesMasterIdLst>
    <p:notesMasterId r:id="rId16"/>
  </p:notesMasterIdLst>
  <p:handoutMasterIdLst>
    <p:handoutMasterId r:id="rId17"/>
  </p:handoutMasterIdLst>
  <p:sldIdLst>
    <p:sldId id="290" r:id="rId2"/>
    <p:sldId id="1080" r:id="rId3"/>
    <p:sldId id="1083" r:id="rId4"/>
    <p:sldId id="1079" r:id="rId5"/>
    <p:sldId id="1084" r:id="rId6"/>
    <p:sldId id="1051" r:id="rId7"/>
    <p:sldId id="1074" r:id="rId8"/>
    <p:sldId id="1068" r:id="rId9"/>
    <p:sldId id="1075" r:id="rId10"/>
    <p:sldId id="1085" r:id="rId11"/>
    <p:sldId id="1086" r:id="rId12"/>
    <p:sldId id="1087" r:id="rId13"/>
    <p:sldId id="1088" r:id="rId14"/>
    <p:sldId id="1091" r:id="rId15"/>
  </p:sldIdLst>
  <p:sldSz cx="9902825" cy="6858000"/>
  <p:notesSz cx="9874250" cy="679767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sz="28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5pPr>
    <a:lvl6pPr marL="2286000" algn="l" defTabSz="914400" rtl="0" eaLnBrk="1" latinLnBrk="0" hangingPunct="1">
      <a:defRPr sz="28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6pPr>
    <a:lvl7pPr marL="2743200" algn="l" defTabSz="914400" rtl="0" eaLnBrk="1" latinLnBrk="0" hangingPunct="1">
      <a:defRPr sz="28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7pPr>
    <a:lvl8pPr marL="3200400" algn="l" defTabSz="914400" rtl="0" eaLnBrk="1" latinLnBrk="0" hangingPunct="1">
      <a:defRPr sz="28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8pPr>
    <a:lvl9pPr marL="3657600" algn="l" defTabSz="914400" rtl="0" eaLnBrk="1" latinLnBrk="0" hangingPunct="1">
      <a:defRPr sz="2800" kern="1200">
        <a:solidFill>
          <a:schemeClr val="tx1"/>
        </a:solidFill>
        <a:latin typeface="Times New Roman" panose="0202050305040509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1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1503">
          <p15:clr>
            <a:srgbClr val="A4A3A4"/>
          </p15:clr>
        </p15:guide>
        <p15:guide id="2" pos="44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clrMru>
    <a:srgbClr val="003C78"/>
    <a:srgbClr val="285078"/>
    <a:srgbClr val="1E3C5A"/>
    <a:srgbClr val="234669"/>
    <a:srgbClr val="264B71"/>
    <a:srgbClr val="FF3333"/>
    <a:srgbClr val="FFCC99"/>
    <a:srgbClr val="CCE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4E76DC26-A7AE-6740-8799-38E39967BE56}" v="15" dt="2024-12-31T15:27:07.03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93296810-A885-4BE3-A3E7-6D5BEEA58F35}" styleName="中度样式 2 - 强调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3891" autoAdjust="0"/>
    <p:restoredTop sz="95442" autoAdjust="0"/>
  </p:normalViewPr>
  <p:slideViewPr>
    <p:cSldViewPr showGuides="1">
      <p:cViewPr varScale="1">
        <p:scale>
          <a:sx n="116" d="100"/>
          <a:sy n="116" d="100"/>
        </p:scale>
        <p:origin x="864" y="192"/>
      </p:cViewPr>
      <p:guideLst>
        <p:guide orient="horz" pos="2160"/>
        <p:guide pos="3119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75" d="100"/>
        <a:sy n="75" d="100"/>
      </p:scale>
      <p:origin x="0" y="0"/>
    </p:cViewPr>
  </p:sorterViewPr>
  <p:notesViewPr>
    <p:cSldViewPr>
      <p:cViewPr varScale="1">
        <p:scale>
          <a:sx n="20" d="100"/>
          <a:sy n="20" d="100"/>
        </p:scale>
        <p:origin x="-1088" y="-84"/>
      </p:cViewPr>
      <p:guideLst>
        <p:guide orient="horz" pos="1503"/>
        <p:guide pos="4494"/>
      </p:guideLst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microsoft.com/office/2015/10/relationships/revisionInfo" Target="revisionInfo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Zhian HUANG 黄志安" userId="fd12ee71-6959-4e17-a5fe-ce6622fbf510" providerId="ADAL" clId="{4E76DC26-A7AE-6740-8799-38E39967BE56}"/>
    <pc:docChg chg="undo custSel addSld delSld modSld">
      <pc:chgData name="Zhian HUANG 黄志安" userId="fd12ee71-6959-4e17-a5fe-ce6622fbf510" providerId="ADAL" clId="{4E76DC26-A7AE-6740-8799-38E39967BE56}" dt="2025-01-06T08:05:34.482" v="682" actId="20577"/>
      <pc:docMkLst>
        <pc:docMk/>
      </pc:docMkLst>
      <pc:sldChg chg="modSp mod">
        <pc:chgData name="Zhian HUANG 黄志安" userId="fd12ee71-6959-4e17-a5fe-ce6622fbf510" providerId="ADAL" clId="{4E76DC26-A7AE-6740-8799-38E39967BE56}" dt="2025-01-06T08:05:34.482" v="682" actId="20577"/>
        <pc:sldMkLst>
          <pc:docMk/>
          <pc:sldMk cId="0" sldId="290"/>
        </pc:sldMkLst>
        <pc:spChg chg="mod">
          <ac:chgData name="Zhian HUANG 黄志安" userId="fd12ee71-6959-4e17-a5fe-ce6622fbf510" providerId="ADAL" clId="{4E76DC26-A7AE-6740-8799-38E39967BE56}" dt="2025-01-06T08:05:34.482" v="682" actId="20577"/>
          <ac:spMkLst>
            <pc:docMk/>
            <pc:sldMk cId="0" sldId="290"/>
            <ac:spMk id="3075" creationId="{00000000-0000-0000-0000-000000000000}"/>
          </ac:spMkLst>
        </pc:spChg>
        <pc:spChg chg="mod">
          <ac:chgData name="Zhian HUANG 黄志安" userId="fd12ee71-6959-4e17-a5fe-ce6622fbf510" providerId="ADAL" clId="{4E76DC26-A7AE-6740-8799-38E39967BE56}" dt="2024-12-27T03:53:45.857" v="133" actId="20577"/>
          <ac:spMkLst>
            <pc:docMk/>
            <pc:sldMk cId="0" sldId="290"/>
            <ac:spMk id="3076" creationId="{00000000-0000-0000-0000-000000000000}"/>
          </ac:spMkLst>
        </pc:spChg>
      </pc:sldChg>
      <pc:sldChg chg="modSp del mod">
        <pc:chgData name="Zhian HUANG 黄志安" userId="fd12ee71-6959-4e17-a5fe-ce6622fbf510" providerId="ADAL" clId="{4E76DC26-A7AE-6740-8799-38E39967BE56}" dt="2024-12-27T03:53:59.052" v="134" actId="2696"/>
        <pc:sldMkLst>
          <pc:docMk/>
          <pc:sldMk cId="0" sldId="1067"/>
        </pc:sldMkLst>
        <pc:spChg chg="mod">
          <ac:chgData name="Zhian HUANG 黄志安" userId="fd12ee71-6959-4e17-a5fe-ce6622fbf510" providerId="ADAL" clId="{4E76DC26-A7AE-6740-8799-38E39967BE56}" dt="2024-12-27T03:53:31.064" v="130" actId="20577"/>
          <ac:spMkLst>
            <pc:docMk/>
            <pc:sldMk cId="0" sldId="1067"/>
            <ac:spMk id="3" creationId="{00000000-0000-0000-0000-000000000000}"/>
          </ac:spMkLst>
        </pc:spChg>
      </pc:sldChg>
      <pc:sldChg chg="addSp modSp mod">
        <pc:chgData name="Zhian HUANG 黄志安" userId="fd12ee71-6959-4e17-a5fe-ce6622fbf510" providerId="ADAL" clId="{4E76DC26-A7AE-6740-8799-38E39967BE56}" dt="2025-01-01T10:07:21.538" v="654" actId="20577"/>
        <pc:sldMkLst>
          <pc:docMk/>
          <pc:sldMk cId="0" sldId="1068"/>
        </pc:sldMkLst>
        <pc:spChg chg="add mod">
          <ac:chgData name="Zhian HUANG 黄志安" userId="fd12ee71-6959-4e17-a5fe-ce6622fbf510" providerId="ADAL" clId="{4E76DC26-A7AE-6740-8799-38E39967BE56}" dt="2025-01-01T10:07:21.538" v="654" actId="20577"/>
          <ac:spMkLst>
            <pc:docMk/>
            <pc:sldMk cId="0" sldId="1068"/>
            <ac:spMk id="3" creationId="{8AD8FCC7-B1B0-E1D4-E7EC-DD76734CCE96}"/>
          </ac:spMkLst>
        </pc:spChg>
        <pc:spChg chg="mod">
          <ac:chgData name="Zhian HUANG 黄志安" userId="fd12ee71-6959-4e17-a5fe-ce6622fbf510" providerId="ADAL" clId="{4E76DC26-A7AE-6740-8799-38E39967BE56}" dt="2025-01-01T10:07:17.179" v="652" actId="20577"/>
          <ac:spMkLst>
            <pc:docMk/>
            <pc:sldMk cId="0" sldId="1068"/>
            <ac:spMk id="37891" creationId="{00000000-0000-0000-0000-000000000000}"/>
          </ac:spMkLst>
        </pc:spChg>
      </pc:sldChg>
      <pc:sldChg chg="modSp mod">
        <pc:chgData name="Zhian HUANG 黄志安" userId="fd12ee71-6959-4e17-a5fe-ce6622fbf510" providerId="ADAL" clId="{4E76DC26-A7AE-6740-8799-38E39967BE56}" dt="2024-12-31T15:27:07.037" v="628"/>
        <pc:sldMkLst>
          <pc:docMk/>
          <pc:sldMk cId="0" sldId="1075"/>
        </pc:sldMkLst>
        <pc:graphicFrameChg chg="mod modGraphic">
          <ac:chgData name="Zhian HUANG 黄志安" userId="fd12ee71-6959-4e17-a5fe-ce6622fbf510" providerId="ADAL" clId="{4E76DC26-A7AE-6740-8799-38E39967BE56}" dt="2024-12-31T15:27:07.037" v="628"/>
          <ac:graphicFrameMkLst>
            <pc:docMk/>
            <pc:sldMk cId="0" sldId="1075"/>
            <ac:graphicFrameMk id="5" creationId="{00000000-0000-0000-0000-000000000000}"/>
          </ac:graphicFrameMkLst>
        </pc:graphicFrameChg>
      </pc:sldChg>
      <pc:sldChg chg="modSp add del mod">
        <pc:chgData name="Zhian HUANG 黄志安" userId="fd12ee71-6959-4e17-a5fe-ce6622fbf510" providerId="ADAL" clId="{4E76DC26-A7AE-6740-8799-38E39967BE56}" dt="2025-01-06T02:15:55.271" v="678" actId="20577"/>
        <pc:sldMkLst>
          <pc:docMk/>
          <pc:sldMk cId="0" sldId="1079"/>
        </pc:sldMkLst>
        <pc:spChg chg="mod">
          <ac:chgData name="Zhian HUANG 黄志安" userId="fd12ee71-6959-4e17-a5fe-ce6622fbf510" providerId="ADAL" clId="{4E76DC26-A7AE-6740-8799-38E39967BE56}" dt="2025-01-06T02:15:55.271" v="678" actId="20577"/>
          <ac:spMkLst>
            <pc:docMk/>
            <pc:sldMk cId="0" sldId="1079"/>
            <ac:spMk id="3" creationId="{00000000-0000-0000-0000-000000000000}"/>
          </ac:spMkLst>
        </pc:spChg>
      </pc:sldChg>
      <pc:sldChg chg="modSp mod">
        <pc:chgData name="Zhian HUANG 黄志安" userId="fd12ee71-6959-4e17-a5fe-ce6622fbf510" providerId="ADAL" clId="{4E76DC26-A7AE-6740-8799-38E39967BE56}" dt="2024-12-31T08:04:56.790" v="163" actId="1076"/>
        <pc:sldMkLst>
          <pc:docMk/>
          <pc:sldMk cId="0" sldId="1080"/>
        </pc:sldMkLst>
        <pc:spChg chg="mod">
          <ac:chgData name="Zhian HUANG 黄志安" userId="fd12ee71-6959-4e17-a5fe-ce6622fbf510" providerId="ADAL" clId="{4E76DC26-A7AE-6740-8799-38E39967BE56}" dt="2024-12-31T08:04:04.154" v="151" actId="20577"/>
          <ac:spMkLst>
            <pc:docMk/>
            <pc:sldMk cId="0" sldId="1080"/>
            <ac:spMk id="2" creationId="{00000000-0000-0000-0000-000000000000}"/>
          </ac:spMkLst>
        </pc:spChg>
        <pc:spChg chg="mod">
          <ac:chgData name="Zhian HUANG 黄志安" userId="fd12ee71-6959-4e17-a5fe-ce6622fbf510" providerId="ADAL" clId="{4E76DC26-A7AE-6740-8799-38E39967BE56}" dt="2024-12-31T08:04:56.790" v="163" actId="1076"/>
          <ac:spMkLst>
            <pc:docMk/>
            <pc:sldMk cId="0" sldId="1080"/>
            <ac:spMk id="3" creationId="{00000000-0000-0000-0000-000000000000}"/>
          </ac:spMkLst>
        </pc:spChg>
      </pc:sldChg>
      <pc:sldChg chg="modSp mod">
        <pc:chgData name="Zhian HUANG 黄志安" userId="fd12ee71-6959-4e17-a5fe-ce6622fbf510" providerId="ADAL" clId="{4E76DC26-A7AE-6740-8799-38E39967BE56}" dt="2024-12-31T08:15:34.932" v="203" actId="20577"/>
        <pc:sldMkLst>
          <pc:docMk/>
          <pc:sldMk cId="0" sldId="1083"/>
        </pc:sldMkLst>
        <pc:spChg chg="mod">
          <ac:chgData name="Zhian HUANG 黄志安" userId="fd12ee71-6959-4e17-a5fe-ce6622fbf510" providerId="ADAL" clId="{4E76DC26-A7AE-6740-8799-38E39967BE56}" dt="2024-12-31T08:15:34.932" v="203" actId="20577"/>
          <ac:spMkLst>
            <pc:docMk/>
            <pc:sldMk cId="0" sldId="1083"/>
            <ac:spMk id="3" creationId="{00000000-0000-0000-0000-000000000000}"/>
          </ac:spMkLst>
        </pc:spChg>
      </pc:sldChg>
      <pc:sldChg chg="modSp mod">
        <pc:chgData name="Zhian HUANG 黄志安" userId="fd12ee71-6959-4e17-a5fe-ce6622fbf510" providerId="ADAL" clId="{4E76DC26-A7AE-6740-8799-38E39967BE56}" dt="2024-12-31T16:16:32.704" v="634" actId="20577"/>
        <pc:sldMkLst>
          <pc:docMk/>
          <pc:sldMk cId="0" sldId="1085"/>
        </pc:sldMkLst>
        <pc:spChg chg="mod">
          <ac:chgData name="Zhian HUANG 黄志安" userId="fd12ee71-6959-4e17-a5fe-ce6622fbf510" providerId="ADAL" clId="{4E76DC26-A7AE-6740-8799-38E39967BE56}" dt="2024-12-31T16:16:32.704" v="634" actId="20577"/>
          <ac:spMkLst>
            <pc:docMk/>
            <pc:sldMk cId="0" sldId="1085"/>
            <ac:spMk id="3" creationId="{00000000-0000-0000-0000-000000000000}"/>
          </ac:spMkLst>
        </pc:spChg>
      </pc:sldChg>
      <pc:sldChg chg="modSp">
        <pc:chgData name="Zhian HUANG 黄志安" userId="fd12ee71-6959-4e17-a5fe-ce6622fbf510" providerId="ADAL" clId="{4E76DC26-A7AE-6740-8799-38E39967BE56}" dt="2024-12-31T08:40:27.304" v="411" actId="1076"/>
        <pc:sldMkLst>
          <pc:docMk/>
          <pc:sldMk cId="0" sldId="1086"/>
        </pc:sldMkLst>
        <pc:spChg chg="mod">
          <ac:chgData name="Zhian HUANG 黄志安" userId="fd12ee71-6959-4e17-a5fe-ce6622fbf510" providerId="ADAL" clId="{4E76DC26-A7AE-6740-8799-38E39967BE56}" dt="2024-12-31T08:40:27.304" v="411" actId="1076"/>
          <ac:spMkLst>
            <pc:docMk/>
            <pc:sldMk cId="0" sldId="1086"/>
            <ac:spMk id="3" creationId="{00000000-0000-0000-0000-000000000000}"/>
          </ac:spMkLst>
        </pc:spChg>
      </pc:sldChg>
      <pc:sldChg chg="modSp mod">
        <pc:chgData name="Zhian HUANG 黄志安" userId="fd12ee71-6959-4e17-a5fe-ce6622fbf510" providerId="ADAL" clId="{4E76DC26-A7AE-6740-8799-38E39967BE56}" dt="2024-12-31T08:52:20.331" v="420" actId="14100"/>
        <pc:sldMkLst>
          <pc:docMk/>
          <pc:sldMk cId="0" sldId="1087"/>
        </pc:sldMkLst>
        <pc:spChg chg="mod">
          <ac:chgData name="Zhian HUANG 黄志安" userId="fd12ee71-6959-4e17-a5fe-ce6622fbf510" providerId="ADAL" clId="{4E76DC26-A7AE-6740-8799-38E39967BE56}" dt="2024-12-31T08:52:20.331" v="420" actId="14100"/>
          <ac:spMkLst>
            <pc:docMk/>
            <pc:sldMk cId="0" sldId="1087"/>
            <ac:spMk id="3" creationId="{00000000-0000-0000-0000-000000000000}"/>
          </ac:spMkLst>
        </pc:spChg>
      </pc:sldChg>
      <pc:sldChg chg="modSp mod">
        <pc:chgData name="Zhian HUANG 黄志安" userId="fd12ee71-6959-4e17-a5fe-ce6622fbf510" providerId="ADAL" clId="{4E76DC26-A7AE-6740-8799-38E39967BE56}" dt="2024-12-31T15:59:04.524" v="630" actId="20577"/>
        <pc:sldMkLst>
          <pc:docMk/>
          <pc:sldMk cId="0" sldId="1088"/>
        </pc:sldMkLst>
        <pc:spChg chg="mod">
          <ac:chgData name="Zhian HUANG 黄志安" userId="fd12ee71-6959-4e17-a5fe-ce6622fbf510" providerId="ADAL" clId="{4E76DC26-A7AE-6740-8799-38E39967BE56}" dt="2024-12-31T15:59:04.524" v="630" actId="20577"/>
          <ac:spMkLst>
            <pc:docMk/>
            <pc:sldMk cId="0" sldId="1088"/>
            <ac:spMk id="3" creationId="{00000000-0000-0000-0000-000000000000}"/>
          </ac:spMkLst>
        </pc:spChg>
      </pc:sldChg>
      <pc:sldChg chg="addSp delSp modSp mod">
        <pc:chgData name="Zhian HUANG 黄志安" userId="fd12ee71-6959-4e17-a5fe-ce6622fbf510" providerId="ADAL" clId="{4E76DC26-A7AE-6740-8799-38E39967BE56}" dt="2024-12-31T09:30:04.748" v="535" actId="1076"/>
        <pc:sldMkLst>
          <pc:docMk/>
          <pc:sldMk cId="0" sldId="1091"/>
        </pc:sldMkLst>
        <pc:spChg chg="mod">
          <ac:chgData name="Zhian HUANG 黄志安" userId="fd12ee71-6959-4e17-a5fe-ce6622fbf510" providerId="ADAL" clId="{4E76DC26-A7AE-6740-8799-38E39967BE56}" dt="2024-12-31T09:29:33.021" v="525" actId="14100"/>
          <ac:spMkLst>
            <pc:docMk/>
            <pc:sldMk cId="0" sldId="1091"/>
            <ac:spMk id="3" creationId="{00000000-0000-0000-0000-000000000000}"/>
          </ac:spMkLst>
        </pc:spChg>
        <pc:picChg chg="add del mod">
          <ac:chgData name="Zhian HUANG 黄志安" userId="fd12ee71-6959-4e17-a5fe-ce6622fbf510" providerId="ADAL" clId="{4E76DC26-A7AE-6740-8799-38E39967BE56}" dt="2024-12-31T09:29:40.062" v="529" actId="478"/>
          <ac:picMkLst>
            <pc:docMk/>
            <pc:sldMk cId="0" sldId="1091"/>
            <ac:picMk id="5" creationId="{3A3EECC7-798B-0EE2-ECB7-9D99BE9A7ABF}"/>
          </ac:picMkLst>
        </pc:picChg>
        <pc:picChg chg="del">
          <ac:chgData name="Zhian HUANG 黄志安" userId="fd12ee71-6959-4e17-a5fe-ce6622fbf510" providerId="ADAL" clId="{4E76DC26-A7AE-6740-8799-38E39967BE56}" dt="2024-12-31T09:29:07.487" v="515" actId="478"/>
          <ac:picMkLst>
            <pc:docMk/>
            <pc:sldMk cId="0" sldId="1091"/>
            <ac:picMk id="6" creationId="{00000000-0000-0000-0000-000000000000}"/>
          </ac:picMkLst>
        </pc:picChg>
        <pc:picChg chg="add mod">
          <ac:chgData name="Zhian HUANG 黄志安" userId="fd12ee71-6959-4e17-a5fe-ce6622fbf510" providerId="ADAL" clId="{4E76DC26-A7AE-6740-8799-38E39967BE56}" dt="2024-12-31T09:30:04.748" v="535" actId="1076"/>
          <ac:picMkLst>
            <pc:docMk/>
            <pc:sldMk cId="0" sldId="1091"/>
            <ac:picMk id="7" creationId="{CF95F074-670A-87D8-687F-126F83E5B7A6}"/>
          </ac:picMkLst>
        </pc:picChg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32143" y="-1124"/>
            <a:ext cx="4232128" cy="315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105" tIns="0" rIns="19105" bIns="0" numCol="1" anchor="t" anchorCtr="0" compatLnSpc="1"/>
          <a:lstStyle>
            <a:lvl1pPr defTabSz="86868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5609981" y="-1124"/>
            <a:ext cx="4232128" cy="315831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105" tIns="0" rIns="19105" bIns="0" numCol="1" anchor="t" anchorCtr="0" compatLnSpc="1"/>
          <a:lstStyle>
            <a:lvl1pPr algn="r" defTabSz="868680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0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32143" y="6430142"/>
            <a:ext cx="4232128" cy="368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105" tIns="0" rIns="19105" bIns="0" numCol="1" anchor="b" anchorCtr="0" compatLnSpc="1"/>
          <a:lstStyle>
            <a:lvl1pPr defTabSz="868680">
              <a:defRPr sz="1000" i="1"/>
            </a:lvl1pPr>
          </a:lstStyle>
          <a:p>
            <a:pPr>
              <a:defRPr/>
            </a:pPr>
            <a:r>
              <a:rPr lang="en-US"/>
              <a:t>Software Design</a:t>
            </a:r>
          </a:p>
        </p:txBody>
      </p:sp>
      <p:sp>
        <p:nvSpPr>
          <p:cNvPr id="4101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5609981" y="6430142"/>
            <a:ext cx="4232128" cy="368657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105" tIns="0" rIns="19105" bIns="0" numCol="1" anchor="b" anchorCtr="0" compatLnSpc="1"/>
          <a:lstStyle>
            <a:lvl1pPr algn="r" defTabSz="868680">
              <a:defRPr sz="1000" i="1"/>
            </a:lvl1pPr>
          </a:lstStyle>
          <a:p>
            <a:pPr>
              <a:defRPr/>
            </a:pPr>
            <a:fld id="{B0AC2A3D-B99B-4BE3-904E-8F9BDE86B7D8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-25714" y="-6743"/>
            <a:ext cx="4315698" cy="338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105" tIns="0" rIns="19105" bIns="0" numCol="1" anchor="t" anchorCtr="0" compatLnSpc="1"/>
          <a:lstStyle>
            <a:lvl1pPr defTabSz="84264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1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5584267" y="-6743"/>
            <a:ext cx="4315698" cy="338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105" tIns="0" rIns="19105" bIns="0" numCol="1" anchor="t" anchorCtr="0" compatLnSpc="1"/>
          <a:lstStyle>
            <a:lvl1pPr algn="r" defTabSz="842645">
              <a:defRPr sz="1000" i="1"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229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098800" y="512763"/>
            <a:ext cx="3676650" cy="254635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053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1272854" y="3230244"/>
            <a:ext cx="7328544" cy="3070643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87569" tIns="41397" rIns="87569" bIns="41397" numCol="1" anchor="t" anchorCtr="0" compatLnSpc="1"/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2054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-25714" y="6466109"/>
            <a:ext cx="4315698" cy="338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105" tIns="0" rIns="19105" bIns="0" numCol="1" anchor="b" anchorCtr="0" compatLnSpc="1"/>
          <a:lstStyle>
            <a:lvl1pPr defTabSz="842645">
              <a:defRPr sz="1000" i="1"/>
            </a:lvl1pPr>
          </a:lstStyle>
          <a:p>
            <a:pPr>
              <a:defRPr/>
            </a:pPr>
            <a:r>
              <a:rPr lang="en-US"/>
              <a:t>Software Design</a:t>
            </a:r>
          </a:p>
        </p:txBody>
      </p:sp>
      <p:sp>
        <p:nvSpPr>
          <p:cNvPr id="2055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5584267" y="6466109"/>
            <a:ext cx="4315698" cy="33831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19105" tIns="0" rIns="19105" bIns="0" numCol="1" anchor="b" anchorCtr="0" compatLnSpc="1"/>
          <a:lstStyle>
            <a:lvl1pPr algn="r" defTabSz="842645">
              <a:defRPr sz="1000" i="1"/>
            </a:lvl1pPr>
          </a:lstStyle>
          <a:p>
            <a:pPr>
              <a:defRPr/>
            </a:pPr>
            <a:fld id="{A7E88535-4BEA-4EE8-AB4A-C9FA970A982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hdr="0" dt="0"/>
  <p:notesStyle>
    <a:lvl1pPr algn="l" defTabSz="84010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1pPr>
    <a:lvl2pPr marL="440055" algn="l" defTabSz="84010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2pPr>
    <a:lvl3pPr marL="875030" algn="l" defTabSz="84010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3pPr>
    <a:lvl4pPr marL="1316355" algn="l" defTabSz="84010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4pPr>
    <a:lvl5pPr marL="1752600" algn="l" defTabSz="840105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panose="020B0604020202090204" pitchFamily="34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r>
              <a:rPr lang="en-US" sz="1000"/>
              <a:t>Software Design</a:t>
            </a:r>
          </a:p>
        </p:txBody>
      </p:sp>
      <p:sp>
        <p:nvSpPr>
          <p:cNvPr id="13315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fld id="{9230C636-ECB8-47BE-92DE-F91BE5C0FACE}" type="slidenum">
              <a:rPr lang="en-US" sz="1000" smtClean="0"/>
              <a:t>1</a:t>
            </a:fld>
            <a:endParaRPr lang="en-US" sz="1000"/>
          </a:p>
        </p:txBody>
      </p:sp>
      <p:sp>
        <p:nvSpPr>
          <p:cNvPr id="13316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3317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r>
              <a:rPr lang="en-US" sz="1000"/>
              <a:t>Software Design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fld id="{F9320131-E95B-4F2B-B28A-51834DBB853C}" type="slidenum">
              <a:rPr lang="en-US" sz="1000" smtClean="0"/>
              <a:t>6</a:t>
            </a:fld>
            <a:endParaRPr lang="en-US" sz="10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6"/>
          <p:cNvSpPr>
            <a:spLocks noGrp="1" noChangeArrowheads="1"/>
          </p:cNvSpPr>
          <p:nvPr>
            <p:ph type="ftr" sz="quarter" idx="4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r>
              <a:rPr lang="en-US" sz="1000"/>
              <a:t>Software Design</a:t>
            </a:r>
          </a:p>
        </p:txBody>
      </p:sp>
      <p:sp>
        <p:nvSpPr>
          <p:cNvPr id="15363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 defTabSz="841375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defTabSz="841375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fld id="{F9320131-E95B-4F2B-B28A-51834DBB853C}" type="slidenum">
              <a:rPr lang="en-US" sz="1000" smtClean="0"/>
              <a:t>7</a:t>
            </a:fld>
            <a:endParaRPr lang="en-US" sz="1000"/>
          </a:p>
        </p:txBody>
      </p:sp>
      <p:sp>
        <p:nvSpPr>
          <p:cNvPr id="15364" name="Rectangle 2"/>
          <p:cNvSpPr>
            <a:spLocks noGrp="1" noRot="1" noChangeAspect="1" noChangeArrowheads="1" noTextEdit="1"/>
          </p:cNvSpPr>
          <p:nvPr>
            <p:ph type="sldImg"/>
          </p:nvPr>
        </p:nvSpPr>
        <p:spPr/>
      </p:sp>
      <p:sp>
        <p:nvSpPr>
          <p:cNvPr id="15365" name="Rectangle 3"/>
          <p:cNvSpPr>
            <a:spLocks noGrp="1" noChangeArrowheads="1"/>
          </p:cNvSpPr>
          <p:nvPr>
            <p:ph type="body" idx="1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slideMaster" Target="../slideMasters/slideMaster1.xml"/><Relationship Id="rId1" Type="http://schemas.openxmlformats.org/officeDocument/2006/relationships/themeOverride" Target="../theme/themeOverride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showMasterPhAnim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Line 1026"/>
          <p:cNvSpPr>
            <a:spLocks noChangeShapeType="1"/>
          </p:cNvSpPr>
          <p:nvPr/>
        </p:nvSpPr>
        <p:spPr bwMode="auto">
          <a:xfrm>
            <a:off x="0" y="3429000"/>
            <a:ext cx="869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3075" name="Rectangle 1027"/>
          <p:cNvSpPr>
            <a:spLocks noGrp="1" noChangeArrowheads="1"/>
          </p:cNvSpPr>
          <p:nvPr>
            <p:ph type="ctrTitle" sz="quarter"/>
          </p:nvPr>
        </p:nvSpPr>
        <p:spPr>
          <a:xfrm>
            <a:off x="381000" y="381000"/>
            <a:ext cx="9067800" cy="3048000"/>
          </a:xfrm>
        </p:spPr>
        <p:txBody>
          <a:bodyPr/>
          <a:lstStyle>
            <a:lvl1pPr>
              <a:defRPr sz="66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076" name="Rectangle 1028"/>
          <p:cNvSpPr>
            <a:spLocks noGrp="1" noChangeArrowheads="1"/>
          </p:cNvSpPr>
          <p:nvPr>
            <p:ph type="subTitle" sz="quarter" idx="1"/>
          </p:nvPr>
        </p:nvSpPr>
        <p:spPr>
          <a:xfrm>
            <a:off x="401638" y="3886200"/>
            <a:ext cx="9067800" cy="2819400"/>
          </a:xfrm>
        </p:spPr>
        <p:txBody>
          <a:bodyPr/>
          <a:lstStyle>
            <a:lvl1pPr marL="0" indent="0">
              <a:buFont typeface="Wingdings" panose="05000000000000000000" pitchFamily="2" charset="2"/>
              <a:buNone/>
              <a:defRPr/>
            </a:lvl1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5" name="Rectangle 1029"/>
          <p:cNvSpPr>
            <a:spLocks noGrp="1" noChangeArrowheads="1"/>
          </p:cNvSpPr>
          <p:nvPr>
            <p:ph type="dt" sz="quarter" idx="10"/>
          </p:nvPr>
        </p:nvSpPr>
        <p:spPr>
          <a:xfrm>
            <a:off x="401638" y="6248400"/>
            <a:ext cx="2062162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1030"/>
          <p:cNvSpPr>
            <a:spLocks noGrp="1" noChangeArrowheads="1"/>
          </p:cNvSpPr>
          <p:nvPr>
            <p:ph type="ftr" sz="quarter" idx="11"/>
          </p:nvPr>
        </p:nvSpPr>
        <p:spPr>
          <a:xfrm>
            <a:off x="3367088" y="6248400"/>
            <a:ext cx="3136900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7" name="Rectangle 1031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7407275" y="6248400"/>
            <a:ext cx="2062163" cy="457200"/>
          </a:xfrm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C9E3E309-C4F3-40C3-813B-7A36DC967DF9}" type="slidenum">
              <a:rPr lang="en-US"/>
              <a:t>‹#›</a:t>
            </a:fld>
            <a:endParaRPr lang="en-US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4EDE836C-C506-41B6-AE73-6EC51D540379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189788" y="266700"/>
            <a:ext cx="2259012" cy="63627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12750" y="266700"/>
            <a:ext cx="6624638" cy="636270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807D62A-A25F-4874-AB67-6CF4C9C4736C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 preserve="1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12750" y="266700"/>
            <a:ext cx="9036050" cy="1104900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412750" y="1676400"/>
            <a:ext cx="9036050" cy="4953000"/>
          </a:xfrm>
        </p:spPr>
        <p:txBody>
          <a:bodyPr/>
          <a:lstStyle/>
          <a:p>
            <a:pPr lvl="0"/>
            <a:endParaRPr lang="en-US" noProof="0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5792DDC3-EFA3-4647-8A6E-E8039DA1A91A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3B8F44C-0EDE-4D7D-9086-BD1CF3CE7AF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82638" y="4406900"/>
            <a:ext cx="8416925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82638" y="2906713"/>
            <a:ext cx="8416925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6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ECCD115F-8D68-417D-BE51-0997C55306EF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12750" y="1676400"/>
            <a:ext cx="44418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06975" y="1676400"/>
            <a:ext cx="4441825" cy="49530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D6C972CB-25A0-49CA-A04F-81E0CCB967DE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4638"/>
            <a:ext cx="8912225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95300" y="1535113"/>
            <a:ext cx="4375150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5300" y="2174875"/>
            <a:ext cx="4375150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30788" y="1535113"/>
            <a:ext cx="437673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30788" y="2174875"/>
            <a:ext cx="4376737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9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65FA675B-1F56-4A1F-B974-9460B94FF877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5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55598A2-17A2-444F-952B-9804449BE04B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4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1AD18685-0001-4CA4-BB9B-682137D85FB6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95300" y="273050"/>
            <a:ext cx="3257550" cy="1162050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71913" y="273050"/>
            <a:ext cx="5535612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95300" y="1435100"/>
            <a:ext cx="3257550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A00572DE-3297-44C9-8095-AE1A459C6662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41513" y="4800600"/>
            <a:ext cx="5940425" cy="566738"/>
          </a:xfrm>
        </p:spPr>
        <p:txBody>
          <a:bodyPr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941513" y="612775"/>
            <a:ext cx="5940425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941513" y="5367338"/>
            <a:ext cx="5940425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Rectangle 5"/>
          <p:cNvSpPr>
            <a:spLocks noGrp="1" noChangeArrowheads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7" name="Rectangle 7"/>
          <p:cNvSpPr>
            <a:spLocks noGrp="1" noChangeArrowheads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>
              <a:defRPr/>
            </a:pPr>
            <a:fld id="{C68E5FA2-5579-48D2-AAEA-0395A9685864}" type="slidenum">
              <a:rPr lang="en-US"/>
              <a:t>‹#›</a:t>
            </a:fld>
            <a:endParaRPr lang="en-US"/>
          </a:p>
        </p:txBody>
      </p:sp>
    </p:spTree>
  </p:cSld>
  <p:clrMapOvr>
    <a:masterClrMapping/>
  </p:clrMapOvr>
  <p:transition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Line 2"/>
          <p:cNvSpPr>
            <a:spLocks noChangeShapeType="1"/>
          </p:cNvSpPr>
          <p:nvPr/>
        </p:nvSpPr>
        <p:spPr bwMode="auto">
          <a:xfrm>
            <a:off x="0" y="1371600"/>
            <a:ext cx="8693150" cy="0"/>
          </a:xfrm>
          <a:prstGeom prst="line">
            <a:avLst/>
          </a:prstGeom>
          <a:noFill/>
          <a:ln w="50800">
            <a:solidFill>
              <a:schemeClr val="tx2"/>
            </a:solidFill>
            <a:round/>
            <a:headEnd type="none" w="sm" len="sm"/>
            <a:tailEnd type="none" w="sm" len="sm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wrap="none" anchor="ctr"/>
          <a:lstStyle/>
          <a:p>
            <a:endParaRPr lang="en-US"/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title"/>
          </p:nvPr>
        </p:nvSpPr>
        <p:spPr bwMode="auto">
          <a:xfrm>
            <a:off x="412750" y="266700"/>
            <a:ext cx="9036050" cy="1104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b" anchorCtr="0" compatLnSpc="1"/>
          <a:lstStyle/>
          <a:p>
            <a:pPr lvl="0"/>
            <a:r>
              <a:rPr lang="en-US"/>
              <a:t>Click to edit Master title style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body" idx="1"/>
          </p:nvPr>
        </p:nvSpPr>
        <p:spPr bwMode="auto">
          <a:xfrm>
            <a:off x="412750" y="1676400"/>
            <a:ext cx="9036050" cy="495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2075" tIns="46038" rIns="92075" bIns="46038" numCol="1" anchor="t" anchorCtr="0" compatLnSpc="1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12750" y="6172200"/>
            <a:ext cx="2062163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382963" y="6172200"/>
            <a:ext cx="31369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ctr"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r>
              <a:rPr lang="en-US"/>
              <a:t>Software Quality</a:t>
            </a:r>
          </a:p>
        </p:txBody>
      </p:sp>
      <p:sp>
        <p:nvSpPr>
          <p:cNvPr id="1031" name="Rectangle 7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7427913" y="6172200"/>
            <a:ext cx="2062162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2075" tIns="46038" rIns="92075" bIns="46038" numCol="1" anchor="ctr" anchorCtr="0" compatLnSpc="1"/>
          <a:lstStyle>
            <a:lvl1pPr algn="r">
              <a:defRPr sz="1400">
                <a:solidFill>
                  <a:schemeClr val="folHlink"/>
                </a:solidFill>
              </a:defRPr>
            </a:lvl1pPr>
          </a:lstStyle>
          <a:p>
            <a:pPr>
              <a:defRPr/>
            </a:pPr>
            <a:fld id="{BD8E331F-9D83-4245-9A62-97CA84DE22F4}" type="slidenum">
              <a:rPr lang="en-US"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  <p:subTnLst>
                                    <p:animClr clrSpc="rgb" dir="cw">
                                      <p:cBhvr override="childStyle">
                                        <p:cTn dur="1" fill="hold" display="0" masterRel="nextClick" afterEffect="1"/>
                                        <p:tgtEl>
                                          <p:spTgt spid="102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ppt_c</p:attrName>
                                        </p:attrNameLst>
                                      </p:cBhvr>
                                      <p:to>
                                        <a:schemeClr val="folHlink"/>
                                      </p:to>
                                    </p:animClr>
                                  </p:sub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8" grpId="0" build="p" bldLvl="3" autoUpdateAnimBg="0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  <p:tmpl lvl="4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  <p:tmpl lvl="5">
            <p:tnLst>
              <p:par>
                <p:cTn presetID="1" presetClass="entr" presetSubtype="0" fill="hold" nodeType="with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499"/>
                          </p:stCondLst>
                        </p:cTn>
                        <p:tgtEl>
                          <p:spTgt spid="1028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  <p:subTnLst>
                    <p:animClr clrSpc="rgb" dir="cw">
                      <p:cBhvr override="childStyle">
                        <p:cTn dur="1" fill="hold" display="0" masterRel="nextClick" afterEffect="1"/>
                        <p:tgtEl>
                          <p:spTgt spid="1028"/>
                        </p:tgtEl>
                        <p:attrNameLst>
                          <p:attrName>ppt_c</p:attrName>
                        </p:attrNameLst>
                      </p:cBhvr>
                      <p:to>
                        <a:schemeClr val="folHlink"/>
                      </p:to>
                    </p:animClr>
                  </p:subTnLst>
                </p:cTn>
              </p:par>
            </p:tnLst>
          </p:tmpl>
        </p:tmplLst>
      </p:bldP>
    </p:bldLst>
  </p:timing>
  <p:hf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503050405090304" pitchFamily="18" charset="0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503050405090304" pitchFamily="18" charset="0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503050405090304" pitchFamily="18" charset="0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503050405090304" pitchFamily="18" charset="0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503050405090304" pitchFamily="18" charset="0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503050405090304" pitchFamily="18" charset="0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503050405090304" pitchFamily="18" charset="0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4400" b="1">
          <a:solidFill>
            <a:schemeClr val="tx2"/>
          </a:solidFill>
          <a:latin typeface="Times New Roman" panose="02020503050405090304" pitchFamily="18" charset="0"/>
        </a:defRPr>
      </a:lvl9pPr>
    </p:titleStyle>
    <p:bodyStyle>
      <a:lvl1pPr marL="398780" indent="-39878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u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862330" indent="-349250" algn="l" rtl="0" eaLnBrk="0" fontAlgn="base" hangingPunct="0">
        <a:spcBef>
          <a:spcPct val="20000"/>
        </a:spcBef>
        <a:spcAft>
          <a:spcPct val="0"/>
        </a:spcAft>
        <a:buClr>
          <a:schemeClr val="tx2"/>
        </a:buClr>
        <a:buSzPct val="60000"/>
        <a:buFont typeface="Wingdings" panose="05000000000000000000" pitchFamily="2" charset="2"/>
        <a:buChar char="n"/>
        <a:defRPr sz="2800">
          <a:solidFill>
            <a:schemeClr val="tx1"/>
          </a:solidFill>
          <a:latin typeface="+mn-lt"/>
        </a:defRPr>
      </a:lvl2pPr>
      <a:lvl3pPr marL="1262380" indent="-28575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400">
          <a:solidFill>
            <a:schemeClr val="tx1"/>
          </a:solidFill>
          <a:latin typeface="+mn-lt"/>
        </a:defRPr>
      </a:lvl3pPr>
      <a:lvl4pPr marL="1660525" indent="-2844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u"/>
        <a:defRPr sz="2000">
          <a:solidFill>
            <a:schemeClr val="tx1"/>
          </a:solidFill>
          <a:latin typeface="+mn-lt"/>
        </a:defRPr>
      </a:lvl4pPr>
      <a:lvl5pPr marL="2059305" indent="-2844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5pPr>
      <a:lvl6pPr marL="2516505" indent="-2844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6pPr>
      <a:lvl7pPr marL="2973705" indent="-2844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7pPr>
      <a:lvl8pPr marL="3430905" indent="-2844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8pPr>
      <a:lvl9pPr marL="3888105" indent="-28448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SzPct val="60000"/>
        <a:buFont typeface="Wingdings" panose="05000000000000000000" pitchFamily="2" charset="2"/>
        <a:buChar char="n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conf.researchr.org/track/icse-2023/icse-2023-technical-track?#event-overview" TargetMode="External"/><Relationship Id="rId2" Type="http://schemas.openxmlformats.org/officeDocument/2006/relationships/hyperlink" Target="https://conf.researchr.org/track/icse-2024/icse-2024-research-track?#event-overview" TargetMode="Externa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conf.researchr.org/track/icse-2022/icse-2022-papers?#event-overview" TargetMode="Externa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031"/>
          <p:cNvSpPr>
            <a:spLocks noGrp="1" noChangeArrowheads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fld id="{0465E2E4-7374-46A0-BB59-F56978D5F671}" type="slidenum">
              <a:rPr lang="en-US" sz="1400" smtClean="0">
                <a:solidFill>
                  <a:schemeClr val="folHlink"/>
                </a:solidFill>
              </a:rPr>
              <a:t>1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3075" name="Rectangle 2"/>
          <p:cNvSpPr>
            <a:spLocks noGrp="1" noChangeArrowheads="1"/>
          </p:cNvSpPr>
          <p:nvPr>
            <p:ph type="ctrTitle"/>
          </p:nvPr>
        </p:nvSpPr>
        <p:spPr>
          <a:xfrm>
            <a:off x="412750" y="609600"/>
            <a:ext cx="9034463" cy="2743200"/>
          </a:xfrm>
          <a:noFill/>
        </p:spPr>
        <p:txBody>
          <a:bodyPr/>
          <a:lstStyle/>
          <a:p>
            <a:r>
              <a:rPr lang="en-US" sz="5400" dirty="0"/>
              <a:t>CS5351</a:t>
            </a:r>
            <a:br>
              <a:rPr lang="en-US" sz="5400" i="1" dirty="0"/>
            </a:br>
            <a:r>
              <a:rPr lang="en-US" sz="6000" dirty="0"/>
              <a:t>Software Engineering</a:t>
            </a:r>
            <a:br>
              <a:rPr lang="en-US" sz="6000"/>
            </a:br>
            <a:r>
              <a:rPr lang="en-US" sz="4400"/>
              <a:t>2024-2025 </a:t>
            </a:r>
            <a:r>
              <a:rPr lang="en-US" sz="4400" dirty="0"/>
              <a:t>Semester B</a:t>
            </a:r>
            <a:endParaRPr lang="en-US" sz="3200" dirty="0"/>
          </a:p>
        </p:txBody>
      </p:sp>
      <p:sp>
        <p:nvSpPr>
          <p:cNvPr id="3076" name="Rectangle 3"/>
          <p:cNvSpPr>
            <a:spLocks noGrp="1" noChangeArrowheads="1"/>
          </p:cNvSpPr>
          <p:nvPr>
            <p:ph type="subTitle" idx="1"/>
          </p:nvPr>
        </p:nvSpPr>
        <p:spPr>
          <a:xfrm>
            <a:off x="455613" y="3886200"/>
            <a:ext cx="9067800" cy="2667000"/>
          </a:xfrm>
          <a:noFill/>
        </p:spPr>
        <p:txBody>
          <a:bodyPr/>
          <a:lstStyle/>
          <a:p>
            <a:pPr>
              <a:lnSpc>
                <a:spcPct val="90000"/>
              </a:lnSpc>
            </a:pPr>
            <a:r>
              <a:rPr lang="en-US" sz="4000" dirty="0"/>
              <a:t>Prof. Zhi-An Huang</a:t>
            </a:r>
          </a:p>
          <a:p>
            <a:pPr>
              <a:lnSpc>
                <a:spcPct val="90000"/>
              </a:lnSpc>
            </a:pPr>
            <a:r>
              <a:rPr lang="en-US" sz="2400" dirty="0"/>
              <a:t>Department of Computer Science</a:t>
            </a:r>
          </a:p>
          <a:p>
            <a:pPr>
              <a:lnSpc>
                <a:spcPct val="90000"/>
              </a:lnSpc>
            </a:pPr>
            <a:r>
              <a:rPr lang="en-US" altLang="zh-CN" sz="2400" dirty="0"/>
              <a:t>Office: AC4-503</a:t>
            </a:r>
            <a:endParaRPr lang="en-US" sz="2400" dirty="0"/>
          </a:p>
          <a:p>
            <a:pPr>
              <a:lnSpc>
                <a:spcPct val="90000"/>
              </a:lnSpc>
            </a:pPr>
            <a:r>
              <a:rPr lang="en-US" sz="2400" dirty="0"/>
              <a:t>Email:</a:t>
            </a:r>
            <a:r>
              <a:rPr lang="en-US" sz="1800" dirty="0">
                <a:latin typeface="Courier New" panose="02070409020205090404" pitchFamily="49" charset="0"/>
              </a:rPr>
              <a:t> </a:t>
            </a:r>
            <a:r>
              <a:rPr lang="en-US" sz="2000" b="1" dirty="0" err="1">
                <a:latin typeface="Courier New" panose="02070409020205090404" pitchFamily="49" charset="0"/>
              </a:rPr>
              <a:t>huang.za@cityu-dg.edu.cn</a:t>
            </a:r>
            <a:endParaRPr lang="en-US" sz="2000" dirty="0">
              <a:latin typeface="Courier New" panose="02070409020205090404" pitchFamily="49" charset="0"/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folHlink"/>
              </a:solidFill>
            </a:endParaRPr>
          </a:p>
          <a:p>
            <a:pPr>
              <a:lnSpc>
                <a:spcPct val="90000"/>
              </a:lnSpc>
            </a:pPr>
            <a:endParaRPr lang="en-US" sz="2000" b="1" dirty="0">
              <a:solidFill>
                <a:schemeClr val="folHlink"/>
              </a:solidFill>
            </a:endParaRPr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p:transition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Assessment: Quiz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Weight: 15%</a:t>
            </a:r>
          </a:p>
          <a:p>
            <a:r>
              <a:rPr lang="en-US" dirty="0"/>
              <a:t>Week 7</a:t>
            </a:r>
          </a:p>
          <a:p>
            <a:r>
              <a:rPr lang="en-US" dirty="0"/>
              <a:t>Cover Topics in Weeks 1-6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10</a:t>
            </a:fld>
            <a:endParaRPr lang="en-US"/>
          </a:p>
        </p:txBody>
      </p:sp>
    </p:spTree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Assessment: Research Paper (1)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447800"/>
            <a:ext cx="8958262" cy="4953000"/>
          </a:xfrm>
        </p:spPr>
        <p:txBody>
          <a:bodyPr/>
          <a:lstStyle/>
          <a:p>
            <a:r>
              <a:rPr lang="en-US" sz="2400" dirty="0"/>
              <a:t>Weight: 10%. </a:t>
            </a:r>
          </a:p>
          <a:p>
            <a:endParaRPr lang="en-US" sz="2400" dirty="0"/>
          </a:p>
          <a:p>
            <a:r>
              <a:rPr lang="en-US" sz="2400" dirty="0"/>
              <a:t>6-8 students to form one team to conduct a survey on the recent advances in a chosen software engineering </a:t>
            </a:r>
            <a:r>
              <a:rPr lang="en-US" sz="2400" i="1" dirty="0"/>
              <a:t>research</a:t>
            </a:r>
            <a:r>
              <a:rPr lang="en-US" sz="2400" dirty="0"/>
              <a:t> topic.</a:t>
            </a:r>
          </a:p>
          <a:p>
            <a:pPr lvl="1"/>
            <a:r>
              <a:rPr lang="en-US" sz="2000" dirty="0"/>
              <a:t>Expect to spend 15 hours per student.</a:t>
            </a:r>
          </a:p>
          <a:p>
            <a:endParaRPr lang="en-US" sz="2400" dirty="0"/>
          </a:p>
          <a:p>
            <a:r>
              <a:rPr lang="en-US" sz="2400" dirty="0"/>
              <a:t>Write a review to accurately describe, compare and categorize N papers on your selected topic if the team has N student members</a:t>
            </a:r>
          </a:p>
          <a:p>
            <a:r>
              <a:rPr lang="en-US" sz="2400" dirty="0"/>
              <a:t>Self-enroll to your team in Canvas</a:t>
            </a:r>
          </a:p>
          <a:p>
            <a:pPr marL="0" indent="0">
              <a:buNone/>
            </a:pPr>
            <a:endParaRPr lang="en-US" sz="2400" dirty="0"/>
          </a:p>
          <a:p>
            <a:pPr lvl="1"/>
            <a:endParaRPr lang="en-US" sz="2000" dirty="0"/>
          </a:p>
          <a:p>
            <a:endParaRPr lang="en-US" sz="2400" dirty="0"/>
          </a:p>
          <a:p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11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2647" y="5334197"/>
            <a:ext cx="5219700" cy="1507293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Assessment: Research Papers (2)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447800"/>
            <a:ext cx="9036050" cy="5334000"/>
          </a:xfrm>
        </p:spPr>
        <p:txBody>
          <a:bodyPr/>
          <a:lstStyle/>
          <a:p>
            <a:r>
              <a:rPr lang="en-US" sz="2000" dirty="0"/>
              <a:t>Review N papers selected from the following list for a team of N students</a:t>
            </a:r>
          </a:p>
          <a:p>
            <a:pPr lvl="1"/>
            <a:r>
              <a:rPr lang="en-US" sz="1800" dirty="0">
                <a:hlinkClick r:id="rId2"/>
              </a:rPr>
              <a:t>https://conf.researchr.org/track/icse-2024/icse-2024-research-track?#event-overview</a:t>
            </a:r>
            <a:r>
              <a:rPr lang="en-US" sz="1800" dirty="0"/>
              <a:t> </a:t>
            </a:r>
            <a:endParaRPr lang="en-US" sz="1600" dirty="0"/>
          </a:p>
          <a:p>
            <a:pPr lvl="1"/>
            <a:r>
              <a:rPr lang="en-US" sz="1800" dirty="0">
                <a:hlinkClick r:id="rId3"/>
              </a:rPr>
              <a:t>https://conf.researchr.org/track/icse-2023/icse-2023-technical-track?#event-overview</a:t>
            </a:r>
            <a:r>
              <a:rPr lang="en-US" sz="1800" dirty="0"/>
              <a:t>  </a:t>
            </a:r>
          </a:p>
          <a:p>
            <a:pPr lvl="1"/>
            <a:r>
              <a:rPr lang="en-US" sz="1800" dirty="0">
                <a:hlinkClick r:id="rId4"/>
              </a:rPr>
              <a:t>https://conf.researchr.org/track/icse-2022/icse-2022-papers?#event-overview</a:t>
            </a:r>
            <a:r>
              <a:rPr lang="en-US" sz="1800" dirty="0"/>
              <a:t>  </a:t>
            </a:r>
          </a:p>
          <a:p>
            <a:r>
              <a:rPr lang="en-US" sz="2000" dirty="0"/>
              <a:t>Report</a:t>
            </a:r>
            <a:endParaRPr lang="en-US" sz="2800" dirty="0"/>
          </a:p>
          <a:p>
            <a:pPr lvl="1"/>
            <a:r>
              <a:rPr lang="en-US" sz="1600" dirty="0"/>
              <a:t>For each of the N students in the team:</a:t>
            </a:r>
          </a:p>
          <a:p>
            <a:pPr lvl="2"/>
            <a:r>
              <a:rPr lang="en-US" sz="1400" dirty="0"/>
              <a:t>Write a review summary of your selected paper in 300 words</a:t>
            </a:r>
          </a:p>
          <a:p>
            <a:pPr lvl="3"/>
            <a:r>
              <a:rPr lang="en-US" sz="1400" dirty="0"/>
              <a:t>Motivation </a:t>
            </a:r>
          </a:p>
          <a:p>
            <a:pPr lvl="3"/>
            <a:r>
              <a:rPr lang="en-US" sz="1400" dirty="0"/>
              <a:t>Key problem solved</a:t>
            </a:r>
          </a:p>
          <a:p>
            <a:pPr lvl="3"/>
            <a:r>
              <a:rPr lang="en-US" sz="1400" dirty="0"/>
              <a:t>Key technique or methodology that solves the problem</a:t>
            </a:r>
          </a:p>
          <a:p>
            <a:pPr lvl="3"/>
            <a:r>
              <a:rPr lang="en-US" sz="1400" dirty="0"/>
              <a:t>Key results </a:t>
            </a:r>
          </a:p>
          <a:p>
            <a:pPr lvl="3"/>
            <a:r>
              <a:rPr lang="en-US" sz="1400" dirty="0"/>
              <a:t>Key experiments done</a:t>
            </a:r>
          </a:p>
          <a:p>
            <a:pPr lvl="3"/>
            <a:r>
              <a:rPr lang="en-US" sz="1400" dirty="0"/>
              <a:t>Your assessments on the merits and limitations of the work. Give convincing technical reasons or concrete counter-examples to illustrate the limitations.</a:t>
            </a:r>
          </a:p>
          <a:p>
            <a:pPr lvl="2"/>
            <a:r>
              <a:rPr lang="en-US" sz="1400" dirty="0"/>
              <a:t>Write in 200 words about your own ideas to improve the reviewed work and justify your proposal</a:t>
            </a:r>
          </a:p>
          <a:p>
            <a:pPr lvl="1"/>
            <a:r>
              <a:rPr lang="en-US" sz="1600" dirty="0"/>
              <a:t>For the whole team</a:t>
            </a:r>
          </a:p>
          <a:p>
            <a:pPr lvl="2"/>
            <a:r>
              <a:rPr lang="en-US" sz="1400" dirty="0"/>
              <a:t>Write a 500-word summary to elaborate the team-based idea into a new solution for one of the problems solved by a reviewed paper. Describe the process in the form of requirement engineering </a:t>
            </a:r>
          </a:p>
          <a:p>
            <a:pPr lvl="1"/>
            <a:r>
              <a:rPr lang="en-US" sz="1600" dirty="0"/>
              <a:t>Self-reflection of each student: </a:t>
            </a:r>
            <a:r>
              <a:rPr lang="en-US" sz="1200" dirty="0"/>
              <a:t>No word limit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12</a:t>
            </a:fld>
            <a:endParaRPr lang="en-US" dirty="0"/>
          </a:p>
        </p:txBody>
      </p:sp>
    </p:spTree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Assessment: Project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2200" dirty="0"/>
              <a:t>5-8 students per team</a:t>
            </a:r>
          </a:p>
          <a:p>
            <a:endParaRPr lang="en-US" sz="2200" dirty="0"/>
          </a:p>
          <a:p>
            <a:endParaRPr lang="en-US" sz="2200" dirty="0"/>
          </a:p>
          <a:p>
            <a:endParaRPr lang="en-US" sz="2200" dirty="0"/>
          </a:p>
          <a:p>
            <a:r>
              <a:rPr lang="en-US" sz="2200" dirty="0"/>
              <a:t>Self-enrol in a team</a:t>
            </a:r>
          </a:p>
          <a:p>
            <a:endParaRPr lang="en-US" sz="2200" dirty="0"/>
          </a:p>
          <a:p>
            <a:r>
              <a:rPr lang="en-US" sz="2200" dirty="0"/>
              <a:t>Produce a code-based project</a:t>
            </a:r>
          </a:p>
          <a:p>
            <a:endParaRPr lang="en-US" sz="2200" dirty="0"/>
          </a:p>
          <a:p>
            <a:r>
              <a:rPr lang="en-US" sz="2200" dirty="0"/>
              <a:t>A project is heavy. Do not form a small team, in which you may not have sufficient manpower to complete a good enough project by week 13.</a:t>
            </a:r>
          </a:p>
          <a:p>
            <a:endParaRPr lang="en-US" sz="2200" dirty="0"/>
          </a:p>
          <a:p>
            <a:r>
              <a:rPr lang="en-US" sz="2200" dirty="0"/>
              <a:t>Read the latter slides in this document for details</a:t>
            </a:r>
          </a:p>
          <a:p>
            <a:endParaRPr lang="en-US" sz="2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13</a:t>
            </a:fld>
            <a:endParaRPr lang="en-US"/>
          </a:p>
        </p:txBody>
      </p:sp>
      <p:pic>
        <p:nvPicPr>
          <p:cNvPr id="6" name="Picture 5" descr="A screenshot of a computer&#10;&#10;Description automatically generated"/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503612" y="1656972"/>
            <a:ext cx="5865813" cy="1772028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Discussions Threads in Canvas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50812" y="1678236"/>
            <a:ext cx="9036050" cy="4953000"/>
          </a:xfrm>
        </p:spPr>
        <p:txBody>
          <a:bodyPr/>
          <a:lstStyle/>
          <a:p>
            <a:r>
              <a:rPr lang="en-US" dirty="0"/>
              <a:t>Share your thoughts and comments, inquires and facilitate peer learning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14</a:t>
            </a:fld>
            <a:endParaRPr lang="en-US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CF95F074-670A-87D8-687F-126F83E5B7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5537" y="2716703"/>
            <a:ext cx="7086600" cy="3915451"/>
          </a:xfrm>
          <a:prstGeom prst="rect">
            <a:avLst/>
          </a:prstGeom>
        </p:spPr>
      </p:pic>
    </p:spTree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Teaching Assistant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3212" y="1616266"/>
            <a:ext cx="9036050" cy="4953000"/>
          </a:xfrm>
        </p:spPr>
        <p:txBody>
          <a:bodyPr/>
          <a:lstStyle/>
          <a:p>
            <a:r>
              <a:rPr lang="en-US" sz="2000" dirty="0" err="1"/>
              <a:t>Zongxian</a:t>
            </a:r>
            <a:r>
              <a:rPr lang="en-US" sz="2000" dirty="0"/>
              <a:t> Yang</a:t>
            </a:r>
          </a:p>
          <a:p>
            <a:pPr lvl="1"/>
            <a:r>
              <a:rPr lang="en-US" sz="1800" dirty="0"/>
              <a:t>Email: </a:t>
            </a:r>
            <a:r>
              <a:rPr lang="en-US" sz="1800" dirty="0" err="1"/>
              <a:t>zongxian.yang@cityu-dg.edu.cn</a:t>
            </a:r>
            <a:endParaRPr lang="en-US" sz="1800" dirty="0"/>
          </a:p>
          <a:p>
            <a:pPr lvl="1"/>
            <a:r>
              <a:rPr lang="en-US" sz="1800" dirty="0"/>
              <a:t>Office: AC4-537</a:t>
            </a:r>
          </a:p>
          <a:p>
            <a:endParaRPr lang="en-US" sz="1100" dirty="0"/>
          </a:p>
          <a:p>
            <a:endParaRPr lang="en-US" sz="22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  <a:p>
            <a:pPr lvl="1"/>
            <a:endParaRPr lang="en-US" sz="18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2</a:t>
            </a:fld>
            <a:endParaRPr lang="en-US"/>
          </a:p>
        </p:txBody>
      </p:sp>
    </p:spTree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CS5351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standard is two-hour lectures + 1 hour tutorial.</a:t>
            </a:r>
          </a:p>
          <a:p>
            <a:pPr lvl="1"/>
            <a:r>
              <a:rPr lang="en-US" b="1" dirty="0"/>
              <a:t>One integral session lasting for 3 hours  </a:t>
            </a:r>
          </a:p>
          <a:p>
            <a:pPr lvl="1"/>
            <a:r>
              <a:rPr lang="en-US" dirty="0"/>
              <a:t>We will have lecture presentations and hands-on activities interleaved each class.</a:t>
            </a:r>
          </a:p>
          <a:p>
            <a:r>
              <a:rPr lang="en-US" sz="3200" b="1" dirty="0"/>
              <a:t>Class</a:t>
            </a:r>
            <a:r>
              <a:rPr lang="en-US" b="1" dirty="0"/>
              <a:t>es will s</a:t>
            </a:r>
            <a:r>
              <a:rPr lang="en-US" sz="3200" b="1" dirty="0"/>
              <a:t>tart at 2:00pm </a:t>
            </a:r>
            <a:r>
              <a:rPr lang="en-US" sz="3200" dirty="0"/>
              <a:t>every Tuesday afternoon in Sem B.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3</a:t>
            </a:fld>
            <a:endParaRPr lang="en-US"/>
          </a:p>
        </p:txBody>
      </p:sp>
    </p:spTree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Repeat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12750" y="1676400"/>
            <a:ext cx="8958262" cy="4953000"/>
          </a:xfrm>
        </p:spPr>
        <p:txBody>
          <a:bodyPr/>
          <a:lstStyle/>
          <a:p>
            <a:r>
              <a:rPr lang="en-US" sz="2400" b="1" dirty="0">
                <a:solidFill>
                  <a:srgbClr val="0070C0"/>
                </a:solidFill>
              </a:rPr>
              <a:t>One continual session (lecture + tutorial) from 2:00pm </a:t>
            </a:r>
            <a:r>
              <a:rPr lang="en-US" sz="2400" b="1">
                <a:solidFill>
                  <a:srgbClr val="0070C0"/>
                </a:solidFill>
              </a:rPr>
              <a:t>to 4:50pm </a:t>
            </a:r>
            <a:endParaRPr lang="en-US" sz="2400" b="1" dirty="0">
              <a:solidFill>
                <a:srgbClr val="0070C0"/>
              </a:solidFill>
            </a:endParaRPr>
          </a:p>
          <a:p>
            <a:pPr lvl="1"/>
            <a:r>
              <a:rPr lang="en-US" sz="2000" dirty="0"/>
              <a:t>But likely we will overrun each week</a:t>
            </a:r>
          </a:p>
          <a:p>
            <a:endParaRPr lang="en-US" sz="2400" b="1" i="1" dirty="0"/>
          </a:p>
          <a:p>
            <a:r>
              <a:rPr lang="en-US" sz="2400" b="1" i="1" dirty="0">
                <a:solidFill>
                  <a:srgbClr val="FF0000"/>
                </a:solidFill>
              </a:rPr>
              <a:t>Lecture </a:t>
            </a:r>
            <a:r>
              <a:rPr lang="en-US" sz="2400" b="1" dirty="0"/>
              <a:t>: </a:t>
            </a:r>
            <a:r>
              <a:rPr lang="en-US" sz="2400" dirty="0"/>
              <a:t>stay in </a:t>
            </a:r>
            <a:r>
              <a:rPr lang="en-US" sz="2400" b="1" dirty="0"/>
              <a:t>AC5-415</a:t>
            </a:r>
            <a:endParaRPr lang="en-US" sz="2400" b="1" i="1" dirty="0">
              <a:solidFill>
                <a:srgbClr val="FF0000"/>
              </a:solidFill>
            </a:endParaRPr>
          </a:p>
          <a:p>
            <a:r>
              <a:rPr lang="en-US" sz="2400" b="1" i="1" dirty="0">
                <a:solidFill>
                  <a:srgbClr val="FF0000"/>
                </a:solidFill>
              </a:rPr>
              <a:t>Tutorial</a:t>
            </a:r>
            <a:r>
              <a:rPr lang="en-US" sz="2400" b="1" i="1" dirty="0"/>
              <a:t> </a:t>
            </a:r>
            <a:r>
              <a:rPr lang="en-US" sz="2400" dirty="0"/>
              <a:t>: stay</a:t>
            </a:r>
            <a:r>
              <a:rPr lang="en-US" sz="2400" b="1" dirty="0"/>
              <a:t> </a:t>
            </a:r>
            <a:r>
              <a:rPr lang="en-US" sz="2400" dirty="0"/>
              <a:t>in </a:t>
            </a:r>
            <a:r>
              <a:rPr lang="en-US" sz="2400" b="1" dirty="0"/>
              <a:t>AC5-415</a:t>
            </a:r>
            <a:endParaRPr lang="en-US" sz="2400" b="1" i="1" dirty="0">
              <a:solidFill>
                <a:srgbClr val="FF0000"/>
              </a:solidFill>
            </a:endParaRPr>
          </a:p>
          <a:p>
            <a:pPr marL="0" indent="0">
              <a:buNone/>
            </a:pPr>
            <a:endParaRPr lang="en-US" sz="24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4</a:t>
            </a:fld>
            <a:endParaRPr lang="en-US"/>
          </a:p>
        </p:txBody>
      </p:sp>
    </p:spTree>
  </p:cSld>
  <p:clrMapOvr>
    <a:masterClrMapping/>
  </p:clrMapOvr>
  <p:transition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Face-To-Face Teaching and Learning and Assessment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dirty="0"/>
          </a:p>
          <a:p>
            <a:r>
              <a:rPr lang="en-US" dirty="0"/>
              <a:t>All activities, including </a:t>
            </a:r>
            <a:r>
              <a:rPr lang="en-US" dirty="0">
                <a:solidFill>
                  <a:srgbClr val="FF0000"/>
                </a:solidFill>
              </a:rPr>
              <a:t>lectures</a:t>
            </a:r>
            <a:r>
              <a:rPr lang="en-US" dirty="0"/>
              <a:t>, </a:t>
            </a:r>
            <a:r>
              <a:rPr lang="en-US" dirty="0">
                <a:solidFill>
                  <a:srgbClr val="00B0F0"/>
                </a:solidFill>
              </a:rPr>
              <a:t>tutorials</a:t>
            </a:r>
            <a:r>
              <a:rPr lang="en-US" dirty="0"/>
              <a:t>, </a:t>
            </a:r>
            <a:r>
              <a:rPr lang="en-US" dirty="0">
                <a:solidFill>
                  <a:srgbClr val="92D050"/>
                </a:solidFill>
              </a:rPr>
              <a:t>quiz</a:t>
            </a:r>
            <a:r>
              <a:rPr lang="en-US" dirty="0"/>
              <a:t> and other in-class activities and assessments are conducted in the </a:t>
            </a:r>
            <a:r>
              <a:rPr lang="en-US" b="1" dirty="0"/>
              <a:t>face-to-face mode</a:t>
            </a:r>
            <a:r>
              <a:rPr lang="en-US" dirty="0"/>
              <a:t>. </a:t>
            </a:r>
          </a:p>
          <a:p>
            <a:pPr marL="513080" lvl="1" indent="0">
              <a:buNone/>
            </a:pPr>
            <a:endParaRPr lang="en-US" dirty="0"/>
          </a:p>
          <a:p>
            <a:endParaRPr lang="en-US" dirty="0"/>
          </a:p>
          <a:p>
            <a:endParaRPr lang="en-US" sz="2800" dirty="0"/>
          </a:p>
          <a:p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5</a:t>
            </a:fld>
            <a:endParaRPr lang="en-US"/>
          </a:p>
        </p:txBody>
      </p:sp>
    </p:spTree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fld id="{05E1498F-C56B-4CCD-AE73-28F2A74BD764}" type="slidenum">
              <a:rPr lang="en-US" sz="1400" smtClean="0">
                <a:solidFill>
                  <a:schemeClr val="folHlink"/>
                </a:solidFill>
              </a:rPr>
              <a:t>6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CILOs in Brief</a:t>
            </a:r>
            <a:endParaRPr lang="en-US" sz="2400" b="0" dirty="0"/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0200"/>
            <a:ext cx="8991599" cy="4953000"/>
          </a:xfrm>
        </p:spPr>
        <p:txBody>
          <a:bodyPr/>
          <a:lstStyle/>
          <a:p>
            <a:r>
              <a:rPr lang="en-US" sz="2800" dirty="0"/>
              <a:t>Describe </a:t>
            </a:r>
            <a:r>
              <a:rPr lang="en-US" sz="2800" b="1" i="1" dirty="0"/>
              <a:t>fundamental</a:t>
            </a:r>
            <a:r>
              <a:rPr lang="en-US" sz="2800" dirty="0"/>
              <a:t> </a:t>
            </a:r>
            <a:r>
              <a:rPr lang="en-US" sz="2800" dirty="0">
                <a:solidFill>
                  <a:srgbClr val="FF0000"/>
                </a:solidFill>
              </a:rPr>
              <a:t>software engineering process models</a:t>
            </a:r>
            <a:r>
              <a:rPr lang="en-US" sz="2800" dirty="0"/>
              <a:t> and comprehend the current trends</a:t>
            </a:r>
          </a:p>
          <a:p>
            <a:r>
              <a:rPr lang="en-US" sz="2800" dirty="0"/>
              <a:t>Explain and analyze </a:t>
            </a:r>
            <a:r>
              <a:rPr lang="en-US" sz="2800" b="1" i="1" dirty="0"/>
              <a:t>advanced</a:t>
            </a:r>
            <a:r>
              <a:rPr lang="en-US" sz="2800" dirty="0"/>
              <a:t> software engineering </a:t>
            </a:r>
            <a:r>
              <a:rPr lang="en-US" sz="2800" dirty="0">
                <a:solidFill>
                  <a:srgbClr val="FF0000"/>
                </a:solidFill>
              </a:rPr>
              <a:t>principles and techniques</a:t>
            </a:r>
          </a:p>
          <a:p>
            <a:r>
              <a:rPr lang="en-US" sz="2800" b="1" i="1" dirty="0"/>
              <a:t>Create</a:t>
            </a:r>
            <a:r>
              <a:rPr lang="en-US" sz="2800" dirty="0"/>
              <a:t> and maintain the design and </a:t>
            </a:r>
            <a:r>
              <a:rPr lang="en-US" sz="2800" b="1" i="1" dirty="0"/>
              <a:t>codebase</a:t>
            </a:r>
            <a:r>
              <a:rPr lang="en-US" sz="2800" dirty="0"/>
              <a:t> of software engineering projects</a:t>
            </a:r>
          </a:p>
          <a:p>
            <a:r>
              <a:rPr lang="en-US" sz="2800" dirty="0"/>
              <a:t>Perform </a:t>
            </a:r>
            <a:r>
              <a:rPr lang="en-US" sz="2800" b="1" i="1" dirty="0"/>
              <a:t>team</a:t>
            </a:r>
            <a:r>
              <a:rPr lang="en-US" sz="2800" dirty="0"/>
              <a:t>-based software engineering tasks</a:t>
            </a:r>
          </a:p>
          <a:p>
            <a:pPr marL="0" indent="0">
              <a:buNone/>
            </a:pPr>
            <a:r>
              <a:rPr lang="en-US" sz="2800" dirty="0">
                <a:sym typeface="Symbol" panose="05050102010706020507" pitchFamily="18" charset="2"/>
              </a:rPr>
              <a:t> </a:t>
            </a:r>
            <a:r>
              <a:rPr lang="en-US" sz="2800" dirty="0"/>
              <a:t>You need to record/apply/implement advanced software engineering processes, principles, and techniques in your team-based projects as your coursework</a:t>
            </a:r>
          </a:p>
          <a:p>
            <a:endParaRPr lang="en-US" sz="2800" dirty="0"/>
          </a:p>
        </p:txBody>
      </p:sp>
    </p:spTree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Slide Number Placeholder 5"/>
          <p:cNvSpPr>
            <a:spLocks noGrp="1"/>
          </p:cNvSpPr>
          <p:nvPr>
            <p:ph type="sldNum" sz="quarter" idx="12"/>
          </p:nvPr>
        </p:nvSpPr>
        <p:spPr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1pPr>
            <a:lvl2pPr marL="742950" indent="-28575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2pPr>
            <a:lvl3pPr marL="11430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3pPr>
            <a:lvl4pPr marL="16002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4pPr>
            <a:lvl5pPr marL="2057400" indent="-228600"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800">
                <a:solidFill>
                  <a:schemeClr val="tx1"/>
                </a:solidFill>
                <a:latin typeface="Times New Roman" panose="02020503050405090304" pitchFamily="18" charset="0"/>
              </a:defRPr>
            </a:lvl9pPr>
          </a:lstStyle>
          <a:p>
            <a:fld id="{05E1498F-C56B-4CCD-AE73-28F2A74BD764}" type="slidenum">
              <a:rPr lang="en-US" sz="1400" smtClean="0">
                <a:solidFill>
                  <a:schemeClr val="folHlink"/>
                </a:solidFill>
              </a:rPr>
              <a:t>7</a:t>
            </a:fld>
            <a:endParaRPr lang="en-US" sz="1400">
              <a:solidFill>
                <a:schemeClr val="folHlink"/>
              </a:solidFill>
            </a:endParaRPr>
          </a:p>
        </p:txBody>
      </p:sp>
      <p:sp>
        <p:nvSpPr>
          <p:cNvPr id="5123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Pre-requisite </a:t>
            </a:r>
          </a:p>
        </p:txBody>
      </p:sp>
      <p:sp>
        <p:nvSpPr>
          <p:cNvPr id="5124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379413" y="1600200"/>
            <a:ext cx="8991599" cy="4953000"/>
          </a:xfrm>
        </p:spPr>
        <p:txBody>
          <a:bodyPr/>
          <a:lstStyle/>
          <a:p>
            <a:r>
              <a:rPr lang="en-US" sz="2800" dirty="0"/>
              <a:t>CS2312 Problem Solving and Programming or equivalent</a:t>
            </a:r>
          </a:p>
          <a:p>
            <a:pPr marL="0" indent="0">
              <a:spcBef>
                <a:spcPts val="1200"/>
              </a:spcBef>
              <a:spcAft>
                <a:spcPts val="1200"/>
              </a:spcAft>
              <a:buNone/>
            </a:pPr>
            <a:r>
              <a:rPr lang="en-US" sz="2400" dirty="0"/>
              <a:t>What does it mean?</a:t>
            </a:r>
          </a:p>
          <a:p>
            <a:r>
              <a:rPr lang="en-US" sz="2400" dirty="0"/>
              <a:t>In the </a:t>
            </a:r>
            <a:r>
              <a:rPr lang="en-US" sz="2400" dirty="0" err="1"/>
              <a:t>CityU</a:t>
            </a:r>
            <a:r>
              <a:rPr lang="en-US" sz="2400" dirty="0"/>
              <a:t> CS Undergraduate </a:t>
            </a:r>
            <a:r>
              <a:rPr lang="en-US" sz="2400" dirty="0" err="1"/>
              <a:t>Programme</a:t>
            </a:r>
            <a:r>
              <a:rPr lang="en-US" sz="2400" dirty="0"/>
              <a:t>, CS2312 is the </a:t>
            </a:r>
            <a:r>
              <a:rPr lang="en-US" sz="2400" b="1" dirty="0"/>
              <a:t>third</a:t>
            </a:r>
            <a:r>
              <a:rPr lang="en-US" sz="2400" dirty="0"/>
              <a:t> CS course in programming taken in Year 2</a:t>
            </a:r>
          </a:p>
          <a:p>
            <a:pPr lvl="1"/>
            <a:r>
              <a:rPr lang="en-US" sz="2000" dirty="0"/>
              <a:t>The first two courses are CS2310 and CS1302 taken in Year 1. </a:t>
            </a:r>
          </a:p>
          <a:p>
            <a:pPr lvl="1"/>
            <a:r>
              <a:rPr lang="en-US" sz="2000" dirty="0"/>
              <a:t>CS1302: Introductory JavaScript Programming</a:t>
            </a:r>
          </a:p>
          <a:p>
            <a:pPr lvl="1"/>
            <a:r>
              <a:rPr lang="en-US" sz="2000" dirty="0"/>
              <a:t>CS2310: C++ Programming</a:t>
            </a:r>
          </a:p>
          <a:p>
            <a:pPr lvl="1"/>
            <a:r>
              <a:rPr lang="en-US" sz="2000" dirty="0"/>
              <a:t>CS2312: Object-Oriented Programming (Java) + Python </a:t>
            </a:r>
          </a:p>
          <a:p>
            <a:r>
              <a:rPr lang="en-US" sz="2400" dirty="0"/>
              <a:t>CS5351 assumes students have good programming ability in developing code projects and know the basis of program development. </a:t>
            </a:r>
          </a:p>
          <a:p>
            <a:pPr lvl="1"/>
            <a:r>
              <a:rPr lang="en-US" sz="1800" dirty="0"/>
              <a:t>CS5351 is not a course to assess students to write code. We do not teach programming in this course. </a:t>
            </a:r>
          </a:p>
        </p:txBody>
      </p:sp>
    </p:spTree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90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Course Assessment</a:t>
            </a:r>
          </a:p>
        </p:txBody>
      </p:sp>
      <p:sp>
        <p:nvSpPr>
          <p:cNvPr id="37891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eaLnBrk="1" hangingPunct="1">
              <a:lnSpc>
                <a:spcPct val="90000"/>
              </a:lnSpc>
            </a:pPr>
            <a:r>
              <a:rPr lang="en-US" altLang="zh-TW" sz="2800" dirty="0">
                <a:ea typeface="MS UI Gothic" pitchFamily="34" charset="-128"/>
              </a:rPr>
              <a:t>Course Assessment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MS UI Gothic" pitchFamily="34" charset="-128"/>
              </a:rPr>
              <a:t>	Course Work  50%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MS UI Gothic" pitchFamily="34" charset="-128"/>
              </a:rPr>
              <a:t>Attendance.     10%</a:t>
            </a:r>
          </a:p>
          <a:p>
            <a:pPr lvl="1" eaLnBrk="1" hangingPunct="1">
              <a:lnSpc>
                <a:spcPct val="90000"/>
              </a:lnSpc>
            </a:pPr>
            <a:r>
              <a:rPr lang="en-US" altLang="zh-TW" sz="2400" dirty="0">
                <a:ea typeface="MS UI Gothic" pitchFamily="34" charset="-128"/>
              </a:rPr>
              <a:t>	Exam*    	40%</a:t>
            </a: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2800" dirty="0">
              <a:ea typeface="MS UI Gothic" pitchFamily="34" charset="-128"/>
            </a:endParaRPr>
          </a:p>
          <a:p>
            <a:pPr eaLnBrk="1" hangingPunct="1">
              <a:lnSpc>
                <a:spcPct val="90000"/>
              </a:lnSpc>
              <a:buFont typeface="Wingdings" panose="05000000000000000000" pitchFamily="2" charset="2"/>
              <a:buNone/>
            </a:pPr>
            <a:endParaRPr lang="en-US" altLang="zh-TW" sz="900" dirty="0">
              <a:ea typeface="MS UI Gothic" pitchFamily="34" charset="-128"/>
            </a:endParaRPr>
          </a:p>
          <a:p>
            <a:pPr eaLnBrk="1" hangingPunct="1">
              <a:lnSpc>
                <a:spcPct val="90000"/>
              </a:lnSpc>
              <a:buSzPct val="70000"/>
            </a:pPr>
            <a:r>
              <a:rPr lang="en-US" altLang="zh-TW" sz="2800" dirty="0">
                <a:ea typeface="MS UI Gothic" pitchFamily="34" charset="-128"/>
              </a:rPr>
              <a:t>Weighting of Coursework Assessment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en-US" altLang="zh-TW" sz="2400" dirty="0">
                <a:ea typeface="MS UI Gothic" pitchFamily="34" charset="-128"/>
              </a:rPr>
              <a:t>Quiz				15%  (Week 7)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en-US" altLang="zh-TW" sz="2400" dirty="0">
                <a:ea typeface="MS UI Gothic" pitchFamily="34" charset="-128"/>
              </a:rPr>
              <a:t>Survey of Research Papers      10%  (Week 11)</a:t>
            </a:r>
          </a:p>
          <a:p>
            <a:pPr lvl="1">
              <a:lnSpc>
                <a:spcPct val="90000"/>
              </a:lnSpc>
              <a:buSzPct val="70000"/>
            </a:pPr>
            <a:r>
              <a:rPr lang="en-US" altLang="zh-TW" sz="2400" dirty="0">
                <a:ea typeface="MS UI Gothic" pitchFamily="34" charset="-128"/>
              </a:rPr>
              <a:t>Team-Based Code Project 	25%  (Week 13)</a:t>
            </a:r>
          </a:p>
          <a:p>
            <a:pPr marL="513080" lvl="1" indent="0">
              <a:lnSpc>
                <a:spcPct val="90000"/>
              </a:lnSpc>
              <a:buSzPct val="70000"/>
              <a:buNone/>
            </a:pPr>
            <a:endParaRPr lang="en-US" altLang="zh-TW" sz="2400" dirty="0">
              <a:ea typeface="MS UI Gothic" pitchFamily="34" charset="-128"/>
            </a:endParaRPr>
          </a:p>
          <a:p>
            <a:pPr lvl="1">
              <a:lnSpc>
                <a:spcPct val="90000"/>
              </a:lnSpc>
              <a:buSzPct val="70000"/>
            </a:pPr>
            <a:endParaRPr lang="en-US" altLang="zh-TW" sz="2400" dirty="0">
              <a:ea typeface="MS UI Gothic" pitchFamily="34" charset="-128"/>
            </a:endParaRPr>
          </a:p>
          <a:p>
            <a:endParaRPr lang="en-US" dirty="0"/>
          </a:p>
        </p:txBody>
      </p:sp>
      <p:sp>
        <p:nvSpPr>
          <p:cNvPr id="37892" name="Slide Number Placeholder 3"/>
          <p:cNvSpPr>
            <a:spLocks noGrp="1"/>
          </p:cNvSpPr>
          <p:nvPr>
            <p:ph type="sldNum" sz="quarter" idx="12"/>
          </p:nvPr>
        </p:nvSpPr>
        <p:spPr bwMode="auto">
          <a:noFill/>
          <a:ln>
            <a:miter lim="800000"/>
          </a:ln>
        </p:spPr>
        <p:txBody>
          <a:bodyPr/>
          <a:lstStyle/>
          <a:p>
            <a:fld id="{8792031C-61AE-4B4A-9F5F-8739A49BACE5}" type="slidenum">
              <a:rPr lang="en-US" smtClean="0"/>
              <a:t>8</a:t>
            </a:fld>
            <a:endParaRPr lang="en-US"/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8AD8FCC7-B1B0-E1D4-E7EC-DD76734CCE96}"/>
              </a:ext>
            </a:extLst>
          </p:cNvPr>
          <p:cNvSpPr txBox="1"/>
          <p:nvPr/>
        </p:nvSpPr>
        <p:spPr>
          <a:xfrm>
            <a:off x="304800" y="6352142"/>
            <a:ext cx="914400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zh-CN" sz="1400" dirty="0"/>
              <a:t>*</a:t>
            </a:r>
            <a:r>
              <a:rPr lang="zh-CN" altLang="en-US" sz="1400" dirty="0"/>
              <a:t> For a student to pass the course, at least 30% of the maximum mark for the examination must be obtained.</a:t>
            </a:r>
          </a:p>
        </p:txBody>
      </p:sp>
    </p:spTree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Tentative Course Schedule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>
              <a:defRPr/>
            </a:pPr>
            <a:fld id="{63B8F44C-0EDE-4D7D-9086-BD1CF3CE7AF7}" type="slidenum">
              <a:rPr lang="en-US" smtClean="0"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56161184"/>
              </p:ext>
            </p:extLst>
          </p:nvPr>
        </p:nvGraphicFramePr>
        <p:xfrm>
          <a:off x="538956" y="1524000"/>
          <a:ext cx="8783637" cy="5109972"/>
        </p:xfrm>
        <a:graphic>
          <a:graphicData uri="http://schemas.openxmlformats.org/drawingml/2006/table">
            <a:tbl>
              <a:tblPr firstRow="1" bandRow="1">
                <a:tableStyleId>{93296810-A885-4BE3-A3E7-6D5BEEA58F35}</a:tableStyleId>
              </a:tblPr>
              <a:tblGrid>
                <a:gridCol w="2535238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624839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28981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Week 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Topic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1 (1.7)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Introduction (Course Project)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2 (1.14)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Software Process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412250424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3 (1.21)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Modern Code Review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4 (2.18)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</a:rPr>
                        <a:t>Software Requirements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5 (2.25)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Software Architecture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6 (3.4)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</a:rPr>
                        <a:t>Technical Debt in Software Design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7 (3.11)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b="1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Quiz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8 (3.18)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Code with Quality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9 (3.25)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Software Testing (Part 1) </a:t>
                      </a:r>
                      <a:r>
                        <a:rPr lang="en-US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Research Paper Due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10 (4.1)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defRPr/>
                      </a:pPr>
                      <a:r>
                        <a:rPr lang="en-US" sz="2400" dirty="0">
                          <a:effectLst/>
                        </a:rPr>
                        <a:t>Software Testing </a:t>
                      </a:r>
                      <a:r>
                        <a:rPr lang="en-US" altLang="zh-CN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(Part 2)</a:t>
                      </a:r>
                      <a:endParaRPr lang="en-US" sz="240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</a:rPr>
                        <a:t>11 (4.8)</a:t>
                      </a:r>
                      <a:endParaRPr lang="en-US" sz="2400" b="0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Software Maintenance</a:t>
                      </a:r>
                      <a:endParaRPr lang="en-US" sz="2400" dirty="0">
                        <a:solidFill>
                          <a:srgbClr val="FF0000"/>
                        </a:solidFill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12 (4.15)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Revision</a:t>
                      </a: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  <a:tr h="30587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800"/>
                        </a:spcAft>
                      </a:pPr>
                      <a:r>
                        <a:rPr lang="en-US" sz="2400" b="0" dirty="0"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13 (4.22)</a:t>
                      </a:r>
                    </a:p>
                  </a:txBody>
                  <a:tcPr marL="68580" marR="68580" marT="0" marB="0"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7000"/>
                        </a:lnSpc>
                        <a:spcBef>
                          <a:spcPts val="0"/>
                        </a:spcBef>
                        <a:spcAft>
                          <a:spcPts val="8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altLang="zh-CN" sz="2400" b="1" dirty="0">
                          <a:effectLst/>
                        </a:rPr>
                        <a:t>Project Presentation </a:t>
                      </a:r>
                      <a:r>
                        <a:rPr lang="en-US" altLang="zh-CN" sz="2400" dirty="0">
                          <a:solidFill>
                            <a:srgbClr val="FF0000"/>
                          </a:solidFill>
                          <a:effectLst/>
                          <a:latin typeface="+mn-lt"/>
                          <a:ea typeface="Calibri" panose="020F0502020204030204" pitchFamily="34" charset="0"/>
                          <a:cs typeface="Times New Roman" panose="02020503050405090304" pitchFamily="18" charset="0"/>
                        </a:rPr>
                        <a:t>Course Project Due</a:t>
                      </a:r>
                      <a:endParaRPr lang="en-US" altLang="zh-CN" sz="2400" b="1" dirty="0">
                        <a:effectLst/>
                        <a:latin typeface="+mn-lt"/>
                        <a:ea typeface="Calibri" panose="020F0502020204030204" pitchFamily="34" charset="0"/>
                        <a:cs typeface="Times New Roman" panose="02020503050405090304" pitchFamily="18" charset="0"/>
                      </a:endParaRPr>
                    </a:p>
                  </a:txBody>
                  <a:tcPr marL="68580" marR="68580" marT="0" marB="0"/>
                </a:tc>
                <a:extLst>
                  <a:ext uri="{0D108BD9-81ED-4DB2-BD59-A6C34878D82A}">
                    <a16:rowId xmlns:a16="http://schemas.microsoft.com/office/drawing/2014/main" val="1082234728"/>
                  </a:ext>
                </a:extLst>
              </a:tr>
            </a:tbl>
          </a:graphicData>
        </a:graphic>
      </p:graphicFrame>
    </p:spTree>
  </p:cSld>
  <p:clrMapOvr>
    <a:masterClrMapping/>
  </p:clrMapOvr>
  <p:transition/>
</p:sld>
</file>

<file path=ppt/theme/theme1.xml><?xml version="1.0" encoding="utf-8"?>
<a:theme xmlns:a="http://schemas.openxmlformats.org/drawingml/2006/main" name="Side Bar">
  <a:themeElements>
    <a:clrScheme name="">
      <a:dk1>
        <a:srgbClr val="000000"/>
      </a:dk1>
      <a:lt1>
        <a:srgbClr val="FFFFFF"/>
      </a:lt1>
      <a:dk2>
        <a:srgbClr val="C00000"/>
      </a:dk2>
      <a:lt2>
        <a:srgbClr val="C00000"/>
      </a:lt2>
      <a:accent1>
        <a:srgbClr val="FFEBEB"/>
      </a:accent1>
      <a:accent2>
        <a:srgbClr val="006600"/>
      </a:accent2>
      <a:accent3>
        <a:srgbClr val="FFFFFF"/>
      </a:accent3>
      <a:accent4>
        <a:srgbClr val="000000"/>
      </a:accent4>
      <a:accent5>
        <a:srgbClr val="FFF3F3"/>
      </a:accent5>
      <a:accent6>
        <a:srgbClr val="005C00"/>
      </a:accent6>
      <a:hlink>
        <a:srgbClr val="000066"/>
      </a:hlink>
      <a:folHlink>
        <a:srgbClr val="808080"/>
      </a:folHlink>
    </a:clrScheme>
    <a:fontScheme name="Side Bar">
      <a:majorFont>
        <a:latin typeface="Times New Roman"/>
        <a:ea typeface=""/>
        <a:cs typeface=""/>
      </a:majorFont>
      <a:minorFont>
        <a:latin typeface="Times New Roman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12700" cap="flat" cmpd="sng" algn="ctr">
          <a:solidFill>
            <a:schemeClr val="tx1"/>
          </a:solidFill>
          <a:prstDash val="solid"/>
          <a:round/>
          <a:headEnd type="none" w="sm" len="sm"/>
          <a:tailEnd type="none" w="sm" len="sm"/>
        </a:ln>
        <a:effectLst>
          <a:outerShdw dist="71842" dir="2700000" algn="ctr" rotWithShape="0">
            <a:schemeClr val="bg2"/>
          </a:outerShdw>
        </a:effectLst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en-US" sz="2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Times New Roman" panose="02020503050405090304" pitchFamily="18" charset="0"/>
          </a:defRPr>
        </a:defPPr>
      </a:lstStyle>
    </a:lnDef>
  </a:objectDefaults>
  <a:extraClrSchemeLst>
    <a:extraClrScheme>
      <a:clrScheme name="Side Bar 1">
        <a:dk1>
          <a:srgbClr val="FF9933"/>
        </a:dk1>
        <a:lt1>
          <a:srgbClr val="FFFFFF"/>
        </a:lt1>
        <a:dk2>
          <a:srgbClr val="003366"/>
        </a:dk2>
        <a:lt2>
          <a:srgbClr val="FF9933"/>
        </a:lt2>
        <a:accent1>
          <a:srgbClr val="2B557F"/>
        </a:accent1>
        <a:accent2>
          <a:srgbClr val="FF9933"/>
        </a:accent2>
        <a:accent3>
          <a:srgbClr val="AAADB8"/>
        </a:accent3>
        <a:accent4>
          <a:srgbClr val="DADADA"/>
        </a:accent4>
        <a:accent5>
          <a:srgbClr val="ACB4C0"/>
        </a:accent5>
        <a:accent6>
          <a:srgbClr val="E78A2D"/>
        </a:accent6>
        <a:hlink>
          <a:srgbClr val="005032"/>
        </a:hlink>
        <a:folHlink>
          <a:srgbClr val="A0A0A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Side Bar 2">
        <a:dk1>
          <a:srgbClr val="000000"/>
        </a:dk1>
        <a:lt1>
          <a:srgbClr val="FFFFFF"/>
        </a:lt1>
        <a:dk2>
          <a:srgbClr val="E16414"/>
        </a:dk2>
        <a:lt2>
          <a:srgbClr val="E16414"/>
        </a:lt2>
        <a:accent1>
          <a:srgbClr val="FFF0EB"/>
        </a:accent1>
        <a:accent2>
          <a:srgbClr val="E16414"/>
        </a:accent2>
        <a:accent3>
          <a:srgbClr val="FFFFFF"/>
        </a:accent3>
        <a:accent4>
          <a:srgbClr val="000000"/>
        </a:accent4>
        <a:accent5>
          <a:srgbClr val="FFF6F3"/>
        </a:accent5>
        <a:accent6>
          <a:srgbClr val="CC5A11"/>
        </a:accent6>
        <a:hlink>
          <a:srgbClr val="C00000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3">
        <a:dk1>
          <a:srgbClr val="000000"/>
        </a:dk1>
        <a:lt1>
          <a:srgbClr val="FFFFFF"/>
        </a:lt1>
        <a:dk2>
          <a:srgbClr val="0066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4">
        <a:dk1>
          <a:srgbClr val="000000"/>
        </a:dk1>
        <a:lt1>
          <a:srgbClr val="FFFFFF"/>
        </a:lt1>
        <a:dk2>
          <a:srgbClr val="CC000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Side Bar 5">
        <a:dk1>
          <a:srgbClr val="000000"/>
        </a:dk1>
        <a:lt1>
          <a:srgbClr val="FFFFFF"/>
        </a:lt1>
        <a:dk2>
          <a:srgbClr val="808080"/>
        </a:dk2>
        <a:lt2>
          <a:srgbClr val="CC0000"/>
        </a:lt2>
        <a:accent1>
          <a:srgbClr val="EAEAEA"/>
        </a:accent1>
        <a:accent2>
          <a:srgbClr val="006600"/>
        </a:accent2>
        <a:accent3>
          <a:srgbClr val="FFFFFF"/>
        </a:accent3>
        <a:accent4>
          <a:srgbClr val="000000"/>
        </a:accent4>
        <a:accent5>
          <a:srgbClr val="F3F3F3"/>
        </a:accent5>
        <a:accent6>
          <a:srgbClr val="005C00"/>
        </a:accent6>
        <a:hlink>
          <a:srgbClr val="000066"/>
        </a:hlink>
        <a:folHlink>
          <a:srgbClr val="808080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">
      <a:dk1>
        <a:srgbClr val="000000"/>
      </a:dk1>
      <a:lt1>
        <a:srgbClr val="FFFFFF"/>
      </a:lt1>
      <a:dk2>
        <a:srgbClr val="000000"/>
      </a:dk2>
      <a:lt2>
        <a:srgbClr val="969696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Side Bar 4">
    <a:dk1>
      <a:srgbClr val="000000"/>
    </a:dk1>
    <a:lt1>
      <a:srgbClr val="FFFFFF"/>
    </a:lt1>
    <a:dk2>
      <a:srgbClr val="CC0000"/>
    </a:dk2>
    <a:lt2>
      <a:srgbClr val="CC0000"/>
    </a:lt2>
    <a:accent1>
      <a:srgbClr val="EAEAEA"/>
    </a:accent1>
    <a:accent2>
      <a:srgbClr val="006600"/>
    </a:accent2>
    <a:accent3>
      <a:srgbClr val="FFFFFF"/>
    </a:accent3>
    <a:accent4>
      <a:srgbClr val="000000"/>
    </a:accent4>
    <a:accent5>
      <a:srgbClr val="F3F3F3"/>
    </a:accent5>
    <a:accent6>
      <a:srgbClr val="005C00"/>
    </a:accent6>
    <a:hlink>
      <a:srgbClr val="000066"/>
    </a:hlink>
    <a:folHlink>
      <a:srgbClr val="808080"/>
    </a:folHlink>
  </a:clrScheme>
</a:themeOverride>
</file>

<file path=ppt/theme/themeOverride2.xml><?xml version="1.0" encoding="utf-8"?>
<a:themeOverride xmlns:a="http://schemas.openxmlformats.org/drawingml/2006/main">
  <a:clrScheme name="Side Bar 4">
    <a:dk1>
      <a:srgbClr val="000000"/>
    </a:dk1>
    <a:lt1>
      <a:srgbClr val="FFFFFF"/>
    </a:lt1>
    <a:dk2>
      <a:srgbClr val="CC0000"/>
    </a:dk2>
    <a:lt2>
      <a:srgbClr val="CC0000"/>
    </a:lt2>
    <a:accent1>
      <a:srgbClr val="EAEAEA"/>
    </a:accent1>
    <a:accent2>
      <a:srgbClr val="006600"/>
    </a:accent2>
    <a:accent3>
      <a:srgbClr val="FFFFFF"/>
    </a:accent3>
    <a:accent4>
      <a:srgbClr val="000000"/>
    </a:accent4>
    <a:accent5>
      <a:srgbClr val="F3F3F3"/>
    </a:accent5>
    <a:accent6>
      <a:srgbClr val="005C00"/>
    </a:accent6>
    <a:hlink>
      <a:srgbClr val="000066"/>
    </a:hlink>
    <a:folHlink>
      <a:srgbClr val="80808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otalTime>1574</TotalTime>
  <Words>863</Words>
  <Application>Microsoft Macintosh PowerPoint</Application>
  <PresentationFormat>自定义</PresentationFormat>
  <Paragraphs>153</Paragraphs>
  <Slides>14</Slides>
  <Notes>3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1" baseType="lpstr">
      <vt:lpstr>MS UI Gothic</vt:lpstr>
      <vt:lpstr>Arial</vt:lpstr>
      <vt:lpstr>Courier New</vt:lpstr>
      <vt:lpstr>Symbol</vt:lpstr>
      <vt:lpstr>Times New Roman</vt:lpstr>
      <vt:lpstr>Wingdings</vt:lpstr>
      <vt:lpstr>Side Bar</vt:lpstr>
      <vt:lpstr>CS5351 Software Engineering 2024-2025 Semester B</vt:lpstr>
      <vt:lpstr>Teaching Assistant</vt:lpstr>
      <vt:lpstr>CS5351</vt:lpstr>
      <vt:lpstr>Repeat</vt:lpstr>
      <vt:lpstr>Face-To-Face Teaching and Learning and Assessment</vt:lpstr>
      <vt:lpstr>CILOs in Brief</vt:lpstr>
      <vt:lpstr>Pre-requisite </vt:lpstr>
      <vt:lpstr>Course Assessment</vt:lpstr>
      <vt:lpstr>Tentative Course Schedule </vt:lpstr>
      <vt:lpstr>Assessment: Quiz</vt:lpstr>
      <vt:lpstr>Assessment: Research Paper (1)</vt:lpstr>
      <vt:lpstr>Assessment: Research Papers (2)</vt:lpstr>
      <vt:lpstr>Assessment: Project</vt:lpstr>
      <vt:lpstr>Discussions Threads in Canvas</vt:lpstr>
    </vt:vector>
  </TitlesOfParts>
  <Company>City University of Hong Kong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CS3343 Software Engineering Practice</dc:title>
  <dc:creator>Dr. W.K. Chan</dc:creator>
  <cp:keywords>Software Engineering</cp:keywords>
  <cp:lastModifiedBy>Zhian HUANG 黄志安</cp:lastModifiedBy>
  <cp:revision>374</cp:revision>
  <cp:lastPrinted>2024-09-30T03:23:56Z</cp:lastPrinted>
  <dcterms:created xsi:type="dcterms:W3CDTF">2024-09-30T03:23:56Z</dcterms:created>
  <dcterms:modified xsi:type="dcterms:W3CDTF">2025-01-06T08:05:35Z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4AE97780CF1670E0CC19FA6687FB77E7_42</vt:lpwstr>
  </property>
  <property fmtid="{D5CDD505-2E9C-101B-9397-08002B2CF9AE}" pid="3" name="KSOProductBuildVer">
    <vt:lpwstr>2052-6.10.1.8873</vt:lpwstr>
  </property>
</Properties>
</file>