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348" r:id="rId3"/>
    <p:sldId id="266" r:id="rId4"/>
    <p:sldId id="268" r:id="rId5"/>
    <p:sldId id="267" r:id="rId6"/>
    <p:sldId id="270" r:id="rId7"/>
    <p:sldId id="269" r:id="rId8"/>
    <p:sldId id="263" r:id="rId9"/>
    <p:sldId id="258" r:id="rId10"/>
    <p:sldId id="264" r:id="rId11"/>
    <p:sldId id="271" r:id="rId12"/>
    <p:sldId id="349" r:id="rId1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autoAdjust="0"/>
    <p:restoredTop sz="90042" autoAdjust="0"/>
  </p:normalViewPr>
  <p:slideViewPr>
    <p:cSldViewPr snapToGrid="0">
      <p:cViewPr varScale="1">
        <p:scale>
          <a:sx n="110" d="100"/>
          <a:sy n="110" d="100"/>
        </p:scale>
        <p:origin x="6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an HUANG 黄志安" userId="fd12ee71-6959-4e17-a5fe-ce6622fbf510" providerId="ADAL" clId="{7AA85E15-A6CE-634A-BE1D-CC0A41B60429}"/>
    <pc:docChg chg="modSld">
      <pc:chgData name="Zhian HUANG 黄志安" userId="fd12ee71-6959-4e17-a5fe-ce6622fbf510" providerId="ADAL" clId="{7AA85E15-A6CE-634A-BE1D-CC0A41B60429}" dt="2025-01-06T06:48:38.210" v="18" actId="20577"/>
      <pc:docMkLst>
        <pc:docMk/>
      </pc:docMkLst>
      <pc:sldChg chg="modSp mod">
        <pc:chgData name="Zhian HUANG 黄志安" userId="fd12ee71-6959-4e17-a5fe-ce6622fbf510" providerId="ADAL" clId="{7AA85E15-A6CE-634A-BE1D-CC0A41B60429}" dt="2025-01-06T06:48:38.210" v="18" actId="20577"/>
        <pc:sldMkLst>
          <pc:docMk/>
          <pc:sldMk cId="390154549" sldId="256"/>
        </pc:sldMkLst>
        <pc:spChg chg="mod">
          <ac:chgData name="Zhian HUANG 黄志安" userId="fd12ee71-6959-4e17-a5fe-ce6622fbf510" providerId="ADAL" clId="{7AA85E15-A6CE-634A-BE1D-CC0A41B60429}" dt="2025-01-06T06:48:38.210" v="18" actId="20577"/>
          <ac:spMkLst>
            <pc:docMk/>
            <pc:sldMk cId="390154549" sldId="256"/>
            <ac:spMk id="3" creationId="{4CC70A0B-1FD5-7132-5F0B-9F3C897D3C97}"/>
          </ac:spMkLst>
        </pc:spChg>
      </pc:sldChg>
      <pc:sldChg chg="addSp modSp mod">
        <pc:chgData name="Zhian HUANG 黄志安" userId="fd12ee71-6959-4e17-a5fe-ce6622fbf510" providerId="ADAL" clId="{7AA85E15-A6CE-634A-BE1D-CC0A41B60429}" dt="2025-01-04T14:54:24.576" v="1" actId="1076"/>
        <pc:sldMkLst>
          <pc:docMk/>
          <pc:sldMk cId="2519956361" sldId="349"/>
        </pc:sldMkLst>
        <pc:spChg chg="add mod">
          <ac:chgData name="Zhian HUANG 黄志安" userId="fd12ee71-6959-4e17-a5fe-ce6622fbf510" providerId="ADAL" clId="{7AA85E15-A6CE-634A-BE1D-CC0A41B60429}" dt="2025-01-04T14:54:24.576" v="1" actId="1076"/>
          <ac:spMkLst>
            <pc:docMk/>
            <pc:sldMk cId="2519956361" sldId="349"/>
            <ac:spMk id="5" creationId="{DC100EFB-C2EE-E880-03E6-01D0A7133E0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459B9E16-AD70-1E46-A607-F5688F8106C2}" type="datetimeFigureOut">
              <a:rPr kumimoji="1" lang="zh-CN" altLang="en-US" smtClean="0"/>
              <a:t>2025/1/6</a:t>
            </a:fld>
            <a:endParaRPr kumimoji="1"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82CCB99-BB51-0047-AAF5-63F0E4093705}" type="slidenum">
              <a:rPr kumimoji="1" lang="zh-CN" altLang="en-US" smtClean="0"/>
              <a:t>‹#›</a:t>
            </a:fld>
            <a:endParaRPr kumimoji="1" lang="zh-CN" altLang="en-US"/>
          </a:p>
        </p:txBody>
      </p:sp>
    </p:spTree>
    <p:extLst>
      <p:ext uri="{BB962C8B-B14F-4D97-AF65-F5344CB8AC3E}">
        <p14:creationId xmlns:p14="http://schemas.microsoft.com/office/powerpoint/2010/main" val="649595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82CCB99-BB51-0047-AAF5-63F0E4093705}" type="slidenum">
              <a:rPr kumimoji="1" lang="zh-CN" altLang="en-US" smtClean="0"/>
              <a:t>4</a:t>
            </a:fld>
            <a:endParaRPr kumimoji="1" lang="zh-CN" altLang="en-US"/>
          </a:p>
        </p:txBody>
      </p:sp>
    </p:spTree>
    <p:extLst>
      <p:ext uri="{BB962C8B-B14F-4D97-AF65-F5344CB8AC3E}">
        <p14:creationId xmlns:p14="http://schemas.microsoft.com/office/powerpoint/2010/main" val="3807501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82CCB99-BB51-0047-AAF5-63F0E4093705}" type="slidenum">
              <a:rPr kumimoji="1" lang="zh-CN" altLang="en-US" smtClean="0"/>
              <a:t>7</a:t>
            </a:fld>
            <a:endParaRPr kumimoji="1" lang="zh-CN" altLang="en-US"/>
          </a:p>
        </p:txBody>
      </p:sp>
    </p:spTree>
    <p:extLst>
      <p:ext uri="{BB962C8B-B14F-4D97-AF65-F5344CB8AC3E}">
        <p14:creationId xmlns:p14="http://schemas.microsoft.com/office/powerpoint/2010/main" val="358085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D52C-535B-F0CC-F580-725A75617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53256FB3-C742-DACC-9DC3-2A7C42B5E7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A4F84995-A2B6-1E0A-6CDA-27F15F969322}"/>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D6E95EF8-3BCF-3291-FA04-C0AAD4D7B24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D6CF88A6-BD1C-C974-E1AB-054F2B4A9BBE}"/>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107200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359DD-CB7C-6A50-0778-D6C757D56ABF}"/>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F9FAF4B3-C574-A12B-9B2C-5F7C94685F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026F3AA4-3B2C-0AC8-2EF0-41E54D6CE79A}"/>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730FF2B4-8D3D-1400-70F8-9E2476A5F033}"/>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DC18581-B0E5-FA14-0C5A-5FA3D717B85A}"/>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2628156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16B37-CA3D-FE5D-BAA9-3BB06E544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920759B3-7E26-6ED6-E475-11F104095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D1579047-B6EE-27DA-CF66-CEE6E5656CAD}"/>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4C3075AF-5BC9-92DA-134C-54930ACD4219}"/>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A4F064D9-CED7-E287-4FD1-49BBB672CFC7}"/>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2296210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E44B-C033-CC69-81C0-7B6FEDC7AEFD}"/>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9AC5941E-B147-9B28-0DC1-7BDADAE8BF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43E4130-8DB1-936F-32BD-33259EF96ED7}"/>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9C8984D0-9FB4-0DB5-D218-6CED7B5A3514}"/>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9B318A1-C5FF-CAA4-A4A9-04DB61AE6148}"/>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2441550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F51E-FE7C-895A-E61A-2522254D4C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C6256DB0-E159-881C-D72F-969A0D1A7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32017-E739-65FB-2296-D5E8E75A167E}"/>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28B8712D-E285-A027-FABA-04426A6B0F3A}"/>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20399A5-517C-B754-1A26-E2B1ACA51D13}"/>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12849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11000-07D8-7DBF-0E0A-031D67D791F8}"/>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633E67D0-7400-7C5F-3571-8BDBDA53E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FFFA9E90-EC5F-D03F-E766-1E9A75A4E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81510AC4-0F73-AC9F-EF0D-CAADD152CD34}"/>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6" name="Footer Placeholder 5">
            <a:extLst>
              <a:ext uri="{FF2B5EF4-FFF2-40B4-BE49-F238E27FC236}">
                <a16:creationId xmlns:a16="http://schemas.microsoft.com/office/drawing/2014/main" id="{44824297-9D81-E569-166A-F7907758BDDE}"/>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BAB27970-0D8A-0F0A-BEAB-720E70D25537}"/>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2869141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BA89E-6057-BD32-7447-F2E11CF2EE67}"/>
              </a:ext>
            </a:extLst>
          </p:cNvPr>
          <p:cNvSpPr>
            <a:spLocks noGrp="1"/>
          </p:cNvSpPr>
          <p:nvPr>
            <p:ph type="title"/>
          </p:nvPr>
        </p:nvSpPr>
        <p:spPr>
          <a:xfrm>
            <a:off x="839788" y="365125"/>
            <a:ext cx="10515600" cy="1325563"/>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30B4F993-22E0-0764-A21D-FE95900074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36578F-CFB3-2967-7E00-6B164A42B5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674228DE-4BC8-C9F5-3957-FCBF3E6BE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98AE8D-611D-3AAF-07BE-0CA97D5DBC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7E395CD0-D1A4-CF09-6346-6724705BDB83}"/>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8" name="Footer Placeholder 7">
            <a:extLst>
              <a:ext uri="{FF2B5EF4-FFF2-40B4-BE49-F238E27FC236}">
                <a16:creationId xmlns:a16="http://schemas.microsoft.com/office/drawing/2014/main" id="{2F6EB30E-3E58-28CB-7FEF-610EC6312239}"/>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A45EF730-EF20-D427-95E4-B7D4D40C494D}"/>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295185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A689-A49C-0AED-247E-89684F614151}"/>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459DF582-330C-2B84-0C17-D232ABBA4C22}"/>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4" name="Footer Placeholder 3">
            <a:extLst>
              <a:ext uri="{FF2B5EF4-FFF2-40B4-BE49-F238E27FC236}">
                <a16:creationId xmlns:a16="http://schemas.microsoft.com/office/drawing/2014/main" id="{D2C3F1EE-752D-9242-030C-16A245C9DCC6}"/>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79B82E54-6F21-0391-94F0-B8EFB0B41F34}"/>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337559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D9196-2F53-2A38-5E04-A77B2EC8BCA3}"/>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3" name="Footer Placeholder 2">
            <a:extLst>
              <a:ext uri="{FF2B5EF4-FFF2-40B4-BE49-F238E27FC236}">
                <a16:creationId xmlns:a16="http://schemas.microsoft.com/office/drawing/2014/main" id="{E8D29046-E8E3-D824-6A7E-49C37210FFD3}"/>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6728CCCB-D2CC-9A86-E005-9126E270ABE4}"/>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73036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C6FA-2B54-4530-14AB-9F0DDC345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7E6ED2CD-7B28-4EFF-8BA8-9EDAAE770F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B8810415-13B9-C51A-6C4B-DD52C6096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7C921F-8ECE-5B86-B997-843A9985C18B}"/>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6" name="Footer Placeholder 5">
            <a:extLst>
              <a:ext uri="{FF2B5EF4-FFF2-40B4-BE49-F238E27FC236}">
                <a16:creationId xmlns:a16="http://schemas.microsoft.com/office/drawing/2014/main" id="{9A96F9CD-57F3-051E-D6D6-83F922325705}"/>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A861F8B0-AC20-2086-80B0-C0AC17695104}"/>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388399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9F4D-055B-1029-FE59-FC87DDEB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0A1F9150-5836-509F-1D17-4A49B9B47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5B7CC11C-17F1-3F7A-12B6-298B9DAFF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AF64E-54FD-5EE5-FA8D-57DAFD80E6BC}"/>
              </a:ext>
            </a:extLst>
          </p:cNvPr>
          <p:cNvSpPr>
            <a:spLocks noGrp="1"/>
          </p:cNvSpPr>
          <p:nvPr>
            <p:ph type="dt" sz="half" idx="10"/>
          </p:nvPr>
        </p:nvSpPr>
        <p:spPr/>
        <p:txBody>
          <a:bodyPr/>
          <a:lstStyle/>
          <a:p>
            <a:fld id="{A9033549-1331-4277-96A3-2088450EEB92}" type="datetimeFigureOut">
              <a:rPr lang="en-HK" smtClean="0"/>
              <a:t>6/1/2025</a:t>
            </a:fld>
            <a:endParaRPr lang="en-HK"/>
          </a:p>
        </p:txBody>
      </p:sp>
      <p:sp>
        <p:nvSpPr>
          <p:cNvPr id="6" name="Footer Placeholder 5">
            <a:extLst>
              <a:ext uri="{FF2B5EF4-FFF2-40B4-BE49-F238E27FC236}">
                <a16:creationId xmlns:a16="http://schemas.microsoft.com/office/drawing/2014/main" id="{B7E98647-61DE-A807-F9C3-1F28A1F6F2B4}"/>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AB0B0BA7-3D66-ED76-C863-902FD45CAE24}"/>
              </a:ext>
            </a:extLst>
          </p:cNvPr>
          <p:cNvSpPr>
            <a:spLocks noGrp="1"/>
          </p:cNvSpPr>
          <p:nvPr>
            <p:ph type="sldNum" sz="quarter" idx="12"/>
          </p:nvPr>
        </p:nvSpPr>
        <p:spPr/>
        <p:txBody>
          <a:bodyPr/>
          <a:lstStyle/>
          <a:p>
            <a:fld id="{AE03CEF1-4063-49C1-B806-A30F42D9B01A}" type="slidenum">
              <a:rPr lang="en-HK" smtClean="0"/>
              <a:t>‹#›</a:t>
            </a:fld>
            <a:endParaRPr lang="en-HK"/>
          </a:p>
        </p:txBody>
      </p:sp>
    </p:spTree>
    <p:extLst>
      <p:ext uri="{BB962C8B-B14F-4D97-AF65-F5344CB8AC3E}">
        <p14:creationId xmlns:p14="http://schemas.microsoft.com/office/powerpoint/2010/main" val="1681659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4497E-F8CA-4F5C-1453-A14ADB878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65EB2FF9-4303-B143-67E6-F286E057AB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1D104E79-0297-8264-1F2E-F01D04FA2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33549-1331-4277-96A3-2088450EEB92}" type="datetimeFigureOut">
              <a:rPr lang="en-HK" smtClean="0"/>
              <a:t>6/1/2025</a:t>
            </a:fld>
            <a:endParaRPr lang="en-HK"/>
          </a:p>
        </p:txBody>
      </p:sp>
      <p:sp>
        <p:nvSpPr>
          <p:cNvPr id="5" name="Footer Placeholder 4">
            <a:extLst>
              <a:ext uri="{FF2B5EF4-FFF2-40B4-BE49-F238E27FC236}">
                <a16:creationId xmlns:a16="http://schemas.microsoft.com/office/drawing/2014/main" id="{AE66BA6B-2750-6636-12D2-1667A71970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C10836FB-6798-DDE0-90B9-6E989CE17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3CEF1-4063-49C1-B806-A30F42D9B01A}" type="slidenum">
              <a:rPr lang="en-HK" smtClean="0"/>
              <a:t>‹#›</a:t>
            </a:fld>
            <a:endParaRPr lang="en-HK"/>
          </a:p>
        </p:txBody>
      </p:sp>
    </p:spTree>
    <p:extLst>
      <p:ext uri="{BB962C8B-B14F-4D97-AF65-F5344CB8AC3E}">
        <p14:creationId xmlns:p14="http://schemas.microsoft.com/office/powerpoint/2010/main" val="2785567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crumcardgame.com/" TargetMode="External"/><Relationship Id="rId2" Type="http://schemas.openxmlformats.org/officeDocument/2006/relationships/hyperlink" Target="https://github.com/OMerkel/Scrum-Card-Gam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CF19-BB3A-8090-8354-337448FE0398}"/>
              </a:ext>
            </a:extLst>
          </p:cNvPr>
          <p:cNvSpPr>
            <a:spLocks noGrp="1"/>
          </p:cNvSpPr>
          <p:nvPr>
            <p:ph type="ctrTitle"/>
          </p:nvPr>
        </p:nvSpPr>
        <p:spPr/>
        <p:txBody>
          <a:bodyPr/>
          <a:lstStyle/>
          <a:p>
            <a:r>
              <a:rPr lang="en-US" dirty="0"/>
              <a:t>Scrum Simulation</a:t>
            </a:r>
            <a:endParaRPr lang="en-HK" dirty="0"/>
          </a:p>
        </p:txBody>
      </p:sp>
      <p:sp>
        <p:nvSpPr>
          <p:cNvPr id="3" name="Subtitle 2">
            <a:extLst>
              <a:ext uri="{FF2B5EF4-FFF2-40B4-BE49-F238E27FC236}">
                <a16:creationId xmlns:a16="http://schemas.microsoft.com/office/drawing/2014/main" id="{4CC70A0B-1FD5-7132-5F0B-9F3C897D3C97}"/>
              </a:ext>
            </a:extLst>
          </p:cNvPr>
          <p:cNvSpPr>
            <a:spLocks noGrp="1"/>
          </p:cNvSpPr>
          <p:nvPr>
            <p:ph type="subTitle" idx="1"/>
          </p:nvPr>
        </p:nvSpPr>
        <p:spPr/>
        <p:txBody>
          <a:bodyPr>
            <a:noAutofit/>
          </a:bodyPr>
          <a:lstStyle/>
          <a:p>
            <a:r>
              <a:rPr lang="en-US" sz="2000" dirty="0"/>
              <a:t>Tutorial on Agile Process</a:t>
            </a:r>
          </a:p>
          <a:p>
            <a:r>
              <a:rPr lang="en-US" sz="2000" dirty="0"/>
              <a:t>CS5351</a:t>
            </a:r>
            <a:br>
              <a:rPr lang="en-US" sz="2000" i="1" dirty="0"/>
            </a:br>
            <a:r>
              <a:rPr lang="en-US" sz="2000" dirty="0"/>
              <a:t>Software Engineering</a:t>
            </a:r>
            <a:br>
              <a:rPr lang="en-US" sz="2000" dirty="0"/>
            </a:br>
            <a:r>
              <a:rPr lang="en-US" sz="2000" dirty="0"/>
              <a:t>City University of Hong Kong (Dongguan)</a:t>
            </a:r>
          </a:p>
          <a:p>
            <a:r>
              <a:rPr lang="en-US" sz="2000" dirty="0"/>
              <a:t>2024-2025 Semester B</a:t>
            </a:r>
            <a:endParaRPr lang="en-HK" sz="2000" dirty="0"/>
          </a:p>
        </p:txBody>
      </p:sp>
      <p:sp>
        <p:nvSpPr>
          <p:cNvPr id="4" name="TextBox 3">
            <a:extLst>
              <a:ext uri="{FF2B5EF4-FFF2-40B4-BE49-F238E27FC236}">
                <a16:creationId xmlns:a16="http://schemas.microsoft.com/office/drawing/2014/main" id="{C2D48CA1-5EC9-8665-34A0-2D54EA4AFE4A}"/>
              </a:ext>
            </a:extLst>
          </p:cNvPr>
          <p:cNvSpPr txBox="1"/>
          <p:nvPr/>
        </p:nvSpPr>
        <p:spPr>
          <a:xfrm>
            <a:off x="151910" y="6427113"/>
            <a:ext cx="11807100" cy="430887"/>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The materials of the game were adopted from the scrum game materials publicly available in </a:t>
            </a:r>
            <a:r>
              <a:rPr lang="en-US" sz="1100" dirty="0" err="1">
                <a:latin typeface="Times New Roman" panose="02020603050405020304" pitchFamily="18" charset="0"/>
                <a:cs typeface="Times New Roman" panose="02020603050405020304" pitchFamily="18" charset="0"/>
              </a:rPr>
              <a:t>Github</a:t>
            </a:r>
            <a:r>
              <a:rPr lang="en-US" sz="1100"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hlinkClick r:id="rId2"/>
              </a:rPr>
              <a:t>https://github.com/OMerkel/Scrum-Card-Game</a:t>
            </a:r>
            <a:r>
              <a:rPr lang="en-US" sz="1100" dirty="0">
                <a:latin typeface="Times New Roman" panose="02020603050405020304" pitchFamily="18" charset="0"/>
                <a:cs typeface="Times New Roman" panose="02020603050405020304" pitchFamily="18" charset="0"/>
              </a:rPr>
              <a:t>  (now </a:t>
            </a:r>
            <a:r>
              <a:rPr lang="en-US" sz="1100" dirty="0">
                <a:latin typeface="Times New Roman" panose="02020603050405020304" pitchFamily="18" charset="0"/>
                <a:cs typeface="Times New Roman" panose="02020603050405020304" pitchFamily="18" charset="0"/>
                <a:hlinkClick r:id="rId3"/>
              </a:rPr>
              <a:t>https://scrumcardgame.com</a:t>
            </a:r>
            <a:r>
              <a:rPr lang="en-US" sz="1100" dirty="0">
                <a:latin typeface="Times New Roman" panose="02020603050405020304" pitchFamily="18" charset="0"/>
                <a:cs typeface="Times New Roman" panose="02020603050405020304" pitchFamily="18" charset="0"/>
              </a:rPr>
              <a:t>). </a:t>
            </a:r>
          </a:p>
          <a:p>
            <a:r>
              <a:rPr lang="en-US" sz="1100" dirty="0">
                <a:latin typeface="Times New Roman" panose="02020603050405020304" pitchFamily="18" charset="0"/>
                <a:cs typeface="Times New Roman" panose="02020603050405020304" pitchFamily="18" charset="0"/>
              </a:rPr>
              <a:t>We would like to thank its authors and contributors: </a:t>
            </a:r>
            <a:r>
              <a:rPr lang="en-US" sz="1100" dirty="0" err="1">
                <a:latin typeface="Times New Roman" panose="02020603050405020304" pitchFamily="18" charset="0"/>
                <a:cs typeface="Times New Roman" panose="02020603050405020304" pitchFamily="18" charset="0"/>
              </a:rPr>
              <a:t>Lucho</a:t>
            </a:r>
            <a:r>
              <a:rPr lang="en-US" sz="1100" dirty="0">
                <a:latin typeface="Times New Roman" panose="02020603050405020304" pitchFamily="18" charset="0"/>
                <a:cs typeface="Times New Roman" panose="02020603050405020304" pitchFamily="18" charset="0"/>
              </a:rPr>
              <a:t> Salazar, Nils </a:t>
            </a:r>
            <a:r>
              <a:rPr lang="en-US" sz="1100" dirty="0" err="1">
                <a:latin typeface="Times New Roman" panose="02020603050405020304" pitchFamily="18" charset="0"/>
                <a:cs typeface="Times New Roman" panose="02020603050405020304" pitchFamily="18" charset="0"/>
              </a:rPr>
              <a:t>Bernert</a:t>
            </a:r>
            <a:r>
              <a:rPr lang="en-US" sz="1100" dirty="0">
                <a:latin typeface="Times New Roman" panose="02020603050405020304" pitchFamily="18" charset="0"/>
                <a:cs typeface="Times New Roman" panose="02020603050405020304" pitchFamily="18" charset="0"/>
              </a:rPr>
              <a:t>, Oliver Merkel, and </a:t>
            </a:r>
            <a:r>
              <a:rPr lang="en-HK" sz="1100" b="0" i="0" dirty="0">
                <a:solidFill>
                  <a:srgbClr val="606060"/>
                </a:solidFill>
                <a:effectLst/>
                <a:latin typeface="Times New Roman" panose="02020603050405020304" pitchFamily="18" charset="0"/>
                <a:cs typeface="Times New Roman" panose="02020603050405020304" pitchFamily="18" charset="0"/>
              </a:rPr>
              <a:t>Timofey (Tim) </a:t>
            </a:r>
            <a:r>
              <a:rPr lang="en-HK" sz="1100" b="0" i="0" dirty="0" err="1">
                <a:solidFill>
                  <a:srgbClr val="606060"/>
                </a:solidFill>
                <a:effectLst/>
                <a:latin typeface="Times New Roman" panose="02020603050405020304" pitchFamily="18" charset="0"/>
                <a:cs typeface="Times New Roman" panose="02020603050405020304" pitchFamily="18" charset="0"/>
              </a:rPr>
              <a:t>Yevgrashyn</a:t>
            </a:r>
            <a:endParaRPr lang="en-HK"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54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4CDBD-D97F-B13F-C88F-F0A39225E59C}"/>
              </a:ext>
            </a:extLst>
          </p:cNvPr>
          <p:cNvSpPr>
            <a:spLocks noGrp="1"/>
          </p:cNvSpPr>
          <p:nvPr>
            <p:ph type="title"/>
          </p:nvPr>
        </p:nvSpPr>
        <p:spPr/>
        <p:txBody>
          <a:bodyPr/>
          <a:lstStyle/>
          <a:p>
            <a:r>
              <a:rPr lang="en-US" dirty="0"/>
              <a:t>Step 4: Sprint 2</a:t>
            </a:r>
            <a:endParaRPr lang="en-HK" dirty="0"/>
          </a:p>
        </p:txBody>
      </p:sp>
      <p:sp>
        <p:nvSpPr>
          <p:cNvPr id="3" name="Content Placeholder 2">
            <a:extLst>
              <a:ext uri="{FF2B5EF4-FFF2-40B4-BE49-F238E27FC236}">
                <a16:creationId xmlns:a16="http://schemas.microsoft.com/office/drawing/2014/main" id="{17280CA0-E2A6-E7DC-B945-CCFCE99072B4}"/>
              </a:ext>
            </a:extLst>
          </p:cNvPr>
          <p:cNvSpPr>
            <a:spLocks noGrp="1"/>
          </p:cNvSpPr>
          <p:nvPr>
            <p:ph idx="1"/>
          </p:nvPr>
        </p:nvSpPr>
        <p:spPr/>
        <p:txBody>
          <a:bodyPr/>
          <a:lstStyle/>
          <a:p>
            <a:r>
              <a:rPr lang="en-US" dirty="0"/>
              <a:t>Repeat</a:t>
            </a:r>
          </a:p>
          <a:p>
            <a:pPr lvl="1"/>
            <a:r>
              <a:rPr lang="en-US" dirty="0"/>
              <a:t>Step 1: Planning</a:t>
            </a:r>
          </a:p>
          <a:p>
            <a:pPr lvl="1"/>
            <a:r>
              <a:rPr lang="en-US" dirty="0"/>
              <a:t>Step 2: Work each Day within the Sprint</a:t>
            </a:r>
          </a:p>
          <a:p>
            <a:pPr lvl="1"/>
            <a:r>
              <a:rPr lang="en-US" dirty="0"/>
              <a:t>Step 3: Sprint Review + Retrospective</a:t>
            </a:r>
          </a:p>
          <a:p>
            <a:pPr lvl="1"/>
            <a:endParaRPr lang="en-US" dirty="0"/>
          </a:p>
          <a:p>
            <a:r>
              <a:rPr lang="en-US" dirty="0"/>
              <a:t>If your team plays the game fast, try Sprint 3</a:t>
            </a:r>
          </a:p>
          <a:p>
            <a:endParaRPr lang="en-US" dirty="0"/>
          </a:p>
          <a:p>
            <a:r>
              <a:rPr lang="en-US" dirty="0"/>
              <a:t>If your team has completed this round of the game, you can use your own set of features as user stories and start another round of the game</a:t>
            </a:r>
            <a:endParaRPr lang="en-HK" dirty="0"/>
          </a:p>
        </p:txBody>
      </p:sp>
    </p:spTree>
    <p:extLst>
      <p:ext uri="{BB962C8B-B14F-4D97-AF65-F5344CB8AC3E}">
        <p14:creationId xmlns:p14="http://schemas.microsoft.com/office/powerpoint/2010/main" val="2002751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4DDF-CDF6-D66E-E34B-F0413745E189}"/>
              </a:ext>
            </a:extLst>
          </p:cNvPr>
          <p:cNvSpPr>
            <a:spLocks noGrp="1"/>
          </p:cNvSpPr>
          <p:nvPr>
            <p:ph type="title"/>
          </p:nvPr>
        </p:nvSpPr>
        <p:spPr/>
        <p:txBody>
          <a:bodyPr/>
          <a:lstStyle/>
          <a:p>
            <a:r>
              <a:rPr lang="en-US" dirty="0"/>
              <a:t>Game In Action</a:t>
            </a:r>
            <a:endParaRPr lang="en-HK" dirty="0"/>
          </a:p>
        </p:txBody>
      </p:sp>
      <p:sp>
        <p:nvSpPr>
          <p:cNvPr id="4" name="TextBox 3">
            <a:extLst>
              <a:ext uri="{FF2B5EF4-FFF2-40B4-BE49-F238E27FC236}">
                <a16:creationId xmlns:a16="http://schemas.microsoft.com/office/drawing/2014/main" id="{FEF87C9B-CDE6-51E2-FD76-BC6C439CB968}"/>
              </a:ext>
            </a:extLst>
          </p:cNvPr>
          <p:cNvSpPr txBox="1"/>
          <p:nvPr/>
        </p:nvSpPr>
        <p:spPr>
          <a:xfrm>
            <a:off x="1573012" y="1577633"/>
            <a:ext cx="712375"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To-do</a:t>
            </a:r>
          </a:p>
          <a:p>
            <a:endParaRPr lang="en-US" dirty="0"/>
          </a:p>
          <a:p>
            <a:endParaRPr lang="en-US" dirty="0"/>
          </a:p>
          <a:p>
            <a:endParaRPr lang="en-US" dirty="0"/>
          </a:p>
        </p:txBody>
      </p:sp>
      <p:sp>
        <p:nvSpPr>
          <p:cNvPr id="5" name="TextBox 4">
            <a:extLst>
              <a:ext uri="{FF2B5EF4-FFF2-40B4-BE49-F238E27FC236}">
                <a16:creationId xmlns:a16="http://schemas.microsoft.com/office/drawing/2014/main" id="{AFEC1FD0-DD82-CB38-DC41-78BF5720225B}"/>
              </a:ext>
            </a:extLst>
          </p:cNvPr>
          <p:cNvSpPr txBox="1"/>
          <p:nvPr/>
        </p:nvSpPr>
        <p:spPr>
          <a:xfrm>
            <a:off x="2285387" y="1577633"/>
            <a:ext cx="1232710"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In-Progress</a:t>
            </a:r>
          </a:p>
          <a:p>
            <a:endParaRPr lang="en-US" dirty="0"/>
          </a:p>
          <a:p>
            <a:endParaRPr lang="en-US" dirty="0"/>
          </a:p>
          <a:p>
            <a:endParaRPr lang="en-US" dirty="0"/>
          </a:p>
        </p:txBody>
      </p:sp>
      <p:sp>
        <p:nvSpPr>
          <p:cNvPr id="6" name="TextBox 5">
            <a:extLst>
              <a:ext uri="{FF2B5EF4-FFF2-40B4-BE49-F238E27FC236}">
                <a16:creationId xmlns:a16="http://schemas.microsoft.com/office/drawing/2014/main" id="{0B13CD8A-5A43-F021-7BFF-C56CE032421C}"/>
              </a:ext>
            </a:extLst>
          </p:cNvPr>
          <p:cNvSpPr txBox="1"/>
          <p:nvPr/>
        </p:nvSpPr>
        <p:spPr>
          <a:xfrm>
            <a:off x="3518097" y="1577632"/>
            <a:ext cx="686406"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Done</a:t>
            </a:r>
          </a:p>
          <a:p>
            <a:endParaRPr lang="en-US" dirty="0"/>
          </a:p>
          <a:p>
            <a:endParaRPr lang="en-US" dirty="0"/>
          </a:p>
          <a:p>
            <a:endParaRPr lang="en-US" dirty="0"/>
          </a:p>
        </p:txBody>
      </p:sp>
      <p:sp>
        <p:nvSpPr>
          <p:cNvPr id="7" name="TextBox 6">
            <a:extLst>
              <a:ext uri="{FF2B5EF4-FFF2-40B4-BE49-F238E27FC236}">
                <a16:creationId xmlns:a16="http://schemas.microsoft.com/office/drawing/2014/main" id="{146F757A-5FBA-FCEC-193A-AD7D15E2882A}"/>
              </a:ext>
            </a:extLst>
          </p:cNvPr>
          <p:cNvSpPr txBox="1"/>
          <p:nvPr/>
        </p:nvSpPr>
        <p:spPr>
          <a:xfrm>
            <a:off x="340302" y="1577632"/>
            <a:ext cx="902811"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backlog</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0E68D4E3-8CCF-F01D-1D1A-3BFDE887123D}"/>
              </a:ext>
            </a:extLst>
          </p:cNvPr>
          <p:cNvPicPr>
            <a:picLocks noChangeAspect="1"/>
          </p:cNvPicPr>
          <p:nvPr/>
        </p:nvPicPr>
        <p:blipFill rotWithShape="1">
          <a:blip r:embed="rId2"/>
          <a:srcRect l="7841" t="7392" r="7934" b="50057"/>
          <a:stretch/>
        </p:blipFill>
        <p:spPr bwMode="auto">
          <a:xfrm>
            <a:off x="360077" y="1928271"/>
            <a:ext cx="856748" cy="612107"/>
          </a:xfrm>
          <a:prstGeom prst="rect">
            <a:avLst/>
          </a:prstGeom>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3565CB39-BB54-C131-C2E3-9467AC1E04D6}"/>
              </a:ext>
            </a:extLst>
          </p:cNvPr>
          <p:cNvSpPr txBox="1"/>
          <p:nvPr/>
        </p:nvSpPr>
        <p:spPr>
          <a:xfrm>
            <a:off x="1592787" y="3128601"/>
            <a:ext cx="712375"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To-do</a:t>
            </a:r>
          </a:p>
          <a:p>
            <a:endParaRPr lang="en-US" dirty="0"/>
          </a:p>
          <a:p>
            <a:endParaRPr lang="en-US" dirty="0"/>
          </a:p>
          <a:p>
            <a:endParaRPr lang="en-US" dirty="0"/>
          </a:p>
        </p:txBody>
      </p:sp>
      <p:sp>
        <p:nvSpPr>
          <p:cNvPr id="10" name="TextBox 9">
            <a:extLst>
              <a:ext uri="{FF2B5EF4-FFF2-40B4-BE49-F238E27FC236}">
                <a16:creationId xmlns:a16="http://schemas.microsoft.com/office/drawing/2014/main" id="{26EC5982-593F-58FF-0B84-BF89F89B5A37}"/>
              </a:ext>
            </a:extLst>
          </p:cNvPr>
          <p:cNvSpPr txBox="1"/>
          <p:nvPr/>
        </p:nvSpPr>
        <p:spPr>
          <a:xfrm>
            <a:off x="2305162" y="3128601"/>
            <a:ext cx="1232710"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In-Progress</a:t>
            </a:r>
          </a:p>
          <a:p>
            <a:endParaRPr lang="en-US" dirty="0"/>
          </a:p>
          <a:p>
            <a:endParaRPr lang="en-US" dirty="0"/>
          </a:p>
          <a:p>
            <a:endParaRPr lang="en-US" dirty="0"/>
          </a:p>
        </p:txBody>
      </p:sp>
      <p:sp>
        <p:nvSpPr>
          <p:cNvPr id="11" name="TextBox 10">
            <a:extLst>
              <a:ext uri="{FF2B5EF4-FFF2-40B4-BE49-F238E27FC236}">
                <a16:creationId xmlns:a16="http://schemas.microsoft.com/office/drawing/2014/main" id="{3284BC37-78C1-F342-C74D-1841D796A2FF}"/>
              </a:ext>
            </a:extLst>
          </p:cNvPr>
          <p:cNvSpPr txBox="1"/>
          <p:nvPr/>
        </p:nvSpPr>
        <p:spPr>
          <a:xfrm>
            <a:off x="3537872" y="3128600"/>
            <a:ext cx="686406"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Done</a:t>
            </a:r>
          </a:p>
          <a:p>
            <a:endParaRPr lang="en-US" dirty="0"/>
          </a:p>
          <a:p>
            <a:endParaRPr lang="en-US" dirty="0"/>
          </a:p>
          <a:p>
            <a:endParaRPr lang="en-US" dirty="0"/>
          </a:p>
        </p:txBody>
      </p:sp>
      <p:sp>
        <p:nvSpPr>
          <p:cNvPr id="12" name="TextBox 11">
            <a:extLst>
              <a:ext uri="{FF2B5EF4-FFF2-40B4-BE49-F238E27FC236}">
                <a16:creationId xmlns:a16="http://schemas.microsoft.com/office/drawing/2014/main" id="{E21D4E59-B2C8-EA5C-03FE-351DCB61731E}"/>
              </a:ext>
            </a:extLst>
          </p:cNvPr>
          <p:cNvSpPr txBox="1"/>
          <p:nvPr/>
        </p:nvSpPr>
        <p:spPr>
          <a:xfrm>
            <a:off x="360077" y="3128600"/>
            <a:ext cx="902811"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backlog</a:t>
            </a:r>
          </a:p>
          <a:p>
            <a:endParaRPr lang="en-US" dirty="0"/>
          </a:p>
          <a:p>
            <a:endParaRPr lang="en-US" dirty="0"/>
          </a:p>
          <a:p>
            <a:endParaRPr lang="en-US" dirty="0"/>
          </a:p>
        </p:txBody>
      </p:sp>
      <p:pic>
        <p:nvPicPr>
          <p:cNvPr id="13" name="Picture 12">
            <a:extLst>
              <a:ext uri="{FF2B5EF4-FFF2-40B4-BE49-F238E27FC236}">
                <a16:creationId xmlns:a16="http://schemas.microsoft.com/office/drawing/2014/main" id="{2BFB63C2-0ABB-41AC-FCF7-E439C3E27851}"/>
              </a:ext>
            </a:extLst>
          </p:cNvPr>
          <p:cNvPicPr>
            <a:picLocks noChangeAspect="1"/>
          </p:cNvPicPr>
          <p:nvPr/>
        </p:nvPicPr>
        <p:blipFill rotWithShape="1">
          <a:blip r:embed="rId2"/>
          <a:srcRect l="7841" t="7392" r="47100" b="71479"/>
          <a:stretch/>
        </p:blipFill>
        <p:spPr bwMode="auto">
          <a:xfrm>
            <a:off x="379852" y="3479240"/>
            <a:ext cx="458348" cy="303944"/>
          </a:xfrm>
          <a:prstGeom prst="rect">
            <a:avLst/>
          </a:prstGeom>
          <a:ln>
            <a:noFill/>
          </a:ln>
          <a:extLst>
            <a:ext uri="{53640926-AAD7-44D8-BBD7-CCE9431645EC}">
              <a14:shadowObscured xmlns:a14="http://schemas.microsoft.com/office/drawing/2010/main"/>
            </a:ext>
          </a:extLst>
        </p:spPr>
      </p:pic>
      <p:pic>
        <p:nvPicPr>
          <p:cNvPr id="1026" name="Picture 2" descr="Bone Dice Medieval and Viking Historical Games | Make Your Own Medieval">
            <a:extLst>
              <a:ext uri="{FF2B5EF4-FFF2-40B4-BE49-F238E27FC236}">
                <a16:creationId xmlns:a16="http://schemas.microsoft.com/office/drawing/2014/main" id="{19571FC3-7490-C9A3-5E2B-016BB6C8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893" t="26058" r="18565" b="33473"/>
          <a:stretch/>
        </p:blipFill>
        <p:spPr bwMode="auto">
          <a:xfrm>
            <a:off x="788451" y="4658337"/>
            <a:ext cx="1361789" cy="86730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CD639021-FD20-9939-25A6-FEA26C653E9F}"/>
              </a:ext>
            </a:extLst>
          </p:cNvPr>
          <p:cNvPicPr>
            <a:picLocks noChangeAspect="1"/>
          </p:cNvPicPr>
          <p:nvPr/>
        </p:nvPicPr>
        <p:blipFill rotWithShape="1">
          <a:blip r:embed="rId4"/>
          <a:srcRect l="9177" t="28484" r="49615" b="52458"/>
          <a:stretch/>
        </p:blipFill>
        <p:spPr bwMode="auto">
          <a:xfrm>
            <a:off x="2686110" y="4679568"/>
            <a:ext cx="1469924" cy="961494"/>
          </a:xfrm>
          <a:prstGeom prst="rect">
            <a:avLst/>
          </a:prstGeom>
          <a:ln>
            <a:noFill/>
          </a:ln>
          <a:extLst>
            <a:ext uri="{53640926-AAD7-44D8-BBD7-CCE9431645EC}">
              <a14:shadowObscured xmlns:a14="http://schemas.microsoft.com/office/drawing/2010/main"/>
            </a:ext>
          </a:extLst>
        </p:spPr>
      </p:pic>
      <p:grpSp>
        <p:nvGrpSpPr>
          <p:cNvPr id="26" name="Group 25">
            <a:extLst>
              <a:ext uri="{FF2B5EF4-FFF2-40B4-BE49-F238E27FC236}">
                <a16:creationId xmlns:a16="http://schemas.microsoft.com/office/drawing/2014/main" id="{78CBBA97-E748-CF3D-4C46-FBE0FA331C9F}"/>
              </a:ext>
            </a:extLst>
          </p:cNvPr>
          <p:cNvGrpSpPr/>
          <p:nvPr/>
        </p:nvGrpSpPr>
        <p:grpSpPr>
          <a:xfrm>
            <a:off x="5280596" y="1577631"/>
            <a:ext cx="3876448" cy="1483125"/>
            <a:chOff x="5280596" y="1577631"/>
            <a:chExt cx="3876448" cy="1483125"/>
          </a:xfrm>
        </p:grpSpPr>
        <p:sp>
          <p:nvSpPr>
            <p:cNvPr id="21" name="TextBox 20">
              <a:extLst>
                <a:ext uri="{FF2B5EF4-FFF2-40B4-BE49-F238E27FC236}">
                  <a16:creationId xmlns:a16="http://schemas.microsoft.com/office/drawing/2014/main" id="{E6D7AD52-A5B6-A55F-6EC2-43BBC6DEDCA7}"/>
                </a:ext>
              </a:extLst>
            </p:cNvPr>
            <p:cNvSpPr txBox="1"/>
            <p:nvPr/>
          </p:nvSpPr>
          <p:spPr>
            <a:xfrm>
              <a:off x="5992969" y="1583428"/>
              <a:ext cx="2477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In-Progress</a:t>
              </a:r>
            </a:p>
            <a:p>
              <a:endParaRPr lang="en-US" dirty="0"/>
            </a:p>
            <a:p>
              <a:endParaRPr lang="en-US" dirty="0"/>
            </a:p>
            <a:p>
              <a:endParaRPr lang="en-US" dirty="0"/>
            </a:p>
            <a:p>
              <a:endParaRPr lang="en-US" dirty="0"/>
            </a:p>
          </p:txBody>
        </p:sp>
        <p:pic>
          <p:nvPicPr>
            <p:cNvPr id="16" name="Picture 15">
              <a:extLst>
                <a:ext uri="{FF2B5EF4-FFF2-40B4-BE49-F238E27FC236}">
                  <a16:creationId xmlns:a16="http://schemas.microsoft.com/office/drawing/2014/main" id="{64392563-EB94-B12F-C3BF-878BF198BD46}"/>
                </a:ext>
              </a:extLst>
            </p:cNvPr>
            <p:cNvPicPr>
              <a:picLocks noChangeAspect="1"/>
            </p:cNvPicPr>
            <p:nvPr/>
          </p:nvPicPr>
          <p:blipFill rotWithShape="1">
            <a:blip r:embed="rId2"/>
            <a:srcRect l="7841" t="7392" r="47100" b="71479"/>
            <a:stretch/>
          </p:blipFill>
          <p:spPr bwMode="auto">
            <a:xfrm>
              <a:off x="6199031" y="1949564"/>
              <a:ext cx="890948" cy="590814"/>
            </a:xfrm>
            <a:prstGeom prst="rect">
              <a:avLst/>
            </a:prstGeom>
            <a:ln>
              <a:noFill/>
            </a:ln>
            <a:extLst>
              <a:ext uri="{53640926-AAD7-44D8-BBD7-CCE9431645EC}">
                <a14:shadowObscured xmlns:a14="http://schemas.microsoft.com/office/drawing/2010/main"/>
              </a:ext>
            </a:extLst>
          </p:spPr>
        </p:pic>
        <p:cxnSp>
          <p:nvCxnSpPr>
            <p:cNvPr id="18" name="Straight Connector 17">
              <a:extLst>
                <a:ext uri="{FF2B5EF4-FFF2-40B4-BE49-F238E27FC236}">
                  <a16:creationId xmlns:a16="http://schemas.microsoft.com/office/drawing/2014/main" id="{576CAD7E-9A2E-5CE2-CFAD-9108973D5979}"/>
                </a:ext>
              </a:extLst>
            </p:cNvPr>
            <p:cNvCxnSpPr/>
            <p:nvPr/>
          </p:nvCxnSpPr>
          <p:spPr>
            <a:xfrm flipV="1">
              <a:off x="6812007" y="2268063"/>
              <a:ext cx="339144" cy="313386"/>
            </a:xfrm>
            <a:prstGeom prst="line">
              <a:avLst/>
            </a:prstGeom>
            <a:ln w="38100"/>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1E33171-BD44-35AD-24E1-528C3780A6CC}"/>
                </a:ext>
              </a:extLst>
            </p:cNvPr>
            <p:cNvSpPr txBox="1"/>
            <p:nvPr/>
          </p:nvSpPr>
          <p:spPr>
            <a:xfrm>
              <a:off x="6934810" y="2268063"/>
              <a:ext cx="1183337" cy="646331"/>
            </a:xfrm>
            <a:prstGeom prst="rect">
              <a:avLst/>
            </a:prstGeom>
            <a:noFill/>
          </p:spPr>
          <p:txBody>
            <a:bodyPr wrap="none" rtlCol="0">
              <a:spAutoFit/>
            </a:bodyPr>
            <a:lstStyle/>
            <a:p>
              <a:r>
                <a:rPr lang="en-US" dirty="0"/>
                <a:t>13</a:t>
              </a:r>
            </a:p>
            <a:p>
              <a:r>
                <a:rPr lang="en-US" dirty="0"/>
                <a:t>(= 24 – 11)</a:t>
              </a:r>
              <a:endParaRPr lang="en-HK" dirty="0"/>
            </a:p>
          </p:txBody>
        </p:sp>
        <p:sp>
          <p:nvSpPr>
            <p:cNvPr id="20" name="TextBox 19">
              <a:extLst>
                <a:ext uri="{FF2B5EF4-FFF2-40B4-BE49-F238E27FC236}">
                  <a16:creationId xmlns:a16="http://schemas.microsoft.com/office/drawing/2014/main" id="{672E5AF7-A208-C483-BAB6-9282D875AFAC}"/>
                </a:ext>
              </a:extLst>
            </p:cNvPr>
            <p:cNvSpPr txBox="1"/>
            <p:nvPr/>
          </p:nvSpPr>
          <p:spPr>
            <a:xfrm>
              <a:off x="5280596" y="1577632"/>
              <a:ext cx="712375"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To-do</a:t>
              </a:r>
            </a:p>
            <a:p>
              <a:endParaRPr lang="en-US" dirty="0"/>
            </a:p>
            <a:p>
              <a:endParaRPr lang="en-US" dirty="0"/>
            </a:p>
            <a:p>
              <a:endParaRPr lang="en-US" dirty="0"/>
            </a:p>
            <a:p>
              <a:endParaRPr lang="en-US" dirty="0"/>
            </a:p>
          </p:txBody>
        </p:sp>
        <p:sp>
          <p:nvSpPr>
            <p:cNvPr id="22" name="TextBox 21">
              <a:extLst>
                <a:ext uri="{FF2B5EF4-FFF2-40B4-BE49-F238E27FC236}">
                  <a16:creationId xmlns:a16="http://schemas.microsoft.com/office/drawing/2014/main" id="{DB04CF41-AC3A-5EE4-616A-55BC49334ADD}"/>
                </a:ext>
              </a:extLst>
            </p:cNvPr>
            <p:cNvSpPr txBox="1"/>
            <p:nvPr/>
          </p:nvSpPr>
          <p:spPr>
            <a:xfrm>
              <a:off x="8470638" y="1577631"/>
              <a:ext cx="686406"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Done</a:t>
              </a:r>
            </a:p>
            <a:p>
              <a:endParaRPr lang="en-US" dirty="0"/>
            </a:p>
            <a:p>
              <a:endParaRPr lang="en-US" dirty="0"/>
            </a:p>
            <a:p>
              <a:endParaRPr lang="en-US" dirty="0"/>
            </a:p>
            <a:p>
              <a:endParaRPr lang="en-US" dirty="0"/>
            </a:p>
          </p:txBody>
        </p:sp>
        <p:pic>
          <p:nvPicPr>
            <p:cNvPr id="23" name="Picture 22">
              <a:extLst>
                <a:ext uri="{FF2B5EF4-FFF2-40B4-BE49-F238E27FC236}">
                  <a16:creationId xmlns:a16="http://schemas.microsoft.com/office/drawing/2014/main" id="{481B83C2-FAC0-5EF2-1B00-A21DDB2E648D}"/>
                </a:ext>
              </a:extLst>
            </p:cNvPr>
            <p:cNvPicPr>
              <a:picLocks noChangeAspect="1"/>
            </p:cNvPicPr>
            <p:nvPr/>
          </p:nvPicPr>
          <p:blipFill rotWithShape="1">
            <a:blip r:embed="rId4"/>
            <a:srcRect l="9177" t="28484" r="49615" b="52458"/>
            <a:stretch/>
          </p:blipFill>
          <p:spPr bwMode="auto">
            <a:xfrm>
              <a:off x="6020378" y="2372103"/>
              <a:ext cx="764222" cy="499886"/>
            </a:xfrm>
            <a:prstGeom prst="rect">
              <a:avLst/>
            </a:prstGeom>
            <a:ln>
              <a:noFill/>
            </a:ln>
            <a:extLst>
              <a:ext uri="{53640926-AAD7-44D8-BBD7-CCE9431645EC}">
                <a14:shadowObscured xmlns:a14="http://schemas.microsoft.com/office/drawing/2010/main"/>
              </a:ext>
            </a:extLst>
          </p:spPr>
        </p:pic>
        <p:sp>
          <p:nvSpPr>
            <p:cNvPr id="25" name="TextBox 24">
              <a:extLst>
                <a:ext uri="{FF2B5EF4-FFF2-40B4-BE49-F238E27FC236}">
                  <a16:creationId xmlns:a16="http://schemas.microsoft.com/office/drawing/2014/main" id="{43210280-602A-EA17-ACFB-81C6DBD07252}"/>
                </a:ext>
              </a:extLst>
            </p:cNvPr>
            <p:cNvSpPr txBox="1"/>
            <p:nvPr/>
          </p:nvSpPr>
          <p:spPr>
            <a:xfrm>
              <a:off x="5820910" y="2219263"/>
              <a:ext cx="732252" cy="276999"/>
            </a:xfrm>
            <a:prstGeom prst="rect">
              <a:avLst/>
            </a:prstGeom>
            <a:noFill/>
          </p:spPr>
          <p:txBody>
            <a:bodyPr wrap="none" rtlCol="0">
              <a:spAutoFit/>
            </a:bodyPr>
            <a:lstStyle/>
            <a:p>
              <a:r>
                <a:rPr lang="en-US" sz="1200" dirty="0"/>
                <a:t>attached</a:t>
              </a:r>
              <a:endParaRPr lang="en-HK" sz="1200" dirty="0"/>
            </a:p>
          </p:txBody>
        </p:sp>
      </p:grpSp>
      <p:sp>
        <p:nvSpPr>
          <p:cNvPr id="27" name="TextBox 26">
            <a:extLst>
              <a:ext uri="{FF2B5EF4-FFF2-40B4-BE49-F238E27FC236}">
                <a16:creationId xmlns:a16="http://schemas.microsoft.com/office/drawing/2014/main" id="{A4FAAAC0-E01B-0FCC-2F6C-2132F04E3835}"/>
              </a:ext>
            </a:extLst>
          </p:cNvPr>
          <p:cNvSpPr txBox="1"/>
          <p:nvPr/>
        </p:nvSpPr>
        <p:spPr>
          <a:xfrm>
            <a:off x="5267602" y="3486532"/>
            <a:ext cx="5778321" cy="646331"/>
          </a:xfrm>
          <a:prstGeom prst="rect">
            <a:avLst/>
          </a:prstGeom>
          <a:noFill/>
        </p:spPr>
        <p:txBody>
          <a:bodyPr wrap="square" rtlCol="0">
            <a:spAutoFit/>
          </a:bodyPr>
          <a:lstStyle/>
          <a:p>
            <a:r>
              <a:rPr lang="en-US" dirty="0"/>
              <a:t>If no problem attached to a story and 0 hours remained, move the story to “Done”</a:t>
            </a:r>
            <a:endParaRPr lang="en-HK" dirty="0"/>
          </a:p>
        </p:txBody>
      </p:sp>
      <p:sp>
        <p:nvSpPr>
          <p:cNvPr id="28" name="Arrow: Right 27">
            <a:extLst>
              <a:ext uri="{FF2B5EF4-FFF2-40B4-BE49-F238E27FC236}">
                <a16:creationId xmlns:a16="http://schemas.microsoft.com/office/drawing/2014/main" id="{6947DE5D-38EA-4F43-B75B-ADA87DDFF2BF}"/>
              </a:ext>
            </a:extLst>
          </p:cNvPr>
          <p:cNvSpPr/>
          <p:nvPr/>
        </p:nvSpPr>
        <p:spPr>
          <a:xfrm rot="5400000">
            <a:off x="1288183" y="2760451"/>
            <a:ext cx="290871" cy="433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 name="Arrow: Right 28">
            <a:extLst>
              <a:ext uri="{FF2B5EF4-FFF2-40B4-BE49-F238E27FC236}">
                <a16:creationId xmlns:a16="http://schemas.microsoft.com/office/drawing/2014/main" id="{A51F6DF6-65EE-D0DB-A356-D02DE36414AD}"/>
              </a:ext>
            </a:extLst>
          </p:cNvPr>
          <p:cNvSpPr/>
          <p:nvPr/>
        </p:nvSpPr>
        <p:spPr>
          <a:xfrm rot="5400000">
            <a:off x="1323909" y="4317339"/>
            <a:ext cx="290871" cy="433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0" name="Arrow: Right 29">
            <a:extLst>
              <a:ext uri="{FF2B5EF4-FFF2-40B4-BE49-F238E27FC236}">
                <a16:creationId xmlns:a16="http://schemas.microsoft.com/office/drawing/2014/main" id="{824AC70E-B239-78B9-D1B9-4FE7B2759481}"/>
              </a:ext>
            </a:extLst>
          </p:cNvPr>
          <p:cNvSpPr/>
          <p:nvPr/>
        </p:nvSpPr>
        <p:spPr>
          <a:xfrm rot="17411935">
            <a:off x="3434436" y="3735883"/>
            <a:ext cx="2550779" cy="1216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1" name="TextBox 30">
            <a:extLst>
              <a:ext uri="{FF2B5EF4-FFF2-40B4-BE49-F238E27FC236}">
                <a16:creationId xmlns:a16="http://schemas.microsoft.com/office/drawing/2014/main" id="{782FCBBE-CF95-CBE4-BE2E-23C553F1C9A5}"/>
              </a:ext>
            </a:extLst>
          </p:cNvPr>
          <p:cNvSpPr txBox="1"/>
          <p:nvPr/>
        </p:nvSpPr>
        <p:spPr>
          <a:xfrm>
            <a:off x="2665545" y="5641062"/>
            <a:ext cx="1995867" cy="369332"/>
          </a:xfrm>
          <a:prstGeom prst="rect">
            <a:avLst/>
          </a:prstGeom>
          <a:noFill/>
        </p:spPr>
        <p:txBody>
          <a:bodyPr wrap="none" rtlCol="0">
            <a:spAutoFit/>
          </a:bodyPr>
          <a:lstStyle/>
          <a:p>
            <a:r>
              <a:rPr lang="en-US" dirty="0"/>
              <a:t>draw a chance card</a:t>
            </a:r>
            <a:endParaRPr lang="en-HK" dirty="0"/>
          </a:p>
        </p:txBody>
      </p:sp>
      <p:sp>
        <p:nvSpPr>
          <p:cNvPr id="32" name="TextBox 31">
            <a:extLst>
              <a:ext uri="{FF2B5EF4-FFF2-40B4-BE49-F238E27FC236}">
                <a16:creationId xmlns:a16="http://schemas.microsoft.com/office/drawing/2014/main" id="{B254B97B-CBC3-0B7A-C90D-62CA20D5F1F0}"/>
              </a:ext>
            </a:extLst>
          </p:cNvPr>
          <p:cNvSpPr txBox="1"/>
          <p:nvPr/>
        </p:nvSpPr>
        <p:spPr>
          <a:xfrm>
            <a:off x="1156952" y="5678046"/>
            <a:ext cx="1019318" cy="369332"/>
          </a:xfrm>
          <a:prstGeom prst="rect">
            <a:avLst/>
          </a:prstGeom>
          <a:noFill/>
        </p:spPr>
        <p:txBody>
          <a:bodyPr wrap="none" rtlCol="0">
            <a:spAutoFit/>
          </a:bodyPr>
          <a:lstStyle/>
          <a:p>
            <a:r>
              <a:rPr lang="en-US" dirty="0"/>
              <a:t>roll dices</a:t>
            </a:r>
            <a:endParaRPr lang="en-HK" dirty="0"/>
          </a:p>
        </p:txBody>
      </p:sp>
      <p:grpSp>
        <p:nvGrpSpPr>
          <p:cNvPr id="53" name="Group 52">
            <a:extLst>
              <a:ext uri="{FF2B5EF4-FFF2-40B4-BE49-F238E27FC236}">
                <a16:creationId xmlns:a16="http://schemas.microsoft.com/office/drawing/2014/main" id="{1A110E7D-7FEB-104B-D226-11F6CC39CFDC}"/>
              </a:ext>
            </a:extLst>
          </p:cNvPr>
          <p:cNvGrpSpPr/>
          <p:nvPr/>
        </p:nvGrpSpPr>
        <p:grpSpPr>
          <a:xfrm>
            <a:off x="5331187" y="4350428"/>
            <a:ext cx="5109286" cy="1483125"/>
            <a:chOff x="5331187" y="4350428"/>
            <a:chExt cx="5109286" cy="1483125"/>
          </a:xfrm>
        </p:grpSpPr>
        <p:sp>
          <p:nvSpPr>
            <p:cNvPr id="39" name="TextBox 38">
              <a:extLst>
                <a:ext uri="{FF2B5EF4-FFF2-40B4-BE49-F238E27FC236}">
                  <a16:creationId xmlns:a16="http://schemas.microsoft.com/office/drawing/2014/main" id="{7B9F179A-4715-1A3E-D433-19187DD34834}"/>
                </a:ext>
              </a:extLst>
            </p:cNvPr>
            <p:cNvSpPr txBox="1"/>
            <p:nvPr/>
          </p:nvSpPr>
          <p:spPr>
            <a:xfrm>
              <a:off x="8521228" y="4350428"/>
              <a:ext cx="1919245"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Done</a:t>
              </a:r>
            </a:p>
            <a:p>
              <a:endParaRPr lang="en-US" dirty="0"/>
            </a:p>
            <a:p>
              <a:endParaRPr lang="en-US" dirty="0"/>
            </a:p>
            <a:p>
              <a:endParaRPr lang="en-US" dirty="0"/>
            </a:p>
            <a:p>
              <a:endParaRPr lang="en-US" dirty="0"/>
            </a:p>
          </p:txBody>
        </p:sp>
        <p:sp>
          <p:nvSpPr>
            <p:cNvPr id="34" name="TextBox 33">
              <a:extLst>
                <a:ext uri="{FF2B5EF4-FFF2-40B4-BE49-F238E27FC236}">
                  <a16:creationId xmlns:a16="http://schemas.microsoft.com/office/drawing/2014/main" id="{CD902F01-A746-F1E0-FE70-CCEF92A1849C}"/>
                </a:ext>
              </a:extLst>
            </p:cNvPr>
            <p:cNvSpPr txBox="1"/>
            <p:nvPr/>
          </p:nvSpPr>
          <p:spPr>
            <a:xfrm>
              <a:off x="6043560" y="4356225"/>
              <a:ext cx="2477667" cy="147732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In-Progress</a:t>
              </a:r>
            </a:p>
            <a:p>
              <a:endParaRPr lang="en-US" dirty="0"/>
            </a:p>
            <a:p>
              <a:endParaRPr lang="en-US" dirty="0"/>
            </a:p>
            <a:p>
              <a:endParaRPr lang="en-US" dirty="0"/>
            </a:p>
            <a:p>
              <a:endParaRPr lang="en-US" dirty="0"/>
            </a:p>
          </p:txBody>
        </p:sp>
        <p:pic>
          <p:nvPicPr>
            <p:cNvPr id="35" name="Picture 34">
              <a:extLst>
                <a:ext uri="{FF2B5EF4-FFF2-40B4-BE49-F238E27FC236}">
                  <a16:creationId xmlns:a16="http://schemas.microsoft.com/office/drawing/2014/main" id="{25E820C7-2EEB-F2B6-D9C7-A096DADA113C}"/>
                </a:ext>
              </a:extLst>
            </p:cNvPr>
            <p:cNvPicPr>
              <a:picLocks noChangeAspect="1"/>
            </p:cNvPicPr>
            <p:nvPr/>
          </p:nvPicPr>
          <p:blipFill rotWithShape="1">
            <a:blip r:embed="rId2"/>
            <a:srcRect l="7841" t="7392" r="47100" b="71479"/>
            <a:stretch/>
          </p:blipFill>
          <p:spPr bwMode="auto">
            <a:xfrm>
              <a:off x="8711570" y="4803927"/>
              <a:ext cx="890948" cy="590814"/>
            </a:xfrm>
            <a:prstGeom prst="rect">
              <a:avLst/>
            </a:prstGeom>
            <a:ln>
              <a:noFill/>
            </a:ln>
            <a:extLst>
              <a:ext uri="{53640926-AAD7-44D8-BBD7-CCE9431645EC}">
                <a14:shadowObscured xmlns:a14="http://schemas.microsoft.com/office/drawing/2010/main"/>
              </a:ext>
            </a:extLst>
          </p:spPr>
        </p:pic>
        <p:cxnSp>
          <p:nvCxnSpPr>
            <p:cNvPr id="36" name="Straight Connector 35">
              <a:extLst>
                <a:ext uri="{FF2B5EF4-FFF2-40B4-BE49-F238E27FC236}">
                  <a16:creationId xmlns:a16="http://schemas.microsoft.com/office/drawing/2014/main" id="{DDC4101F-FD00-979C-0472-EB9B85F6D020}"/>
                </a:ext>
              </a:extLst>
            </p:cNvPr>
            <p:cNvCxnSpPr/>
            <p:nvPr/>
          </p:nvCxnSpPr>
          <p:spPr>
            <a:xfrm flipV="1">
              <a:off x="9324546" y="5122426"/>
              <a:ext cx="339144" cy="313386"/>
            </a:xfrm>
            <a:prstGeom prst="line">
              <a:avLst/>
            </a:prstGeom>
            <a:ln w="38100"/>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BD542AD-53E9-BFB1-D2FB-E93D5B12C0F3}"/>
                </a:ext>
              </a:extLst>
            </p:cNvPr>
            <p:cNvSpPr txBox="1"/>
            <p:nvPr/>
          </p:nvSpPr>
          <p:spPr>
            <a:xfrm>
              <a:off x="9447349" y="5122426"/>
              <a:ext cx="917239" cy="646331"/>
            </a:xfrm>
            <a:prstGeom prst="rect">
              <a:avLst/>
            </a:prstGeom>
            <a:noFill/>
          </p:spPr>
          <p:txBody>
            <a:bodyPr wrap="none" rtlCol="0">
              <a:spAutoFit/>
            </a:bodyPr>
            <a:lstStyle/>
            <a:p>
              <a:r>
                <a:rPr lang="en-US" dirty="0"/>
                <a:t>13  5   0</a:t>
              </a:r>
            </a:p>
            <a:p>
              <a:r>
                <a:rPr lang="en-US" dirty="0"/>
                <a:t> </a:t>
              </a:r>
              <a:endParaRPr lang="en-HK" dirty="0"/>
            </a:p>
          </p:txBody>
        </p:sp>
        <p:sp>
          <p:nvSpPr>
            <p:cNvPr id="38" name="TextBox 37">
              <a:extLst>
                <a:ext uri="{FF2B5EF4-FFF2-40B4-BE49-F238E27FC236}">
                  <a16:creationId xmlns:a16="http://schemas.microsoft.com/office/drawing/2014/main" id="{C5B3FC95-831D-10C7-18D6-4450839A9E43}"/>
                </a:ext>
              </a:extLst>
            </p:cNvPr>
            <p:cNvSpPr txBox="1"/>
            <p:nvPr/>
          </p:nvSpPr>
          <p:spPr>
            <a:xfrm>
              <a:off x="5331187" y="4350429"/>
              <a:ext cx="712375"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To-do</a:t>
              </a:r>
            </a:p>
            <a:p>
              <a:endParaRPr lang="en-US" dirty="0"/>
            </a:p>
            <a:p>
              <a:endParaRPr lang="en-US" dirty="0"/>
            </a:p>
            <a:p>
              <a:endParaRPr lang="en-US" dirty="0"/>
            </a:p>
            <a:p>
              <a:endParaRPr lang="en-US" dirty="0"/>
            </a:p>
          </p:txBody>
        </p:sp>
        <p:cxnSp>
          <p:nvCxnSpPr>
            <p:cNvPr id="42" name="Straight Connector 41">
              <a:extLst>
                <a:ext uri="{FF2B5EF4-FFF2-40B4-BE49-F238E27FC236}">
                  <a16:creationId xmlns:a16="http://schemas.microsoft.com/office/drawing/2014/main" id="{8D9CA074-57C4-132A-155C-EDB3B9D40BF4}"/>
                </a:ext>
              </a:extLst>
            </p:cNvPr>
            <p:cNvCxnSpPr>
              <a:cxnSpLocks/>
            </p:cNvCxnSpPr>
            <p:nvPr/>
          </p:nvCxnSpPr>
          <p:spPr>
            <a:xfrm flipV="1">
              <a:off x="9587250" y="5170658"/>
              <a:ext cx="221328" cy="235582"/>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D95AC63-DEF0-A6E3-5DC0-55FFA3A97094}"/>
                </a:ext>
              </a:extLst>
            </p:cNvPr>
            <p:cNvCxnSpPr>
              <a:cxnSpLocks/>
            </p:cNvCxnSpPr>
            <p:nvPr/>
          </p:nvCxnSpPr>
          <p:spPr>
            <a:xfrm flipV="1">
              <a:off x="9837815" y="5161328"/>
              <a:ext cx="221328" cy="235582"/>
            </a:xfrm>
            <a:prstGeom prst="line">
              <a:avLst/>
            </a:prstGeom>
            <a:ln w="38100"/>
          </p:spPr>
          <p:style>
            <a:lnRef idx="1">
              <a:schemeClr val="dk1"/>
            </a:lnRef>
            <a:fillRef idx="0">
              <a:schemeClr val="dk1"/>
            </a:fillRef>
            <a:effectRef idx="0">
              <a:schemeClr val="dk1"/>
            </a:effectRef>
            <a:fontRef idx="minor">
              <a:schemeClr val="tx1"/>
            </a:fontRef>
          </p:style>
        </p:cxnSp>
      </p:grpSp>
      <p:sp>
        <p:nvSpPr>
          <p:cNvPr id="45" name="Arrow: Right 44">
            <a:extLst>
              <a:ext uri="{FF2B5EF4-FFF2-40B4-BE49-F238E27FC236}">
                <a16:creationId xmlns:a16="http://schemas.microsoft.com/office/drawing/2014/main" id="{66A13F37-47E6-D88D-47B4-66FD6E3EAB69}"/>
              </a:ext>
            </a:extLst>
          </p:cNvPr>
          <p:cNvSpPr/>
          <p:nvPr/>
        </p:nvSpPr>
        <p:spPr>
          <a:xfrm rot="5400000">
            <a:off x="6772035" y="3056850"/>
            <a:ext cx="290871" cy="433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46" name="Picture 45">
            <a:extLst>
              <a:ext uri="{FF2B5EF4-FFF2-40B4-BE49-F238E27FC236}">
                <a16:creationId xmlns:a16="http://schemas.microsoft.com/office/drawing/2014/main" id="{4680F48C-7117-36FB-24AA-925EEE5B71F7}"/>
              </a:ext>
            </a:extLst>
          </p:cNvPr>
          <p:cNvPicPr>
            <a:picLocks noChangeAspect="1"/>
          </p:cNvPicPr>
          <p:nvPr/>
        </p:nvPicPr>
        <p:blipFill rotWithShape="1">
          <a:blip r:embed="rId5"/>
          <a:srcRect l="8713" t="7597" r="49325" b="71979"/>
          <a:stretch/>
        </p:blipFill>
        <p:spPr bwMode="auto">
          <a:xfrm>
            <a:off x="7730334" y="155818"/>
            <a:ext cx="1581785" cy="1088868"/>
          </a:xfrm>
          <a:prstGeom prst="rect">
            <a:avLst/>
          </a:prstGeom>
          <a:ln>
            <a:noFill/>
          </a:ln>
          <a:extLst>
            <a:ext uri="{53640926-AAD7-44D8-BBD7-CCE9431645EC}">
              <a14:shadowObscured xmlns:a14="http://schemas.microsoft.com/office/drawing/2010/main"/>
            </a:ext>
          </a:extLst>
        </p:spPr>
      </p:pic>
      <p:cxnSp>
        <p:nvCxnSpPr>
          <p:cNvPr id="48" name="Straight Arrow Connector 47">
            <a:extLst>
              <a:ext uri="{FF2B5EF4-FFF2-40B4-BE49-F238E27FC236}">
                <a16:creationId xmlns:a16="http://schemas.microsoft.com/office/drawing/2014/main" id="{5D6D1F76-580A-E2B3-3B40-EE165D7F7CBA}"/>
              </a:ext>
            </a:extLst>
          </p:cNvPr>
          <p:cNvCxnSpPr/>
          <p:nvPr/>
        </p:nvCxnSpPr>
        <p:spPr>
          <a:xfrm>
            <a:off x="9367234" y="689571"/>
            <a:ext cx="9058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D3AA1C35-833F-BEAC-2C2A-1BE778579906}"/>
              </a:ext>
            </a:extLst>
          </p:cNvPr>
          <p:cNvSpPr txBox="1"/>
          <p:nvPr/>
        </p:nvSpPr>
        <p:spPr>
          <a:xfrm>
            <a:off x="9392614" y="281543"/>
            <a:ext cx="789960" cy="369332"/>
          </a:xfrm>
          <a:prstGeom prst="rect">
            <a:avLst/>
          </a:prstGeom>
          <a:noFill/>
        </p:spPr>
        <p:txBody>
          <a:bodyPr wrap="none" rtlCol="0">
            <a:spAutoFit/>
          </a:bodyPr>
          <a:lstStyle/>
          <a:p>
            <a:r>
              <a:rPr lang="en-US" dirty="0"/>
              <a:t>Solve?</a:t>
            </a:r>
            <a:endParaRPr lang="en-HK" dirty="0"/>
          </a:p>
        </p:txBody>
      </p:sp>
      <p:pic>
        <p:nvPicPr>
          <p:cNvPr id="50" name="Picture 49">
            <a:extLst>
              <a:ext uri="{FF2B5EF4-FFF2-40B4-BE49-F238E27FC236}">
                <a16:creationId xmlns:a16="http://schemas.microsoft.com/office/drawing/2014/main" id="{54315CF9-5DAA-38D5-2190-ED2DDAC7D1D6}"/>
              </a:ext>
            </a:extLst>
          </p:cNvPr>
          <p:cNvPicPr>
            <a:picLocks noChangeAspect="1"/>
          </p:cNvPicPr>
          <p:nvPr/>
        </p:nvPicPr>
        <p:blipFill rotWithShape="1">
          <a:blip r:embed="rId4"/>
          <a:srcRect l="9177" t="28484" r="49615" b="52458"/>
          <a:stretch/>
        </p:blipFill>
        <p:spPr bwMode="auto">
          <a:xfrm>
            <a:off x="10360536" y="208824"/>
            <a:ext cx="1469924" cy="961494"/>
          </a:xfrm>
          <a:prstGeom prst="rect">
            <a:avLst/>
          </a:prstGeom>
          <a:ln>
            <a:noFill/>
          </a:ln>
          <a:extLst>
            <a:ext uri="{53640926-AAD7-44D8-BBD7-CCE9431645EC}">
              <a14:shadowObscured xmlns:a14="http://schemas.microsoft.com/office/drawing/2010/main"/>
            </a:ext>
          </a:extLst>
        </p:spPr>
      </p:pic>
      <p:sp>
        <p:nvSpPr>
          <p:cNvPr id="51" name="TextBox 50">
            <a:extLst>
              <a:ext uri="{FF2B5EF4-FFF2-40B4-BE49-F238E27FC236}">
                <a16:creationId xmlns:a16="http://schemas.microsoft.com/office/drawing/2014/main" id="{48E92535-E1D0-7035-D8F2-137229C76070}"/>
              </a:ext>
            </a:extLst>
          </p:cNvPr>
          <p:cNvSpPr txBox="1"/>
          <p:nvPr/>
        </p:nvSpPr>
        <p:spPr>
          <a:xfrm>
            <a:off x="9295189" y="1027906"/>
            <a:ext cx="2845985" cy="2062103"/>
          </a:xfrm>
          <a:prstGeom prst="rect">
            <a:avLst/>
          </a:prstGeom>
          <a:noFill/>
        </p:spPr>
        <p:txBody>
          <a:bodyPr wrap="square" rtlCol="0">
            <a:spAutoFit/>
          </a:bodyPr>
          <a:lstStyle/>
          <a:p>
            <a:r>
              <a:rPr lang="en-US" sz="1600" dirty="0"/>
              <a:t>Get consensus from the team on whether the solution solves the attached problem and only if your team has this solution on hand. Once the attached problem is solved, both cards are discarded (and return to the chance deck of cards).</a:t>
            </a:r>
            <a:endParaRPr lang="en-HK" sz="1600" dirty="0"/>
          </a:p>
        </p:txBody>
      </p:sp>
      <p:sp>
        <p:nvSpPr>
          <p:cNvPr id="54" name="TextBox 53">
            <a:extLst>
              <a:ext uri="{FF2B5EF4-FFF2-40B4-BE49-F238E27FC236}">
                <a16:creationId xmlns:a16="http://schemas.microsoft.com/office/drawing/2014/main" id="{BAC38DCE-B116-DB2A-0274-2EAE0A0BDFE4}"/>
              </a:ext>
            </a:extLst>
          </p:cNvPr>
          <p:cNvSpPr txBox="1"/>
          <p:nvPr/>
        </p:nvSpPr>
        <p:spPr>
          <a:xfrm>
            <a:off x="5764097" y="6060910"/>
            <a:ext cx="3670538" cy="646331"/>
          </a:xfrm>
          <a:prstGeom prst="rect">
            <a:avLst/>
          </a:prstGeom>
          <a:noFill/>
        </p:spPr>
        <p:txBody>
          <a:bodyPr wrap="square" rtlCol="0">
            <a:spAutoFit/>
          </a:bodyPr>
          <a:lstStyle/>
          <a:p>
            <a:r>
              <a:rPr lang="en-US" dirty="0"/>
              <a:t>At the end of the sprint, update the burndown chart</a:t>
            </a:r>
            <a:endParaRPr lang="en-HK" dirty="0"/>
          </a:p>
        </p:txBody>
      </p:sp>
      <p:sp>
        <p:nvSpPr>
          <p:cNvPr id="55" name="Arrow: Right 54">
            <a:extLst>
              <a:ext uri="{FF2B5EF4-FFF2-40B4-BE49-F238E27FC236}">
                <a16:creationId xmlns:a16="http://schemas.microsoft.com/office/drawing/2014/main" id="{AA85C4BA-EEF2-A6A4-0FDD-3DE35600E71D}"/>
              </a:ext>
            </a:extLst>
          </p:cNvPr>
          <p:cNvSpPr/>
          <p:nvPr/>
        </p:nvSpPr>
        <p:spPr>
          <a:xfrm rot="5400000">
            <a:off x="6705554" y="5830584"/>
            <a:ext cx="290871" cy="4335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63" name="Group 62">
            <a:extLst>
              <a:ext uri="{FF2B5EF4-FFF2-40B4-BE49-F238E27FC236}">
                <a16:creationId xmlns:a16="http://schemas.microsoft.com/office/drawing/2014/main" id="{49D40B82-4599-C6BF-EDBF-80F75C406440}"/>
              </a:ext>
            </a:extLst>
          </p:cNvPr>
          <p:cNvGrpSpPr/>
          <p:nvPr/>
        </p:nvGrpSpPr>
        <p:grpSpPr>
          <a:xfrm>
            <a:off x="9312119" y="5996114"/>
            <a:ext cx="1687132" cy="709213"/>
            <a:chOff x="10105623" y="5901942"/>
            <a:chExt cx="1687132" cy="709213"/>
          </a:xfrm>
        </p:grpSpPr>
        <p:cxnSp>
          <p:nvCxnSpPr>
            <p:cNvPr id="57" name="Straight Arrow Connector 56">
              <a:extLst>
                <a:ext uri="{FF2B5EF4-FFF2-40B4-BE49-F238E27FC236}">
                  <a16:creationId xmlns:a16="http://schemas.microsoft.com/office/drawing/2014/main" id="{6B83299D-0F58-FE38-0B1D-7FF61C96795B}"/>
                </a:ext>
              </a:extLst>
            </p:cNvPr>
            <p:cNvCxnSpPr/>
            <p:nvPr/>
          </p:nvCxnSpPr>
          <p:spPr>
            <a:xfrm>
              <a:off x="10127087" y="6593983"/>
              <a:ext cx="16656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68321096-14B0-A72D-4568-8B991987BDBF}"/>
                </a:ext>
              </a:extLst>
            </p:cNvPr>
            <p:cNvCxnSpPr/>
            <p:nvPr/>
          </p:nvCxnSpPr>
          <p:spPr>
            <a:xfrm flipH="1" flipV="1">
              <a:off x="10105623" y="5901942"/>
              <a:ext cx="34343" cy="7092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3A620C0-F558-D22B-ADC6-8C9E8889819A}"/>
                </a:ext>
              </a:extLst>
            </p:cNvPr>
            <p:cNvCxnSpPr/>
            <p:nvPr/>
          </p:nvCxnSpPr>
          <p:spPr>
            <a:xfrm>
              <a:off x="10238704" y="6096000"/>
              <a:ext cx="377781" cy="227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CFE1A0CE-6345-FB47-FA41-03CDCB2069CF}"/>
                </a:ext>
              </a:extLst>
            </p:cNvPr>
            <p:cNvSpPr txBox="1"/>
            <p:nvPr/>
          </p:nvSpPr>
          <p:spPr>
            <a:xfrm>
              <a:off x="10360297" y="5928707"/>
              <a:ext cx="1212127" cy="369332"/>
            </a:xfrm>
            <a:prstGeom prst="rect">
              <a:avLst/>
            </a:prstGeom>
            <a:noFill/>
          </p:spPr>
          <p:txBody>
            <a:bodyPr wrap="none" rtlCol="0">
              <a:spAutoFit/>
            </a:bodyPr>
            <a:lstStyle/>
            <a:p>
              <a:r>
                <a:rPr lang="en-US" dirty="0"/>
                <a:t>Drop by 24</a:t>
              </a:r>
              <a:endParaRPr lang="en-HK" dirty="0"/>
            </a:p>
          </p:txBody>
        </p:sp>
      </p:grpSp>
    </p:spTree>
    <p:extLst>
      <p:ext uri="{BB962C8B-B14F-4D97-AF65-F5344CB8AC3E}">
        <p14:creationId xmlns:p14="http://schemas.microsoft.com/office/powerpoint/2010/main" val="11610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8333E-7 1.85185E-6 L 0.10885 0.00162 " pathEditMode="relative" rAng="0" ptsTypes="AA">
                                      <p:cBhvr>
                                        <p:cTn id="6" dur="2000" fill="hold"/>
                                        <p:tgtEl>
                                          <p:spTgt spid="13"/>
                                        </p:tgtEl>
                                        <p:attrNameLst>
                                          <p:attrName>ppt_x</p:attrName>
                                          <p:attrName>ppt_y</p:attrName>
                                        </p:attrNameLst>
                                      </p:cBhvr>
                                      <p:rCtr x="5443" y="69"/>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animBg="1"/>
      <p:bldP spid="30" grpId="0" animBg="1"/>
      <p:bldP spid="31" grpId="0"/>
      <p:bldP spid="32" grpId="0"/>
      <p:bldP spid="45" grpId="0" animBg="1"/>
      <p:bldP spid="49" grpId="0"/>
      <p:bldP spid="51" grpId="0"/>
      <p:bldP spid="54" grpId="0"/>
      <p:bldP spid="5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FCC7-BB69-2B9E-8B7C-6C43589A838B}"/>
              </a:ext>
            </a:extLst>
          </p:cNvPr>
          <p:cNvSpPr>
            <a:spLocks noGrp="1"/>
          </p:cNvSpPr>
          <p:nvPr>
            <p:ph type="title"/>
          </p:nvPr>
        </p:nvSpPr>
        <p:spPr>
          <a:xfrm>
            <a:off x="838200" y="365125"/>
            <a:ext cx="11079480" cy="1325563"/>
          </a:xfrm>
        </p:spPr>
        <p:txBody>
          <a:bodyPr/>
          <a:lstStyle/>
          <a:p>
            <a:r>
              <a:rPr lang="en-US" dirty="0"/>
              <a:t>Chance Cards (Events, Problems, and Solutions)</a:t>
            </a:r>
            <a:endParaRPr lang="en-HK" dirty="0"/>
          </a:p>
        </p:txBody>
      </p:sp>
      <p:pic>
        <p:nvPicPr>
          <p:cNvPr id="85" name="Picture 84" descr="A group of white rectangular boxes with text&#10;&#10;Description automatically generated">
            <a:extLst>
              <a:ext uri="{FF2B5EF4-FFF2-40B4-BE49-F238E27FC236}">
                <a16:creationId xmlns:a16="http://schemas.microsoft.com/office/drawing/2014/main" id="{BA774D5F-5B54-6206-2834-BD9E9E2F1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2411"/>
            <a:ext cx="6214823" cy="2589746"/>
          </a:xfrm>
          <a:prstGeom prst="rect">
            <a:avLst/>
          </a:prstGeom>
        </p:spPr>
      </p:pic>
      <p:pic>
        <p:nvPicPr>
          <p:cNvPr id="3" name="Picture 2" descr="A group of white and blue boxes with text&#10;&#10;Description automatically generated">
            <a:extLst>
              <a:ext uri="{FF2B5EF4-FFF2-40B4-BE49-F238E27FC236}">
                <a16:creationId xmlns:a16="http://schemas.microsoft.com/office/drawing/2014/main" id="{A6E9425D-FBCF-9664-E0FB-67258405C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1215" y="1412411"/>
            <a:ext cx="5830074" cy="4033078"/>
          </a:xfrm>
          <a:prstGeom prst="rect">
            <a:avLst/>
          </a:prstGeom>
        </p:spPr>
      </p:pic>
      <p:sp>
        <p:nvSpPr>
          <p:cNvPr id="5" name="文本框 4">
            <a:extLst>
              <a:ext uri="{FF2B5EF4-FFF2-40B4-BE49-F238E27FC236}">
                <a16:creationId xmlns:a16="http://schemas.microsoft.com/office/drawing/2014/main" id="{DC100EFB-C2EE-E880-03E6-01D0A7133E04}"/>
              </a:ext>
            </a:extLst>
          </p:cNvPr>
          <p:cNvSpPr txBox="1"/>
          <p:nvPr/>
        </p:nvSpPr>
        <p:spPr>
          <a:xfrm>
            <a:off x="195147" y="6308109"/>
            <a:ext cx="6099716" cy="369332"/>
          </a:xfrm>
          <a:prstGeom prst="rect">
            <a:avLst/>
          </a:prstGeom>
          <a:noFill/>
        </p:spPr>
        <p:txBody>
          <a:bodyPr wrap="square">
            <a:spAutoFit/>
          </a:bodyPr>
          <a:lstStyle/>
          <a:p>
            <a:r>
              <a:rPr lang="zh-CN" altLang="en-US" dirty="0"/>
              <a:t>https://www.youtube.com/watch?v=BVbfNiRbgjU</a:t>
            </a:r>
          </a:p>
        </p:txBody>
      </p:sp>
    </p:spTree>
    <p:extLst>
      <p:ext uri="{BB962C8B-B14F-4D97-AF65-F5344CB8AC3E}">
        <p14:creationId xmlns:p14="http://schemas.microsoft.com/office/powerpoint/2010/main" val="2519956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Card Game by TAs</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1638300"/>
            <a:ext cx="2901128" cy="2175342"/>
          </a:xfrm>
        </p:spPr>
      </p:pic>
      <p:sp>
        <p:nvSpPr>
          <p:cNvPr id="4" name="Slide Number Placeholder 3"/>
          <p:cNvSpPr>
            <a:spLocks noGrp="1"/>
          </p:cNvSpPr>
          <p:nvPr>
            <p:ph type="sldNum" sz="quarter" idx="12"/>
          </p:nvPr>
        </p:nvSpPr>
        <p:spPr/>
        <p:txBody>
          <a:bodyPr/>
          <a:lstStyle/>
          <a:p>
            <a:pPr>
              <a:defRPr/>
            </a:pPr>
            <a:fld id="{63B8F44C-0EDE-4D7D-9086-BD1CF3CE7AF7}" type="slidenum">
              <a:rPr lang="en-US" smtClean="0"/>
              <a:pPr>
                <a:defRPr/>
              </a:pPr>
              <a:t>2</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8072" y="1638300"/>
            <a:ext cx="2901128" cy="2175342"/>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00057" y="1638300"/>
            <a:ext cx="2900456" cy="2175342"/>
          </a:xfrm>
          <a:prstGeom prst="rect">
            <a:avLst/>
          </a:prstGeom>
        </p:spPr>
      </p:pic>
      <p:sp>
        <p:nvSpPr>
          <p:cNvPr id="8" name="Right Arrow 7"/>
          <p:cNvSpPr/>
          <p:nvPr/>
        </p:nvSpPr>
        <p:spPr bwMode="auto">
          <a:xfrm>
            <a:off x="4226513" y="2573571"/>
            <a:ext cx="400872" cy="3048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800">
              <a:solidFill>
                <a:schemeClr val="tx1"/>
              </a:solidFill>
              <a:latin typeface="Times New Roman" pitchFamily="18" charset="0"/>
            </a:endParaRPr>
          </a:p>
        </p:txBody>
      </p:sp>
      <p:sp>
        <p:nvSpPr>
          <p:cNvPr id="9" name="Right Arrow 8"/>
          <p:cNvSpPr/>
          <p:nvPr/>
        </p:nvSpPr>
        <p:spPr bwMode="auto">
          <a:xfrm>
            <a:off x="7620000" y="2573571"/>
            <a:ext cx="400872" cy="304800"/>
          </a:xfrm>
          <a:prstGeom prst="rightArrow">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800">
              <a:solidFill>
                <a:schemeClr val="tx1"/>
              </a:solidFill>
              <a:latin typeface="Times New Roman" pitchFamily="18" charset="0"/>
            </a:endParaRPr>
          </a:p>
        </p:txBody>
      </p:sp>
      <p:sp>
        <p:nvSpPr>
          <p:cNvPr id="10" name="TextBox 9"/>
          <p:cNvSpPr txBox="1"/>
          <p:nvPr/>
        </p:nvSpPr>
        <p:spPr>
          <a:xfrm>
            <a:off x="2018829" y="3813642"/>
            <a:ext cx="1752600" cy="369332"/>
          </a:xfrm>
          <a:prstGeom prst="rect">
            <a:avLst/>
          </a:prstGeom>
          <a:noFill/>
        </p:spPr>
        <p:txBody>
          <a:bodyPr wrap="square" rtlCol="0">
            <a:spAutoFit/>
          </a:bodyPr>
          <a:lstStyle/>
          <a:p>
            <a:r>
              <a:rPr lang="en-US" dirty="0"/>
              <a:t>Sprint 1</a:t>
            </a:r>
          </a:p>
        </p:txBody>
      </p:sp>
      <p:sp>
        <p:nvSpPr>
          <p:cNvPr id="11" name="TextBox 10"/>
          <p:cNvSpPr txBox="1"/>
          <p:nvPr/>
        </p:nvSpPr>
        <p:spPr>
          <a:xfrm>
            <a:off x="5562600" y="3813642"/>
            <a:ext cx="1752600" cy="369332"/>
          </a:xfrm>
          <a:prstGeom prst="rect">
            <a:avLst/>
          </a:prstGeom>
          <a:noFill/>
        </p:spPr>
        <p:txBody>
          <a:bodyPr wrap="square" rtlCol="0">
            <a:spAutoFit/>
          </a:bodyPr>
          <a:lstStyle/>
          <a:p>
            <a:r>
              <a:rPr lang="en-US" dirty="0"/>
              <a:t>Sprint 2</a:t>
            </a:r>
          </a:p>
        </p:txBody>
      </p:sp>
      <p:sp>
        <p:nvSpPr>
          <p:cNvPr id="12" name="TextBox 11"/>
          <p:cNvSpPr txBox="1"/>
          <p:nvPr/>
        </p:nvSpPr>
        <p:spPr>
          <a:xfrm>
            <a:off x="8727282" y="3813642"/>
            <a:ext cx="1752600" cy="369332"/>
          </a:xfrm>
          <a:prstGeom prst="rect">
            <a:avLst/>
          </a:prstGeom>
          <a:noFill/>
        </p:spPr>
        <p:txBody>
          <a:bodyPr wrap="square" rtlCol="0">
            <a:spAutoFit/>
          </a:bodyPr>
          <a:lstStyle/>
          <a:p>
            <a:r>
              <a:rPr lang="en-US" dirty="0"/>
              <a:t>Sprint 3</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4366989"/>
            <a:ext cx="3405917" cy="2276683"/>
          </a:xfrm>
          <a:prstGeom prst="rect">
            <a:avLst/>
          </a:prstGeom>
        </p:spPr>
      </p:pic>
      <p:sp>
        <p:nvSpPr>
          <p:cNvPr id="14" name="TextBox 13"/>
          <p:cNvSpPr txBox="1"/>
          <p:nvPr/>
        </p:nvSpPr>
        <p:spPr>
          <a:xfrm>
            <a:off x="6118637" y="4680276"/>
            <a:ext cx="2649243" cy="369332"/>
          </a:xfrm>
          <a:prstGeom prst="rect">
            <a:avLst/>
          </a:prstGeom>
          <a:noFill/>
        </p:spPr>
        <p:txBody>
          <a:bodyPr wrap="square" rtlCol="0">
            <a:spAutoFit/>
          </a:bodyPr>
          <a:lstStyle/>
          <a:p>
            <a:r>
              <a:rPr lang="en-US" dirty="0"/>
              <a:t>Burndown Chart</a:t>
            </a:r>
          </a:p>
        </p:txBody>
      </p:sp>
      <p:sp>
        <p:nvSpPr>
          <p:cNvPr id="15" name="TextBox 14"/>
          <p:cNvSpPr txBox="1"/>
          <p:nvPr/>
        </p:nvSpPr>
        <p:spPr>
          <a:xfrm>
            <a:off x="7701602" y="6412187"/>
            <a:ext cx="1752600" cy="369332"/>
          </a:xfrm>
          <a:prstGeom prst="rect">
            <a:avLst/>
          </a:prstGeom>
          <a:noFill/>
        </p:spPr>
        <p:txBody>
          <a:bodyPr wrap="square" rtlCol="0">
            <a:spAutoFit/>
          </a:bodyPr>
          <a:lstStyle/>
          <a:p>
            <a:r>
              <a:rPr lang="en-US" dirty="0"/>
              <a:t>Sprint</a:t>
            </a:r>
          </a:p>
        </p:txBody>
      </p:sp>
      <p:sp>
        <p:nvSpPr>
          <p:cNvPr id="16" name="TextBox 15"/>
          <p:cNvSpPr txBox="1"/>
          <p:nvPr/>
        </p:nvSpPr>
        <p:spPr>
          <a:xfrm>
            <a:off x="3580589" y="5034878"/>
            <a:ext cx="1252686" cy="646331"/>
          </a:xfrm>
          <a:prstGeom prst="rect">
            <a:avLst/>
          </a:prstGeom>
          <a:noFill/>
        </p:spPr>
        <p:txBody>
          <a:bodyPr wrap="square" rtlCol="0">
            <a:spAutoFit/>
          </a:bodyPr>
          <a:lstStyle/>
          <a:p>
            <a:r>
              <a:rPr lang="en-US" dirty="0"/>
              <a:t>Story points</a:t>
            </a:r>
          </a:p>
        </p:txBody>
      </p:sp>
    </p:spTree>
    <p:extLst>
      <p:ext uri="{BB962C8B-B14F-4D97-AF65-F5344CB8AC3E}">
        <p14:creationId xmlns:p14="http://schemas.microsoft.com/office/powerpoint/2010/main" val="300467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0FD-0B47-CC28-D0D4-F8EDD390F00B}"/>
              </a:ext>
            </a:extLst>
          </p:cNvPr>
          <p:cNvSpPr>
            <a:spLocks noGrp="1"/>
          </p:cNvSpPr>
          <p:nvPr>
            <p:ph type="title"/>
          </p:nvPr>
        </p:nvSpPr>
        <p:spPr/>
        <p:txBody>
          <a:bodyPr/>
          <a:lstStyle/>
          <a:p>
            <a:r>
              <a:rPr lang="en-US" dirty="0"/>
              <a:t>We have a Project!</a:t>
            </a:r>
            <a:endParaRPr lang="en-HK" dirty="0"/>
          </a:p>
        </p:txBody>
      </p:sp>
      <p:sp>
        <p:nvSpPr>
          <p:cNvPr id="3" name="Content Placeholder 2">
            <a:extLst>
              <a:ext uri="{FF2B5EF4-FFF2-40B4-BE49-F238E27FC236}">
                <a16:creationId xmlns:a16="http://schemas.microsoft.com/office/drawing/2014/main" id="{B100B8BC-68BC-9E58-8C2D-666071E355DC}"/>
              </a:ext>
            </a:extLst>
          </p:cNvPr>
          <p:cNvSpPr>
            <a:spLocks noGrp="1"/>
          </p:cNvSpPr>
          <p:nvPr>
            <p:ph idx="1"/>
          </p:nvPr>
        </p:nvSpPr>
        <p:spPr/>
        <p:txBody>
          <a:bodyPr/>
          <a:lstStyle/>
          <a:p>
            <a:r>
              <a:rPr lang="en-US" dirty="0"/>
              <a:t>For a software engineering project, we target to create a software application.  The application to build is an email system.</a:t>
            </a:r>
          </a:p>
          <a:p>
            <a:r>
              <a:rPr lang="en-US" dirty="0"/>
              <a:t>After discussing with users and product owners, a set of 12 user stories (as numbered at the top-left corner) is created.</a:t>
            </a:r>
            <a:endParaRPr lang="en-HK" dirty="0"/>
          </a:p>
        </p:txBody>
      </p:sp>
      <p:pic>
        <p:nvPicPr>
          <p:cNvPr id="4" name="Picture 3">
            <a:extLst>
              <a:ext uri="{FF2B5EF4-FFF2-40B4-BE49-F238E27FC236}">
                <a16:creationId xmlns:a16="http://schemas.microsoft.com/office/drawing/2014/main" id="{521CA670-F401-B781-FA22-70FE7380AE99}"/>
              </a:ext>
            </a:extLst>
          </p:cNvPr>
          <p:cNvPicPr>
            <a:picLocks noChangeAspect="1"/>
          </p:cNvPicPr>
          <p:nvPr/>
        </p:nvPicPr>
        <p:blipFill rotWithShape="1">
          <a:blip r:embed="rId2"/>
          <a:srcRect l="7841" t="7392" r="7934" b="50057"/>
          <a:stretch/>
        </p:blipFill>
        <p:spPr bwMode="auto">
          <a:xfrm>
            <a:off x="237320" y="3747972"/>
            <a:ext cx="3798206" cy="271364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2CBA610-CE4A-97BA-5FAA-0AAAC28102B2}"/>
              </a:ext>
            </a:extLst>
          </p:cNvPr>
          <p:cNvPicPr>
            <a:picLocks noChangeAspect="1"/>
          </p:cNvPicPr>
          <p:nvPr/>
        </p:nvPicPr>
        <p:blipFill rotWithShape="1">
          <a:blip r:embed="rId3"/>
          <a:srcRect l="8131" t="8009" r="8516" b="49887"/>
          <a:stretch/>
        </p:blipFill>
        <p:spPr bwMode="auto">
          <a:xfrm>
            <a:off x="8062792" y="3786831"/>
            <a:ext cx="3798206" cy="2713644"/>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63F2A561-0CFA-B7CA-3369-6D63ED80B28A}"/>
              </a:ext>
            </a:extLst>
          </p:cNvPr>
          <p:cNvPicPr>
            <a:picLocks noChangeAspect="1"/>
          </p:cNvPicPr>
          <p:nvPr/>
        </p:nvPicPr>
        <p:blipFill rotWithShape="1">
          <a:blip r:embed="rId2"/>
          <a:srcRect l="7841" t="49653" r="7934" b="7796"/>
          <a:stretch/>
        </p:blipFill>
        <p:spPr bwMode="auto">
          <a:xfrm>
            <a:off x="4150056" y="3747972"/>
            <a:ext cx="3798206" cy="27136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471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89475-FD69-1F42-62B2-18E01CC766BC}"/>
              </a:ext>
            </a:extLst>
          </p:cNvPr>
          <p:cNvSpPr>
            <a:spLocks noGrp="1"/>
          </p:cNvSpPr>
          <p:nvPr>
            <p:ph type="title"/>
          </p:nvPr>
        </p:nvSpPr>
        <p:spPr/>
        <p:txBody>
          <a:bodyPr/>
          <a:lstStyle/>
          <a:p>
            <a:r>
              <a:rPr lang="en-US" dirty="0"/>
              <a:t>Self-Organize into Teams</a:t>
            </a:r>
            <a:endParaRPr lang="en-HK" dirty="0"/>
          </a:p>
        </p:txBody>
      </p:sp>
      <p:sp>
        <p:nvSpPr>
          <p:cNvPr id="3" name="Content Placeholder 2">
            <a:extLst>
              <a:ext uri="{FF2B5EF4-FFF2-40B4-BE49-F238E27FC236}">
                <a16:creationId xmlns:a16="http://schemas.microsoft.com/office/drawing/2014/main" id="{54A7EED9-BFE8-2786-C7AB-1038B5421EF2}"/>
              </a:ext>
            </a:extLst>
          </p:cNvPr>
          <p:cNvSpPr>
            <a:spLocks noGrp="1"/>
          </p:cNvSpPr>
          <p:nvPr>
            <p:ph idx="1"/>
          </p:nvPr>
        </p:nvSpPr>
        <p:spPr/>
        <p:txBody>
          <a:bodyPr>
            <a:normAutofit/>
          </a:bodyPr>
          <a:lstStyle/>
          <a:p>
            <a:r>
              <a:rPr lang="en-US" dirty="0"/>
              <a:t>Form a team of 4-6 students. </a:t>
            </a:r>
          </a:p>
          <a:p>
            <a:pPr lvl="1"/>
            <a:r>
              <a:rPr lang="en-US" dirty="0"/>
              <a:t>This team is independent of the course project or other coursework. Just form a team so that we can learn the Scrum idea through a simulation game</a:t>
            </a:r>
          </a:p>
          <a:p>
            <a:pPr lvl="1"/>
            <a:endParaRPr lang="en-US" dirty="0"/>
          </a:p>
          <a:p>
            <a:r>
              <a:rPr lang="en-US" dirty="0"/>
              <a:t>Each team </a:t>
            </a:r>
          </a:p>
          <a:p>
            <a:pPr lvl="1"/>
            <a:r>
              <a:rPr lang="en-US" dirty="0"/>
              <a:t>clusters around a region of the classroom.</a:t>
            </a:r>
          </a:p>
          <a:p>
            <a:pPr lvl="1"/>
            <a:r>
              <a:rPr lang="en-US" dirty="0"/>
              <a:t>collects the following from the teacher’s desk</a:t>
            </a:r>
          </a:p>
          <a:p>
            <a:pPr lvl="2"/>
            <a:r>
              <a:rPr lang="en-US" sz="2400" dirty="0"/>
              <a:t>one whiteboard to serve as the task board of your Scrum project.</a:t>
            </a:r>
          </a:p>
          <a:p>
            <a:pPr lvl="2"/>
            <a:r>
              <a:rPr lang="en-US" sz="2400" dirty="0"/>
              <a:t>two dice</a:t>
            </a:r>
          </a:p>
          <a:p>
            <a:pPr lvl="2"/>
            <a:r>
              <a:rPr lang="en-US" sz="2400" dirty="0"/>
              <a:t>a deck of Chance cards (shuffle the deck and up-side-down)</a:t>
            </a:r>
          </a:p>
        </p:txBody>
      </p:sp>
      <p:pic>
        <p:nvPicPr>
          <p:cNvPr id="4" name="Picture 3">
            <a:extLst>
              <a:ext uri="{FF2B5EF4-FFF2-40B4-BE49-F238E27FC236}">
                <a16:creationId xmlns:a16="http://schemas.microsoft.com/office/drawing/2014/main" id="{8EEF7B44-6E50-FA01-840B-FC72AF4A5FAF}"/>
              </a:ext>
            </a:extLst>
          </p:cNvPr>
          <p:cNvPicPr>
            <a:picLocks noChangeAspect="1"/>
          </p:cNvPicPr>
          <p:nvPr/>
        </p:nvPicPr>
        <p:blipFill>
          <a:blip r:embed="rId3"/>
          <a:stretch>
            <a:fillRect/>
          </a:stretch>
        </p:blipFill>
        <p:spPr>
          <a:xfrm>
            <a:off x="8040865" y="300647"/>
            <a:ext cx="3356968" cy="1923174"/>
          </a:xfrm>
          <a:prstGeom prst="rect">
            <a:avLst/>
          </a:prstGeom>
        </p:spPr>
      </p:pic>
    </p:spTree>
    <p:extLst>
      <p:ext uri="{BB962C8B-B14F-4D97-AF65-F5344CB8AC3E}">
        <p14:creationId xmlns:p14="http://schemas.microsoft.com/office/powerpoint/2010/main" val="161499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9F98-5384-FF76-1529-BAF25B91665C}"/>
              </a:ext>
            </a:extLst>
          </p:cNvPr>
          <p:cNvSpPr>
            <a:spLocks noGrp="1"/>
          </p:cNvSpPr>
          <p:nvPr>
            <p:ph type="title"/>
          </p:nvPr>
        </p:nvSpPr>
        <p:spPr/>
        <p:txBody>
          <a:bodyPr/>
          <a:lstStyle/>
          <a:p>
            <a:r>
              <a:rPr lang="en-US" dirty="0"/>
              <a:t>Estimate efforts for delivering the stories</a:t>
            </a:r>
            <a:endParaRPr lang="en-HK" dirty="0"/>
          </a:p>
        </p:txBody>
      </p:sp>
      <p:pic>
        <p:nvPicPr>
          <p:cNvPr id="4" name="Picture 3">
            <a:extLst>
              <a:ext uri="{FF2B5EF4-FFF2-40B4-BE49-F238E27FC236}">
                <a16:creationId xmlns:a16="http://schemas.microsoft.com/office/drawing/2014/main" id="{CAF3C30F-A712-EB69-0B4E-7C85A181FD80}"/>
              </a:ext>
            </a:extLst>
          </p:cNvPr>
          <p:cNvPicPr>
            <a:picLocks noChangeAspect="1"/>
          </p:cNvPicPr>
          <p:nvPr/>
        </p:nvPicPr>
        <p:blipFill rotWithShape="1">
          <a:blip r:embed="rId2"/>
          <a:srcRect l="7841" t="7392" r="49406" b="71823"/>
          <a:stretch/>
        </p:blipFill>
        <p:spPr bwMode="auto">
          <a:xfrm>
            <a:off x="1751567" y="2862833"/>
            <a:ext cx="3624360" cy="2491893"/>
          </a:xfrm>
          <a:prstGeom prst="rect">
            <a:avLst/>
          </a:prstGeom>
          <a:ln>
            <a:noFill/>
          </a:ln>
          <a:extLst>
            <a:ext uri="{53640926-AAD7-44D8-BBD7-CCE9431645EC}">
              <a14:shadowObscured xmlns:a14="http://schemas.microsoft.com/office/drawing/2010/main"/>
            </a:ext>
          </a:extLst>
        </p:spPr>
      </p:pic>
      <p:cxnSp>
        <p:nvCxnSpPr>
          <p:cNvPr id="6" name="Straight Arrow Connector 5">
            <a:extLst>
              <a:ext uri="{FF2B5EF4-FFF2-40B4-BE49-F238E27FC236}">
                <a16:creationId xmlns:a16="http://schemas.microsoft.com/office/drawing/2014/main" id="{45AC67F9-B376-DC81-6EB9-5D810DF39D9D}"/>
              </a:ext>
            </a:extLst>
          </p:cNvPr>
          <p:cNvCxnSpPr>
            <a:cxnSpLocks/>
            <a:stCxn id="7" idx="2"/>
          </p:cNvCxnSpPr>
          <p:nvPr/>
        </p:nvCxnSpPr>
        <p:spPr>
          <a:xfrm flipH="1">
            <a:off x="2421331" y="2373157"/>
            <a:ext cx="393839" cy="6713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C2E981-59F8-E57A-DB18-27FE9AA918CE}"/>
              </a:ext>
            </a:extLst>
          </p:cNvPr>
          <p:cNvSpPr txBox="1"/>
          <p:nvPr/>
        </p:nvSpPr>
        <p:spPr>
          <a:xfrm>
            <a:off x="2146653" y="1849937"/>
            <a:ext cx="1337033" cy="523220"/>
          </a:xfrm>
          <a:prstGeom prst="rect">
            <a:avLst/>
          </a:prstGeom>
          <a:noFill/>
        </p:spPr>
        <p:txBody>
          <a:bodyPr wrap="none" rtlCol="0">
            <a:spAutoFit/>
          </a:bodyPr>
          <a:lstStyle/>
          <a:p>
            <a:r>
              <a:rPr lang="en-US" sz="2800" dirty="0"/>
              <a:t>Story ID</a:t>
            </a:r>
            <a:endParaRPr lang="en-HK" sz="2800" dirty="0"/>
          </a:p>
        </p:txBody>
      </p:sp>
      <p:sp>
        <p:nvSpPr>
          <p:cNvPr id="8" name="TextBox 7">
            <a:extLst>
              <a:ext uri="{FF2B5EF4-FFF2-40B4-BE49-F238E27FC236}">
                <a16:creationId xmlns:a16="http://schemas.microsoft.com/office/drawing/2014/main" id="{63C7F262-F440-F986-8842-046D46E2D81E}"/>
              </a:ext>
            </a:extLst>
          </p:cNvPr>
          <p:cNvSpPr txBox="1"/>
          <p:nvPr/>
        </p:nvSpPr>
        <p:spPr>
          <a:xfrm>
            <a:off x="6258568" y="4708395"/>
            <a:ext cx="4385048" cy="1384995"/>
          </a:xfrm>
          <a:prstGeom prst="rect">
            <a:avLst/>
          </a:prstGeom>
          <a:noFill/>
        </p:spPr>
        <p:txBody>
          <a:bodyPr wrap="square" rtlCol="0">
            <a:spAutoFit/>
          </a:bodyPr>
          <a:lstStyle/>
          <a:p>
            <a:r>
              <a:rPr lang="en-US" sz="2800" dirty="0"/>
              <a:t>Number of estimated efforts required (in hours) to deliver the user story</a:t>
            </a:r>
            <a:endParaRPr lang="en-HK" sz="2800" dirty="0"/>
          </a:p>
        </p:txBody>
      </p:sp>
      <p:cxnSp>
        <p:nvCxnSpPr>
          <p:cNvPr id="10" name="Straight Arrow Connector 9">
            <a:extLst>
              <a:ext uri="{FF2B5EF4-FFF2-40B4-BE49-F238E27FC236}">
                <a16:creationId xmlns:a16="http://schemas.microsoft.com/office/drawing/2014/main" id="{01EC1125-A39B-2979-47B6-44130E653849}"/>
              </a:ext>
            </a:extLst>
          </p:cNvPr>
          <p:cNvCxnSpPr>
            <a:cxnSpLocks/>
          </p:cNvCxnSpPr>
          <p:nvPr/>
        </p:nvCxnSpPr>
        <p:spPr>
          <a:xfrm flipH="1">
            <a:off x="5236465" y="4995062"/>
            <a:ext cx="102210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94F3BF6-7B94-CAAE-8131-1C8DF5F6072D}"/>
              </a:ext>
            </a:extLst>
          </p:cNvPr>
          <p:cNvSpPr txBox="1"/>
          <p:nvPr/>
        </p:nvSpPr>
        <p:spPr>
          <a:xfrm>
            <a:off x="5550064" y="1989956"/>
            <a:ext cx="607379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t>Let’s complete one round of the game using this estimated effort</a:t>
            </a:r>
          </a:p>
          <a:p>
            <a:endParaRPr lang="en-US" sz="2400" dirty="0"/>
          </a:p>
          <a:p>
            <a:r>
              <a:rPr lang="en-US" sz="2400" dirty="0"/>
              <a:t>Later, your team can use your own estimates and play another round of the game</a:t>
            </a:r>
            <a:endParaRPr lang="en-HK" sz="2400" dirty="0"/>
          </a:p>
        </p:txBody>
      </p:sp>
      <p:graphicFrame>
        <p:nvGraphicFramePr>
          <p:cNvPr id="13" name="Table 12">
            <a:extLst>
              <a:ext uri="{FF2B5EF4-FFF2-40B4-BE49-F238E27FC236}">
                <a16:creationId xmlns:a16="http://schemas.microsoft.com/office/drawing/2014/main" id="{01E03D2B-9F6E-5E42-0748-E51AA52505EE}"/>
              </a:ext>
            </a:extLst>
          </p:cNvPr>
          <p:cNvGraphicFramePr>
            <a:graphicFrameLocks noGrp="1"/>
          </p:cNvGraphicFramePr>
          <p:nvPr>
            <p:extLst>
              <p:ext uri="{D42A27DB-BD31-4B8C-83A1-F6EECF244321}">
                <p14:modId xmlns:p14="http://schemas.microsoft.com/office/powerpoint/2010/main" val="704795287"/>
              </p:ext>
            </p:extLst>
          </p:nvPr>
        </p:nvGraphicFramePr>
        <p:xfrm>
          <a:off x="198109" y="2289175"/>
          <a:ext cx="1219200" cy="4203700"/>
        </p:xfrm>
        <a:graphic>
          <a:graphicData uri="http://schemas.openxmlformats.org/drawingml/2006/table">
            <a:tbl>
              <a:tblPr>
                <a:tableStyleId>{BC89EF96-8CEA-46FF-86C4-4CE0E7609802}</a:tableStyleId>
              </a:tblPr>
              <a:tblGrid>
                <a:gridCol w="621193">
                  <a:extLst>
                    <a:ext uri="{9D8B030D-6E8A-4147-A177-3AD203B41FA5}">
                      <a16:colId xmlns:a16="http://schemas.microsoft.com/office/drawing/2014/main" val="2077659986"/>
                    </a:ext>
                  </a:extLst>
                </a:gridCol>
                <a:gridCol w="598007">
                  <a:extLst>
                    <a:ext uri="{9D8B030D-6E8A-4147-A177-3AD203B41FA5}">
                      <a16:colId xmlns:a16="http://schemas.microsoft.com/office/drawing/2014/main" val="1156782014"/>
                    </a:ext>
                  </a:extLst>
                </a:gridCol>
              </a:tblGrid>
              <a:tr h="184150">
                <a:tc>
                  <a:txBody>
                    <a:bodyPr/>
                    <a:lstStyle/>
                    <a:p>
                      <a:pPr algn="r" fontAlgn="b"/>
                      <a:r>
                        <a:rPr lang="en-HK" sz="1800" u="none" strike="noStrike">
                          <a:effectLst/>
                        </a:rPr>
                        <a:t>story ID</a:t>
                      </a:r>
                      <a:endParaRPr lang="en-HK" sz="18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b"/>
                      <a:r>
                        <a:rPr lang="en-HK" sz="1800" u="none" strike="noStrike" dirty="0">
                          <a:effectLst/>
                        </a:rPr>
                        <a:t>hours</a:t>
                      </a:r>
                      <a:endParaRPr lang="en-HK" sz="18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32669817"/>
                  </a:ext>
                </a:extLst>
              </a:tr>
              <a:tr h="184150">
                <a:tc>
                  <a:txBody>
                    <a:bodyPr/>
                    <a:lstStyle/>
                    <a:p>
                      <a:pPr algn="r" fontAlgn="b"/>
                      <a:r>
                        <a:rPr lang="en-HK" sz="1800" u="none" strike="noStrike">
                          <a:effectLst/>
                        </a:rPr>
                        <a:t>1</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24</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852181500"/>
                  </a:ext>
                </a:extLst>
              </a:tr>
              <a:tr h="184150">
                <a:tc>
                  <a:txBody>
                    <a:bodyPr/>
                    <a:lstStyle/>
                    <a:p>
                      <a:pPr algn="r" fontAlgn="b"/>
                      <a:r>
                        <a:rPr lang="en-HK" sz="1800" u="none" strike="noStrike">
                          <a:effectLst/>
                        </a:rPr>
                        <a:t>2</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21</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31061902"/>
                  </a:ext>
                </a:extLst>
              </a:tr>
              <a:tr h="184150">
                <a:tc>
                  <a:txBody>
                    <a:bodyPr/>
                    <a:lstStyle/>
                    <a:p>
                      <a:pPr algn="r" fontAlgn="b"/>
                      <a:r>
                        <a:rPr lang="en-HK" sz="1800" u="none" strike="noStrike">
                          <a:effectLst/>
                        </a:rPr>
                        <a:t>3</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27</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5123041"/>
                  </a:ext>
                </a:extLst>
              </a:tr>
              <a:tr h="184150">
                <a:tc>
                  <a:txBody>
                    <a:bodyPr/>
                    <a:lstStyle/>
                    <a:p>
                      <a:pPr algn="r" fontAlgn="b"/>
                      <a:r>
                        <a:rPr lang="en-HK" sz="1800" u="none" strike="noStrike">
                          <a:effectLst/>
                        </a:rPr>
                        <a:t>4</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30</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761298455"/>
                  </a:ext>
                </a:extLst>
              </a:tr>
              <a:tr h="184150">
                <a:tc>
                  <a:txBody>
                    <a:bodyPr/>
                    <a:lstStyle/>
                    <a:p>
                      <a:pPr algn="r" fontAlgn="b"/>
                      <a:r>
                        <a:rPr lang="en-HK" sz="1800" u="none" strike="noStrike">
                          <a:effectLst/>
                        </a:rPr>
                        <a:t>5</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16</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74520232"/>
                  </a:ext>
                </a:extLst>
              </a:tr>
              <a:tr h="184150">
                <a:tc>
                  <a:txBody>
                    <a:bodyPr/>
                    <a:lstStyle/>
                    <a:p>
                      <a:pPr algn="r" fontAlgn="b"/>
                      <a:r>
                        <a:rPr lang="en-HK" sz="1800" u="none" strike="noStrike">
                          <a:effectLst/>
                        </a:rPr>
                        <a:t>6</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24</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88537563"/>
                  </a:ext>
                </a:extLst>
              </a:tr>
              <a:tr h="184150">
                <a:tc>
                  <a:txBody>
                    <a:bodyPr/>
                    <a:lstStyle/>
                    <a:p>
                      <a:pPr algn="r" fontAlgn="b"/>
                      <a:r>
                        <a:rPr lang="en-HK" sz="1800" u="none" strike="noStrike">
                          <a:effectLst/>
                        </a:rPr>
                        <a:t>7</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43</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16946847"/>
                  </a:ext>
                </a:extLst>
              </a:tr>
              <a:tr h="184150">
                <a:tc>
                  <a:txBody>
                    <a:bodyPr/>
                    <a:lstStyle/>
                    <a:p>
                      <a:pPr algn="r" fontAlgn="b"/>
                      <a:r>
                        <a:rPr lang="en-HK" sz="1800" u="none" strike="noStrike">
                          <a:effectLst/>
                        </a:rPr>
                        <a:t>8</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23</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4904145"/>
                  </a:ext>
                </a:extLst>
              </a:tr>
              <a:tr h="184150">
                <a:tc>
                  <a:txBody>
                    <a:bodyPr/>
                    <a:lstStyle/>
                    <a:p>
                      <a:pPr algn="r" fontAlgn="b"/>
                      <a:r>
                        <a:rPr lang="en-HK" sz="1800" u="none" strike="noStrike">
                          <a:effectLst/>
                        </a:rPr>
                        <a:t>9</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36</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72651458"/>
                  </a:ext>
                </a:extLst>
              </a:tr>
              <a:tr h="184150">
                <a:tc>
                  <a:txBody>
                    <a:bodyPr/>
                    <a:lstStyle/>
                    <a:p>
                      <a:pPr algn="r" fontAlgn="b"/>
                      <a:r>
                        <a:rPr lang="en-HK" sz="1800" u="none" strike="noStrike">
                          <a:effectLst/>
                        </a:rPr>
                        <a:t>10</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68</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78034085"/>
                  </a:ext>
                </a:extLst>
              </a:tr>
              <a:tr h="184150">
                <a:tc>
                  <a:txBody>
                    <a:bodyPr/>
                    <a:lstStyle/>
                    <a:p>
                      <a:pPr algn="r" fontAlgn="b"/>
                      <a:r>
                        <a:rPr lang="en-HK" sz="1800" u="none" strike="noStrike">
                          <a:effectLst/>
                        </a:rPr>
                        <a:t>11</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28</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561585136"/>
                  </a:ext>
                </a:extLst>
              </a:tr>
              <a:tr h="184150">
                <a:tc>
                  <a:txBody>
                    <a:bodyPr/>
                    <a:lstStyle/>
                    <a:p>
                      <a:pPr algn="r" fontAlgn="b"/>
                      <a:r>
                        <a:rPr lang="en-HK" sz="1800" u="none" strike="noStrike">
                          <a:effectLst/>
                        </a:rPr>
                        <a:t>12</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u="none" strike="noStrike">
                          <a:effectLst/>
                        </a:rPr>
                        <a:t>24</a:t>
                      </a:r>
                      <a:endParaRPr lang="en-HK" sz="18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72768596"/>
                  </a:ext>
                </a:extLst>
              </a:tr>
              <a:tr h="190500">
                <a:tc>
                  <a:txBody>
                    <a:bodyPr/>
                    <a:lstStyle/>
                    <a:p>
                      <a:pPr algn="r" fontAlgn="b"/>
                      <a:r>
                        <a:rPr lang="en-HK" sz="1800" u="none" strike="noStrike">
                          <a:effectLst/>
                        </a:rPr>
                        <a:t>total</a:t>
                      </a:r>
                      <a:endParaRPr lang="en-HK" sz="18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HK" sz="1800" b="1" u="none" strike="noStrike" dirty="0">
                          <a:effectLst/>
                        </a:rPr>
                        <a:t>364</a:t>
                      </a:r>
                      <a:endParaRPr lang="en-HK" sz="18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96966149"/>
                  </a:ext>
                </a:extLst>
              </a:tr>
            </a:tbl>
          </a:graphicData>
        </a:graphic>
      </p:graphicFrame>
      <p:cxnSp>
        <p:nvCxnSpPr>
          <p:cNvPr id="15" name="Straight Arrow Connector 14">
            <a:extLst>
              <a:ext uri="{FF2B5EF4-FFF2-40B4-BE49-F238E27FC236}">
                <a16:creationId xmlns:a16="http://schemas.microsoft.com/office/drawing/2014/main" id="{91C8C97E-2EE5-C1F6-51D2-6A509B7439D3}"/>
              </a:ext>
            </a:extLst>
          </p:cNvPr>
          <p:cNvCxnSpPr>
            <a:cxnSpLocks/>
          </p:cNvCxnSpPr>
          <p:nvPr/>
        </p:nvCxnSpPr>
        <p:spPr>
          <a:xfrm flipH="1">
            <a:off x="1542289" y="6370524"/>
            <a:ext cx="77663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CC3C5AC-1AA7-722E-0477-74B287D3D3B6}"/>
              </a:ext>
            </a:extLst>
          </p:cNvPr>
          <p:cNvSpPr txBox="1"/>
          <p:nvPr/>
        </p:nvSpPr>
        <p:spPr>
          <a:xfrm>
            <a:off x="2421331" y="6086296"/>
            <a:ext cx="9099927" cy="523220"/>
          </a:xfrm>
          <a:prstGeom prst="rect">
            <a:avLst/>
          </a:prstGeom>
          <a:noFill/>
        </p:spPr>
        <p:txBody>
          <a:bodyPr wrap="none" rtlCol="0">
            <a:spAutoFit/>
          </a:bodyPr>
          <a:lstStyle/>
          <a:p>
            <a:r>
              <a:rPr lang="en-US" sz="2800" dirty="0"/>
              <a:t>Total estimated efforts </a:t>
            </a:r>
            <a:r>
              <a:rPr lang="en-US" sz="2000" dirty="0"/>
              <a:t>(let’s use hours instead of story points in this tutorial)</a:t>
            </a:r>
            <a:endParaRPr lang="en-HK" sz="2800" dirty="0"/>
          </a:p>
        </p:txBody>
      </p:sp>
    </p:spTree>
    <p:extLst>
      <p:ext uri="{BB962C8B-B14F-4D97-AF65-F5344CB8AC3E}">
        <p14:creationId xmlns:p14="http://schemas.microsoft.com/office/powerpoint/2010/main" val="2864410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9EF-65BD-FFFA-D2E4-E559F0188067}"/>
              </a:ext>
            </a:extLst>
          </p:cNvPr>
          <p:cNvSpPr>
            <a:spLocks noGrp="1"/>
          </p:cNvSpPr>
          <p:nvPr>
            <p:ph type="title"/>
          </p:nvPr>
        </p:nvSpPr>
        <p:spPr/>
        <p:txBody>
          <a:bodyPr/>
          <a:lstStyle/>
          <a:p>
            <a:r>
              <a:rPr lang="en-US" dirty="0"/>
              <a:t>Prioritize product backlog</a:t>
            </a:r>
            <a:endParaRPr lang="en-HK" dirty="0"/>
          </a:p>
        </p:txBody>
      </p:sp>
      <p:sp>
        <p:nvSpPr>
          <p:cNvPr id="3" name="Content Placeholder 2">
            <a:extLst>
              <a:ext uri="{FF2B5EF4-FFF2-40B4-BE49-F238E27FC236}">
                <a16:creationId xmlns:a16="http://schemas.microsoft.com/office/drawing/2014/main" id="{BFE958F6-C588-3BE3-EFF6-910CDBC20161}"/>
              </a:ext>
            </a:extLst>
          </p:cNvPr>
          <p:cNvSpPr>
            <a:spLocks noGrp="1"/>
          </p:cNvSpPr>
          <p:nvPr>
            <p:ph idx="1"/>
          </p:nvPr>
        </p:nvSpPr>
        <p:spPr/>
        <p:txBody>
          <a:bodyPr/>
          <a:lstStyle/>
          <a:p>
            <a:r>
              <a:rPr lang="en-US" dirty="0"/>
              <a:t>Our target is to deliver higher-priority user stories to users first</a:t>
            </a:r>
            <a:endParaRPr lang="en-HK" dirty="0"/>
          </a:p>
          <a:p>
            <a:r>
              <a:rPr lang="en-US" dirty="0"/>
              <a:t>Now, each team should prioritize the set of 12 user stories.</a:t>
            </a:r>
          </a:p>
          <a:p>
            <a:pPr lvl="1"/>
            <a:r>
              <a:rPr lang="en-US" dirty="0"/>
              <a:t>Reorder the list into your favorable list </a:t>
            </a:r>
          </a:p>
          <a:p>
            <a:pPr lvl="1"/>
            <a:r>
              <a:rPr lang="en-US" dirty="0"/>
              <a:t>(the item with highest priority = the first element in your list)</a:t>
            </a:r>
          </a:p>
        </p:txBody>
      </p:sp>
    </p:spTree>
    <p:extLst>
      <p:ext uri="{BB962C8B-B14F-4D97-AF65-F5344CB8AC3E}">
        <p14:creationId xmlns:p14="http://schemas.microsoft.com/office/powerpoint/2010/main" val="4058381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DCAD-4780-6A31-336D-6B07A15C760B}"/>
              </a:ext>
            </a:extLst>
          </p:cNvPr>
          <p:cNvSpPr>
            <a:spLocks noGrp="1"/>
          </p:cNvSpPr>
          <p:nvPr>
            <p:ph type="title"/>
          </p:nvPr>
        </p:nvSpPr>
        <p:spPr/>
        <p:txBody>
          <a:bodyPr/>
          <a:lstStyle/>
          <a:p>
            <a:r>
              <a:rPr lang="en-US" dirty="0"/>
              <a:t>Step 1: Planning for a Sprint</a:t>
            </a:r>
            <a:endParaRPr lang="en-HK" dirty="0"/>
          </a:p>
        </p:txBody>
      </p:sp>
      <p:sp>
        <p:nvSpPr>
          <p:cNvPr id="3" name="Content Placeholder 2">
            <a:extLst>
              <a:ext uri="{FF2B5EF4-FFF2-40B4-BE49-F238E27FC236}">
                <a16:creationId xmlns:a16="http://schemas.microsoft.com/office/drawing/2014/main" id="{A5AC71EF-4056-89ED-C7D2-B451B5A20C52}"/>
              </a:ext>
            </a:extLst>
          </p:cNvPr>
          <p:cNvSpPr>
            <a:spLocks noGrp="1"/>
          </p:cNvSpPr>
          <p:nvPr>
            <p:ph idx="1"/>
          </p:nvPr>
        </p:nvSpPr>
        <p:spPr>
          <a:xfrm>
            <a:off x="838200" y="1825624"/>
            <a:ext cx="11012424" cy="4940935"/>
          </a:xfrm>
        </p:spPr>
        <p:txBody>
          <a:bodyPr>
            <a:normAutofit lnSpcReduction="10000"/>
          </a:bodyPr>
          <a:lstStyle/>
          <a:p>
            <a:r>
              <a:rPr lang="en-US" dirty="0"/>
              <a:t>We work faster sometimes and slower at the other time.</a:t>
            </a:r>
          </a:p>
          <a:p>
            <a:r>
              <a:rPr lang="en-US" dirty="0"/>
              <a:t>Consider you only have 8 hours to work each day.</a:t>
            </a:r>
          </a:p>
          <a:p>
            <a:r>
              <a:rPr lang="en-US" dirty="0"/>
              <a:t>Let’s use THREE DAYS as the duration for a sprint.</a:t>
            </a:r>
          </a:p>
          <a:p>
            <a:pPr lvl="1"/>
            <a:r>
              <a:rPr lang="en-US" dirty="0"/>
              <a:t>How many hours does your sprint occupy?</a:t>
            </a:r>
          </a:p>
          <a:p>
            <a:pPr lvl="1"/>
            <a:r>
              <a:rPr lang="en-US" dirty="0"/>
              <a:t>E.g., 6 (students) x 3 (days) x 8 (hours per day) = </a:t>
            </a:r>
            <a:r>
              <a:rPr lang="en-US" b="1" dirty="0"/>
              <a:t>144 (= M hours)</a:t>
            </a:r>
          </a:p>
          <a:p>
            <a:r>
              <a:rPr lang="en-US" dirty="0"/>
              <a:t>[Initial planning] Before Sprint 1, we need 364 “outstanding” manhours for the remaining user stories</a:t>
            </a:r>
          </a:p>
          <a:p>
            <a:pPr lvl="1"/>
            <a:r>
              <a:rPr lang="en-US" dirty="0"/>
              <a:t>So, we need 364 / 144 = 3 sprints</a:t>
            </a:r>
          </a:p>
          <a:p>
            <a:r>
              <a:rPr lang="en-US" dirty="0"/>
              <a:t>Place stories that occupy at most </a:t>
            </a:r>
            <a:r>
              <a:rPr lang="en-US" b="1" dirty="0"/>
              <a:t>M</a:t>
            </a:r>
            <a:r>
              <a:rPr lang="en-US" dirty="0"/>
              <a:t> hours of effort into the “To-Do” column of the task board.</a:t>
            </a:r>
          </a:p>
          <a:p>
            <a:pPr lvl="1"/>
            <a:r>
              <a:rPr lang="en-US" dirty="0"/>
              <a:t>The set of placed stories is the Sprint backlog</a:t>
            </a:r>
          </a:p>
          <a:p>
            <a:r>
              <a:rPr lang="en-US" dirty="0"/>
              <a:t>Conduct a standing meeting [each member picks a story to work on].</a:t>
            </a:r>
          </a:p>
          <a:p>
            <a:endParaRPr lang="en-HK" dirty="0"/>
          </a:p>
        </p:txBody>
      </p:sp>
    </p:spTree>
    <p:extLst>
      <p:ext uri="{BB962C8B-B14F-4D97-AF65-F5344CB8AC3E}">
        <p14:creationId xmlns:p14="http://schemas.microsoft.com/office/powerpoint/2010/main" val="1701184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CE294-E6CA-80C1-E1A4-4CFE21F4F8BD}"/>
              </a:ext>
            </a:extLst>
          </p:cNvPr>
          <p:cNvSpPr>
            <a:spLocks noGrp="1"/>
          </p:cNvSpPr>
          <p:nvPr>
            <p:ph type="title"/>
          </p:nvPr>
        </p:nvSpPr>
        <p:spPr/>
        <p:txBody>
          <a:bodyPr/>
          <a:lstStyle/>
          <a:p>
            <a:r>
              <a:rPr lang="en-US" dirty="0"/>
              <a:t>Step 2: Player’s work each Day with the Sprint</a:t>
            </a:r>
            <a:endParaRPr lang="en-HK" dirty="0"/>
          </a:p>
        </p:txBody>
      </p:sp>
      <p:sp>
        <p:nvSpPr>
          <p:cNvPr id="3" name="Content Placeholder 2">
            <a:extLst>
              <a:ext uri="{FF2B5EF4-FFF2-40B4-BE49-F238E27FC236}">
                <a16:creationId xmlns:a16="http://schemas.microsoft.com/office/drawing/2014/main" id="{B2AF33CA-34F8-2DD1-5941-3E4180E3AC9D}"/>
              </a:ext>
            </a:extLst>
          </p:cNvPr>
          <p:cNvSpPr>
            <a:spLocks noGrp="1"/>
          </p:cNvSpPr>
          <p:nvPr>
            <p:ph idx="1"/>
          </p:nvPr>
        </p:nvSpPr>
        <p:spPr>
          <a:xfrm>
            <a:off x="838200" y="1825624"/>
            <a:ext cx="10842938" cy="4916603"/>
          </a:xfrm>
        </p:spPr>
        <p:txBody>
          <a:bodyPr>
            <a:normAutofit fontScale="92500" lnSpcReduction="10000"/>
          </a:bodyPr>
          <a:lstStyle/>
          <a:p>
            <a:pPr marL="514350" indent="-514350">
              <a:buFont typeface="+mj-lt"/>
              <a:buAutoNum type="arabicPeriod"/>
            </a:pPr>
            <a:r>
              <a:rPr lang="en-US" sz="2600" dirty="0"/>
              <a:t>For each of the three days, do</a:t>
            </a:r>
          </a:p>
          <a:p>
            <a:pPr marL="457200" lvl="1" indent="0">
              <a:buNone/>
            </a:pPr>
            <a:r>
              <a:rPr lang="en-US" dirty="0"/>
              <a:t> 1.1 For each team member, do</a:t>
            </a:r>
          </a:p>
          <a:p>
            <a:pPr marL="914400" lvl="2" indent="0">
              <a:buNone/>
            </a:pPr>
            <a:r>
              <a:rPr lang="en-US" dirty="0"/>
              <a:t>1.1.1 Select a story to work on</a:t>
            </a:r>
          </a:p>
          <a:p>
            <a:pPr marL="914400" lvl="2" indent="0">
              <a:buNone/>
            </a:pPr>
            <a:r>
              <a:rPr lang="en-US" dirty="0"/>
              <a:t>1.1.2 Roll two dice to determine the number of productive hours of this team member on this day</a:t>
            </a:r>
          </a:p>
          <a:p>
            <a:pPr marL="914400" lvl="2" indent="0">
              <a:buNone/>
            </a:pPr>
            <a:r>
              <a:rPr lang="en-US" dirty="0"/>
              <a:t>1.2.3 draw a card from the “Chance” deck of cards (there are 3</a:t>
            </a:r>
            <a:r>
              <a:rPr lang="en-US" sz="2000" dirty="0"/>
              <a:t> types of cards)</a:t>
            </a:r>
          </a:p>
          <a:p>
            <a:pPr lvl="3"/>
            <a:r>
              <a:rPr lang="en-US" sz="2000" b="1" dirty="0"/>
              <a:t>Event</a:t>
            </a:r>
            <a:r>
              <a:rPr lang="en-US" sz="2000" dirty="0"/>
              <a:t>: is a one-time action that cannot be prevented or postponed on the user story or the team member or the whole team</a:t>
            </a:r>
          </a:p>
          <a:p>
            <a:pPr lvl="3"/>
            <a:r>
              <a:rPr lang="en-US" sz="2000" b="1" dirty="0"/>
              <a:t>Problem</a:t>
            </a:r>
            <a:r>
              <a:rPr lang="en-US" sz="2000" dirty="0"/>
              <a:t>: this issue blocks a Story the team member is working on. Attach the problem to the user story. It prevents the story from being DONE. But you can keep working on it (by wasting time!)</a:t>
            </a:r>
          </a:p>
          <a:p>
            <a:pPr lvl="3"/>
            <a:r>
              <a:rPr lang="en-US" sz="2000" b="1" dirty="0"/>
              <a:t>Solution</a:t>
            </a:r>
            <a:r>
              <a:rPr lang="en-US" sz="2000" dirty="0"/>
              <a:t>: is the whole team’s asset. It can be used anytime to solve one problem of one story being blocked and unlock a story.  Once it is used, the problem-solution pair is discarded.</a:t>
            </a:r>
          </a:p>
          <a:p>
            <a:pPr lvl="4"/>
            <a:r>
              <a:rPr lang="en-US" sz="2000" dirty="0"/>
              <a:t>Discuss each problem case and decide, if, in real life, you would apply such a Solution to this kind of problem. If everyone in the team agrees, a problem is solved.</a:t>
            </a:r>
          </a:p>
          <a:p>
            <a:pPr marL="914400" lvl="2" indent="0">
              <a:buNone/>
            </a:pPr>
            <a:r>
              <a:rPr lang="en-US" sz="2200" dirty="0"/>
              <a:t>1.1.4 A user story is moved to the “Done” column if it has 0 hours remaining and no unresolved problem is attached to the story.</a:t>
            </a:r>
            <a:endParaRPr lang="en-US" dirty="0"/>
          </a:p>
          <a:p>
            <a:endParaRPr lang="en-US" dirty="0"/>
          </a:p>
          <a:p>
            <a:endParaRPr lang="en-US" dirty="0"/>
          </a:p>
          <a:p>
            <a:pPr lvl="1"/>
            <a:endParaRPr lang="en-HK" dirty="0"/>
          </a:p>
        </p:txBody>
      </p:sp>
    </p:spTree>
    <p:extLst>
      <p:ext uri="{BB962C8B-B14F-4D97-AF65-F5344CB8AC3E}">
        <p14:creationId xmlns:p14="http://schemas.microsoft.com/office/powerpoint/2010/main" val="3057847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1338-0D30-F7E1-1E7D-848BDA16B7B4}"/>
              </a:ext>
            </a:extLst>
          </p:cNvPr>
          <p:cNvSpPr>
            <a:spLocks noGrp="1"/>
          </p:cNvSpPr>
          <p:nvPr>
            <p:ph type="title"/>
          </p:nvPr>
        </p:nvSpPr>
        <p:spPr/>
        <p:txBody>
          <a:bodyPr/>
          <a:lstStyle/>
          <a:p>
            <a:r>
              <a:rPr lang="en-US" dirty="0"/>
              <a:t>Step 3: Review of Sprint</a:t>
            </a:r>
            <a:endParaRPr lang="en-HK" dirty="0"/>
          </a:p>
        </p:txBody>
      </p:sp>
      <p:sp>
        <p:nvSpPr>
          <p:cNvPr id="3" name="Content Placeholder 2">
            <a:extLst>
              <a:ext uri="{FF2B5EF4-FFF2-40B4-BE49-F238E27FC236}">
                <a16:creationId xmlns:a16="http://schemas.microsoft.com/office/drawing/2014/main" id="{14A20ED7-72F2-9B8F-D898-3752C8ED103C}"/>
              </a:ext>
            </a:extLst>
          </p:cNvPr>
          <p:cNvSpPr>
            <a:spLocks noGrp="1"/>
          </p:cNvSpPr>
          <p:nvPr>
            <p:ph idx="1"/>
          </p:nvPr>
        </p:nvSpPr>
        <p:spPr/>
        <p:txBody>
          <a:bodyPr/>
          <a:lstStyle/>
          <a:p>
            <a:r>
              <a:rPr lang="en-US" dirty="0"/>
              <a:t>After each player has passed 3 turns – the Sprint is over</a:t>
            </a:r>
          </a:p>
          <a:p>
            <a:r>
              <a:rPr lang="en-US" dirty="0"/>
              <a:t>Calculate the number of stories DONE by the Sprint</a:t>
            </a:r>
          </a:p>
          <a:p>
            <a:r>
              <a:rPr lang="en-US" dirty="0"/>
              <a:t>Add the data point to the burndown chart</a:t>
            </a:r>
          </a:p>
          <a:p>
            <a:pPr lvl="1"/>
            <a:r>
              <a:rPr lang="en-US" dirty="0"/>
              <a:t>Compare the Actual result with the initial Plan</a:t>
            </a:r>
          </a:p>
          <a:p>
            <a:r>
              <a:rPr lang="en-US" dirty="0"/>
              <a:t>Review undone work and discuss</a:t>
            </a:r>
          </a:p>
          <a:p>
            <a:r>
              <a:rPr lang="en-US" dirty="0"/>
              <a:t>Retrospect on how to achieve more in the next Sprint</a:t>
            </a:r>
            <a:endParaRPr lang="en-HK" dirty="0"/>
          </a:p>
        </p:txBody>
      </p:sp>
    </p:spTree>
    <p:extLst>
      <p:ext uri="{BB962C8B-B14F-4D97-AF65-F5344CB8AC3E}">
        <p14:creationId xmlns:p14="http://schemas.microsoft.com/office/powerpoint/2010/main" val="36639210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2749</TotalTime>
  <Words>1022</Words>
  <Application>Microsoft Macintosh PowerPoint</Application>
  <PresentationFormat>宽屏</PresentationFormat>
  <Paragraphs>157</Paragraphs>
  <Slides>12</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等线</vt:lpstr>
      <vt:lpstr>Arial</vt:lpstr>
      <vt:lpstr>Calibri</vt:lpstr>
      <vt:lpstr>Calibri Light</vt:lpstr>
      <vt:lpstr>Times New Roman</vt:lpstr>
      <vt:lpstr>Office Theme</vt:lpstr>
      <vt:lpstr>Scrum Simulation</vt:lpstr>
      <vt:lpstr>Scrum Card Game by TAs</vt:lpstr>
      <vt:lpstr>We have a Project!</vt:lpstr>
      <vt:lpstr>Self-Organize into Teams</vt:lpstr>
      <vt:lpstr>Estimate efforts for delivering the stories</vt:lpstr>
      <vt:lpstr>Prioritize product backlog</vt:lpstr>
      <vt:lpstr>Step 1: Planning for a Sprint</vt:lpstr>
      <vt:lpstr>Step 2: Player’s work each Day with the Sprint</vt:lpstr>
      <vt:lpstr>Step 3: Review of Sprint</vt:lpstr>
      <vt:lpstr>Step 4: Sprint 2</vt:lpstr>
      <vt:lpstr>Game In Action</vt:lpstr>
      <vt:lpstr>Chance Cards (Events, Problems, and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Game</dc:title>
  <dc:creator>Prof. Chan Wing Kwong</dc:creator>
  <cp:lastModifiedBy>Zhian HUANG 黄志安</cp:lastModifiedBy>
  <cp:revision>7</cp:revision>
  <cp:lastPrinted>2023-09-04T08:39:00Z</cp:lastPrinted>
  <dcterms:created xsi:type="dcterms:W3CDTF">2023-08-18T08:21:02Z</dcterms:created>
  <dcterms:modified xsi:type="dcterms:W3CDTF">2025-01-06T06:48:41Z</dcterms:modified>
</cp:coreProperties>
</file>