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9"/>
  </p:notesMasterIdLst>
  <p:handoutMasterIdLst>
    <p:handoutMasterId r:id="rId50"/>
  </p:handoutMasterIdLst>
  <p:sldIdLst>
    <p:sldId id="290" r:id="rId2"/>
    <p:sldId id="524" r:id="rId3"/>
    <p:sldId id="499" r:id="rId4"/>
    <p:sldId id="501" r:id="rId5"/>
    <p:sldId id="502" r:id="rId6"/>
    <p:sldId id="498" r:id="rId7"/>
    <p:sldId id="503" r:id="rId8"/>
    <p:sldId id="504" r:id="rId9"/>
    <p:sldId id="472" r:id="rId10"/>
    <p:sldId id="414" r:id="rId11"/>
    <p:sldId id="495" r:id="rId12"/>
    <p:sldId id="415" r:id="rId13"/>
    <p:sldId id="416" r:id="rId14"/>
    <p:sldId id="418" r:id="rId15"/>
    <p:sldId id="424" r:id="rId16"/>
    <p:sldId id="425" r:id="rId17"/>
    <p:sldId id="493" r:id="rId18"/>
    <p:sldId id="505" r:id="rId19"/>
    <p:sldId id="494" r:id="rId20"/>
    <p:sldId id="509" r:id="rId21"/>
    <p:sldId id="510" r:id="rId22"/>
    <p:sldId id="511" r:id="rId23"/>
    <p:sldId id="512" r:id="rId24"/>
    <p:sldId id="513" r:id="rId25"/>
    <p:sldId id="520" r:id="rId26"/>
    <p:sldId id="427" r:id="rId27"/>
    <p:sldId id="506" r:id="rId28"/>
    <p:sldId id="514" r:id="rId29"/>
    <p:sldId id="515" r:id="rId30"/>
    <p:sldId id="481" r:id="rId31"/>
    <p:sldId id="428" r:id="rId32"/>
    <p:sldId id="430" r:id="rId33"/>
    <p:sldId id="431" r:id="rId34"/>
    <p:sldId id="434" r:id="rId35"/>
    <p:sldId id="479" r:id="rId36"/>
    <p:sldId id="480" r:id="rId37"/>
    <p:sldId id="477" r:id="rId38"/>
    <p:sldId id="478" r:id="rId39"/>
    <p:sldId id="525" r:id="rId40"/>
    <p:sldId id="460" r:id="rId41"/>
    <p:sldId id="461" r:id="rId42"/>
    <p:sldId id="436" r:id="rId43"/>
    <p:sldId id="457" r:id="rId44"/>
    <p:sldId id="517" r:id="rId45"/>
    <p:sldId id="519" r:id="rId46"/>
    <p:sldId id="458" r:id="rId47"/>
    <p:sldId id="475" r:id="rId48"/>
  </p:sldIdLst>
  <p:sldSz cx="9902825" cy="6858000"/>
  <p:notesSz cx="9928225" cy="6797675"/>
  <p:defaultTextStyle>
    <a:defPPr>
      <a:defRPr lang="en-US"/>
    </a:defPPr>
    <a:lvl1pPr algn="l" rtl="0" eaLnBrk="0" fontAlgn="base" hangingPunct="0">
      <a:spcBef>
        <a:spcPct val="0"/>
      </a:spcBef>
      <a:spcAft>
        <a:spcPct val="0"/>
      </a:spcAft>
      <a:defRPr sz="28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itchFamily="18" charset="0"/>
        <a:ea typeface="+mn-ea"/>
        <a:cs typeface="+mn-cs"/>
      </a:defRPr>
    </a:lvl5pPr>
    <a:lvl6pPr marL="2286000" algn="l" defTabSz="914400" rtl="0" eaLnBrk="1" latinLnBrk="0" hangingPunct="1">
      <a:defRPr sz="2800" kern="1200">
        <a:solidFill>
          <a:schemeClr val="tx1"/>
        </a:solidFill>
        <a:latin typeface="Times New Roman" pitchFamily="18" charset="0"/>
        <a:ea typeface="+mn-ea"/>
        <a:cs typeface="+mn-cs"/>
      </a:defRPr>
    </a:lvl6pPr>
    <a:lvl7pPr marL="2743200" algn="l" defTabSz="914400" rtl="0" eaLnBrk="1" latinLnBrk="0" hangingPunct="1">
      <a:defRPr sz="2800" kern="1200">
        <a:solidFill>
          <a:schemeClr val="tx1"/>
        </a:solidFill>
        <a:latin typeface="Times New Roman" pitchFamily="18" charset="0"/>
        <a:ea typeface="+mn-ea"/>
        <a:cs typeface="+mn-cs"/>
      </a:defRPr>
    </a:lvl7pPr>
    <a:lvl8pPr marL="3200400" algn="l" defTabSz="914400" rtl="0" eaLnBrk="1" latinLnBrk="0" hangingPunct="1">
      <a:defRPr sz="2800" kern="1200">
        <a:solidFill>
          <a:schemeClr val="tx1"/>
        </a:solidFill>
        <a:latin typeface="Times New Roman" pitchFamily="18" charset="0"/>
        <a:ea typeface="+mn-ea"/>
        <a:cs typeface="+mn-cs"/>
      </a:defRPr>
    </a:lvl8pPr>
    <a:lvl9pPr marL="3657600" algn="l" defTabSz="914400" rtl="0" eaLnBrk="1" latinLnBrk="0" hangingPunct="1">
      <a:defRPr sz="28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19">
          <p15:clr>
            <a:srgbClr val="A4A3A4"/>
          </p15:clr>
        </p15:guide>
      </p15:sldGuideLst>
    </p:ext>
    <p:ext uri="{2D200454-40CA-4A62-9FC3-DE9A4176ACB9}">
      <p15:notesGuideLst xmlns:p15="http://schemas.microsoft.com/office/powerpoint/2012/main">
        <p15:guide id="1" orient="horz" pos="1503" userDrawn="1">
          <p15:clr>
            <a:srgbClr val="A4A3A4"/>
          </p15:clr>
        </p15:guide>
        <p15:guide id="2" pos="451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C78"/>
    <a:srgbClr val="285078"/>
    <a:srgbClr val="1E3C5A"/>
    <a:srgbClr val="234669"/>
    <a:srgbClr val="264B71"/>
    <a:srgbClr val="FF3333"/>
    <a:srgbClr val="FFCC99"/>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49" autoAdjust="0"/>
    <p:restoredTop sz="96192" autoAdjust="0"/>
  </p:normalViewPr>
  <p:slideViewPr>
    <p:cSldViewPr>
      <p:cViewPr varScale="1">
        <p:scale>
          <a:sx n="123" d="100"/>
          <a:sy n="123" d="100"/>
        </p:scale>
        <p:origin x="920" y="192"/>
      </p:cViewPr>
      <p:guideLst>
        <p:guide orient="horz" pos="2160"/>
        <p:guide pos="311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varScale="1">
        <p:scale>
          <a:sx n="20" d="100"/>
          <a:sy n="20" d="100"/>
        </p:scale>
        <p:origin x="-1088" y="-84"/>
      </p:cViewPr>
      <p:guideLst>
        <p:guide orient="horz" pos="1503"/>
        <p:guide pos="451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an HUANG 黄志安" userId="fd12ee71-6959-4e17-a5fe-ce6622fbf510" providerId="ADAL" clId="{E28C4C13-3933-4E40-8833-ACCAAE2EF9E8}"/>
    <pc:docChg chg="modSld">
      <pc:chgData name="Zhian HUANG 黄志安" userId="fd12ee71-6959-4e17-a5fe-ce6622fbf510" providerId="ADAL" clId="{E28C4C13-3933-4E40-8833-ACCAAE2EF9E8}" dt="2025-02-04T10:56:01.533" v="45" actId="20577"/>
      <pc:docMkLst>
        <pc:docMk/>
      </pc:docMkLst>
      <pc:sldChg chg="modSp mod">
        <pc:chgData name="Zhian HUANG 黄志安" userId="fd12ee71-6959-4e17-a5fe-ce6622fbf510" providerId="ADAL" clId="{E28C4C13-3933-4E40-8833-ACCAAE2EF9E8}" dt="2025-02-04T10:56:01.533" v="45" actId="20577"/>
        <pc:sldMkLst>
          <pc:docMk/>
          <pc:sldMk cId="0" sldId="290"/>
        </pc:sldMkLst>
        <pc:spChg chg="mod">
          <ac:chgData name="Zhian HUANG 黄志安" userId="fd12ee71-6959-4e17-a5fe-ce6622fbf510" providerId="ADAL" clId="{E28C4C13-3933-4E40-8833-ACCAAE2EF9E8}" dt="2025-02-04T10:55:37.416" v="6" actId="20577"/>
          <ac:spMkLst>
            <pc:docMk/>
            <pc:sldMk cId="0" sldId="290"/>
            <ac:spMk id="3075" creationId="{00000000-0000-0000-0000-000000000000}"/>
          </ac:spMkLst>
        </pc:spChg>
        <pc:spChg chg="mod">
          <ac:chgData name="Zhian HUANG 黄志安" userId="fd12ee71-6959-4e17-a5fe-ce6622fbf510" providerId="ADAL" clId="{E28C4C13-3933-4E40-8833-ACCAAE2EF9E8}" dt="2025-02-04T10:56:01.533" v="45" actId="20577"/>
          <ac:spMkLst>
            <pc:docMk/>
            <pc:sldMk cId="0" sldId="290"/>
            <ac:spMk id="3076"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32319" y="-1124"/>
            <a:ext cx="4255262"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68788">
              <a:defRPr sz="1000" i="1"/>
            </a:lvl1pPr>
          </a:lstStyle>
          <a:p>
            <a:pPr>
              <a:defRPr/>
            </a:pPr>
            <a:endParaRPr lang="en-US"/>
          </a:p>
        </p:txBody>
      </p:sp>
      <p:sp>
        <p:nvSpPr>
          <p:cNvPr id="4099" name="Rectangle 3"/>
          <p:cNvSpPr>
            <a:spLocks noGrp="1" noChangeArrowheads="1"/>
          </p:cNvSpPr>
          <p:nvPr>
            <p:ph type="dt" sz="quarter" idx="1"/>
          </p:nvPr>
        </p:nvSpPr>
        <p:spPr bwMode="auto">
          <a:xfrm>
            <a:off x="5640646" y="-1124"/>
            <a:ext cx="4255262" cy="315831"/>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68788">
              <a:defRPr sz="1000" i="1"/>
            </a:lvl1pPr>
          </a:lstStyle>
          <a:p>
            <a:pPr>
              <a:defRPr/>
            </a:pPr>
            <a:endParaRPr lang="en-US"/>
          </a:p>
        </p:txBody>
      </p:sp>
      <p:sp>
        <p:nvSpPr>
          <p:cNvPr id="4100" name="Rectangle 4"/>
          <p:cNvSpPr>
            <a:spLocks noGrp="1" noChangeArrowheads="1"/>
          </p:cNvSpPr>
          <p:nvPr>
            <p:ph type="ftr" sz="quarter" idx="2"/>
          </p:nvPr>
        </p:nvSpPr>
        <p:spPr bwMode="auto">
          <a:xfrm>
            <a:off x="32319" y="6430143"/>
            <a:ext cx="4255262"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68788">
              <a:defRPr sz="1000" i="1"/>
            </a:lvl1pPr>
          </a:lstStyle>
          <a:p>
            <a:pPr>
              <a:defRPr/>
            </a:pPr>
            <a:r>
              <a:rPr lang="en-US"/>
              <a:t>Software Design</a:t>
            </a:r>
          </a:p>
        </p:txBody>
      </p:sp>
      <p:sp>
        <p:nvSpPr>
          <p:cNvPr id="4101" name="Rectangle 5"/>
          <p:cNvSpPr>
            <a:spLocks noGrp="1" noChangeArrowheads="1"/>
          </p:cNvSpPr>
          <p:nvPr>
            <p:ph type="sldNum" sz="quarter" idx="3"/>
          </p:nvPr>
        </p:nvSpPr>
        <p:spPr bwMode="auto">
          <a:xfrm>
            <a:off x="5640646" y="6430143"/>
            <a:ext cx="4255262" cy="368657"/>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68788">
              <a:defRPr sz="1000" i="1"/>
            </a:lvl1pPr>
          </a:lstStyle>
          <a:p>
            <a:pPr>
              <a:defRPr/>
            </a:pPr>
            <a:fld id="{B0AC2A3D-B99B-4BE3-904E-8F9BDE86B7D8}" type="slidenum">
              <a:rPr lang="en-US"/>
              <a:pPr>
                <a:defRPr/>
              </a:pPr>
              <a:t>‹#›</a:t>
            </a:fld>
            <a:endParaRPr lang="en-US"/>
          </a:p>
        </p:txBody>
      </p:sp>
    </p:spTree>
    <p:extLst>
      <p:ext uri="{BB962C8B-B14F-4D97-AF65-F5344CB8AC3E}">
        <p14:creationId xmlns:p14="http://schemas.microsoft.com/office/powerpoint/2010/main" val="11715663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25855" y="-6743"/>
            <a:ext cx="4339289"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defTabSz="842786">
              <a:defRPr sz="1000" i="1"/>
            </a:lvl1pPr>
          </a:lstStyle>
          <a:p>
            <a:pPr>
              <a:defRPr/>
            </a:pPr>
            <a:endParaRPr lang="en-US"/>
          </a:p>
        </p:txBody>
      </p:sp>
      <p:sp>
        <p:nvSpPr>
          <p:cNvPr id="2051" name="Rectangle 3"/>
          <p:cNvSpPr>
            <a:spLocks noGrp="1" noChangeArrowheads="1"/>
          </p:cNvSpPr>
          <p:nvPr>
            <p:ph type="dt" idx="1"/>
          </p:nvPr>
        </p:nvSpPr>
        <p:spPr bwMode="auto">
          <a:xfrm>
            <a:off x="5614792" y="-6743"/>
            <a:ext cx="4339289" cy="338310"/>
          </a:xfrm>
          <a:prstGeom prst="rect">
            <a:avLst/>
          </a:prstGeom>
          <a:noFill/>
          <a:ln w="9525">
            <a:noFill/>
            <a:miter lim="800000"/>
            <a:headEnd/>
            <a:tailEnd/>
          </a:ln>
          <a:effectLst/>
        </p:spPr>
        <p:txBody>
          <a:bodyPr vert="horz" wrap="square" lIns="19105" tIns="0" rIns="19105" bIns="0" numCol="1" anchor="t" anchorCtr="0" compatLnSpc="1">
            <a:prstTxWarp prst="textNoShape">
              <a:avLst/>
            </a:prstTxWarp>
          </a:bodyPr>
          <a:lstStyle>
            <a:lvl1pPr algn="r" defTabSz="842786">
              <a:defRPr sz="1000" i="1"/>
            </a:lvl1pPr>
          </a:lstStyle>
          <a:p>
            <a:pPr>
              <a:defRPr/>
            </a:pPr>
            <a:endParaRPr lang="en-US"/>
          </a:p>
        </p:txBody>
      </p:sp>
      <p:sp>
        <p:nvSpPr>
          <p:cNvPr id="12292" name="Rectangle 4"/>
          <p:cNvSpPr>
            <a:spLocks noGrp="1" noRot="1" noChangeAspect="1" noChangeArrowheads="1" noTextEdit="1"/>
          </p:cNvSpPr>
          <p:nvPr>
            <p:ph type="sldImg" idx="2"/>
          </p:nvPr>
        </p:nvSpPr>
        <p:spPr bwMode="auto">
          <a:xfrm>
            <a:off x="3125788" y="512763"/>
            <a:ext cx="3676650" cy="25463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1279812" y="3230245"/>
            <a:ext cx="7368604" cy="3070643"/>
          </a:xfrm>
          <a:prstGeom prst="rect">
            <a:avLst/>
          </a:prstGeom>
          <a:noFill/>
          <a:ln w="9525">
            <a:noFill/>
            <a:miter lim="800000"/>
            <a:headEnd/>
            <a:tailEnd/>
          </a:ln>
          <a:effectLst/>
        </p:spPr>
        <p:txBody>
          <a:bodyPr vert="horz" wrap="square" lIns="87569" tIns="41397" rIns="87569" bIns="4139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4" name="Rectangle 6"/>
          <p:cNvSpPr>
            <a:spLocks noGrp="1" noChangeArrowheads="1"/>
          </p:cNvSpPr>
          <p:nvPr>
            <p:ph type="ftr" sz="quarter" idx="4"/>
          </p:nvPr>
        </p:nvSpPr>
        <p:spPr bwMode="auto">
          <a:xfrm>
            <a:off x="-25855" y="6466109"/>
            <a:ext cx="4339289"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defTabSz="842786">
              <a:defRPr sz="1000" i="1"/>
            </a:lvl1pPr>
          </a:lstStyle>
          <a:p>
            <a:pPr>
              <a:defRPr/>
            </a:pPr>
            <a:r>
              <a:rPr lang="en-US"/>
              <a:t>Software Design</a:t>
            </a:r>
          </a:p>
        </p:txBody>
      </p:sp>
      <p:sp>
        <p:nvSpPr>
          <p:cNvPr id="2055" name="Rectangle 7"/>
          <p:cNvSpPr>
            <a:spLocks noGrp="1" noChangeArrowheads="1"/>
          </p:cNvSpPr>
          <p:nvPr>
            <p:ph type="sldNum" sz="quarter" idx="5"/>
          </p:nvPr>
        </p:nvSpPr>
        <p:spPr bwMode="auto">
          <a:xfrm>
            <a:off x="5614792" y="6466109"/>
            <a:ext cx="4339289" cy="338310"/>
          </a:xfrm>
          <a:prstGeom prst="rect">
            <a:avLst/>
          </a:prstGeom>
          <a:noFill/>
          <a:ln w="9525">
            <a:noFill/>
            <a:miter lim="800000"/>
            <a:headEnd/>
            <a:tailEnd/>
          </a:ln>
          <a:effectLst/>
        </p:spPr>
        <p:txBody>
          <a:bodyPr vert="horz" wrap="square" lIns="19105" tIns="0" rIns="19105" bIns="0" numCol="1" anchor="b" anchorCtr="0" compatLnSpc="1">
            <a:prstTxWarp prst="textNoShape">
              <a:avLst/>
            </a:prstTxWarp>
          </a:bodyPr>
          <a:lstStyle>
            <a:lvl1pPr algn="r" defTabSz="842786">
              <a:defRPr sz="1000" i="1"/>
            </a:lvl1pPr>
          </a:lstStyle>
          <a:p>
            <a:pPr>
              <a:defRPr/>
            </a:pPr>
            <a:fld id="{A7E88535-4BEA-4EE8-AB4A-C9FA970A9824}" type="slidenum">
              <a:rPr lang="en-US"/>
              <a:pPr>
                <a:defRPr/>
              </a:pPr>
              <a:t>‹#›</a:t>
            </a:fld>
            <a:endParaRPr lang="en-US"/>
          </a:p>
        </p:txBody>
      </p:sp>
    </p:spTree>
    <p:extLst>
      <p:ext uri="{BB962C8B-B14F-4D97-AF65-F5344CB8AC3E}">
        <p14:creationId xmlns:p14="http://schemas.microsoft.com/office/powerpoint/2010/main" val="1836913820"/>
      </p:ext>
    </p:extLst>
  </p:cSld>
  <p:clrMap bg1="lt1" tx1="dk1" bg2="lt2" tx2="dk2" accent1="accent1" accent2="accent2" accent3="accent3" accent4="accent4" accent5="accent5" accent6="accent6" hlink="hlink" folHlink="folHlink"/>
  <p:hf hdr="0" dt="0"/>
  <p:notesStyle>
    <a:lvl1pPr algn="l" defTabSz="839788" rtl="0" eaLnBrk="0" fontAlgn="base" hangingPunct="0">
      <a:spcBef>
        <a:spcPct val="30000"/>
      </a:spcBef>
      <a:spcAft>
        <a:spcPct val="0"/>
      </a:spcAft>
      <a:defRPr sz="1200" kern="1200">
        <a:solidFill>
          <a:schemeClr val="tx1"/>
        </a:solidFill>
        <a:latin typeface="Arial" charset="0"/>
        <a:ea typeface="+mn-ea"/>
        <a:cs typeface="+mn-cs"/>
      </a:defRPr>
    </a:lvl1pPr>
    <a:lvl2pPr marL="439738" algn="l" defTabSz="839788" rtl="0" eaLnBrk="0" fontAlgn="base" hangingPunct="0">
      <a:spcBef>
        <a:spcPct val="30000"/>
      </a:spcBef>
      <a:spcAft>
        <a:spcPct val="0"/>
      </a:spcAft>
      <a:defRPr sz="1200" kern="1200">
        <a:solidFill>
          <a:schemeClr val="tx1"/>
        </a:solidFill>
        <a:latin typeface="Arial" charset="0"/>
        <a:ea typeface="+mn-ea"/>
        <a:cs typeface="+mn-cs"/>
      </a:defRPr>
    </a:lvl2pPr>
    <a:lvl3pPr marL="874713" algn="l" defTabSz="839788" rtl="0" eaLnBrk="0" fontAlgn="base" hangingPunct="0">
      <a:spcBef>
        <a:spcPct val="30000"/>
      </a:spcBef>
      <a:spcAft>
        <a:spcPct val="0"/>
      </a:spcAft>
      <a:defRPr sz="1200" kern="1200">
        <a:solidFill>
          <a:schemeClr val="tx1"/>
        </a:solidFill>
        <a:latin typeface="Arial" charset="0"/>
        <a:ea typeface="+mn-ea"/>
        <a:cs typeface="+mn-cs"/>
      </a:defRPr>
    </a:lvl3pPr>
    <a:lvl4pPr marL="1316038" algn="l" defTabSz="839788" rtl="0" eaLnBrk="0" fontAlgn="base" hangingPunct="0">
      <a:spcBef>
        <a:spcPct val="30000"/>
      </a:spcBef>
      <a:spcAft>
        <a:spcPct val="0"/>
      </a:spcAft>
      <a:defRPr sz="1200" kern="1200">
        <a:solidFill>
          <a:schemeClr val="tx1"/>
        </a:solidFill>
        <a:latin typeface="Arial" charset="0"/>
        <a:ea typeface="+mn-ea"/>
        <a:cs typeface="+mn-cs"/>
      </a:defRPr>
    </a:lvl4pPr>
    <a:lvl5pPr marL="1752600" algn="l" defTabSz="839788"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r>
              <a:rPr lang="en-US" sz="1000"/>
              <a:t>Software Design</a:t>
            </a:r>
          </a:p>
        </p:txBody>
      </p:sp>
      <p:sp>
        <p:nvSpPr>
          <p:cNvPr id="1331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41375">
              <a:defRPr sz="2800">
                <a:solidFill>
                  <a:schemeClr val="tx1"/>
                </a:solidFill>
                <a:latin typeface="Times New Roman" pitchFamily="18" charset="0"/>
              </a:defRPr>
            </a:lvl1pPr>
            <a:lvl2pPr marL="742950" indent="-285750" defTabSz="841375">
              <a:defRPr sz="2800">
                <a:solidFill>
                  <a:schemeClr val="tx1"/>
                </a:solidFill>
                <a:latin typeface="Times New Roman" pitchFamily="18" charset="0"/>
              </a:defRPr>
            </a:lvl2pPr>
            <a:lvl3pPr marL="1143000" indent="-228600" defTabSz="841375">
              <a:defRPr sz="2800">
                <a:solidFill>
                  <a:schemeClr val="tx1"/>
                </a:solidFill>
                <a:latin typeface="Times New Roman" pitchFamily="18" charset="0"/>
              </a:defRPr>
            </a:lvl3pPr>
            <a:lvl4pPr marL="1600200" indent="-228600" defTabSz="841375">
              <a:defRPr sz="2800">
                <a:solidFill>
                  <a:schemeClr val="tx1"/>
                </a:solidFill>
                <a:latin typeface="Times New Roman" pitchFamily="18" charset="0"/>
              </a:defRPr>
            </a:lvl4pPr>
            <a:lvl5pPr marL="2057400" indent="-228600" defTabSz="841375">
              <a:defRPr sz="2800">
                <a:solidFill>
                  <a:schemeClr val="tx1"/>
                </a:solidFill>
                <a:latin typeface="Times New Roman" pitchFamily="18" charset="0"/>
              </a:defRPr>
            </a:lvl5pPr>
            <a:lvl6pPr marL="2514600" indent="-228600" defTabSz="841375" eaLnBrk="0" fontAlgn="base" hangingPunct="0">
              <a:spcBef>
                <a:spcPct val="0"/>
              </a:spcBef>
              <a:spcAft>
                <a:spcPct val="0"/>
              </a:spcAft>
              <a:defRPr sz="2800">
                <a:solidFill>
                  <a:schemeClr val="tx1"/>
                </a:solidFill>
                <a:latin typeface="Times New Roman" pitchFamily="18" charset="0"/>
              </a:defRPr>
            </a:lvl6pPr>
            <a:lvl7pPr marL="2971800" indent="-228600" defTabSz="841375" eaLnBrk="0" fontAlgn="base" hangingPunct="0">
              <a:spcBef>
                <a:spcPct val="0"/>
              </a:spcBef>
              <a:spcAft>
                <a:spcPct val="0"/>
              </a:spcAft>
              <a:defRPr sz="2800">
                <a:solidFill>
                  <a:schemeClr val="tx1"/>
                </a:solidFill>
                <a:latin typeface="Times New Roman" pitchFamily="18" charset="0"/>
              </a:defRPr>
            </a:lvl7pPr>
            <a:lvl8pPr marL="3429000" indent="-228600" defTabSz="841375" eaLnBrk="0" fontAlgn="base" hangingPunct="0">
              <a:spcBef>
                <a:spcPct val="0"/>
              </a:spcBef>
              <a:spcAft>
                <a:spcPct val="0"/>
              </a:spcAft>
              <a:defRPr sz="2800">
                <a:solidFill>
                  <a:schemeClr val="tx1"/>
                </a:solidFill>
                <a:latin typeface="Times New Roman" pitchFamily="18" charset="0"/>
              </a:defRPr>
            </a:lvl8pPr>
            <a:lvl9pPr marL="3886200" indent="-228600" defTabSz="841375" eaLnBrk="0" fontAlgn="base" hangingPunct="0">
              <a:spcBef>
                <a:spcPct val="0"/>
              </a:spcBef>
              <a:spcAft>
                <a:spcPct val="0"/>
              </a:spcAft>
              <a:defRPr sz="2800">
                <a:solidFill>
                  <a:schemeClr val="tx1"/>
                </a:solidFill>
                <a:latin typeface="Times New Roman" pitchFamily="18" charset="0"/>
              </a:defRPr>
            </a:lvl9pPr>
          </a:lstStyle>
          <a:p>
            <a:fld id="{9230C636-ECB8-47BE-92DE-F91BE5C0FACE}" type="slidenum">
              <a:rPr lang="en-US" sz="1000" smtClean="0"/>
              <a:pPr/>
              <a:t>1</a:t>
            </a:fld>
            <a:endParaRPr lang="en-US" sz="1000"/>
          </a:p>
        </p:txBody>
      </p:sp>
      <p:sp>
        <p:nvSpPr>
          <p:cNvPr id="13316" name="Rectangle 2"/>
          <p:cNvSpPr>
            <a:spLocks noGrp="1" noRot="1" noChangeAspect="1" noChangeArrowheads="1" noTextEdit="1"/>
          </p:cNvSpPr>
          <p:nvPr>
            <p:ph type="sldImg"/>
          </p:nvPr>
        </p:nvSpPr>
        <p:spPr>
          <a:ln/>
        </p:spPr>
      </p:sp>
      <p:sp>
        <p:nvSpPr>
          <p:cNvPr id="133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1284031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0C34BCF-F3B1-4B01-B6A5-19E9E9E81C56}"/>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BAE9C75E-DAD5-46BE-B02A-863B4CCEF5BD}"/>
              </a:ext>
            </a:extLst>
          </p:cNvPr>
          <p:cNvSpPr>
            <a:spLocks noGrp="1" noChangeArrowheads="1"/>
          </p:cNvSpPr>
          <p:nvPr>
            <p:ph type="sldNum" sz="quarter" idx="5"/>
          </p:nvPr>
        </p:nvSpPr>
        <p:spPr>
          <a:ln/>
        </p:spPr>
        <p:txBody>
          <a:bodyPr/>
          <a:lstStyle/>
          <a:p>
            <a:fld id="{4A099ECF-BCF2-4013-9513-807C1C448C90}" type="slidenum">
              <a:rPr lang="nl-NL" altLang="en-US"/>
              <a:pPr/>
              <a:t>41</a:t>
            </a:fld>
            <a:endParaRPr lang="nl-NL" altLang="en-US"/>
          </a:p>
        </p:txBody>
      </p:sp>
      <p:sp>
        <p:nvSpPr>
          <p:cNvPr id="550914" name="Rectangle 2">
            <a:extLst>
              <a:ext uri="{FF2B5EF4-FFF2-40B4-BE49-F238E27FC236}">
                <a16:creationId xmlns:a16="http://schemas.microsoft.com/office/drawing/2014/main" id="{B5D62D6D-68CE-4715-82B0-AF65C05BB61F}"/>
              </a:ext>
            </a:extLst>
          </p:cNvPr>
          <p:cNvSpPr>
            <a:spLocks noGrp="1" noRot="1" noChangeAspect="1" noChangeArrowheads="1" noTextEdit="1"/>
          </p:cNvSpPr>
          <p:nvPr>
            <p:ph type="sldImg"/>
          </p:nvPr>
        </p:nvSpPr>
        <p:spPr>
          <a:ln/>
        </p:spPr>
      </p:sp>
      <p:sp>
        <p:nvSpPr>
          <p:cNvPr id="550915" name="Rectangle 3">
            <a:extLst>
              <a:ext uri="{FF2B5EF4-FFF2-40B4-BE49-F238E27FC236}">
                <a16:creationId xmlns:a16="http://schemas.microsoft.com/office/drawing/2014/main" id="{DA5CC158-E501-4D97-AB49-FCA21701B593}"/>
              </a:ext>
            </a:extLst>
          </p:cNvPr>
          <p:cNvSpPr>
            <a:spLocks noGrp="1" noChangeArrowheads="1"/>
          </p:cNvSpPr>
          <p:nvPr>
            <p:ph type="body" idx="1"/>
          </p:nvPr>
        </p:nvSpPr>
        <p:spPr/>
        <p:txBody>
          <a:bodyPr/>
          <a:lstStyle/>
          <a:p>
            <a:r>
              <a:rPr lang="en-US" altLang="en-US" dirty="0"/>
              <a:t>In this particular graph, we have and-relations: the search book AND search news item requirements together make up the search requirement.</a:t>
            </a:r>
          </a:p>
          <a:p>
            <a:endParaRPr lang="en-US" altLang="en-US" dirty="0"/>
          </a:p>
          <a:p>
            <a:r>
              <a:rPr lang="en-US" altLang="en-US" dirty="0"/>
              <a:t>We can also have other kinds of links. E.g. conflicts with.</a:t>
            </a:r>
          </a:p>
        </p:txBody>
      </p:sp>
    </p:spTree>
    <p:extLst>
      <p:ext uri="{BB962C8B-B14F-4D97-AF65-F5344CB8AC3E}">
        <p14:creationId xmlns:p14="http://schemas.microsoft.com/office/powerpoint/2010/main" val="2415430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F33BCBBA-04E7-405A-8D8D-3488C388C5EB}"/>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93A970D3-3C88-4B05-9CEF-34BED5C8DC80}"/>
              </a:ext>
            </a:extLst>
          </p:cNvPr>
          <p:cNvSpPr>
            <a:spLocks noGrp="1" noChangeArrowheads="1"/>
          </p:cNvSpPr>
          <p:nvPr>
            <p:ph type="sldNum" sz="quarter" idx="5"/>
          </p:nvPr>
        </p:nvSpPr>
        <p:spPr>
          <a:ln/>
        </p:spPr>
        <p:txBody>
          <a:bodyPr/>
          <a:lstStyle/>
          <a:p>
            <a:fld id="{6F0F2A7D-08C3-4867-9196-2D83A18408EC}" type="slidenum">
              <a:rPr lang="nl-NL" altLang="en-US"/>
              <a:pPr/>
              <a:t>43</a:t>
            </a:fld>
            <a:endParaRPr lang="nl-NL" altLang="en-US"/>
          </a:p>
        </p:txBody>
      </p:sp>
      <p:sp>
        <p:nvSpPr>
          <p:cNvPr id="538626" name="Rectangle 2">
            <a:extLst>
              <a:ext uri="{FF2B5EF4-FFF2-40B4-BE49-F238E27FC236}">
                <a16:creationId xmlns:a16="http://schemas.microsoft.com/office/drawing/2014/main" id="{5A1983D2-1D72-48D1-BB1E-C50AC5544A9D}"/>
              </a:ext>
            </a:extLst>
          </p:cNvPr>
          <p:cNvSpPr>
            <a:spLocks noGrp="1" noRot="1" noChangeAspect="1" noChangeArrowheads="1" noTextEdit="1"/>
          </p:cNvSpPr>
          <p:nvPr>
            <p:ph type="sldImg"/>
          </p:nvPr>
        </p:nvSpPr>
        <p:spPr>
          <a:ln/>
        </p:spPr>
      </p:sp>
      <p:sp>
        <p:nvSpPr>
          <p:cNvPr id="538627" name="Rectangle 3">
            <a:extLst>
              <a:ext uri="{FF2B5EF4-FFF2-40B4-BE49-F238E27FC236}">
                <a16:creationId xmlns:a16="http://schemas.microsoft.com/office/drawing/2014/main" id="{BEB2A33E-3899-4828-A21B-AF4F4FCD3D52}"/>
              </a:ext>
            </a:extLst>
          </p:cNvPr>
          <p:cNvSpPr>
            <a:spLocks noGrp="1" noChangeArrowheads="1"/>
          </p:cNvSpPr>
          <p:nvPr>
            <p:ph type="body" idx="1"/>
          </p:nvPr>
        </p:nvSpPr>
        <p:spPr>
          <a:xfrm>
            <a:off x="915988" y="4344988"/>
            <a:ext cx="5026025" cy="4113212"/>
          </a:xfrm>
        </p:spPr>
        <p:txBody>
          <a:bodyPr/>
          <a:lstStyle/>
          <a:p>
            <a:endParaRPr lang="en-US" altLang="en-US"/>
          </a:p>
        </p:txBody>
      </p:sp>
    </p:spTree>
    <p:extLst>
      <p:ext uri="{BB962C8B-B14F-4D97-AF65-F5344CB8AC3E}">
        <p14:creationId xmlns:p14="http://schemas.microsoft.com/office/powerpoint/2010/main" val="1572811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10089386-8B2C-4DC7-9814-B2D9ABA11BF8}"/>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A4719943-6577-4500-9213-F66375DDB45C}"/>
              </a:ext>
            </a:extLst>
          </p:cNvPr>
          <p:cNvSpPr>
            <a:spLocks noGrp="1" noChangeArrowheads="1"/>
          </p:cNvSpPr>
          <p:nvPr>
            <p:ph type="sldNum" sz="quarter" idx="5"/>
          </p:nvPr>
        </p:nvSpPr>
        <p:spPr>
          <a:ln/>
        </p:spPr>
        <p:txBody>
          <a:bodyPr/>
          <a:lstStyle/>
          <a:p>
            <a:fld id="{871995D1-7B31-4E02-BF90-86B4512306B3}" type="slidenum">
              <a:rPr lang="nl-NL" altLang="en-US"/>
              <a:pPr/>
              <a:t>46</a:t>
            </a:fld>
            <a:endParaRPr lang="nl-NL" altLang="en-US"/>
          </a:p>
        </p:txBody>
      </p:sp>
      <p:sp>
        <p:nvSpPr>
          <p:cNvPr id="540674" name="Rectangle 2">
            <a:extLst>
              <a:ext uri="{FF2B5EF4-FFF2-40B4-BE49-F238E27FC236}">
                <a16:creationId xmlns:a16="http://schemas.microsoft.com/office/drawing/2014/main" id="{79E7B4BD-936F-4F56-8D9B-A0AD5363CC3A}"/>
              </a:ext>
            </a:extLst>
          </p:cNvPr>
          <p:cNvSpPr>
            <a:spLocks noGrp="1" noRot="1" noChangeAspect="1" noChangeArrowheads="1" noTextEdit="1"/>
          </p:cNvSpPr>
          <p:nvPr>
            <p:ph type="sldImg"/>
          </p:nvPr>
        </p:nvSpPr>
        <p:spPr>
          <a:ln/>
        </p:spPr>
      </p:sp>
      <p:sp>
        <p:nvSpPr>
          <p:cNvPr id="540675" name="Rectangle 3">
            <a:extLst>
              <a:ext uri="{FF2B5EF4-FFF2-40B4-BE49-F238E27FC236}">
                <a16:creationId xmlns:a16="http://schemas.microsoft.com/office/drawing/2014/main" id="{D69BC5EA-70F6-4E4A-B248-8CB0BC4F65FC}"/>
              </a:ext>
            </a:extLst>
          </p:cNvPr>
          <p:cNvSpPr>
            <a:spLocks noGrp="1" noChangeArrowheads="1"/>
          </p:cNvSpPr>
          <p:nvPr>
            <p:ph type="body" idx="1"/>
          </p:nvPr>
        </p:nvSpPr>
        <p:spPr>
          <a:xfrm>
            <a:off x="915988" y="4344988"/>
            <a:ext cx="5026025" cy="4113212"/>
          </a:xfrm>
        </p:spPr>
        <p:txBody>
          <a:bodyPr/>
          <a:lstStyle/>
          <a:p>
            <a:endParaRPr lang="en-US" altLang="en-US"/>
          </a:p>
        </p:txBody>
      </p:sp>
    </p:spTree>
    <p:extLst>
      <p:ext uri="{BB962C8B-B14F-4D97-AF65-F5344CB8AC3E}">
        <p14:creationId xmlns:p14="http://schemas.microsoft.com/office/powerpoint/2010/main" val="2880862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F1B6C153-2236-42EC-8404-34F185E7F7AB}"/>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7C32D3A0-0D88-452D-9EFF-D00F84EE7481}"/>
              </a:ext>
            </a:extLst>
          </p:cNvPr>
          <p:cNvSpPr>
            <a:spLocks noGrp="1" noChangeArrowheads="1"/>
          </p:cNvSpPr>
          <p:nvPr>
            <p:ph type="sldNum" sz="quarter" idx="5"/>
          </p:nvPr>
        </p:nvSpPr>
        <p:spPr>
          <a:ln/>
        </p:spPr>
        <p:txBody>
          <a:bodyPr/>
          <a:lstStyle/>
          <a:p>
            <a:fld id="{6C12E5F0-A237-482A-8488-068C4E5B6478}" type="slidenum">
              <a:rPr lang="nl-NL" altLang="en-US"/>
              <a:pPr/>
              <a:t>10</a:t>
            </a:fld>
            <a:endParaRPr lang="nl-NL" altLang="en-US"/>
          </a:p>
        </p:txBody>
      </p:sp>
      <p:sp>
        <p:nvSpPr>
          <p:cNvPr id="467970" name="Rectangle 2">
            <a:extLst>
              <a:ext uri="{FF2B5EF4-FFF2-40B4-BE49-F238E27FC236}">
                <a16:creationId xmlns:a16="http://schemas.microsoft.com/office/drawing/2014/main" id="{D5C8142B-4023-4772-9140-D9D8B0735899}"/>
              </a:ext>
            </a:extLst>
          </p:cNvPr>
          <p:cNvSpPr>
            <a:spLocks noGrp="1" noRot="1" noChangeAspect="1" noChangeArrowheads="1" noTextEdit="1"/>
          </p:cNvSpPr>
          <p:nvPr>
            <p:ph type="sldImg"/>
          </p:nvPr>
        </p:nvSpPr>
        <p:spPr>
          <a:ln/>
        </p:spPr>
      </p:sp>
      <p:sp>
        <p:nvSpPr>
          <p:cNvPr id="467971" name="Rectangle 3">
            <a:extLst>
              <a:ext uri="{FF2B5EF4-FFF2-40B4-BE49-F238E27FC236}">
                <a16:creationId xmlns:a16="http://schemas.microsoft.com/office/drawing/2014/main" id="{9553AED2-96B7-4A24-8B9E-DDF1643AE6A5}"/>
              </a:ext>
            </a:extLst>
          </p:cNvPr>
          <p:cNvSpPr>
            <a:spLocks noGrp="1" noChangeArrowheads="1"/>
          </p:cNvSpPr>
          <p:nvPr>
            <p:ph type="body" idx="1"/>
          </p:nvPr>
        </p:nvSpPr>
        <p:spPr>
          <a:xfrm>
            <a:off x="915988" y="4344988"/>
            <a:ext cx="5026025" cy="4113212"/>
          </a:xfrm>
        </p:spPr>
        <p:txBody>
          <a:bodyPr/>
          <a:lstStyle/>
          <a:p>
            <a:pPr>
              <a:spcBef>
                <a:spcPct val="0"/>
              </a:spcBef>
            </a:pPr>
            <a:endParaRPr lang="en-US" altLang="en-US" dirty="0"/>
          </a:p>
        </p:txBody>
      </p:sp>
    </p:spTree>
    <p:extLst>
      <p:ext uri="{BB962C8B-B14F-4D97-AF65-F5344CB8AC3E}">
        <p14:creationId xmlns:p14="http://schemas.microsoft.com/office/powerpoint/2010/main" val="1851405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D8F09058-2714-4878-A0EC-753CAED69D67}"/>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F9397B04-852D-4363-8421-A95C6D3AABAD}"/>
              </a:ext>
            </a:extLst>
          </p:cNvPr>
          <p:cNvSpPr>
            <a:spLocks noGrp="1" noChangeArrowheads="1"/>
          </p:cNvSpPr>
          <p:nvPr>
            <p:ph type="sldNum" sz="quarter" idx="5"/>
          </p:nvPr>
        </p:nvSpPr>
        <p:spPr>
          <a:ln/>
        </p:spPr>
        <p:txBody>
          <a:bodyPr/>
          <a:lstStyle/>
          <a:p>
            <a:fld id="{49408AE5-34C3-41CC-A4D9-1348D166E0CC}" type="slidenum">
              <a:rPr lang="nl-NL" altLang="en-US"/>
              <a:pPr/>
              <a:t>11</a:t>
            </a:fld>
            <a:endParaRPr lang="nl-NL" altLang="en-US"/>
          </a:p>
        </p:txBody>
      </p:sp>
      <p:sp>
        <p:nvSpPr>
          <p:cNvPr id="507906" name="Rectangle 2">
            <a:extLst>
              <a:ext uri="{FF2B5EF4-FFF2-40B4-BE49-F238E27FC236}">
                <a16:creationId xmlns:a16="http://schemas.microsoft.com/office/drawing/2014/main" id="{5DE8F1B0-9B47-406E-AB27-44CFB036E31B}"/>
              </a:ext>
            </a:extLst>
          </p:cNvPr>
          <p:cNvSpPr>
            <a:spLocks noGrp="1" noRot="1" noChangeAspect="1" noChangeArrowheads="1" noTextEdit="1"/>
          </p:cNvSpPr>
          <p:nvPr>
            <p:ph type="sldImg"/>
          </p:nvPr>
        </p:nvSpPr>
        <p:spPr>
          <a:ln/>
        </p:spPr>
      </p:sp>
      <p:sp>
        <p:nvSpPr>
          <p:cNvPr id="507907" name="Rectangle 3">
            <a:extLst>
              <a:ext uri="{FF2B5EF4-FFF2-40B4-BE49-F238E27FC236}">
                <a16:creationId xmlns:a16="http://schemas.microsoft.com/office/drawing/2014/main" id="{9690EC8F-A291-467E-B0C2-E413146AEB53}"/>
              </a:ext>
            </a:extLst>
          </p:cNvPr>
          <p:cNvSpPr>
            <a:spLocks noGrp="1" noChangeArrowheads="1"/>
          </p:cNvSpPr>
          <p:nvPr>
            <p:ph type="body" idx="1"/>
          </p:nvPr>
        </p:nvSpPr>
        <p:spPr>
          <a:xfrm>
            <a:off x="915988" y="4344988"/>
            <a:ext cx="5026025" cy="4113212"/>
          </a:xfrm>
        </p:spPr>
        <p:txBody>
          <a:bodyPr/>
          <a:lstStyle/>
          <a:p>
            <a:endParaRPr lang="en-US" altLang="en-US" dirty="0"/>
          </a:p>
        </p:txBody>
      </p:sp>
    </p:spTree>
    <p:extLst>
      <p:ext uri="{BB962C8B-B14F-4D97-AF65-F5344CB8AC3E}">
        <p14:creationId xmlns:p14="http://schemas.microsoft.com/office/powerpoint/2010/main" val="1169186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7C137BD2-74E0-49FE-BF5C-1CC5471391F4}"/>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CDA34E48-2175-4D6A-805F-C71EBE1580CB}"/>
              </a:ext>
            </a:extLst>
          </p:cNvPr>
          <p:cNvSpPr>
            <a:spLocks noGrp="1" noChangeArrowheads="1"/>
          </p:cNvSpPr>
          <p:nvPr>
            <p:ph type="sldNum" sz="quarter" idx="5"/>
          </p:nvPr>
        </p:nvSpPr>
        <p:spPr>
          <a:ln/>
        </p:spPr>
        <p:txBody>
          <a:bodyPr/>
          <a:lstStyle/>
          <a:p>
            <a:fld id="{420EF574-571C-43FB-900A-DAFE419CE6BC}" type="slidenum">
              <a:rPr lang="nl-NL" altLang="en-US"/>
              <a:pPr/>
              <a:t>12</a:t>
            </a:fld>
            <a:endParaRPr lang="nl-NL" altLang="en-US"/>
          </a:p>
        </p:txBody>
      </p:sp>
      <p:sp>
        <p:nvSpPr>
          <p:cNvPr id="470018" name="Rectangle 2">
            <a:extLst>
              <a:ext uri="{FF2B5EF4-FFF2-40B4-BE49-F238E27FC236}">
                <a16:creationId xmlns:a16="http://schemas.microsoft.com/office/drawing/2014/main" id="{6DA8D4B1-9729-4CC2-B0F2-59BFE1F8F73A}"/>
              </a:ext>
            </a:extLst>
          </p:cNvPr>
          <p:cNvSpPr>
            <a:spLocks noGrp="1" noRot="1" noChangeAspect="1" noChangeArrowheads="1" noTextEdit="1"/>
          </p:cNvSpPr>
          <p:nvPr>
            <p:ph type="sldImg"/>
          </p:nvPr>
        </p:nvSpPr>
        <p:spPr>
          <a:ln/>
        </p:spPr>
      </p:sp>
      <p:sp>
        <p:nvSpPr>
          <p:cNvPr id="470019" name="Rectangle 3">
            <a:extLst>
              <a:ext uri="{FF2B5EF4-FFF2-40B4-BE49-F238E27FC236}">
                <a16:creationId xmlns:a16="http://schemas.microsoft.com/office/drawing/2014/main" id="{F63FF69A-C573-4A8E-8BE0-7D8CED76CF37}"/>
              </a:ext>
            </a:extLst>
          </p:cNvPr>
          <p:cNvSpPr>
            <a:spLocks noGrp="1" noChangeArrowheads="1"/>
          </p:cNvSpPr>
          <p:nvPr>
            <p:ph type="body" idx="1"/>
          </p:nvPr>
        </p:nvSpPr>
        <p:spPr>
          <a:xfrm>
            <a:off x="915988" y="4344988"/>
            <a:ext cx="5026025" cy="4113212"/>
          </a:xfrm>
        </p:spPr>
        <p:txBody>
          <a:bodyPr/>
          <a:lstStyle/>
          <a:p>
            <a:endParaRPr lang="en-US" altLang="en-US"/>
          </a:p>
        </p:txBody>
      </p:sp>
    </p:spTree>
    <p:extLst>
      <p:ext uri="{BB962C8B-B14F-4D97-AF65-F5344CB8AC3E}">
        <p14:creationId xmlns:p14="http://schemas.microsoft.com/office/powerpoint/2010/main" val="1751901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2D808544-951E-4C70-8658-36153FD636D2}"/>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7E99ADC5-C7FD-4872-82F0-BE429A4F5C69}"/>
              </a:ext>
            </a:extLst>
          </p:cNvPr>
          <p:cNvSpPr>
            <a:spLocks noGrp="1" noChangeArrowheads="1"/>
          </p:cNvSpPr>
          <p:nvPr>
            <p:ph type="sldNum" sz="quarter" idx="5"/>
          </p:nvPr>
        </p:nvSpPr>
        <p:spPr>
          <a:ln/>
        </p:spPr>
        <p:txBody>
          <a:bodyPr/>
          <a:lstStyle/>
          <a:p>
            <a:fld id="{57AD99E4-B730-4D24-AD7D-D1F035823BB6}" type="slidenum">
              <a:rPr lang="nl-NL" altLang="en-US"/>
              <a:pPr/>
              <a:t>13</a:t>
            </a:fld>
            <a:endParaRPr lang="nl-NL" altLang="en-US"/>
          </a:p>
        </p:txBody>
      </p:sp>
      <p:sp>
        <p:nvSpPr>
          <p:cNvPr id="472066" name="Rectangle 2">
            <a:extLst>
              <a:ext uri="{FF2B5EF4-FFF2-40B4-BE49-F238E27FC236}">
                <a16:creationId xmlns:a16="http://schemas.microsoft.com/office/drawing/2014/main" id="{EBFDF478-8C31-4C59-86CB-1CD969A49968}"/>
              </a:ext>
            </a:extLst>
          </p:cNvPr>
          <p:cNvSpPr>
            <a:spLocks noGrp="1" noRot="1" noChangeAspect="1" noChangeArrowheads="1" noTextEdit="1"/>
          </p:cNvSpPr>
          <p:nvPr>
            <p:ph type="sldImg"/>
          </p:nvPr>
        </p:nvSpPr>
        <p:spPr>
          <a:ln/>
        </p:spPr>
      </p:sp>
      <p:sp>
        <p:nvSpPr>
          <p:cNvPr id="472067" name="Rectangle 3">
            <a:extLst>
              <a:ext uri="{FF2B5EF4-FFF2-40B4-BE49-F238E27FC236}">
                <a16:creationId xmlns:a16="http://schemas.microsoft.com/office/drawing/2014/main" id="{2F7202D5-4C4B-4518-A133-534747F5B445}"/>
              </a:ext>
            </a:extLst>
          </p:cNvPr>
          <p:cNvSpPr>
            <a:spLocks noGrp="1" noChangeArrowheads="1"/>
          </p:cNvSpPr>
          <p:nvPr>
            <p:ph type="body" idx="1"/>
          </p:nvPr>
        </p:nvSpPr>
        <p:spPr>
          <a:xfrm>
            <a:off x="915988" y="4344988"/>
            <a:ext cx="5026025" cy="4113212"/>
          </a:xfrm>
        </p:spPr>
        <p:txBody>
          <a:bodyPr/>
          <a:lstStyle/>
          <a:p>
            <a:endParaRPr lang="en-US" altLang="en-US"/>
          </a:p>
        </p:txBody>
      </p:sp>
    </p:spTree>
    <p:extLst>
      <p:ext uri="{BB962C8B-B14F-4D97-AF65-F5344CB8AC3E}">
        <p14:creationId xmlns:p14="http://schemas.microsoft.com/office/powerpoint/2010/main" val="300252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D5D01DD2-73E2-49CA-9E24-A602FE00B1CE}"/>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01A4D876-4893-41D6-B212-6FA240457395}"/>
              </a:ext>
            </a:extLst>
          </p:cNvPr>
          <p:cNvSpPr>
            <a:spLocks noGrp="1" noChangeArrowheads="1"/>
          </p:cNvSpPr>
          <p:nvPr>
            <p:ph type="sldNum" sz="quarter" idx="5"/>
          </p:nvPr>
        </p:nvSpPr>
        <p:spPr>
          <a:ln/>
        </p:spPr>
        <p:txBody>
          <a:bodyPr/>
          <a:lstStyle/>
          <a:p>
            <a:fld id="{0EB3C5DD-A7EC-4AA2-A19D-F9E0035571B6}" type="slidenum">
              <a:rPr lang="nl-NL" altLang="en-US"/>
              <a:pPr/>
              <a:t>14</a:t>
            </a:fld>
            <a:endParaRPr lang="nl-NL" altLang="en-US"/>
          </a:p>
        </p:txBody>
      </p:sp>
      <p:sp>
        <p:nvSpPr>
          <p:cNvPr id="475138" name="Rectangle 2">
            <a:extLst>
              <a:ext uri="{FF2B5EF4-FFF2-40B4-BE49-F238E27FC236}">
                <a16:creationId xmlns:a16="http://schemas.microsoft.com/office/drawing/2014/main" id="{C2E62640-BDA5-4190-8020-3982F35B6CA9}"/>
              </a:ext>
            </a:extLst>
          </p:cNvPr>
          <p:cNvSpPr>
            <a:spLocks noGrp="1" noRot="1" noChangeAspect="1" noChangeArrowheads="1" noTextEdit="1"/>
          </p:cNvSpPr>
          <p:nvPr>
            <p:ph type="sldImg"/>
          </p:nvPr>
        </p:nvSpPr>
        <p:spPr>
          <a:ln/>
        </p:spPr>
      </p:sp>
      <p:sp>
        <p:nvSpPr>
          <p:cNvPr id="475139" name="Rectangle 3">
            <a:extLst>
              <a:ext uri="{FF2B5EF4-FFF2-40B4-BE49-F238E27FC236}">
                <a16:creationId xmlns:a16="http://schemas.microsoft.com/office/drawing/2014/main" id="{BEDA524B-EA93-4593-8F79-00BD7AC29D49}"/>
              </a:ext>
            </a:extLst>
          </p:cNvPr>
          <p:cNvSpPr>
            <a:spLocks noGrp="1" noChangeArrowheads="1"/>
          </p:cNvSpPr>
          <p:nvPr>
            <p:ph type="body" idx="1"/>
          </p:nvPr>
        </p:nvSpPr>
        <p:spPr>
          <a:xfrm>
            <a:off x="915988" y="4344988"/>
            <a:ext cx="5026025" cy="4113212"/>
          </a:xfrm>
        </p:spPr>
        <p:txBody>
          <a:bodyPr/>
          <a:lstStyle/>
          <a:p>
            <a:endParaRPr lang="en-US" altLang="en-US" dirty="0"/>
          </a:p>
        </p:txBody>
      </p:sp>
    </p:spTree>
    <p:extLst>
      <p:ext uri="{BB962C8B-B14F-4D97-AF65-F5344CB8AC3E}">
        <p14:creationId xmlns:p14="http://schemas.microsoft.com/office/powerpoint/2010/main" val="388804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CC7B2A1A-D52E-4B1F-8CDC-1362D34C2F48}"/>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8FA7452D-AB6A-44D1-B1DD-4ABE8C39F358}"/>
              </a:ext>
            </a:extLst>
          </p:cNvPr>
          <p:cNvSpPr>
            <a:spLocks noGrp="1" noChangeArrowheads="1"/>
          </p:cNvSpPr>
          <p:nvPr>
            <p:ph type="sldNum" sz="quarter" idx="5"/>
          </p:nvPr>
        </p:nvSpPr>
        <p:spPr>
          <a:ln/>
        </p:spPr>
        <p:txBody>
          <a:bodyPr/>
          <a:lstStyle/>
          <a:p>
            <a:fld id="{3CC9ED6C-3268-468E-B439-57B7D20789C8}" type="slidenum">
              <a:rPr lang="nl-NL" altLang="en-US"/>
              <a:pPr/>
              <a:t>15</a:t>
            </a:fld>
            <a:endParaRPr lang="nl-NL" altLang="en-US"/>
          </a:p>
        </p:txBody>
      </p:sp>
      <p:sp>
        <p:nvSpPr>
          <p:cNvPr id="487426" name="Rectangle 2">
            <a:extLst>
              <a:ext uri="{FF2B5EF4-FFF2-40B4-BE49-F238E27FC236}">
                <a16:creationId xmlns:a16="http://schemas.microsoft.com/office/drawing/2014/main" id="{93563510-4CD2-4913-A742-27945D0AD815}"/>
              </a:ext>
            </a:extLst>
          </p:cNvPr>
          <p:cNvSpPr>
            <a:spLocks noGrp="1" noRot="1" noChangeAspect="1" noChangeArrowheads="1" noTextEdit="1"/>
          </p:cNvSpPr>
          <p:nvPr>
            <p:ph type="sldImg"/>
          </p:nvPr>
        </p:nvSpPr>
        <p:spPr>
          <a:ln/>
        </p:spPr>
      </p:sp>
      <p:sp>
        <p:nvSpPr>
          <p:cNvPr id="487427" name="Rectangle 3">
            <a:extLst>
              <a:ext uri="{FF2B5EF4-FFF2-40B4-BE49-F238E27FC236}">
                <a16:creationId xmlns:a16="http://schemas.microsoft.com/office/drawing/2014/main" id="{B2525FFE-4D2B-401D-9989-D08538EF9B49}"/>
              </a:ext>
            </a:extLst>
          </p:cNvPr>
          <p:cNvSpPr>
            <a:spLocks noGrp="1" noChangeArrowheads="1"/>
          </p:cNvSpPr>
          <p:nvPr>
            <p:ph type="body" idx="1"/>
          </p:nvPr>
        </p:nvSpPr>
        <p:spPr>
          <a:xfrm>
            <a:off x="915988" y="4344988"/>
            <a:ext cx="5026025" cy="4113212"/>
          </a:xfrm>
        </p:spPr>
        <p:txBody>
          <a:bodyPr/>
          <a:lstStyle/>
          <a:p>
            <a:endParaRPr lang="en-US" altLang="en-US"/>
          </a:p>
        </p:txBody>
      </p:sp>
    </p:spTree>
    <p:extLst>
      <p:ext uri="{BB962C8B-B14F-4D97-AF65-F5344CB8AC3E}">
        <p14:creationId xmlns:p14="http://schemas.microsoft.com/office/powerpoint/2010/main" val="388198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F096614B-3F14-4BEB-BDC3-5C13BDF5A11C}"/>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B42DA151-2017-4AEE-A098-D63819E6AB25}"/>
              </a:ext>
            </a:extLst>
          </p:cNvPr>
          <p:cNvSpPr>
            <a:spLocks noGrp="1" noChangeArrowheads="1"/>
          </p:cNvSpPr>
          <p:nvPr>
            <p:ph type="sldNum" sz="quarter" idx="5"/>
          </p:nvPr>
        </p:nvSpPr>
        <p:spPr>
          <a:ln/>
        </p:spPr>
        <p:txBody>
          <a:bodyPr/>
          <a:lstStyle/>
          <a:p>
            <a:fld id="{242CDBF5-BEF8-410E-B84C-2D5A46D47439}" type="slidenum">
              <a:rPr lang="nl-NL" altLang="en-US"/>
              <a:pPr/>
              <a:t>16</a:t>
            </a:fld>
            <a:endParaRPr lang="nl-NL" altLang="en-US"/>
          </a:p>
        </p:txBody>
      </p:sp>
      <p:sp>
        <p:nvSpPr>
          <p:cNvPr id="489474" name="Rectangle 2">
            <a:extLst>
              <a:ext uri="{FF2B5EF4-FFF2-40B4-BE49-F238E27FC236}">
                <a16:creationId xmlns:a16="http://schemas.microsoft.com/office/drawing/2014/main" id="{6A2093FE-0DC5-4C61-8D4C-A01F15A19673}"/>
              </a:ext>
            </a:extLst>
          </p:cNvPr>
          <p:cNvSpPr>
            <a:spLocks noGrp="1" noRot="1" noChangeAspect="1" noChangeArrowheads="1" noTextEdit="1"/>
          </p:cNvSpPr>
          <p:nvPr>
            <p:ph type="sldImg"/>
          </p:nvPr>
        </p:nvSpPr>
        <p:spPr>
          <a:ln/>
        </p:spPr>
      </p:sp>
      <p:sp>
        <p:nvSpPr>
          <p:cNvPr id="489475" name="Rectangle 3">
            <a:extLst>
              <a:ext uri="{FF2B5EF4-FFF2-40B4-BE49-F238E27FC236}">
                <a16:creationId xmlns:a16="http://schemas.microsoft.com/office/drawing/2014/main" id="{2439655D-B7F8-4A80-A925-98E3097EA365}"/>
              </a:ext>
            </a:extLst>
          </p:cNvPr>
          <p:cNvSpPr>
            <a:spLocks noGrp="1" noChangeArrowheads="1"/>
          </p:cNvSpPr>
          <p:nvPr>
            <p:ph type="body" idx="1"/>
          </p:nvPr>
        </p:nvSpPr>
        <p:spPr>
          <a:xfrm>
            <a:off x="915988" y="4344988"/>
            <a:ext cx="5026025" cy="4113212"/>
          </a:xfrm>
        </p:spPr>
        <p:txBody>
          <a:bodyPr/>
          <a:lstStyle/>
          <a:p>
            <a:endParaRPr lang="en-US" altLang="en-US" dirty="0"/>
          </a:p>
        </p:txBody>
      </p:sp>
    </p:spTree>
    <p:extLst>
      <p:ext uri="{BB962C8B-B14F-4D97-AF65-F5344CB8AC3E}">
        <p14:creationId xmlns:p14="http://schemas.microsoft.com/office/powerpoint/2010/main" val="35541526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6">
            <a:extLst>
              <a:ext uri="{FF2B5EF4-FFF2-40B4-BE49-F238E27FC236}">
                <a16:creationId xmlns:a16="http://schemas.microsoft.com/office/drawing/2014/main" id="{2D808544-951E-4C70-8658-36153FD636D2}"/>
              </a:ext>
            </a:extLst>
          </p:cNvPr>
          <p:cNvSpPr>
            <a:spLocks noGrp="1" noChangeArrowheads="1"/>
          </p:cNvSpPr>
          <p:nvPr>
            <p:ph type="ftr" sz="quarter" idx="4"/>
          </p:nvPr>
        </p:nvSpPr>
        <p:spPr>
          <a:ln/>
        </p:spPr>
        <p:txBody>
          <a:bodyPr/>
          <a:lstStyle/>
          <a:p>
            <a:r>
              <a:rPr lang="nl-NL" altLang="en-US"/>
              <a:t>© SE;P&amp;P, Hans van Vliet</a:t>
            </a:r>
          </a:p>
        </p:txBody>
      </p:sp>
      <p:sp>
        <p:nvSpPr>
          <p:cNvPr id="6" name="Rectangle 7">
            <a:extLst>
              <a:ext uri="{FF2B5EF4-FFF2-40B4-BE49-F238E27FC236}">
                <a16:creationId xmlns:a16="http://schemas.microsoft.com/office/drawing/2014/main" id="{7E99ADC5-C7FD-4872-82F0-BE429A4F5C69}"/>
              </a:ext>
            </a:extLst>
          </p:cNvPr>
          <p:cNvSpPr>
            <a:spLocks noGrp="1" noChangeArrowheads="1"/>
          </p:cNvSpPr>
          <p:nvPr>
            <p:ph type="sldNum" sz="quarter" idx="5"/>
          </p:nvPr>
        </p:nvSpPr>
        <p:spPr>
          <a:ln/>
        </p:spPr>
        <p:txBody>
          <a:bodyPr/>
          <a:lstStyle/>
          <a:p>
            <a:fld id="{57AD99E4-B730-4D24-AD7D-D1F035823BB6}" type="slidenum">
              <a:rPr lang="nl-NL" altLang="en-US"/>
              <a:pPr/>
              <a:t>39</a:t>
            </a:fld>
            <a:endParaRPr lang="nl-NL" altLang="en-US"/>
          </a:p>
        </p:txBody>
      </p:sp>
      <p:sp>
        <p:nvSpPr>
          <p:cNvPr id="472066" name="Rectangle 2">
            <a:extLst>
              <a:ext uri="{FF2B5EF4-FFF2-40B4-BE49-F238E27FC236}">
                <a16:creationId xmlns:a16="http://schemas.microsoft.com/office/drawing/2014/main" id="{EBFDF478-8C31-4C59-86CB-1CD969A49968}"/>
              </a:ext>
            </a:extLst>
          </p:cNvPr>
          <p:cNvSpPr>
            <a:spLocks noGrp="1" noRot="1" noChangeAspect="1" noChangeArrowheads="1" noTextEdit="1"/>
          </p:cNvSpPr>
          <p:nvPr>
            <p:ph type="sldImg"/>
          </p:nvPr>
        </p:nvSpPr>
        <p:spPr>
          <a:ln/>
        </p:spPr>
      </p:sp>
      <p:sp>
        <p:nvSpPr>
          <p:cNvPr id="472067" name="Rectangle 3">
            <a:extLst>
              <a:ext uri="{FF2B5EF4-FFF2-40B4-BE49-F238E27FC236}">
                <a16:creationId xmlns:a16="http://schemas.microsoft.com/office/drawing/2014/main" id="{2F7202D5-4C4B-4518-A133-534747F5B445}"/>
              </a:ext>
            </a:extLst>
          </p:cNvPr>
          <p:cNvSpPr>
            <a:spLocks noGrp="1" noChangeArrowheads="1"/>
          </p:cNvSpPr>
          <p:nvPr>
            <p:ph type="body" idx="1"/>
          </p:nvPr>
        </p:nvSpPr>
        <p:spPr>
          <a:xfrm>
            <a:off x="915988" y="4344988"/>
            <a:ext cx="5026025" cy="4113212"/>
          </a:xfrm>
        </p:spPr>
        <p:txBody>
          <a:bodyPr/>
          <a:lstStyle/>
          <a:p>
            <a:endParaRPr lang="en-US" altLang="en-US"/>
          </a:p>
        </p:txBody>
      </p:sp>
    </p:spTree>
    <p:extLst>
      <p:ext uri="{BB962C8B-B14F-4D97-AF65-F5344CB8AC3E}">
        <p14:creationId xmlns:p14="http://schemas.microsoft.com/office/powerpoint/2010/main" val="18714535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4" name="Line 1026"/>
          <p:cNvSpPr>
            <a:spLocks noChangeShapeType="1"/>
          </p:cNvSpPr>
          <p:nvPr/>
        </p:nvSpPr>
        <p:spPr bwMode="auto">
          <a:xfrm>
            <a:off x="0" y="34290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75" name="Rectangle 1027"/>
          <p:cNvSpPr>
            <a:spLocks noGrp="1" noChangeArrowheads="1"/>
          </p:cNvSpPr>
          <p:nvPr>
            <p:ph type="ctrTitle" sz="quarter"/>
          </p:nvPr>
        </p:nvSpPr>
        <p:spPr>
          <a:xfrm>
            <a:off x="381000" y="381000"/>
            <a:ext cx="9067800" cy="3048000"/>
          </a:xfrm>
        </p:spPr>
        <p:txBody>
          <a:bodyPr/>
          <a:lstStyle>
            <a:lvl1pPr>
              <a:defRPr sz="6600"/>
            </a:lvl1pPr>
          </a:lstStyle>
          <a:p>
            <a:r>
              <a:rPr lang="en-US"/>
              <a:t>Click to edit Master title style</a:t>
            </a:r>
          </a:p>
        </p:txBody>
      </p:sp>
      <p:sp>
        <p:nvSpPr>
          <p:cNvPr id="3076" name="Rectangle 1028"/>
          <p:cNvSpPr>
            <a:spLocks noGrp="1" noChangeArrowheads="1"/>
          </p:cNvSpPr>
          <p:nvPr>
            <p:ph type="subTitle" sz="quarter" idx="1"/>
          </p:nvPr>
        </p:nvSpPr>
        <p:spPr>
          <a:xfrm>
            <a:off x="401638" y="3886200"/>
            <a:ext cx="9067800" cy="2819400"/>
          </a:xfrm>
        </p:spPr>
        <p:txBody>
          <a:bodyPr/>
          <a:lstStyle>
            <a:lvl1pPr marL="0" indent="0">
              <a:buFont typeface="Wingdings" pitchFamily="2" charset="2"/>
              <a:buNone/>
              <a:defRPr/>
            </a:lvl1pPr>
          </a:lstStyle>
          <a:p>
            <a:r>
              <a:rPr lang="en-US"/>
              <a:t>Click to edit Master subtitle style</a:t>
            </a:r>
          </a:p>
        </p:txBody>
      </p:sp>
      <p:sp>
        <p:nvSpPr>
          <p:cNvPr id="5" name="Rectangle 1029"/>
          <p:cNvSpPr>
            <a:spLocks noGrp="1" noChangeArrowheads="1"/>
          </p:cNvSpPr>
          <p:nvPr>
            <p:ph type="dt" sz="quarter" idx="10"/>
          </p:nvPr>
        </p:nvSpPr>
        <p:spPr>
          <a:xfrm>
            <a:off x="401638" y="6248400"/>
            <a:ext cx="2062162" cy="457200"/>
          </a:xfrm>
        </p:spPr>
        <p:txBody>
          <a:bodyPr/>
          <a:lstStyle>
            <a:lvl1pPr>
              <a:defRPr/>
            </a:lvl1pPr>
          </a:lstStyle>
          <a:p>
            <a:pPr>
              <a:defRPr/>
            </a:pPr>
            <a:endParaRPr lang="en-US"/>
          </a:p>
        </p:txBody>
      </p:sp>
      <p:sp>
        <p:nvSpPr>
          <p:cNvPr id="6" name="Rectangle 1030"/>
          <p:cNvSpPr>
            <a:spLocks noGrp="1" noChangeArrowheads="1"/>
          </p:cNvSpPr>
          <p:nvPr>
            <p:ph type="ftr" sz="quarter" idx="11"/>
          </p:nvPr>
        </p:nvSpPr>
        <p:spPr>
          <a:xfrm>
            <a:off x="3367088" y="6248400"/>
            <a:ext cx="3136900" cy="457200"/>
          </a:xfrm>
        </p:spPr>
        <p:txBody>
          <a:bodyPr/>
          <a:lstStyle>
            <a:lvl1pPr>
              <a:defRPr/>
            </a:lvl1pPr>
          </a:lstStyle>
          <a:p>
            <a:pPr>
              <a:defRPr/>
            </a:pPr>
            <a:r>
              <a:rPr lang="en-US"/>
              <a:t>Software Quality</a:t>
            </a:r>
          </a:p>
        </p:txBody>
      </p:sp>
      <p:sp>
        <p:nvSpPr>
          <p:cNvPr id="7" name="Rectangle 1031"/>
          <p:cNvSpPr>
            <a:spLocks noGrp="1" noChangeArrowheads="1"/>
          </p:cNvSpPr>
          <p:nvPr>
            <p:ph type="sldNum" sz="quarter" idx="12"/>
          </p:nvPr>
        </p:nvSpPr>
        <p:spPr>
          <a:xfrm>
            <a:off x="7407275" y="6248400"/>
            <a:ext cx="2062163" cy="457200"/>
          </a:xfrm>
        </p:spPr>
        <p:txBody>
          <a:bodyPr/>
          <a:lstStyle>
            <a:lvl1pPr>
              <a:defRPr/>
            </a:lvl1pPr>
          </a:lstStyle>
          <a:p>
            <a:pPr>
              <a:defRPr/>
            </a:pPr>
            <a:fld id="{C9E3E309-C4F3-40C3-813B-7A36DC967DF9}" type="slidenum">
              <a:rPr lang="en-US"/>
              <a:pPr>
                <a:defRPr/>
              </a:pPr>
              <a:t>‹#›</a:t>
            </a:fld>
            <a:endParaRPr lang="en-US"/>
          </a:p>
        </p:txBody>
      </p:sp>
    </p:spTree>
    <p:extLst>
      <p:ext uri="{BB962C8B-B14F-4D97-AF65-F5344CB8AC3E}">
        <p14:creationId xmlns:p14="http://schemas.microsoft.com/office/powerpoint/2010/main" val="3444432482"/>
      </p:ext>
    </p:extLst>
  </p:cSld>
  <p:clrMapOvr>
    <a:overrideClrMapping bg1="lt1" tx1="dk1" bg2="lt2" tx2="dk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4EDE836C-C506-41B6-AE73-6EC51D540379}" type="slidenum">
              <a:rPr lang="en-US"/>
              <a:pPr>
                <a:defRPr/>
              </a:pPr>
              <a:t>‹#›</a:t>
            </a:fld>
            <a:endParaRPr lang="en-US"/>
          </a:p>
        </p:txBody>
      </p:sp>
    </p:spTree>
    <p:extLst>
      <p:ext uri="{BB962C8B-B14F-4D97-AF65-F5344CB8AC3E}">
        <p14:creationId xmlns:p14="http://schemas.microsoft.com/office/powerpoint/2010/main" val="200819076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89788" y="266700"/>
            <a:ext cx="2259012" cy="63627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12750" y="266700"/>
            <a:ext cx="6624638" cy="63627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C807D62A-A25F-4874-AB67-6CF4C9C4736C}" type="slidenum">
              <a:rPr lang="en-US"/>
              <a:pPr>
                <a:defRPr/>
              </a:pPr>
              <a:t>‹#›</a:t>
            </a:fld>
            <a:endParaRPr lang="en-US"/>
          </a:p>
        </p:txBody>
      </p:sp>
    </p:spTree>
    <p:extLst>
      <p:ext uri="{BB962C8B-B14F-4D97-AF65-F5344CB8AC3E}">
        <p14:creationId xmlns:p14="http://schemas.microsoft.com/office/powerpoint/2010/main" val="416842038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12750" y="266700"/>
            <a:ext cx="9036050" cy="1104900"/>
          </a:xfrm>
        </p:spPr>
        <p:txBody>
          <a:bodyPr/>
          <a:lstStyle/>
          <a:p>
            <a:r>
              <a:rPr lang="en-US"/>
              <a:t>Click to edit Master title style</a:t>
            </a:r>
          </a:p>
        </p:txBody>
      </p:sp>
      <p:sp>
        <p:nvSpPr>
          <p:cNvPr id="3" name="Table Placeholder 2"/>
          <p:cNvSpPr>
            <a:spLocks noGrp="1"/>
          </p:cNvSpPr>
          <p:nvPr>
            <p:ph type="tbl" idx="1"/>
          </p:nvPr>
        </p:nvSpPr>
        <p:spPr>
          <a:xfrm>
            <a:off x="412750" y="1676400"/>
            <a:ext cx="9036050" cy="4953000"/>
          </a:xfrm>
        </p:spPr>
        <p:txBody>
          <a:bodyPr/>
          <a:lstStyle/>
          <a:p>
            <a:pPr lvl="0"/>
            <a:endParaRPr lang="en-US" noProof="0"/>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5792DDC3-EFA3-4647-8A6E-E8039DA1A91A}" type="slidenum">
              <a:rPr lang="en-US"/>
              <a:pPr>
                <a:defRPr/>
              </a:pPr>
              <a:t>‹#›</a:t>
            </a:fld>
            <a:endParaRPr lang="en-US"/>
          </a:p>
        </p:txBody>
      </p:sp>
    </p:spTree>
    <p:extLst>
      <p:ext uri="{BB962C8B-B14F-4D97-AF65-F5344CB8AC3E}">
        <p14:creationId xmlns:p14="http://schemas.microsoft.com/office/powerpoint/2010/main" val="124959212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63B8F44C-0EDE-4D7D-9086-BD1CF3CE7AF7}" type="slidenum">
              <a:rPr lang="en-US"/>
              <a:pPr>
                <a:defRPr/>
              </a:pPr>
              <a:t>‹#›</a:t>
            </a:fld>
            <a:endParaRPr lang="en-US"/>
          </a:p>
        </p:txBody>
      </p:sp>
    </p:spTree>
    <p:extLst>
      <p:ext uri="{BB962C8B-B14F-4D97-AF65-F5344CB8AC3E}">
        <p14:creationId xmlns:p14="http://schemas.microsoft.com/office/powerpoint/2010/main" val="353188807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16925"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2906713"/>
            <a:ext cx="8416925"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6" name="Rectangle 7"/>
          <p:cNvSpPr>
            <a:spLocks noGrp="1" noChangeArrowheads="1"/>
          </p:cNvSpPr>
          <p:nvPr>
            <p:ph type="sldNum" sz="quarter" idx="12"/>
          </p:nvPr>
        </p:nvSpPr>
        <p:spPr>
          <a:ln/>
        </p:spPr>
        <p:txBody>
          <a:bodyPr/>
          <a:lstStyle>
            <a:lvl1pPr>
              <a:defRPr/>
            </a:lvl1pPr>
          </a:lstStyle>
          <a:p>
            <a:pPr>
              <a:defRPr/>
            </a:pPr>
            <a:fld id="{ECCD115F-8D68-417D-BE51-0997C55306EF}" type="slidenum">
              <a:rPr lang="en-US"/>
              <a:pPr>
                <a:defRPr/>
              </a:pPr>
              <a:t>‹#›</a:t>
            </a:fld>
            <a:endParaRPr lang="en-US"/>
          </a:p>
        </p:txBody>
      </p:sp>
    </p:spTree>
    <p:extLst>
      <p:ext uri="{BB962C8B-B14F-4D97-AF65-F5344CB8AC3E}">
        <p14:creationId xmlns:p14="http://schemas.microsoft.com/office/powerpoint/2010/main" val="128324402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2750"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1676400"/>
            <a:ext cx="4441825"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D6C972CB-25A0-49CA-A04F-81E0CCB967DE}" type="slidenum">
              <a:rPr lang="en-US"/>
              <a:pPr>
                <a:defRPr/>
              </a:pPr>
              <a:t>‹#›</a:t>
            </a:fld>
            <a:endParaRPr lang="en-US"/>
          </a:p>
        </p:txBody>
      </p:sp>
    </p:spTree>
    <p:extLst>
      <p:ext uri="{BB962C8B-B14F-4D97-AF65-F5344CB8AC3E}">
        <p14:creationId xmlns:p14="http://schemas.microsoft.com/office/powerpoint/2010/main" val="324567234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2225"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95300" y="1535113"/>
            <a:ext cx="437515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515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30788" y="1535113"/>
            <a:ext cx="437673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0788" y="2174875"/>
            <a:ext cx="437673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9" name="Rectangle 7"/>
          <p:cNvSpPr>
            <a:spLocks noGrp="1" noChangeArrowheads="1"/>
          </p:cNvSpPr>
          <p:nvPr>
            <p:ph type="sldNum" sz="quarter" idx="12"/>
          </p:nvPr>
        </p:nvSpPr>
        <p:spPr>
          <a:ln/>
        </p:spPr>
        <p:txBody>
          <a:bodyPr/>
          <a:lstStyle>
            <a:lvl1pPr>
              <a:defRPr/>
            </a:lvl1pPr>
          </a:lstStyle>
          <a:p>
            <a:pPr>
              <a:defRPr/>
            </a:pPr>
            <a:fld id="{65FA675B-1F56-4A1F-B974-9460B94FF877}" type="slidenum">
              <a:rPr lang="en-US"/>
              <a:pPr>
                <a:defRPr/>
              </a:pPr>
              <a:t>‹#›</a:t>
            </a:fld>
            <a:endParaRPr lang="en-US"/>
          </a:p>
        </p:txBody>
      </p:sp>
    </p:spTree>
    <p:extLst>
      <p:ext uri="{BB962C8B-B14F-4D97-AF65-F5344CB8AC3E}">
        <p14:creationId xmlns:p14="http://schemas.microsoft.com/office/powerpoint/2010/main" val="425261409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5" name="Rectangle 7"/>
          <p:cNvSpPr>
            <a:spLocks noGrp="1" noChangeArrowheads="1"/>
          </p:cNvSpPr>
          <p:nvPr>
            <p:ph type="sldNum" sz="quarter" idx="12"/>
          </p:nvPr>
        </p:nvSpPr>
        <p:spPr>
          <a:ln/>
        </p:spPr>
        <p:txBody>
          <a:bodyPr/>
          <a:lstStyle>
            <a:lvl1pPr>
              <a:defRPr/>
            </a:lvl1pPr>
          </a:lstStyle>
          <a:p>
            <a:pPr>
              <a:defRPr/>
            </a:pPr>
            <a:fld id="{C55598A2-17A2-444F-952B-9804449BE04B}" type="slidenum">
              <a:rPr lang="en-US"/>
              <a:pPr>
                <a:defRPr/>
              </a:pPr>
              <a:t>‹#›</a:t>
            </a:fld>
            <a:endParaRPr lang="en-US"/>
          </a:p>
        </p:txBody>
      </p:sp>
    </p:spTree>
    <p:extLst>
      <p:ext uri="{BB962C8B-B14F-4D97-AF65-F5344CB8AC3E}">
        <p14:creationId xmlns:p14="http://schemas.microsoft.com/office/powerpoint/2010/main" val="13261471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4" name="Rectangle 7"/>
          <p:cNvSpPr>
            <a:spLocks noGrp="1" noChangeArrowheads="1"/>
          </p:cNvSpPr>
          <p:nvPr>
            <p:ph type="sldNum" sz="quarter" idx="12"/>
          </p:nvPr>
        </p:nvSpPr>
        <p:spPr>
          <a:ln/>
        </p:spPr>
        <p:txBody>
          <a:bodyPr/>
          <a:lstStyle>
            <a:lvl1pPr>
              <a:defRPr/>
            </a:lvl1pPr>
          </a:lstStyle>
          <a:p>
            <a:pPr>
              <a:defRPr/>
            </a:pPr>
            <a:fld id="{1AD18685-0001-4CA4-BB9B-682137D85FB6}" type="slidenum">
              <a:rPr lang="en-US"/>
              <a:pPr>
                <a:defRPr/>
              </a:pPr>
              <a:t>‹#›</a:t>
            </a:fld>
            <a:endParaRPr lang="en-US"/>
          </a:p>
        </p:txBody>
      </p:sp>
    </p:spTree>
    <p:extLst>
      <p:ext uri="{BB962C8B-B14F-4D97-AF65-F5344CB8AC3E}">
        <p14:creationId xmlns:p14="http://schemas.microsoft.com/office/powerpoint/2010/main" val="26966034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7550"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871913" y="273050"/>
            <a:ext cx="553561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95300" y="1435100"/>
            <a:ext cx="3257550"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A00572DE-3297-44C9-8095-AE1A459C6662}" type="slidenum">
              <a:rPr lang="en-US"/>
              <a:pPr>
                <a:defRPr/>
              </a:pPr>
              <a:t>‹#›</a:t>
            </a:fld>
            <a:endParaRPr lang="en-US"/>
          </a:p>
        </p:txBody>
      </p:sp>
    </p:spTree>
    <p:extLst>
      <p:ext uri="{BB962C8B-B14F-4D97-AF65-F5344CB8AC3E}">
        <p14:creationId xmlns:p14="http://schemas.microsoft.com/office/powerpoint/2010/main" val="42256428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0425"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941513" y="612775"/>
            <a:ext cx="5940425"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941513" y="5367338"/>
            <a:ext cx="5940425"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r>
              <a:rPr lang="en-US"/>
              <a:t>Software Quality</a:t>
            </a:r>
          </a:p>
        </p:txBody>
      </p:sp>
      <p:sp>
        <p:nvSpPr>
          <p:cNvPr id="7" name="Rectangle 7"/>
          <p:cNvSpPr>
            <a:spLocks noGrp="1" noChangeArrowheads="1"/>
          </p:cNvSpPr>
          <p:nvPr>
            <p:ph type="sldNum" sz="quarter" idx="12"/>
          </p:nvPr>
        </p:nvSpPr>
        <p:spPr>
          <a:ln/>
        </p:spPr>
        <p:txBody>
          <a:bodyPr/>
          <a:lstStyle>
            <a:lvl1pPr>
              <a:defRPr/>
            </a:lvl1pPr>
          </a:lstStyle>
          <a:p>
            <a:pPr>
              <a:defRPr/>
            </a:pPr>
            <a:fld id="{C68E5FA2-5579-48D2-AAEA-0395A9685864}" type="slidenum">
              <a:rPr lang="en-US"/>
              <a:pPr>
                <a:defRPr/>
              </a:pPr>
              <a:t>‹#›</a:t>
            </a:fld>
            <a:endParaRPr lang="en-US"/>
          </a:p>
        </p:txBody>
      </p:sp>
    </p:spTree>
    <p:extLst>
      <p:ext uri="{BB962C8B-B14F-4D97-AF65-F5344CB8AC3E}">
        <p14:creationId xmlns:p14="http://schemas.microsoft.com/office/powerpoint/2010/main" val="1610922350"/>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0" y="1371600"/>
            <a:ext cx="8693150" cy="0"/>
          </a:xfrm>
          <a:prstGeom prst="line">
            <a:avLst/>
          </a:prstGeom>
          <a:noFill/>
          <a:ln w="5080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27" name="Rectangle 3"/>
          <p:cNvSpPr>
            <a:spLocks noGrp="1" noChangeArrowheads="1"/>
          </p:cNvSpPr>
          <p:nvPr>
            <p:ph type="title"/>
          </p:nvPr>
        </p:nvSpPr>
        <p:spPr bwMode="auto">
          <a:xfrm>
            <a:off x="412750" y="266700"/>
            <a:ext cx="9036050"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t>Click to edit Master title style</a:t>
            </a:r>
          </a:p>
        </p:txBody>
      </p:sp>
      <p:sp>
        <p:nvSpPr>
          <p:cNvPr id="1028" name="Rectangle 4"/>
          <p:cNvSpPr>
            <a:spLocks noGrp="1" noChangeArrowheads="1"/>
          </p:cNvSpPr>
          <p:nvPr>
            <p:ph type="body" idx="1"/>
          </p:nvPr>
        </p:nvSpPr>
        <p:spPr bwMode="auto">
          <a:xfrm>
            <a:off x="412750" y="1676400"/>
            <a:ext cx="903605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9" name="Rectangle 5"/>
          <p:cNvSpPr>
            <a:spLocks noGrp="1" noChangeArrowheads="1"/>
          </p:cNvSpPr>
          <p:nvPr>
            <p:ph type="dt" sz="half" idx="2"/>
          </p:nvPr>
        </p:nvSpPr>
        <p:spPr bwMode="auto">
          <a:xfrm>
            <a:off x="412750" y="6172200"/>
            <a:ext cx="2062163"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a:solidFill>
                  <a:schemeClr val="folHlink"/>
                </a:solidFill>
              </a:defRPr>
            </a:lvl1pPr>
          </a:lstStyle>
          <a:p>
            <a:pPr>
              <a:defRPr/>
            </a:pPr>
            <a:endParaRPr lang="en-US"/>
          </a:p>
        </p:txBody>
      </p:sp>
      <p:sp>
        <p:nvSpPr>
          <p:cNvPr id="1030" name="Rectangle 6"/>
          <p:cNvSpPr>
            <a:spLocks noGrp="1" noChangeArrowheads="1"/>
          </p:cNvSpPr>
          <p:nvPr>
            <p:ph type="ftr" sz="quarter" idx="3"/>
          </p:nvPr>
        </p:nvSpPr>
        <p:spPr bwMode="auto">
          <a:xfrm>
            <a:off x="3382963" y="6172200"/>
            <a:ext cx="31369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a:solidFill>
                  <a:schemeClr val="folHlink"/>
                </a:solidFill>
              </a:defRPr>
            </a:lvl1pPr>
          </a:lstStyle>
          <a:p>
            <a:pPr>
              <a:defRPr/>
            </a:pPr>
            <a:r>
              <a:rPr lang="en-US" dirty="0"/>
              <a:t>EC6001</a:t>
            </a:r>
          </a:p>
        </p:txBody>
      </p:sp>
      <p:sp>
        <p:nvSpPr>
          <p:cNvPr id="1031" name="Rectangle 7"/>
          <p:cNvSpPr>
            <a:spLocks noGrp="1" noChangeArrowheads="1"/>
          </p:cNvSpPr>
          <p:nvPr>
            <p:ph type="sldNum" sz="quarter" idx="4"/>
          </p:nvPr>
        </p:nvSpPr>
        <p:spPr bwMode="auto">
          <a:xfrm>
            <a:off x="7427913" y="6172200"/>
            <a:ext cx="2062162"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a:solidFill>
                  <a:schemeClr val="folHlink"/>
                </a:solidFill>
              </a:defRPr>
            </a:lvl1pPr>
          </a:lstStyle>
          <a:p>
            <a:pPr>
              <a:defRPr/>
            </a:pPr>
            <a:fld id="{BD8E331F-9D83-4245-9A62-97CA84DE22F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68"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ransition/>
  <p:hf hdr="0" ftr="0" dt="0"/>
  <p:txStyles>
    <p:titleStyle>
      <a:lvl1pPr algn="l" rtl="0" eaLnBrk="0" fontAlgn="base" hangingPunct="0">
        <a:lnSpc>
          <a:spcPct val="90000"/>
        </a:lnSpc>
        <a:spcBef>
          <a:spcPct val="0"/>
        </a:spcBef>
        <a:spcAft>
          <a:spcPct val="0"/>
        </a:spcAft>
        <a:defRPr sz="4400" b="1">
          <a:solidFill>
            <a:schemeClr val="tx2"/>
          </a:solidFill>
          <a:latin typeface="+mj-lt"/>
          <a:ea typeface="+mj-ea"/>
          <a:cs typeface="+mj-cs"/>
        </a:defRPr>
      </a:lvl1pPr>
      <a:lvl2pPr algn="l" rtl="0" eaLnBrk="0" fontAlgn="base" hangingPunct="0">
        <a:lnSpc>
          <a:spcPct val="90000"/>
        </a:lnSpc>
        <a:spcBef>
          <a:spcPct val="0"/>
        </a:spcBef>
        <a:spcAft>
          <a:spcPct val="0"/>
        </a:spcAft>
        <a:defRPr sz="4400" b="1">
          <a:solidFill>
            <a:schemeClr val="tx2"/>
          </a:solidFill>
          <a:latin typeface="Times New Roman" pitchFamily="18" charset="0"/>
        </a:defRPr>
      </a:lvl2pPr>
      <a:lvl3pPr algn="l" rtl="0" eaLnBrk="0" fontAlgn="base" hangingPunct="0">
        <a:lnSpc>
          <a:spcPct val="90000"/>
        </a:lnSpc>
        <a:spcBef>
          <a:spcPct val="0"/>
        </a:spcBef>
        <a:spcAft>
          <a:spcPct val="0"/>
        </a:spcAft>
        <a:defRPr sz="4400" b="1">
          <a:solidFill>
            <a:schemeClr val="tx2"/>
          </a:solidFill>
          <a:latin typeface="Times New Roman" pitchFamily="18" charset="0"/>
        </a:defRPr>
      </a:lvl3pPr>
      <a:lvl4pPr algn="l" rtl="0" eaLnBrk="0" fontAlgn="base" hangingPunct="0">
        <a:lnSpc>
          <a:spcPct val="90000"/>
        </a:lnSpc>
        <a:spcBef>
          <a:spcPct val="0"/>
        </a:spcBef>
        <a:spcAft>
          <a:spcPct val="0"/>
        </a:spcAft>
        <a:defRPr sz="4400" b="1">
          <a:solidFill>
            <a:schemeClr val="tx2"/>
          </a:solidFill>
          <a:latin typeface="Times New Roman" pitchFamily="18" charset="0"/>
        </a:defRPr>
      </a:lvl4pPr>
      <a:lvl5pPr algn="l" rtl="0" eaLnBrk="0" fontAlgn="base" hangingPunct="0">
        <a:lnSpc>
          <a:spcPct val="90000"/>
        </a:lnSpc>
        <a:spcBef>
          <a:spcPct val="0"/>
        </a:spcBef>
        <a:spcAft>
          <a:spcPct val="0"/>
        </a:spcAft>
        <a:defRPr sz="4400" b="1">
          <a:solidFill>
            <a:schemeClr val="tx2"/>
          </a:solidFill>
          <a:latin typeface="Times New Roman" pitchFamily="18" charset="0"/>
        </a:defRPr>
      </a:lvl5pPr>
      <a:lvl6pPr marL="457200" algn="l" rtl="0" eaLnBrk="0" fontAlgn="base" hangingPunct="0">
        <a:lnSpc>
          <a:spcPct val="90000"/>
        </a:lnSpc>
        <a:spcBef>
          <a:spcPct val="0"/>
        </a:spcBef>
        <a:spcAft>
          <a:spcPct val="0"/>
        </a:spcAft>
        <a:defRPr sz="4400" b="1">
          <a:solidFill>
            <a:schemeClr val="tx2"/>
          </a:solidFill>
          <a:latin typeface="Times New Roman" pitchFamily="18" charset="0"/>
        </a:defRPr>
      </a:lvl6pPr>
      <a:lvl7pPr marL="914400" algn="l" rtl="0" eaLnBrk="0" fontAlgn="base" hangingPunct="0">
        <a:lnSpc>
          <a:spcPct val="90000"/>
        </a:lnSpc>
        <a:spcBef>
          <a:spcPct val="0"/>
        </a:spcBef>
        <a:spcAft>
          <a:spcPct val="0"/>
        </a:spcAft>
        <a:defRPr sz="4400" b="1">
          <a:solidFill>
            <a:schemeClr val="tx2"/>
          </a:solidFill>
          <a:latin typeface="Times New Roman" pitchFamily="18" charset="0"/>
        </a:defRPr>
      </a:lvl7pPr>
      <a:lvl8pPr marL="1371600" algn="l" rtl="0" eaLnBrk="0" fontAlgn="base" hangingPunct="0">
        <a:lnSpc>
          <a:spcPct val="90000"/>
        </a:lnSpc>
        <a:spcBef>
          <a:spcPct val="0"/>
        </a:spcBef>
        <a:spcAft>
          <a:spcPct val="0"/>
        </a:spcAft>
        <a:defRPr sz="4400" b="1">
          <a:solidFill>
            <a:schemeClr val="tx2"/>
          </a:solidFill>
          <a:latin typeface="Times New Roman" pitchFamily="18" charset="0"/>
        </a:defRPr>
      </a:lvl8pPr>
      <a:lvl9pPr marL="1828800" algn="l" rtl="0" eaLnBrk="0" fontAlgn="base" hangingPunct="0">
        <a:lnSpc>
          <a:spcPct val="90000"/>
        </a:lnSpc>
        <a:spcBef>
          <a:spcPct val="0"/>
        </a:spcBef>
        <a:spcAft>
          <a:spcPct val="0"/>
        </a:spcAft>
        <a:defRPr sz="4400" b="1">
          <a:solidFill>
            <a:schemeClr val="tx2"/>
          </a:solidFill>
          <a:latin typeface="Times New Roman" pitchFamily="18" charset="0"/>
        </a:defRPr>
      </a:lvl9pPr>
    </p:titleStyle>
    <p:bodyStyle>
      <a:lvl1pPr marL="398463" indent="-398463" algn="l" rtl="0" eaLnBrk="0" fontAlgn="base" hangingPunct="0">
        <a:spcBef>
          <a:spcPct val="20000"/>
        </a:spcBef>
        <a:spcAft>
          <a:spcPct val="0"/>
        </a:spcAft>
        <a:buClr>
          <a:schemeClr val="tx2"/>
        </a:buClr>
        <a:buSzPct val="60000"/>
        <a:buFont typeface="Wingdings" pitchFamily="2" charset="2"/>
        <a:buChar char="u"/>
        <a:defRPr sz="3200">
          <a:solidFill>
            <a:schemeClr val="tx1"/>
          </a:solidFill>
          <a:latin typeface="+mn-lt"/>
          <a:ea typeface="+mn-ea"/>
          <a:cs typeface="+mn-cs"/>
        </a:defRPr>
      </a:lvl1pPr>
      <a:lvl2pPr marL="862013" indent="-349250" algn="l" rtl="0" eaLnBrk="0" fontAlgn="base" hangingPunct="0">
        <a:spcBef>
          <a:spcPct val="20000"/>
        </a:spcBef>
        <a:spcAft>
          <a:spcPct val="0"/>
        </a:spcAft>
        <a:buClr>
          <a:schemeClr val="tx2"/>
        </a:buClr>
        <a:buSzPct val="60000"/>
        <a:buFont typeface="Wingdings" pitchFamily="2" charset="2"/>
        <a:buChar char="n"/>
        <a:defRPr sz="2800">
          <a:solidFill>
            <a:schemeClr val="tx1"/>
          </a:solidFill>
          <a:latin typeface="+mn-lt"/>
        </a:defRPr>
      </a:lvl2pPr>
      <a:lvl3pPr marL="1262063" indent="-285750" algn="l" rtl="0" eaLnBrk="0" fontAlgn="base" hangingPunct="0">
        <a:spcBef>
          <a:spcPct val="20000"/>
        </a:spcBef>
        <a:spcAft>
          <a:spcPct val="0"/>
        </a:spcAft>
        <a:buClr>
          <a:schemeClr val="tx1"/>
        </a:buClr>
        <a:buSzPct val="60000"/>
        <a:buFont typeface="Wingdings" pitchFamily="2" charset="2"/>
        <a:buChar char="n"/>
        <a:defRPr sz="2400">
          <a:solidFill>
            <a:schemeClr val="tx1"/>
          </a:solidFill>
          <a:latin typeface="+mn-lt"/>
        </a:defRPr>
      </a:lvl3pPr>
      <a:lvl4pPr marL="1660525" indent="-284163" algn="l" rtl="0" eaLnBrk="0" fontAlgn="base" hangingPunct="0">
        <a:spcBef>
          <a:spcPct val="20000"/>
        </a:spcBef>
        <a:spcAft>
          <a:spcPct val="0"/>
        </a:spcAft>
        <a:buClr>
          <a:schemeClr val="tx1"/>
        </a:buClr>
        <a:buSzPct val="60000"/>
        <a:buFont typeface="Wingdings" pitchFamily="2" charset="2"/>
        <a:buChar char="u"/>
        <a:defRPr sz="2000">
          <a:solidFill>
            <a:schemeClr val="tx1"/>
          </a:solidFill>
          <a:latin typeface="+mn-lt"/>
        </a:defRPr>
      </a:lvl4pPr>
      <a:lvl5pPr marL="20589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5pPr>
      <a:lvl6pPr marL="25161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6pPr>
      <a:lvl7pPr marL="29733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7pPr>
      <a:lvl8pPr marL="34305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8pPr>
      <a:lvl9pPr marL="3887788" indent="-284163" algn="l" rtl="0" eaLnBrk="0" fontAlgn="base" hangingPunct="0">
        <a:spcBef>
          <a:spcPct val="20000"/>
        </a:spcBef>
        <a:spcAft>
          <a:spcPct val="0"/>
        </a:spcAft>
        <a:buClr>
          <a:schemeClr val="tx1"/>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tmp"/><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tmp"/><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tmp"/><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3.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doi.org/10.1145/3180155.3180158" TargetMode="External"/><Relationship Id="rId2" Type="http://schemas.openxmlformats.org/officeDocument/2006/relationships/hyperlink" Target="https://www.sciencedirect.com/science/article/pii/S074756321400569X" TargetMode="External"/><Relationship Id="rId1" Type="http://schemas.openxmlformats.org/officeDocument/2006/relationships/slideLayout" Target="../slideLayouts/slideLayout2.xml"/><Relationship Id="rId5" Type="http://schemas.openxmlformats.org/officeDocument/2006/relationships/hyperlink" Target="https://dblp.org/db/conf/re/re2007.html#Glinz07" TargetMode="External"/><Relationship Id="rId4" Type="http://schemas.openxmlformats.org/officeDocument/2006/relationships/hyperlink" Target="http://www.cse.msu.edu/~chengb/RE-491/Papers/elicitation-hickey-davis.pdf"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31"/>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itchFamily="18" charset="0"/>
              </a:defRPr>
            </a:lvl1pPr>
            <a:lvl2pPr marL="742950" indent="-285750">
              <a:defRPr sz="2800">
                <a:solidFill>
                  <a:schemeClr val="tx1"/>
                </a:solidFill>
                <a:latin typeface="Times New Roman" pitchFamily="18" charset="0"/>
              </a:defRPr>
            </a:lvl2pPr>
            <a:lvl3pPr marL="1143000" indent="-228600">
              <a:defRPr sz="2800">
                <a:solidFill>
                  <a:schemeClr val="tx1"/>
                </a:solidFill>
                <a:latin typeface="Times New Roman" pitchFamily="18" charset="0"/>
              </a:defRPr>
            </a:lvl3pPr>
            <a:lvl4pPr marL="1600200" indent="-228600">
              <a:defRPr sz="2800">
                <a:solidFill>
                  <a:schemeClr val="tx1"/>
                </a:solidFill>
                <a:latin typeface="Times New Roman" pitchFamily="18" charset="0"/>
              </a:defRPr>
            </a:lvl4pPr>
            <a:lvl5pPr marL="2057400" indent="-228600">
              <a:defRPr sz="2800">
                <a:solidFill>
                  <a:schemeClr val="tx1"/>
                </a:solidFill>
                <a:latin typeface="Times New Roman" pitchFamily="18" charset="0"/>
              </a:defRPr>
            </a:lvl5pPr>
            <a:lvl6pPr marL="2514600" indent="-228600" eaLnBrk="0" fontAlgn="base" hangingPunct="0">
              <a:spcBef>
                <a:spcPct val="0"/>
              </a:spcBef>
              <a:spcAft>
                <a:spcPct val="0"/>
              </a:spcAft>
              <a:defRPr sz="2800">
                <a:solidFill>
                  <a:schemeClr val="tx1"/>
                </a:solidFill>
                <a:latin typeface="Times New Roman" pitchFamily="18" charset="0"/>
              </a:defRPr>
            </a:lvl6pPr>
            <a:lvl7pPr marL="2971800" indent="-228600" eaLnBrk="0" fontAlgn="base" hangingPunct="0">
              <a:spcBef>
                <a:spcPct val="0"/>
              </a:spcBef>
              <a:spcAft>
                <a:spcPct val="0"/>
              </a:spcAft>
              <a:defRPr sz="2800">
                <a:solidFill>
                  <a:schemeClr val="tx1"/>
                </a:solidFill>
                <a:latin typeface="Times New Roman" pitchFamily="18" charset="0"/>
              </a:defRPr>
            </a:lvl7pPr>
            <a:lvl8pPr marL="3429000" indent="-228600" eaLnBrk="0" fontAlgn="base" hangingPunct="0">
              <a:spcBef>
                <a:spcPct val="0"/>
              </a:spcBef>
              <a:spcAft>
                <a:spcPct val="0"/>
              </a:spcAft>
              <a:defRPr sz="2800">
                <a:solidFill>
                  <a:schemeClr val="tx1"/>
                </a:solidFill>
                <a:latin typeface="Times New Roman" pitchFamily="18" charset="0"/>
              </a:defRPr>
            </a:lvl8pPr>
            <a:lvl9pPr marL="3886200" indent="-228600" eaLnBrk="0" fontAlgn="base" hangingPunct="0">
              <a:spcBef>
                <a:spcPct val="0"/>
              </a:spcBef>
              <a:spcAft>
                <a:spcPct val="0"/>
              </a:spcAft>
              <a:defRPr sz="2800">
                <a:solidFill>
                  <a:schemeClr val="tx1"/>
                </a:solidFill>
                <a:latin typeface="Times New Roman" pitchFamily="18" charset="0"/>
              </a:defRPr>
            </a:lvl9pPr>
          </a:lstStyle>
          <a:p>
            <a:fld id="{0465E2E4-7374-46A0-BB59-F56978D5F671}" type="slidenum">
              <a:rPr lang="en-US" sz="1400" smtClean="0">
                <a:solidFill>
                  <a:schemeClr val="folHlink"/>
                </a:solidFill>
              </a:rPr>
              <a:pPr/>
              <a:t>1</a:t>
            </a:fld>
            <a:endParaRPr lang="en-US" sz="1400">
              <a:solidFill>
                <a:schemeClr val="folHlink"/>
              </a:solidFill>
            </a:endParaRPr>
          </a:p>
        </p:txBody>
      </p:sp>
      <p:sp>
        <p:nvSpPr>
          <p:cNvPr id="3075" name="Rectangle 2"/>
          <p:cNvSpPr>
            <a:spLocks noGrp="1" noChangeArrowheads="1"/>
          </p:cNvSpPr>
          <p:nvPr>
            <p:ph type="ctrTitle"/>
          </p:nvPr>
        </p:nvSpPr>
        <p:spPr>
          <a:xfrm>
            <a:off x="412750" y="609600"/>
            <a:ext cx="9034463" cy="2743200"/>
          </a:xfrm>
          <a:noFill/>
        </p:spPr>
        <p:txBody>
          <a:bodyPr/>
          <a:lstStyle/>
          <a:p>
            <a:r>
              <a:rPr lang="en-US" sz="3200" i="1" dirty="0"/>
              <a:t>CS5351 Software engineering  202</a:t>
            </a:r>
            <a:r>
              <a:rPr lang="en-US" altLang="zh-CN" sz="3200" i="1" dirty="0"/>
              <a:t>4</a:t>
            </a:r>
            <a:r>
              <a:rPr lang="en-US" sz="3200" i="1" dirty="0"/>
              <a:t>/2</a:t>
            </a:r>
            <a:r>
              <a:rPr lang="en-US" altLang="zh-CN" sz="3200" i="1" dirty="0"/>
              <a:t>5</a:t>
            </a:r>
            <a:r>
              <a:rPr lang="en-US" sz="3200" i="1" dirty="0"/>
              <a:t> Semester B</a:t>
            </a:r>
            <a:br>
              <a:rPr lang="en-US" sz="7200" dirty="0"/>
            </a:br>
            <a:r>
              <a:rPr lang="en-US" sz="7200" dirty="0"/>
              <a:t>Requirements Engineering</a:t>
            </a:r>
          </a:p>
        </p:txBody>
      </p:sp>
      <p:sp>
        <p:nvSpPr>
          <p:cNvPr id="3076" name="Rectangle 3"/>
          <p:cNvSpPr>
            <a:spLocks noGrp="1" noChangeArrowheads="1"/>
          </p:cNvSpPr>
          <p:nvPr>
            <p:ph type="subTitle" idx="1"/>
          </p:nvPr>
        </p:nvSpPr>
        <p:spPr>
          <a:xfrm>
            <a:off x="455613" y="3886200"/>
            <a:ext cx="9067800" cy="2667000"/>
          </a:xfrm>
          <a:noFill/>
        </p:spPr>
        <p:txBody>
          <a:bodyPr/>
          <a:lstStyle/>
          <a:p>
            <a:pPr>
              <a:lnSpc>
                <a:spcPct val="90000"/>
              </a:lnSpc>
            </a:pPr>
            <a:r>
              <a:rPr lang="en-US" sz="4000" dirty="0"/>
              <a:t>Prof. Zhi-An Huang</a:t>
            </a:r>
          </a:p>
          <a:p>
            <a:pPr>
              <a:lnSpc>
                <a:spcPct val="90000"/>
              </a:lnSpc>
            </a:pPr>
            <a:r>
              <a:rPr lang="en-US" sz="2400" dirty="0"/>
              <a:t>Email:</a:t>
            </a:r>
            <a:r>
              <a:rPr lang="en-US" sz="1800" dirty="0">
                <a:latin typeface="Courier New" pitchFamily="49" charset="0"/>
              </a:rPr>
              <a:t> </a:t>
            </a:r>
            <a:r>
              <a:rPr lang="en-US" sz="2000" b="1" dirty="0" err="1">
                <a:latin typeface="Courier New" pitchFamily="49" charset="0"/>
              </a:rPr>
              <a:t>huang.za@cityu-dg.edu.hk</a:t>
            </a:r>
            <a:endParaRPr lang="en-US" sz="2000" dirty="0">
              <a:latin typeface="Courier New" pitchFamily="49" charset="0"/>
            </a:endParaRPr>
          </a:p>
          <a:p>
            <a:pPr>
              <a:lnSpc>
                <a:spcPct val="90000"/>
              </a:lnSpc>
            </a:pPr>
            <a:endParaRPr lang="en-US" sz="2000" b="1" dirty="0">
              <a:solidFill>
                <a:schemeClr val="folHlink"/>
              </a:solidFill>
            </a:endParaRPr>
          </a:p>
          <a:p>
            <a:pPr>
              <a:lnSpc>
                <a:spcPct val="90000"/>
              </a:lnSpc>
            </a:pPr>
            <a:endParaRPr lang="en-US" sz="2000" b="1" dirty="0">
              <a:solidFill>
                <a:schemeClr val="folHlink"/>
              </a:solidFill>
            </a:endParaRPr>
          </a:p>
        </p:txBody>
      </p:sp>
    </p:spTree>
  </p:cSld>
  <p:clrMapOvr>
    <a:overrideClrMapping bg1="lt1" tx1="dk1" bg2="lt2" tx2="dk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Rectangle 2">
            <a:extLst>
              <a:ext uri="{FF2B5EF4-FFF2-40B4-BE49-F238E27FC236}">
                <a16:creationId xmlns:a16="http://schemas.microsoft.com/office/drawing/2014/main" id="{7FAACB62-D32C-402E-ACFA-D003C6D4A864}"/>
              </a:ext>
            </a:extLst>
          </p:cNvPr>
          <p:cNvSpPr>
            <a:spLocks noGrp="1" noChangeArrowheads="1"/>
          </p:cNvSpPr>
          <p:nvPr>
            <p:ph type="title"/>
          </p:nvPr>
        </p:nvSpPr>
        <p:spPr/>
        <p:txBody>
          <a:bodyPr/>
          <a:lstStyle/>
          <a:p>
            <a:r>
              <a:rPr lang="en-US" altLang="en-US" dirty="0">
                <a:sym typeface="Symbol" panose="05050102010706020507" pitchFamily="18" charset="2"/>
              </a:rPr>
              <a:t>Requirements Engineering (RE)</a:t>
            </a:r>
          </a:p>
        </p:txBody>
      </p:sp>
      <p:sp>
        <p:nvSpPr>
          <p:cNvPr id="466947" name="Rectangle 3">
            <a:extLst>
              <a:ext uri="{FF2B5EF4-FFF2-40B4-BE49-F238E27FC236}">
                <a16:creationId xmlns:a16="http://schemas.microsoft.com/office/drawing/2014/main" id="{6DD92253-E311-4BD4-AE41-B4C95864F0D4}"/>
              </a:ext>
            </a:extLst>
          </p:cNvPr>
          <p:cNvSpPr>
            <a:spLocks noGrp="1" noChangeArrowheads="1"/>
          </p:cNvSpPr>
          <p:nvPr>
            <p:ph type="body" idx="1"/>
          </p:nvPr>
        </p:nvSpPr>
        <p:spPr>
          <a:xfrm>
            <a:off x="412750" y="1600200"/>
            <a:ext cx="9036050" cy="4953000"/>
          </a:xfrm>
        </p:spPr>
        <p:txBody>
          <a:bodyPr/>
          <a:lstStyle/>
          <a:p>
            <a:pPr marL="342900" indent="-342900"/>
            <a:r>
              <a:rPr lang="en-US" altLang="en-US" sz="2800" b="1" dirty="0">
                <a:sym typeface="Symbol" panose="05050102010706020507" pitchFamily="18" charset="2"/>
              </a:rPr>
              <a:t>is the first step </a:t>
            </a:r>
            <a:r>
              <a:rPr lang="en-US" altLang="en-US" sz="2800" dirty="0">
                <a:sym typeface="Symbol" panose="05050102010706020507" pitchFamily="18" charset="2"/>
              </a:rPr>
              <a:t>in finding a solution for a data processing problem</a:t>
            </a:r>
          </a:p>
          <a:p>
            <a:pPr marL="342900" indent="-342900">
              <a:spcBef>
                <a:spcPts val="0"/>
              </a:spcBef>
            </a:pPr>
            <a:r>
              <a:rPr lang="en-US" altLang="en-US" sz="2800" dirty="0">
                <a:sym typeface="Symbol" panose="05050102010706020507" pitchFamily="18" charset="2"/>
              </a:rPr>
              <a:t>the </a:t>
            </a:r>
            <a:r>
              <a:rPr lang="en-US" altLang="en-US" sz="2800" i="1" dirty="0">
                <a:sym typeface="Symbol" panose="05050102010706020507" pitchFamily="18" charset="2"/>
              </a:rPr>
              <a:t>results</a:t>
            </a:r>
            <a:r>
              <a:rPr lang="en-US" altLang="en-US" sz="2800" dirty="0">
                <a:sym typeface="Symbol" panose="05050102010706020507" pitchFamily="18" charset="2"/>
              </a:rPr>
              <a:t> of requirements engineering is a </a:t>
            </a:r>
            <a:r>
              <a:rPr lang="en-US" altLang="en-US" sz="2800" b="1" dirty="0">
                <a:sym typeface="Symbol" panose="05050102010706020507" pitchFamily="18" charset="2"/>
              </a:rPr>
              <a:t>requirements specification</a:t>
            </a:r>
          </a:p>
          <a:p>
            <a:pPr marL="342900" indent="-342900">
              <a:spcBef>
                <a:spcPts val="0"/>
              </a:spcBef>
            </a:pPr>
            <a:r>
              <a:rPr lang="en-US" altLang="en-US" sz="2800" dirty="0">
                <a:sym typeface="Symbol" panose="05050102010706020507" pitchFamily="18" charset="2"/>
              </a:rPr>
              <a:t>requirements specification is a</a:t>
            </a:r>
          </a:p>
          <a:p>
            <a:pPr marL="742950" lvl="1" indent="-285750"/>
            <a:r>
              <a:rPr lang="en-US" altLang="en-US" sz="2400" dirty="0">
                <a:sym typeface="Symbol" panose="05050102010706020507" pitchFamily="18" charset="2"/>
              </a:rPr>
              <a:t>contract for the customer</a:t>
            </a:r>
          </a:p>
          <a:p>
            <a:pPr marL="742950" lvl="1" indent="-285750"/>
            <a:r>
              <a:rPr lang="en-US" altLang="en-US" sz="2400" dirty="0">
                <a:sym typeface="Symbol" panose="05050102010706020507" pitchFamily="18" charset="2"/>
              </a:rPr>
              <a:t>starting point for design</a:t>
            </a:r>
          </a:p>
          <a:p>
            <a:pPr>
              <a:spcBef>
                <a:spcPct val="0"/>
              </a:spcBef>
            </a:pPr>
            <a:endParaRPr lang="en-US" altLang="en-US" sz="28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Rectangle 2">
            <a:extLst>
              <a:ext uri="{FF2B5EF4-FFF2-40B4-BE49-F238E27FC236}">
                <a16:creationId xmlns:a16="http://schemas.microsoft.com/office/drawing/2014/main" id="{0436B11C-1371-4DFB-9855-0E4283562F06}"/>
              </a:ext>
            </a:extLst>
          </p:cNvPr>
          <p:cNvSpPr>
            <a:spLocks noGrp="1" noChangeArrowheads="1"/>
          </p:cNvSpPr>
          <p:nvPr>
            <p:ph type="title"/>
          </p:nvPr>
        </p:nvSpPr>
        <p:spPr/>
        <p:txBody>
          <a:bodyPr/>
          <a:lstStyle/>
          <a:p>
            <a:r>
              <a:rPr lang="en-US" altLang="en-US" dirty="0"/>
              <a:t>Avoid Common Mistakes in RE</a:t>
            </a:r>
            <a:br>
              <a:rPr lang="en-US" altLang="en-US" dirty="0"/>
            </a:br>
            <a:r>
              <a:rPr lang="en-US" altLang="en-US" sz="3200" dirty="0"/>
              <a:t>[https://ieeexplore.ieee.org/document/1695257]</a:t>
            </a:r>
            <a:endParaRPr lang="en-US" altLang="en-US" dirty="0"/>
          </a:p>
        </p:txBody>
      </p:sp>
      <p:sp>
        <p:nvSpPr>
          <p:cNvPr id="506883" name="Rectangle 3">
            <a:extLst>
              <a:ext uri="{FF2B5EF4-FFF2-40B4-BE49-F238E27FC236}">
                <a16:creationId xmlns:a16="http://schemas.microsoft.com/office/drawing/2014/main" id="{E8EA4A70-7E78-4F14-94EF-540CA9F3BD56}"/>
              </a:ext>
            </a:extLst>
          </p:cNvPr>
          <p:cNvSpPr>
            <a:spLocks noGrp="1" noChangeArrowheads="1"/>
          </p:cNvSpPr>
          <p:nvPr>
            <p:ph type="body" idx="1"/>
          </p:nvPr>
        </p:nvSpPr>
        <p:spPr>
          <a:xfrm>
            <a:off x="412750" y="1676400"/>
            <a:ext cx="9567862" cy="4953000"/>
          </a:xfrm>
        </p:spPr>
        <p:txBody>
          <a:bodyPr/>
          <a:lstStyle/>
          <a:p>
            <a:pPr marL="342900" indent="-342900"/>
            <a:r>
              <a:rPr lang="en-US" altLang="en-US" sz="2800" b="1" dirty="0"/>
              <a:t>noise</a:t>
            </a:r>
            <a:r>
              <a:rPr lang="en-US" altLang="en-US" sz="2800" dirty="0"/>
              <a:t>: does not add relevant information</a:t>
            </a:r>
          </a:p>
          <a:p>
            <a:pPr marL="342900" indent="-342900"/>
            <a:r>
              <a:rPr lang="en-US" altLang="en-US" sz="2800" b="1" dirty="0"/>
              <a:t>silence</a:t>
            </a:r>
            <a:r>
              <a:rPr lang="en-US" altLang="en-US" sz="2800" dirty="0"/>
              <a:t>: feature in the problem not mentioned in the specification</a:t>
            </a:r>
          </a:p>
          <a:p>
            <a:pPr marL="342900" indent="-342900"/>
            <a:r>
              <a:rPr lang="en-US" altLang="en-US" sz="2800" b="1" dirty="0"/>
              <a:t>over-specification</a:t>
            </a:r>
            <a:r>
              <a:rPr lang="en-US" altLang="en-US" sz="2800" dirty="0"/>
              <a:t>: talk about the solution rather than the problem</a:t>
            </a:r>
          </a:p>
          <a:p>
            <a:pPr marL="342900" indent="-342900"/>
            <a:r>
              <a:rPr lang="en-US" altLang="en-US" sz="2800" b="1" dirty="0"/>
              <a:t>contradictions</a:t>
            </a:r>
            <a:r>
              <a:rPr lang="en-US" altLang="en-US" sz="2800" dirty="0"/>
              <a:t>: inconsistent description</a:t>
            </a:r>
          </a:p>
          <a:p>
            <a:pPr marL="342900" indent="-342900"/>
            <a:r>
              <a:rPr lang="en-US" altLang="en-US" sz="2800" b="1" dirty="0"/>
              <a:t>ambiguity</a:t>
            </a:r>
            <a:r>
              <a:rPr lang="en-US" altLang="en-US" sz="2800" dirty="0"/>
              <a:t>: unclear</a:t>
            </a:r>
          </a:p>
          <a:p>
            <a:pPr marL="342900" indent="-342900"/>
            <a:r>
              <a:rPr lang="en-US" altLang="en-US" sz="2800" b="1" dirty="0"/>
              <a:t>forward references</a:t>
            </a:r>
            <a:r>
              <a:rPr lang="en-US" altLang="en-US" sz="2800" dirty="0"/>
              <a:t>: especially cumbersome in long documents</a:t>
            </a:r>
          </a:p>
          <a:p>
            <a:pPr marL="342900" indent="-342900"/>
            <a:r>
              <a:rPr lang="en-US" altLang="en-US" sz="2800" b="1" dirty="0"/>
              <a:t>wishful thinking</a:t>
            </a:r>
            <a:r>
              <a:rPr lang="en-US" altLang="en-US" sz="2800" dirty="0"/>
              <a:t>: features that cannot realistically be realized</a:t>
            </a:r>
          </a:p>
        </p:txBody>
      </p:sp>
    </p:spTree>
    <p:extLst>
      <p:ext uri="{BB962C8B-B14F-4D97-AF65-F5344CB8AC3E}">
        <p14:creationId xmlns:p14="http://schemas.microsoft.com/office/powerpoint/2010/main" val="105743030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E10A7EC1-2B0B-4932-8F20-C776EEB9AA84}"/>
              </a:ext>
            </a:extLst>
          </p:cNvPr>
          <p:cNvSpPr>
            <a:spLocks noGrp="1" noChangeArrowheads="1"/>
          </p:cNvSpPr>
          <p:nvPr>
            <p:ph type="title"/>
          </p:nvPr>
        </p:nvSpPr>
        <p:spPr>
          <a:xfrm>
            <a:off x="412750" y="266700"/>
            <a:ext cx="9720262" cy="1104900"/>
          </a:xfrm>
        </p:spPr>
        <p:txBody>
          <a:bodyPr/>
          <a:lstStyle/>
          <a:p>
            <a:r>
              <a:rPr lang="en-US" altLang="en-US" dirty="0"/>
              <a:t>Natural language specs are dangerous</a:t>
            </a:r>
          </a:p>
        </p:txBody>
      </p:sp>
      <p:sp>
        <p:nvSpPr>
          <p:cNvPr id="468995" name="Rectangle 3">
            <a:extLst>
              <a:ext uri="{FF2B5EF4-FFF2-40B4-BE49-F238E27FC236}">
                <a16:creationId xmlns:a16="http://schemas.microsoft.com/office/drawing/2014/main" id="{A58627AC-E99D-4346-9693-60CF6B6395BE}"/>
              </a:ext>
            </a:extLst>
          </p:cNvPr>
          <p:cNvSpPr>
            <a:spLocks noGrp="1" noChangeArrowheads="1"/>
          </p:cNvSpPr>
          <p:nvPr>
            <p:ph type="body" idx="1"/>
          </p:nvPr>
        </p:nvSpPr>
        <p:spPr/>
        <p:txBody>
          <a:bodyPr/>
          <a:lstStyle/>
          <a:p>
            <a:pPr marL="342900" indent="-342900">
              <a:buClr>
                <a:schemeClr val="tx1"/>
              </a:buClr>
              <a:buNone/>
            </a:pPr>
            <a:r>
              <a:rPr lang="en-US" altLang="en-US" sz="2800" dirty="0"/>
              <a:t>e.g., “All users have the same control field”</a:t>
            </a:r>
          </a:p>
          <a:p>
            <a:pPr marL="342900" indent="-342900">
              <a:buClr>
                <a:schemeClr val="tx1"/>
              </a:buClr>
              <a:buNone/>
            </a:pPr>
            <a:endParaRPr lang="en-US" altLang="en-US" sz="2800" dirty="0"/>
          </a:p>
          <a:p>
            <a:pPr marL="342900" indent="-342900">
              <a:buClr>
                <a:schemeClr val="tx1"/>
              </a:buClr>
            </a:pPr>
            <a:r>
              <a:rPr lang="en-US" altLang="en-US" sz="2800" dirty="0"/>
              <a:t>The same value in the control field?</a:t>
            </a:r>
          </a:p>
          <a:p>
            <a:pPr marL="342900" indent="-342900">
              <a:buClr>
                <a:schemeClr val="tx1"/>
              </a:buClr>
            </a:pPr>
            <a:r>
              <a:rPr lang="en-US" altLang="en-US" sz="2800" dirty="0"/>
              <a:t>The same format of the control field?</a:t>
            </a:r>
          </a:p>
          <a:p>
            <a:pPr marL="342900" indent="-342900">
              <a:buClr>
                <a:schemeClr val="tx1"/>
              </a:buClr>
            </a:pPr>
            <a:r>
              <a:rPr lang="en-US" altLang="en-US" sz="2800" dirty="0"/>
              <a:t>There is one (1) control field for all users?</a:t>
            </a:r>
          </a:p>
          <a:p>
            <a:pPr marL="342900" indent="-342900">
              <a:buClr>
                <a:schemeClr val="tx1"/>
              </a:buClr>
            </a:pPr>
            <a:endParaRPr lang="en-US" altLang="en-US" sz="2800" dirty="0"/>
          </a:p>
          <a:p>
            <a:pPr marL="342900" indent="-342900">
              <a:buClr>
                <a:schemeClr val="tx1"/>
              </a:buClr>
            </a:pPr>
            <a:r>
              <a:rPr lang="en-US" altLang="en-US" sz="2800" dirty="0"/>
              <a:t>We should </a:t>
            </a:r>
            <a:r>
              <a:rPr lang="en-US" altLang="en-US" sz="2800" i="1" dirty="0"/>
              <a:t>validate</a:t>
            </a:r>
            <a:r>
              <a:rPr lang="en-US" altLang="en-US" sz="2800" dirty="0"/>
              <a:t> the </a:t>
            </a:r>
            <a:r>
              <a:rPr lang="en-US" altLang="en-US" sz="2800" i="1" dirty="0"/>
              <a:t>documented</a:t>
            </a:r>
            <a:r>
              <a:rPr lang="en-US" altLang="en-US" sz="2800" dirty="0"/>
              <a:t> requirements to avoid misunderstanding. It leads to the RE process (see the next slide).</a:t>
            </a:r>
          </a:p>
          <a:p>
            <a:pPr marL="342900" indent="-342900"/>
            <a:endParaRPr lang="en-US" altLang="en-US" sz="2800"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2F28A6E6-1F01-40C1-83CE-87A7658CBD07}"/>
              </a:ext>
            </a:extLst>
          </p:cNvPr>
          <p:cNvSpPr>
            <a:spLocks noGrp="1" noChangeArrowheads="1"/>
          </p:cNvSpPr>
          <p:nvPr>
            <p:ph type="title"/>
          </p:nvPr>
        </p:nvSpPr>
        <p:spPr>
          <a:xfrm>
            <a:off x="412750" y="266700"/>
            <a:ext cx="9567862" cy="1104900"/>
          </a:xfrm>
        </p:spPr>
        <p:txBody>
          <a:bodyPr/>
          <a:lstStyle/>
          <a:p>
            <a:r>
              <a:rPr lang="en-US" altLang="en-US" dirty="0"/>
              <a:t>Requirements engineering, main steps</a:t>
            </a:r>
          </a:p>
        </p:txBody>
      </p:sp>
      <p:sp>
        <p:nvSpPr>
          <p:cNvPr id="471043" name="Rectangle 3">
            <a:extLst>
              <a:ext uri="{FF2B5EF4-FFF2-40B4-BE49-F238E27FC236}">
                <a16:creationId xmlns:a16="http://schemas.microsoft.com/office/drawing/2014/main" id="{F1758F98-DD4A-4364-AB10-4FB0C1D32A6B}"/>
              </a:ext>
            </a:extLst>
          </p:cNvPr>
          <p:cNvSpPr>
            <a:spLocks noGrp="1" noChangeArrowheads="1"/>
          </p:cNvSpPr>
          <p:nvPr>
            <p:ph type="body" idx="1"/>
          </p:nvPr>
        </p:nvSpPr>
        <p:spPr>
          <a:xfrm>
            <a:off x="412750" y="1676400"/>
            <a:ext cx="9263062" cy="4953000"/>
          </a:xfrm>
        </p:spPr>
        <p:txBody>
          <a:bodyPr/>
          <a:lstStyle/>
          <a:p>
            <a:pPr marL="0" indent="0">
              <a:lnSpc>
                <a:spcPct val="90000"/>
              </a:lnSpc>
              <a:buClr>
                <a:schemeClr val="tx1"/>
              </a:buClr>
              <a:buNone/>
            </a:pPr>
            <a:r>
              <a:rPr lang="en-US" altLang="en-US" sz="2800" b="0" dirty="0"/>
              <a:t>Four major steps in an RE process</a:t>
            </a:r>
          </a:p>
          <a:p>
            <a:pPr marL="514350" indent="-514350">
              <a:lnSpc>
                <a:spcPct val="90000"/>
              </a:lnSpc>
              <a:buClr>
                <a:schemeClr val="tx1"/>
              </a:buClr>
              <a:buFont typeface="+mj-lt"/>
              <a:buAutoNum type="arabicPeriod"/>
            </a:pPr>
            <a:r>
              <a:rPr lang="en-US" altLang="en-US" sz="2800" b="0" dirty="0"/>
              <a:t>understanding</a:t>
            </a:r>
            <a:r>
              <a:rPr lang="en-US" altLang="en-US" sz="2800" dirty="0"/>
              <a:t> the problem: </a:t>
            </a:r>
            <a:r>
              <a:rPr lang="en-US" altLang="en-US" sz="2800" b="1" dirty="0"/>
              <a:t>elicitation</a:t>
            </a:r>
          </a:p>
          <a:p>
            <a:pPr marL="514350" indent="-514350">
              <a:lnSpc>
                <a:spcPct val="90000"/>
              </a:lnSpc>
              <a:buClr>
                <a:schemeClr val="tx1"/>
              </a:buClr>
              <a:buFont typeface="+mj-lt"/>
              <a:buAutoNum type="arabicPeriod"/>
            </a:pPr>
            <a:r>
              <a:rPr lang="en-US" altLang="en-US" sz="2800" b="0" dirty="0"/>
              <a:t>describing</a:t>
            </a:r>
            <a:r>
              <a:rPr lang="en-US" altLang="en-US" sz="2800" dirty="0"/>
              <a:t> the problem: </a:t>
            </a:r>
            <a:r>
              <a:rPr lang="en-US" altLang="en-US" sz="2800" b="1" dirty="0"/>
              <a:t>specification</a:t>
            </a:r>
          </a:p>
          <a:p>
            <a:pPr marL="514350" indent="-514350">
              <a:lnSpc>
                <a:spcPct val="90000"/>
              </a:lnSpc>
              <a:buClr>
                <a:schemeClr val="tx1"/>
              </a:buClr>
              <a:buFont typeface="+mj-lt"/>
              <a:buAutoNum type="arabicPeriod"/>
            </a:pPr>
            <a:r>
              <a:rPr lang="en-US" altLang="en-US" sz="2800" b="0" dirty="0"/>
              <a:t>agreeing upon</a:t>
            </a:r>
            <a:r>
              <a:rPr lang="en-US" altLang="en-US" sz="2800" dirty="0"/>
              <a:t> the nature of the problem: </a:t>
            </a:r>
            <a:r>
              <a:rPr lang="en-US" altLang="en-US" sz="2800" b="1" dirty="0"/>
              <a:t>validation</a:t>
            </a:r>
          </a:p>
          <a:p>
            <a:pPr marL="514350" indent="-514350">
              <a:lnSpc>
                <a:spcPct val="90000"/>
              </a:lnSpc>
              <a:buClr>
                <a:schemeClr val="tx1"/>
              </a:buClr>
              <a:buFont typeface="+mj-lt"/>
              <a:buAutoNum type="arabicPeriod"/>
            </a:pPr>
            <a:r>
              <a:rPr lang="en-US" altLang="en-US" sz="2800" b="0" dirty="0"/>
              <a:t>agreeing upon</a:t>
            </a:r>
            <a:r>
              <a:rPr lang="en-US" altLang="en-US" sz="2800" dirty="0"/>
              <a:t> the boundaries of the problem: </a:t>
            </a:r>
            <a:r>
              <a:rPr lang="en-US" altLang="en-US" sz="2800" b="1" dirty="0"/>
              <a:t>negotiation</a:t>
            </a:r>
          </a:p>
          <a:p>
            <a:pPr marL="0" indent="0">
              <a:lnSpc>
                <a:spcPct val="90000"/>
              </a:lnSpc>
              <a:buClr>
                <a:schemeClr val="tx1"/>
              </a:buClr>
              <a:buNone/>
            </a:pPr>
            <a:endParaRPr lang="en-US" altLang="en-US" sz="2800" b="1" dirty="0"/>
          </a:p>
          <a:p>
            <a:pPr marL="342900" indent="-342900">
              <a:lnSpc>
                <a:spcPct val="90000"/>
              </a:lnSpc>
              <a:buClr>
                <a:schemeClr val="tx1"/>
              </a:buClr>
              <a:buNone/>
            </a:pPr>
            <a:r>
              <a:rPr lang="en-US" altLang="en-US" sz="2800" dirty="0"/>
              <a:t>This is an iterative process</a:t>
            </a:r>
          </a:p>
        </p:txBody>
      </p:sp>
      <p:grpSp>
        <p:nvGrpSpPr>
          <p:cNvPr id="2" name="Group 1">
            <a:extLst>
              <a:ext uri="{FF2B5EF4-FFF2-40B4-BE49-F238E27FC236}">
                <a16:creationId xmlns:a16="http://schemas.microsoft.com/office/drawing/2014/main" id="{A699BDAE-FFB4-218C-D88E-32C0365F4995}"/>
              </a:ext>
            </a:extLst>
          </p:cNvPr>
          <p:cNvGrpSpPr/>
          <p:nvPr/>
        </p:nvGrpSpPr>
        <p:grpSpPr>
          <a:xfrm>
            <a:off x="5713412" y="4191000"/>
            <a:ext cx="2955925" cy="2478087"/>
            <a:chOff x="1711325" y="1484313"/>
            <a:chExt cx="6881812" cy="4938712"/>
          </a:xfrm>
        </p:grpSpPr>
        <p:sp>
          <p:nvSpPr>
            <p:cNvPr id="3" name="Oval 21">
              <a:extLst>
                <a:ext uri="{FF2B5EF4-FFF2-40B4-BE49-F238E27FC236}">
                  <a16:creationId xmlns:a16="http://schemas.microsoft.com/office/drawing/2014/main" id="{A38898CC-ACA6-5E37-C188-067ACD665DC5}"/>
                </a:ext>
              </a:extLst>
            </p:cNvPr>
            <p:cNvSpPr>
              <a:spLocks noChangeArrowheads="1"/>
            </p:cNvSpPr>
            <p:nvPr/>
          </p:nvSpPr>
          <p:spPr bwMode="auto">
            <a:xfrm>
              <a:off x="1711325" y="3176588"/>
              <a:ext cx="1554162" cy="1554162"/>
            </a:xfrm>
            <a:prstGeom prst="ellipse">
              <a:avLst/>
            </a:prstGeom>
            <a:solidFill>
              <a:srgbClr val="40B4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a:latin typeface="Arial" panose="020B0604020202020204" pitchFamily="34" charset="0"/>
                </a:rPr>
                <a:t>elicitation</a:t>
              </a:r>
            </a:p>
          </p:txBody>
        </p:sp>
        <p:sp>
          <p:nvSpPr>
            <p:cNvPr id="4" name="Oval 22">
              <a:extLst>
                <a:ext uri="{FF2B5EF4-FFF2-40B4-BE49-F238E27FC236}">
                  <a16:creationId xmlns:a16="http://schemas.microsoft.com/office/drawing/2014/main" id="{51ECB37E-C715-F003-723E-70CFF4F73578}"/>
                </a:ext>
              </a:extLst>
            </p:cNvPr>
            <p:cNvSpPr>
              <a:spLocks noChangeArrowheads="1"/>
            </p:cNvSpPr>
            <p:nvPr/>
          </p:nvSpPr>
          <p:spPr bwMode="auto">
            <a:xfrm>
              <a:off x="4300537" y="4868862"/>
              <a:ext cx="2022713" cy="1554163"/>
            </a:xfrm>
            <a:prstGeom prst="ellipse">
              <a:avLst/>
            </a:prstGeom>
            <a:solidFill>
              <a:srgbClr val="40B4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a:latin typeface="Arial" panose="020B0604020202020204" pitchFamily="34" charset="0"/>
                </a:rPr>
                <a:t>negotiation</a:t>
              </a:r>
            </a:p>
          </p:txBody>
        </p:sp>
        <p:sp>
          <p:nvSpPr>
            <p:cNvPr id="5" name="Oval 23">
              <a:extLst>
                <a:ext uri="{FF2B5EF4-FFF2-40B4-BE49-F238E27FC236}">
                  <a16:creationId xmlns:a16="http://schemas.microsoft.com/office/drawing/2014/main" id="{03EA2329-D712-2877-6F3B-8D463637010A}"/>
                </a:ext>
              </a:extLst>
            </p:cNvPr>
            <p:cNvSpPr>
              <a:spLocks noChangeArrowheads="1"/>
            </p:cNvSpPr>
            <p:nvPr/>
          </p:nvSpPr>
          <p:spPr bwMode="auto">
            <a:xfrm>
              <a:off x="4300537" y="1484313"/>
              <a:ext cx="2023302" cy="1554163"/>
            </a:xfrm>
            <a:prstGeom prst="ellipse">
              <a:avLst/>
            </a:prstGeom>
            <a:solidFill>
              <a:srgbClr val="40B4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dirty="0">
                  <a:latin typeface="Arial" panose="020B0604020202020204" pitchFamily="34" charset="0"/>
                </a:rPr>
                <a:t>specification</a:t>
              </a:r>
            </a:p>
          </p:txBody>
        </p:sp>
        <p:sp>
          <p:nvSpPr>
            <p:cNvPr id="6" name="Oval 24">
              <a:extLst>
                <a:ext uri="{FF2B5EF4-FFF2-40B4-BE49-F238E27FC236}">
                  <a16:creationId xmlns:a16="http://schemas.microsoft.com/office/drawing/2014/main" id="{319701C4-31F2-00FD-2914-503EFEF68F63}"/>
                </a:ext>
              </a:extLst>
            </p:cNvPr>
            <p:cNvSpPr>
              <a:spLocks noChangeArrowheads="1"/>
            </p:cNvSpPr>
            <p:nvPr/>
          </p:nvSpPr>
          <p:spPr bwMode="auto">
            <a:xfrm>
              <a:off x="7038975" y="3176588"/>
              <a:ext cx="1554162" cy="1554162"/>
            </a:xfrm>
            <a:prstGeom prst="ellipse">
              <a:avLst/>
            </a:prstGeom>
            <a:solidFill>
              <a:srgbClr val="40B4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a:latin typeface="Arial" panose="020B0604020202020204" pitchFamily="34" charset="0"/>
                </a:rPr>
                <a:t>validation</a:t>
              </a:r>
            </a:p>
          </p:txBody>
        </p:sp>
        <p:sp>
          <p:nvSpPr>
            <p:cNvPr id="7" name="Rectangle 26">
              <a:extLst>
                <a:ext uri="{FF2B5EF4-FFF2-40B4-BE49-F238E27FC236}">
                  <a16:creationId xmlns:a16="http://schemas.microsoft.com/office/drawing/2014/main" id="{25B4ABC3-A008-613A-A9BE-5A5C1D27FDD1}"/>
                </a:ext>
              </a:extLst>
            </p:cNvPr>
            <p:cNvSpPr>
              <a:spLocks noChangeArrowheads="1"/>
            </p:cNvSpPr>
            <p:nvPr/>
          </p:nvSpPr>
          <p:spPr bwMode="auto">
            <a:xfrm>
              <a:off x="4286252" y="3592515"/>
              <a:ext cx="2037587" cy="720726"/>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dirty="0">
                  <a:latin typeface="Arial" panose="020B0604020202020204" pitchFamily="34" charset="0"/>
                </a:rPr>
                <a:t>doc &amp; mgt</a:t>
              </a:r>
            </a:p>
          </p:txBody>
        </p:sp>
        <p:cxnSp>
          <p:nvCxnSpPr>
            <p:cNvPr id="8" name="AutoShape 28">
              <a:extLst>
                <a:ext uri="{FF2B5EF4-FFF2-40B4-BE49-F238E27FC236}">
                  <a16:creationId xmlns:a16="http://schemas.microsoft.com/office/drawing/2014/main" id="{6F14BFD7-DF7D-A791-5DEE-9F73D1C8A029}"/>
                </a:ext>
              </a:extLst>
            </p:cNvPr>
            <p:cNvCxnSpPr>
              <a:cxnSpLocks noChangeShapeType="1"/>
              <a:stCxn id="3" idx="7"/>
              <a:endCxn id="5" idx="2"/>
            </p:cNvCxnSpPr>
            <p:nvPr/>
          </p:nvCxnSpPr>
          <p:spPr bwMode="auto">
            <a:xfrm flipV="1">
              <a:off x="3037886" y="2261395"/>
              <a:ext cx="1262651" cy="114279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29">
              <a:extLst>
                <a:ext uri="{FF2B5EF4-FFF2-40B4-BE49-F238E27FC236}">
                  <a16:creationId xmlns:a16="http://schemas.microsoft.com/office/drawing/2014/main" id="{165507E7-BCB8-A5AA-D02C-625E4ED59FC5}"/>
                </a:ext>
              </a:extLst>
            </p:cNvPr>
            <p:cNvCxnSpPr>
              <a:cxnSpLocks noChangeShapeType="1"/>
              <a:stCxn id="5" idx="6"/>
              <a:endCxn id="6" idx="1"/>
            </p:cNvCxnSpPr>
            <p:nvPr/>
          </p:nvCxnSpPr>
          <p:spPr bwMode="auto">
            <a:xfrm>
              <a:off x="6323839" y="2261395"/>
              <a:ext cx="942737" cy="114279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30">
              <a:extLst>
                <a:ext uri="{FF2B5EF4-FFF2-40B4-BE49-F238E27FC236}">
                  <a16:creationId xmlns:a16="http://schemas.microsoft.com/office/drawing/2014/main" id="{F4B0B83C-DC61-D92C-8924-DA3E8B5A96B5}"/>
                </a:ext>
              </a:extLst>
            </p:cNvPr>
            <p:cNvCxnSpPr>
              <a:cxnSpLocks noChangeShapeType="1"/>
              <a:stCxn id="4" idx="2"/>
              <a:endCxn id="3" idx="5"/>
            </p:cNvCxnSpPr>
            <p:nvPr/>
          </p:nvCxnSpPr>
          <p:spPr bwMode="auto">
            <a:xfrm flipH="1" flipV="1">
              <a:off x="3037886" y="4503149"/>
              <a:ext cx="1262651" cy="114279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31">
              <a:extLst>
                <a:ext uri="{FF2B5EF4-FFF2-40B4-BE49-F238E27FC236}">
                  <a16:creationId xmlns:a16="http://schemas.microsoft.com/office/drawing/2014/main" id="{4C03FF63-BA3C-34A5-66C5-3BA03B576259}"/>
                </a:ext>
              </a:extLst>
            </p:cNvPr>
            <p:cNvCxnSpPr>
              <a:cxnSpLocks noChangeShapeType="1"/>
              <a:stCxn id="6" idx="3"/>
            </p:cNvCxnSpPr>
            <p:nvPr/>
          </p:nvCxnSpPr>
          <p:spPr bwMode="auto">
            <a:xfrm flipH="1">
              <a:off x="6323250" y="4503149"/>
              <a:ext cx="943326" cy="11420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32">
              <a:extLst>
                <a:ext uri="{FF2B5EF4-FFF2-40B4-BE49-F238E27FC236}">
                  <a16:creationId xmlns:a16="http://schemas.microsoft.com/office/drawing/2014/main" id="{EF19A1C1-7308-7D94-3625-0F525E689936}"/>
                </a:ext>
              </a:extLst>
            </p:cNvPr>
            <p:cNvCxnSpPr>
              <a:cxnSpLocks noChangeShapeType="1"/>
              <a:stCxn id="5" idx="4"/>
              <a:endCxn id="7" idx="0"/>
            </p:cNvCxnSpPr>
            <p:nvPr/>
          </p:nvCxnSpPr>
          <p:spPr bwMode="auto">
            <a:xfrm flipH="1">
              <a:off x="5305047" y="3038476"/>
              <a:ext cx="7143" cy="554039"/>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3">
              <a:extLst>
                <a:ext uri="{FF2B5EF4-FFF2-40B4-BE49-F238E27FC236}">
                  <a16:creationId xmlns:a16="http://schemas.microsoft.com/office/drawing/2014/main" id="{45F9E64F-1681-077F-8E24-576D6393F44A}"/>
                </a:ext>
              </a:extLst>
            </p:cNvPr>
            <p:cNvCxnSpPr>
              <a:cxnSpLocks noChangeShapeType="1"/>
              <a:stCxn id="7" idx="2"/>
              <a:endCxn id="4" idx="0"/>
            </p:cNvCxnSpPr>
            <p:nvPr/>
          </p:nvCxnSpPr>
          <p:spPr bwMode="auto">
            <a:xfrm>
              <a:off x="5305047" y="4313241"/>
              <a:ext cx="6847" cy="555621"/>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4">
              <a:extLst>
                <a:ext uri="{FF2B5EF4-FFF2-40B4-BE49-F238E27FC236}">
                  <a16:creationId xmlns:a16="http://schemas.microsoft.com/office/drawing/2014/main" id="{25127D17-F914-E4D6-3DAE-2A5DD39A7D8B}"/>
                </a:ext>
              </a:extLst>
            </p:cNvPr>
            <p:cNvCxnSpPr>
              <a:cxnSpLocks noChangeShapeType="1"/>
              <a:stCxn id="3" idx="6"/>
              <a:endCxn id="7" idx="1"/>
            </p:cNvCxnSpPr>
            <p:nvPr/>
          </p:nvCxnSpPr>
          <p:spPr bwMode="auto">
            <a:xfrm flipV="1">
              <a:off x="3265488" y="3952879"/>
              <a:ext cx="1020764" cy="791"/>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5">
              <a:extLst>
                <a:ext uri="{FF2B5EF4-FFF2-40B4-BE49-F238E27FC236}">
                  <a16:creationId xmlns:a16="http://schemas.microsoft.com/office/drawing/2014/main" id="{CE874BE9-5526-97DA-E924-1E3BDFAA199A}"/>
                </a:ext>
              </a:extLst>
            </p:cNvPr>
            <p:cNvCxnSpPr>
              <a:cxnSpLocks noChangeShapeType="1"/>
              <a:stCxn id="7" idx="3"/>
              <a:endCxn id="6" idx="2"/>
            </p:cNvCxnSpPr>
            <p:nvPr/>
          </p:nvCxnSpPr>
          <p:spPr bwMode="auto">
            <a:xfrm>
              <a:off x="6323839" y="3952879"/>
              <a:ext cx="715135" cy="791"/>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Rectangle 2">
            <a:extLst>
              <a:ext uri="{FF2B5EF4-FFF2-40B4-BE49-F238E27FC236}">
                <a16:creationId xmlns:a16="http://schemas.microsoft.com/office/drawing/2014/main" id="{84359A98-C2AF-471C-A00C-0BE67ED26036}"/>
              </a:ext>
            </a:extLst>
          </p:cNvPr>
          <p:cNvSpPr>
            <a:spLocks noGrp="1" noChangeArrowheads="1"/>
          </p:cNvSpPr>
          <p:nvPr>
            <p:ph type="title"/>
          </p:nvPr>
        </p:nvSpPr>
        <p:spPr/>
        <p:txBody>
          <a:bodyPr/>
          <a:lstStyle/>
          <a:p>
            <a:r>
              <a:rPr lang="en-US" altLang="en-US"/>
              <a:t>Conceptual modeling</a:t>
            </a:r>
          </a:p>
        </p:txBody>
      </p:sp>
      <p:sp>
        <p:nvSpPr>
          <p:cNvPr id="474115" name="Rectangle 3">
            <a:extLst>
              <a:ext uri="{FF2B5EF4-FFF2-40B4-BE49-F238E27FC236}">
                <a16:creationId xmlns:a16="http://schemas.microsoft.com/office/drawing/2014/main" id="{99605F08-7508-4F8F-B5B8-AC7FB39E944F}"/>
              </a:ext>
            </a:extLst>
          </p:cNvPr>
          <p:cNvSpPr>
            <a:spLocks noGrp="1" noChangeArrowheads="1"/>
          </p:cNvSpPr>
          <p:nvPr>
            <p:ph type="body" idx="1"/>
          </p:nvPr>
        </p:nvSpPr>
        <p:spPr>
          <a:xfrm>
            <a:off x="412750" y="1524000"/>
            <a:ext cx="9339262" cy="4953000"/>
          </a:xfrm>
        </p:spPr>
        <p:txBody>
          <a:bodyPr/>
          <a:lstStyle/>
          <a:p>
            <a:pPr marL="342900" indent="-342900"/>
            <a:r>
              <a:rPr lang="en-US" altLang="en-US" sz="2800" dirty="0"/>
              <a:t>We </a:t>
            </a:r>
            <a:r>
              <a:rPr lang="en-US" altLang="en-US" sz="2800" b="1" dirty="0"/>
              <a:t>explicitly </a:t>
            </a:r>
            <a:r>
              <a:rPr lang="en-US" altLang="en-US" sz="2800" dirty="0"/>
              <a:t>model the scope of the requirements as a domain model</a:t>
            </a:r>
            <a:endParaRPr lang="en-US" altLang="en-US" sz="2800" b="1" dirty="0"/>
          </a:p>
          <a:p>
            <a:pPr marL="463550" lvl="1" indent="0">
              <a:buNone/>
            </a:pPr>
            <a:endParaRPr lang="en-HK" altLang="en-US" sz="2000" dirty="0"/>
          </a:p>
          <a:p>
            <a:pPr marL="342900" indent="-342900"/>
            <a:r>
              <a:rPr lang="en-HK" altLang="en-US" sz="2800" dirty="0"/>
              <a:t>Making a model explicit requires solving two problems:</a:t>
            </a:r>
          </a:p>
          <a:p>
            <a:pPr marL="806450" lvl="1" indent="-342900"/>
            <a:r>
              <a:rPr lang="en-HK" altLang="en-US" sz="2400" b="1" dirty="0"/>
              <a:t>Analysis</a:t>
            </a:r>
            <a:r>
              <a:rPr lang="en-HK" altLang="en-US" sz="2400" dirty="0"/>
              <a:t>:</a:t>
            </a:r>
            <a:r>
              <a:rPr lang="en-HK" altLang="en-US" sz="2400" b="1" dirty="0"/>
              <a:t> </a:t>
            </a:r>
            <a:r>
              <a:rPr lang="en-HK" altLang="en-US" sz="2400" dirty="0"/>
              <a:t>to find and clear ambiguity: Because of the unspoken assumptions, different languages /terminologies being spoken, incomplete codification of the problem domain</a:t>
            </a:r>
          </a:p>
          <a:p>
            <a:pPr marL="806450" lvl="1" indent="-342900"/>
            <a:r>
              <a:rPr lang="en-HK" altLang="en-US" sz="2400" b="1" dirty="0"/>
              <a:t>Negotiation</a:t>
            </a:r>
            <a:r>
              <a:rPr lang="en-HK" altLang="en-US" sz="2400" dirty="0"/>
              <a:t>: to resolve ambiguity due to stakeholders with different goals (e.g., workers against management). </a:t>
            </a:r>
          </a:p>
          <a:p>
            <a:pPr marL="1206500" lvl="2" indent="-342900"/>
            <a:r>
              <a:rPr lang="en-US" altLang="en-US" dirty="0"/>
              <a:t>As an analyst, we must participate in </a:t>
            </a:r>
            <a:r>
              <a:rPr lang="en-US" altLang="en-US" u="sng" dirty="0"/>
              <a:t>shaping</a:t>
            </a:r>
            <a:r>
              <a:rPr lang="en-US" altLang="en-US" dirty="0"/>
              <a:t> the domain model</a:t>
            </a:r>
            <a:endParaRPr lang="en-HK" altLang="en-US" sz="1800" dirty="0"/>
          </a:p>
          <a:p>
            <a:pPr marL="342900" indent="-342900"/>
            <a:endParaRPr lang="en-HK" altLang="en-US" sz="2800" dirty="0"/>
          </a:p>
          <a:p>
            <a:pPr marL="342900" indent="-342900"/>
            <a:r>
              <a:rPr lang="en-HK" altLang="en-US" sz="2800" dirty="0"/>
              <a:t>Having an explicit model reduces later surprises. </a:t>
            </a:r>
          </a:p>
          <a:p>
            <a:pPr marL="806450" lvl="1" indent="-342900"/>
            <a:endParaRPr lang="en-HK" altLang="en-US" sz="2400" dirty="0"/>
          </a:p>
          <a:p>
            <a:pPr marL="806450" lvl="1" indent="-342900"/>
            <a:endParaRPr lang="en-HK" altLang="en-US" sz="2400" dirty="0"/>
          </a:p>
          <a:p>
            <a:pPr marL="806450" lvl="1" indent="-342900"/>
            <a:endParaRPr lang="en-HK" altLang="en-US" sz="2400" dirty="0"/>
          </a:p>
          <a:p>
            <a:pPr marL="342900" indent="-342900"/>
            <a:endParaRPr lang="en-US" altLang="en-US" sz="28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Rectangle 2">
            <a:extLst>
              <a:ext uri="{FF2B5EF4-FFF2-40B4-BE49-F238E27FC236}">
                <a16:creationId xmlns:a16="http://schemas.microsoft.com/office/drawing/2014/main" id="{5A15645D-DF01-4ED4-83F2-75B7EBADE99F}"/>
              </a:ext>
            </a:extLst>
          </p:cNvPr>
          <p:cNvSpPr>
            <a:spLocks noGrp="1" noChangeArrowheads="1"/>
          </p:cNvSpPr>
          <p:nvPr>
            <p:ph type="title"/>
          </p:nvPr>
        </p:nvSpPr>
        <p:spPr/>
        <p:txBody>
          <a:bodyPr/>
          <a:lstStyle/>
          <a:p>
            <a:r>
              <a:rPr lang="en-US" altLang="en-US" dirty="0"/>
              <a:t>How we study the world around us</a:t>
            </a:r>
          </a:p>
        </p:txBody>
      </p:sp>
      <p:sp>
        <p:nvSpPr>
          <p:cNvPr id="486403" name="Rectangle 3">
            <a:extLst>
              <a:ext uri="{FF2B5EF4-FFF2-40B4-BE49-F238E27FC236}">
                <a16:creationId xmlns:a16="http://schemas.microsoft.com/office/drawing/2014/main" id="{2B64FC72-3042-43C0-8F5C-9AC769BC7460}"/>
              </a:ext>
            </a:extLst>
          </p:cNvPr>
          <p:cNvSpPr>
            <a:spLocks noGrp="1" noChangeArrowheads="1"/>
          </p:cNvSpPr>
          <p:nvPr>
            <p:ph idx="1"/>
          </p:nvPr>
        </p:nvSpPr>
        <p:spPr>
          <a:xfrm>
            <a:off x="381174" y="1396181"/>
            <a:ext cx="9036050" cy="4953000"/>
          </a:xfrm>
        </p:spPr>
        <p:txBody>
          <a:bodyPr/>
          <a:lstStyle/>
          <a:p>
            <a:pPr marL="342900" indent="-342900"/>
            <a:r>
              <a:rPr lang="en-US" altLang="en-US" dirty="0"/>
              <a:t>people have a set of assumptions about a topic they study  </a:t>
            </a:r>
          </a:p>
          <a:p>
            <a:pPr marL="342900" indent="-342900"/>
            <a:r>
              <a:rPr lang="en-US" altLang="en-US" dirty="0"/>
              <a:t>this set of assumptions concerns/affects:</a:t>
            </a:r>
          </a:p>
          <a:p>
            <a:pPr marL="742950" lvl="1" indent="-285750"/>
            <a:r>
              <a:rPr lang="en-US" altLang="en-US" dirty="0"/>
              <a:t>how knowledge is gathered</a:t>
            </a:r>
          </a:p>
          <a:p>
            <a:pPr marL="742950" lvl="1" indent="-285750"/>
            <a:r>
              <a:rPr lang="en-US" altLang="en-US" dirty="0"/>
              <a:t>how the world (they know) is organized</a:t>
            </a:r>
          </a:p>
          <a:p>
            <a:pPr marL="342900" indent="-342900"/>
            <a:r>
              <a:rPr lang="en-US" altLang="en-US" dirty="0"/>
              <a:t>this results in two dimensions:</a:t>
            </a:r>
          </a:p>
          <a:p>
            <a:pPr marL="742950" lvl="1" indent="-285750"/>
            <a:r>
              <a:rPr lang="en-US" altLang="en-US" dirty="0"/>
              <a:t>subjective-objective (</a:t>
            </a:r>
            <a:r>
              <a:rPr lang="en-US" altLang="en-US" dirty="0" err="1"/>
              <a:t>w.r.t.</a:t>
            </a:r>
            <a:r>
              <a:rPr lang="en-US" altLang="en-US" dirty="0"/>
              <a:t> knowledge)</a:t>
            </a:r>
          </a:p>
          <a:p>
            <a:pPr marL="742950" lvl="1" indent="-285750"/>
            <a:r>
              <a:rPr lang="en-US" altLang="en-US" dirty="0"/>
              <a:t>conflict-order (</a:t>
            </a:r>
            <a:r>
              <a:rPr lang="en-US" altLang="en-US" dirty="0" err="1"/>
              <a:t>w.r.t.</a:t>
            </a:r>
            <a:r>
              <a:rPr lang="en-US" altLang="en-US" dirty="0"/>
              <a:t> the world)</a:t>
            </a:r>
          </a:p>
          <a:p>
            <a:pPr marL="342900" indent="-342900"/>
            <a:r>
              <a:rPr lang="en-US" altLang="en-US" dirty="0"/>
              <a:t>which results in 4 basic positions to requirements engineering that an analyst can take</a:t>
            </a:r>
          </a:p>
          <a:p>
            <a:pPr marL="342900" indent="-342900"/>
            <a:endParaRPr lang="en-US" alt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Rectangle 2">
            <a:extLst>
              <a:ext uri="{FF2B5EF4-FFF2-40B4-BE49-F238E27FC236}">
                <a16:creationId xmlns:a16="http://schemas.microsoft.com/office/drawing/2014/main" id="{7686F517-4A49-4FD3-81E5-101B2DB969EB}"/>
              </a:ext>
            </a:extLst>
          </p:cNvPr>
          <p:cNvSpPr>
            <a:spLocks noGrp="1" noChangeArrowheads="1"/>
          </p:cNvSpPr>
          <p:nvPr>
            <p:ph type="title"/>
          </p:nvPr>
        </p:nvSpPr>
        <p:spPr/>
        <p:txBody>
          <a:bodyPr/>
          <a:lstStyle/>
          <a:p>
            <a:r>
              <a:rPr lang="en-US" altLang="en-US" dirty="0"/>
              <a:t>The Positions of Analyst in RE</a:t>
            </a:r>
          </a:p>
        </p:txBody>
      </p:sp>
      <p:sp>
        <p:nvSpPr>
          <p:cNvPr id="488451" name="Rectangle 3">
            <a:extLst>
              <a:ext uri="{FF2B5EF4-FFF2-40B4-BE49-F238E27FC236}">
                <a16:creationId xmlns:a16="http://schemas.microsoft.com/office/drawing/2014/main" id="{9070B0ED-FC9A-4DC6-A23B-A90E5CF62569}"/>
              </a:ext>
            </a:extLst>
          </p:cNvPr>
          <p:cNvSpPr>
            <a:spLocks noGrp="1" noChangeArrowheads="1"/>
          </p:cNvSpPr>
          <p:nvPr>
            <p:ph idx="1"/>
          </p:nvPr>
        </p:nvSpPr>
        <p:spPr>
          <a:xfrm>
            <a:off x="379412" y="1600200"/>
            <a:ext cx="9339262" cy="4953000"/>
          </a:xfrm>
        </p:spPr>
        <p:txBody>
          <a:bodyPr/>
          <a:lstStyle/>
          <a:p>
            <a:pPr marL="514350" indent="-514350">
              <a:buFont typeface="+mj-lt"/>
              <a:buAutoNum type="arabicPeriod"/>
            </a:pPr>
            <a:r>
              <a:rPr lang="en-US" altLang="en-US" sz="2800" b="0" dirty="0"/>
              <a:t>functional</a:t>
            </a:r>
            <a:r>
              <a:rPr lang="en-US" altLang="en-US" sz="2800" dirty="0"/>
              <a:t> (</a:t>
            </a:r>
            <a:r>
              <a:rPr lang="en-US" altLang="en-US" sz="2800" dirty="0" err="1"/>
              <a:t>objective+order</a:t>
            </a:r>
            <a:r>
              <a:rPr lang="en-US" altLang="en-US" sz="2800" dirty="0"/>
              <a:t>): the analyst is the expert who empirically seeks the truth</a:t>
            </a:r>
          </a:p>
          <a:p>
            <a:pPr marL="514350" indent="-514350">
              <a:buFont typeface="+mj-lt"/>
              <a:buAutoNum type="arabicPeriod"/>
            </a:pPr>
            <a:r>
              <a:rPr lang="en-US" altLang="en-US" sz="2800" b="0" dirty="0"/>
              <a:t>social-relativism</a:t>
            </a:r>
            <a:r>
              <a:rPr lang="en-US" altLang="en-US" sz="2800" dirty="0"/>
              <a:t> (</a:t>
            </a:r>
            <a:r>
              <a:rPr lang="en-US" altLang="en-US" sz="2800" dirty="0" err="1"/>
              <a:t>subjective+order</a:t>
            </a:r>
            <a:r>
              <a:rPr lang="en-US" altLang="en-US" sz="2800" dirty="0"/>
              <a:t>): the analyst is a `change agent’. RE is a learning process guided by the analyst</a:t>
            </a:r>
          </a:p>
          <a:p>
            <a:pPr marL="514350" indent="-514350">
              <a:buFont typeface="+mj-lt"/>
              <a:buAutoNum type="arabicPeriod"/>
            </a:pPr>
            <a:r>
              <a:rPr lang="en-US" altLang="en-US" sz="2800" b="0" dirty="0"/>
              <a:t>radical-structuralism</a:t>
            </a:r>
            <a:r>
              <a:rPr lang="en-US" altLang="en-US" sz="2800" dirty="0"/>
              <a:t> (</a:t>
            </a:r>
            <a:r>
              <a:rPr lang="en-US" altLang="en-US" sz="2800" dirty="0" err="1"/>
              <a:t>objective+conflict</a:t>
            </a:r>
            <a:r>
              <a:rPr lang="en-US" altLang="en-US" sz="2800" dirty="0"/>
              <a:t>): there is a struggle between classes; the analyst chooses for either party</a:t>
            </a:r>
          </a:p>
          <a:p>
            <a:pPr marL="514350" indent="-514350">
              <a:buFont typeface="+mj-lt"/>
              <a:buAutoNum type="arabicPeriod"/>
            </a:pPr>
            <a:r>
              <a:rPr lang="en-US" altLang="en-US" sz="2800" b="0" dirty="0" err="1"/>
              <a:t>neohumanism</a:t>
            </a:r>
            <a:r>
              <a:rPr lang="en-US" altLang="en-US" sz="2800" dirty="0"/>
              <a:t> (</a:t>
            </a:r>
            <a:r>
              <a:rPr lang="en-US" altLang="en-US" sz="2800" dirty="0" err="1"/>
              <a:t>subjective+conflict</a:t>
            </a:r>
            <a:r>
              <a:rPr lang="en-US" altLang="en-US" sz="2800" dirty="0"/>
              <a:t>): the analyst is kind of a social therapist, bringing parties together</a:t>
            </a:r>
          </a:p>
          <a:p>
            <a:pPr marL="342900" indent="-342900"/>
            <a:endParaRPr lang="en-US" altLang="en-US" sz="2800" b="0" dirty="0"/>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0B37-CAB3-4FE5-9D46-49F4068C6A87}"/>
              </a:ext>
            </a:extLst>
          </p:cNvPr>
          <p:cNvSpPr>
            <a:spLocks noGrp="1"/>
          </p:cNvSpPr>
          <p:nvPr>
            <p:ph type="title"/>
          </p:nvPr>
        </p:nvSpPr>
        <p:spPr>
          <a:xfrm>
            <a:off x="412749" y="266700"/>
            <a:ext cx="9490075" cy="1104900"/>
          </a:xfrm>
        </p:spPr>
        <p:txBody>
          <a:bodyPr/>
          <a:lstStyle/>
          <a:p>
            <a:r>
              <a:rPr lang="en-US" altLang="en-US" sz="3200" i="1" dirty="0"/>
              <a:t>Four positions to RE </a:t>
            </a:r>
            <a:br>
              <a:rPr lang="en-US" altLang="en-US" dirty="0"/>
            </a:br>
            <a:r>
              <a:rPr lang="en-US" altLang="en-US" dirty="0"/>
              <a:t>Functional </a:t>
            </a:r>
            <a:endParaRPr lang="en-HK" dirty="0"/>
          </a:p>
        </p:txBody>
      </p:sp>
      <p:sp>
        <p:nvSpPr>
          <p:cNvPr id="3" name="Content Placeholder 2">
            <a:extLst>
              <a:ext uri="{FF2B5EF4-FFF2-40B4-BE49-F238E27FC236}">
                <a16:creationId xmlns:a16="http://schemas.microsoft.com/office/drawing/2014/main" id="{60CE35CB-82A2-470C-93C1-9D3F4BE26613}"/>
              </a:ext>
            </a:extLst>
          </p:cNvPr>
          <p:cNvSpPr>
            <a:spLocks noGrp="1"/>
          </p:cNvSpPr>
          <p:nvPr>
            <p:ph idx="1"/>
          </p:nvPr>
        </p:nvSpPr>
        <p:spPr/>
        <p:txBody>
          <a:bodyPr/>
          <a:lstStyle/>
          <a:p>
            <a:r>
              <a:rPr lang="en-US" altLang="en-US" sz="2800" b="1" dirty="0"/>
              <a:t>Functional</a:t>
            </a:r>
            <a:r>
              <a:rPr lang="en-US" altLang="en-US" sz="2800" dirty="0"/>
              <a:t>: </a:t>
            </a:r>
            <a:r>
              <a:rPr lang="en-US" altLang="en-US" sz="2800" b="0" dirty="0"/>
              <a:t>functional</a:t>
            </a:r>
            <a:r>
              <a:rPr lang="en-US" altLang="en-US" sz="2800" dirty="0"/>
              <a:t> (</a:t>
            </a:r>
            <a:r>
              <a:rPr lang="en-US" altLang="en-US" sz="2800" dirty="0" err="1"/>
              <a:t>objective+order</a:t>
            </a:r>
            <a:r>
              <a:rPr lang="en-US" altLang="en-US" sz="2800" dirty="0"/>
              <a:t>): the analyst is the expert who empirically seeks the truth</a:t>
            </a:r>
          </a:p>
          <a:p>
            <a:pPr lvl="1"/>
            <a:r>
              <a:rPr lang="en-US" altLang="en-US" sz="2400" dirty="0"/>
              <a:t>Conflicts are solved by management. </a:t>
            </a:r>
          </a:p>
          <a:p>
            <a:pPr lvl="1"/>
            <a:r>
              <a:rPr lang="en-US" altLang="en-US" sz="2400" dirty="0"/>
              <a:t>Management tells how things go. </a:t>
            </a:r>
          </a:p>
          <a:p>
            <a:pPr lvl="1"/>
            <a:r>
              <a:rPr lang="en-US" altLang="en-US" sz="2400" dirty="0"/>
              <a:t>Requirements are well-articulated, shared, objective. </a:t>
            </a:r>
          </a:p>
          <a:p>
            <a:pPr lvl="1"/>
            <a:r>
              <a:rPr lang="en-US" altLang="en-US" sz="2400" dirty="0"/>
              <a:t>Development is formal, rational. </a:t>
            </a:r>
          </a:p>
          <a:p>
            <a:pPr lvl="1"/>
            <a:r>
              <a:rPr lang="en-US" altLang="en-US" sz="2400" dirty="0"/>
              <a:t>Politics is irrelevant. </a:t>
            </a:r>
          </a:p>
          <a:p>
            <a:pPr lvl="1"/>
            <a:r>
              <a:rPr lang="en-US" altLang="en-US" sz="2400" dirty="0"/>
              <a:t>Reality is measurable, and the same to everyone. </a:t>
            </a:r>
          </a:p>
          <a:p>
            <a:pPr lvl="1"/>
            <a:r>
              <a:rPr lang="en-US" altLang="en-US" sz="2400" dirty="0"/>
              <a:t>Design is a technical problem.</a:t>
            </a:r>
          </a:p>
          <a:p>
            <a:endParaRPr lang="en-US" altLang="en-US" sz="2800" dirty="0"/>
          </a:p>
          <a:p>
            <a:endParaRPr lang="en-US" altLang="en-US" sz="2800" dirty="0"/>
          </a:p>
          <a:p>
            <a:endParaRPr lang="en-HK" sz="2800" dirty="0"/>
          </a:p>
        </p:txBody>
      </p:sp>
      <p:sp>
        <p:nvSpPr>
          <p:cNvPr id="4" name="Slide Number Placeholder 3">
            <a:extLst>
              <a:ext uri="{FF2B5EF4-FFF2-40B4-BE49-F238E27FC236}">
                <a16:creationId xmlns:a16="http://schemas.microsoft.com/office/drawing/2014/main" id="{8C72E707-17E8-48F9-B4B8-48D2AF482168}"/>
              </a:ext>
            </a:extLst>
          </p:cNvPr>
          <p:cNvSpPr>
            <a:spLocks noGrp="1"/>
          </p:cNvSpPr>
          <p:nvPr>
            <p:ph type="sldNum" sz="quarter" idx="12"/>
          </p:nvPr>
        </p:nvSpPr>
        <p:spPr/>
        <p:txBody>
          <a:bodyPr/>
          <a:lstStyle/>
          <a:p>
            <a:pPr>
              <a:defRPr/>
            </a:pPr>
            <a:fld id="{63B8F44C-0EDE-4D7D-9086-BD1CF3CE7AF7}" type="slidenum">
              <a:rPr lang="en-US" smtClean="0"/>
              <a:pPr>
                <a:defRPr/>
              </a:pPr>
              <a:t>17</a:t>
            </a:fld>
            <a:endParaRPr lang="en-US"/>
          </a:p>
        </p:txBody>
      </p:sp>
    </p:spTree>
    <p:extLst>
      <p:ext uri="{BB962C8B-B14F-4D97-AF65-F5344CB8AC3E}">
        <p14:creationId xmlns:p14="http://schemas.microsoft.com/office/powerpoint/2010/main" val="118745816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0B37-CAB3-4FE5-9D46-49F4068C6A87}"/>
              </a:ext>
            </a:extLst>
          </p:cNvPr>
          <p:cNvSpPr>
            <a:spLocks noGrp="1"/>
          </p:cNvSpPr>
          <p:nvPr>
            <p:ph type="title"/>
          </p:nvPr>
        </p:nvSpPr>
        <p:spPr>
          <a:xfrm>
            <a:off x="412749" y="266700"/>
            <a:ext cx="9490075" cy="1104900"/>
          </a:xfrm>
        </p:spPr>
        <p:txBody>
          <a:bodyPr/>
          <a:lstStyle/>
          <a:p>
            <a:r>
              <a:rPr lang="en-US" altLang="en-US" sz="3200" i="1" dirty="0"/>
              <a:t>Four positions to RE </a:t>
            </a:r>
            <a:br>
              <a:rPr lang="en-US" altLang="en-US" sz="4400" i="1" dirty="0"/>
            </a:br>
            <a:r>
              <a:rPr lang="en-US" altLang="en-US" sz="4400" dirty="0"/>
              <a:t>Social-Relativism </a:t>
            </a:r>
            <a:r>
              <a:rPr lang="en-US" altLang="en-US" dirty="0"/>
              <a:t> </a:t>
            </a:r>
            <a:endParaRPr lang="en-HK" dirty="0"/>
          </a:p>
        </p:txBody>
      </p:sp>
      <p:sp>
        <p:nvSpPr>
          <p:cNvPr id="3" name="Content Placeholder 2">
            <a:extLst>
              <a:ext uri="{FF2B5EF4-FFF2-40B4-BE49-F238E27FC236}">
                <a16:creationId xmlns:a16="http://schemas.microsoft.com/office/drawing/2014/main" id="{60CE35CB-82A2-470C-93C1-9D3F4BE26613}"/>
              </a:ext>
            </a:extLst>
          </p:cNvPr>
          <p:cNvSpPr>
            <a:spLocks noGrp="1"/>
          </p:cNvSpPr>
          <p:nvPr>
            <p:ph idx="1"/>
          </p:nvPr>
        </p:nvSpPr>
        <p:spPr/>
        <p:txBody>
          <a:bodyPr/>
          <a:lstStyle/>
          <a:p>
            <a:r>
              <a:rPr lang="en-US" altLang="en-US" sz="2800" b="1" dirty="0"/>
              <a:t>Social-relativism: </a:t>
            </a:r>
            <a:r>
              <a:rPr lang="en-US" altLang="en-US" sz="2800" dirty="0"/>
              <a:t>(</a:t>
            </a:r>
            <a:r>
              <a:rPr lang="en-US" altLang="en-US" sz="2800" dirty="0" err="1"/>
              <a:t>subjective+order</a:t>
            </a:r>
            <a:r>
              <a:rPr lang="en-US" altLang="en-US" sz="2800" dirty="0"/>
              <a:t>): the analyst is a `change agent’</a:t>
            </a:r>
            <a:endParaRPr lang="en-US" altLang="en-US" sz="2800" b="1" dirty="0"/>
          </a:p>
          <a:p>
            <a:pPr lvl="1"/>
            <a:r>
              <a:rPr lang="en-US" altLang="en-US" sz="2400" dirty="0"/>
              <a:t>There is not one truth, there may be different perceptions. </a:t>
            </a:r>
          </a:p>
          <a:p>
            <a:pPr lvl="1"/>
            <a:r>
              <a:rPr lang="en-US" altLang="en-US" sz="2400" dirty="0"/>
              <a:t>An information system is part of a continually changing social environment.</a:t>
            </a:r>
          </a:p>
          <a:p>
            <a:pPr lvl="1"/>
            <a:r>
              <a:rPr lang="en-US" altLang="en-US" sz="2400" dirty="0"/>
              <a:t>System goals result from an organization shaping its own reality. </a:t>
            </a:r>
          </a:p>
          <a:p>
            <a:pPr lvl="1"/>
            <a:r>
              <a:rPr lang="en-US" altLang="en-US" sz="2400" dirty="0"/>
              <a:t>There is no objective criterion of good or bad. </a:t>
            </a:r>
          </a:p>
          <a:p>
            <a:pPr lvl="1"/>
            <a:r>
              <a:rPr lang="en-US" altLang="en-US" sz="2400" dirty="0"/>
              <a:t>The goal is to arrive at a consensus.</a:t>
            </a:r>
          </a:p>
          <a:p>
            <a:endParaRPr lang="en-HK" sz="2400" dirty="0"/>
          </a:p>
        </p:txBody>
      </p:sp>
      <p:sp>
        <p:nvSpPr>
          <p:cNvPr id="4" name="Slide Number Placeholder 3">
            <a:extLst>
              <a:ext uri="{FF2B5EF4-FFF2-40B4-BE49-F238E27FC236}">
                <a16:creationId xmlns:a16="http://schemas.microsoft.com/office/drawing/2014/main" id="{8C72E707-17E8-48F9-B4B8-48D2AF482168}"/>
              </a:ext>
            </a:extLst>
          </p:cNvPr>
          <p:cNvSpPr>
            <a:spLocks noGrp="1"/>
          </p:cNvSpPr>
          <p:nvPr>
            <p:ph type="sldNum" sz="quarter" idx="12"/>
          </p:nvPr>
        </p:nvSpPr>
        <p:spPr/>
        <p:txBody>
          <a:bodyPr/>
          <a:lstStyle/>
          <a:p>
            <a:pPr>
              <a:defRPr/>
            </a:pPr>
            <a:fld id="{63B8F44C-0EDE-4D7D-9086-BD1CF3CE7AF7}" type="slidenum">
              <a:rPr lang="en-US" smtClean="0"/>
              <a:pPr>
                <a:defRPr/>
              </a:pPr>
              <a:t>18</a:t>
            </a:fld>
            <a:endParaRPr lang="en-US"/>
          </a:p>
        </p:txBody>
      </p:sp>
    </p:spTree>
    <p:extLst>
      <p:ext uri="{BB962C8B-B14F-4D97-AF65-F5344CB8AC3E}">
        <p14:creationId xmlns:p14="http://schemas.microsoft.com/office/powerpoint/2010/main" val="21857147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0B37-CAB3-4FE5-9D46-49F4068C6A87}"/>
              </a:ext>
            </a:extLst>
          </p:cNvPr>
          <p:cNvSpPr>
            <a:spLocks noGrp="1"/>
          </p:cNvSpPr>
          <p:nvPr>
            <p:ph type="title"/>
          </p:nvPr>
        </p:nvSpPr>
        <p:spPr>
          <a:xfrm>
            <a:off x="412749" y="266700"/>
            <a:ext cx="9490075" cy="1104900"/>
          </a:xfrm>
        </p:spPr>
        <p:txBody>
          <a:bodyPr/>
          <a:lstStyle/>
          <a:p>
            <a:r>
              <a:rPr lang="en-US" altLang="en-US" sz="3200" i="1" dirty="0"/>
              <a:t>Four positions to RE  </a:t>
            </a:r>
            <a:br>
              <a:rPr lang="en-US" altLang="en-US" sz="3200" i="1" dirty="0"/>
            </a:br>
            <a:r>
              <a:rPr lang="en-US" altLang="en-US" sz="4000" dirty="0"/>
              <a:t>Radical-Structuralism and </a:t>
            </a:r>
            <a:r>
              <a:rPr lang="en-US" altLang="en-US" sz="4000" dirty="0" err="1"/>
              <a:t>Neohumanism</a:t>
            </a:r>
            <a:endParaRPr lang="en-HK" sz="4200" dirty="0"/>
          </a:p>
        </p:txBody>
      </p:sp>
      <p:sp>
        <p:nvSpPr>
          <p:cNvPr id="3" name="Content Placeholder 2">
            <a:extLst>
              <a:ext uri="{FF2B5EF4-FFF2-40B4-BE49-F238E27FC236}">
                <a16:creationId xmlns:a16="http://schemas.microsoft.com/office/drawing/2014/main" id="{60CE35CB-82A2-470C-93C1-9D3F4BE26613}"/>
              </a:ext>
            </a:extLst>
          </p:cNvPr>
          <p:cNvSpPr>
            <a:spLocks noGrp="1"/>
          </p:cNvSpPr>
          <p:nvPr>
            <p:ph idx="1"/>
          </p:nvPr>
        </p:nvSpPr>
        <p:spPr/>
        <p:txBody>
          <a:bodyPr/>
          <a:lstStyle/>
          <a:p>
            <a:r>
              <a:rPr lang="en-HK" altLang="en-US" sz="2800" b="1" dirty="0"/>
              <a:t>Radical-structuralism</a:t>
            </a:r>
            <a:r>
              <a:rPr lang="en-HK" altLang="en-US" sz="2800" dirty="0"/>
              <a:t>:  </a:t>
            </a:r>
            <a:r>
              <a:rPr lang="en-US" altLang="en-US" sz="2800" b="0" dirty="0"/>
              <a:t>radical-structuralism</a:t>
            </a:r>
            <a:r>
              <a:rPr lang="en-US" altLang="en-US" sz="2800" dirty="0"/>
              <a:t> (</a:t>
            </a:r>
            <a:r>
              <a:rPr lang="en-US" altLang="en-US" sz="2800" dirty="0" err="1"/>
              <a:t>objective+conflict</a:t>
            </a:r>
            <a:r>
              <a:rPr lang="en-US" altLang="en-US" sz="2800" dirty="0"/>
              <a:t>): </a:t>
            </a:r>
          </a:p>
          <a:p>
            <a:pPr lvl="1"/>
            <a:r>
              <a:rPr lang="en-US" altLang="en-US" sz="2400" dirty="0"/>
              <a:t> There is a struggle between classes; the analyst chooses for either party</a:t>
            </a:r>
            <a:endParaRPr lang="en-HK" altLang="en-US" sz="2400" dirty="0"/>
          </a:p>
          <a:p>
            <a:pPr lvl="1"/>
            <a:r>
              <a:rPr lang="en-HK" altLang="en-US" sz="2400" dirty="0"/>
              <a:t>There is a fundamental truth, but there also is a fundamental battle between classes. </a:t>
            </a:r>
          </a:p>
          <a:p>
            <a:pPr lvl="1"/>
            <a:r>
              <a:rPr lang="en-HK" altLang="en-US" sz="2400" dirty="0"/>
              <a:t>You may choose for either management (machines replace people, machines guide people’s work, supervision, loss of jobs, less interesting work) or for the workers (enhance </a:t>
            </a:r>
            <a:r>
              <a:rPr lang="en-HK" altLang="en-US" sz="2400" dirty="0" err="1"/>
              <a:t>labor</a:t>
            </a:r>
            <a:r>
              <a:rPr lang="en-HK" altLang="en-US" sz="2400" dirty="0"/>
              <a:t> skills, make work more interesting and challenging).</a:t>
            </a:r>
          </a:p>
          <a:p>
            <a:r>
              <a:rPr lang="en-HK" altLang="en-US" sz="2800" b="1" dirty="0" err="1"/>
              <a:t>Neohumanism</a:t>
            </a:r>
            <a:r>
              <a:rPr lang="en-HK" altLang="en-US" sz="2800" b="1" dirty="0"/>
              <a:t> </a:t>
            </a:r>
            <a:r>
              <a:rPr lang="en-HK" altLang="en-US" sz="2800" dirty="0"/>
              <a:t>(</a:t>
            </a:r>
            <a:r>
              <a:rPr lang="en-HK" altLang="en-US" sz="2800" dirty="0" err="1"/>
              <a:t>subjective+conflict</a:t>
            </a:r>
            <a:r>
              <a:rPr lang="en-HK" altLang="en-US" sz="2800" dirty="0"/>
              <a:t>): rather hypothetical; emancipation, remove barriers</a:t>
            </a:r>
          </a:p>
          <a:p>
            <a:endParaRPr lang="en-HK" sz="2400" dirty="0"/>
          </a:p>
        </p:txBody>
      </p:sp>
      <p:sp>
        <p:nvSpPr>
          <p:cNvPr id="4" name="Slide Number Placeholder 3">
            <a:extLst>
              <a:ext uri="{FF2B5EF4-FFF2-40B4-BE49-F238E27FC236}">
                <a16:creationId xmlns:a16="http://schemas.microsoft.com/office/drawing/2014/main" id="{8C72E707-17E8-48F9-B4B8-48D2AF482168}"/>
              </a:ext>
            </a:extLst>
          </p:cNvPr>
          <p:cNvSpPr>
            <a:spLocks noGrp="1"/>
          </p:cNvSpPr>
          <p:nvPr>
            <p:ph type="sldNum" sz="quarter" idx="12"/>
          </p:nvPr>
        </p:nvSpPr>
        <p:spPr/>
        <p:txBody>
          <a:bodyPr/>
          <a:lstStyle/>
          <a:p>
            <a:pPr>
              <a:defRPr/>
            </a:pPr>
            <a:fld id="{63B8F44C-0EDE-4D7D-9086-BD1CF3CE7AF7}" type="slidenum">
              <a:rPr lang="en-US" smtClean="0"/>
              <a:pPr>
                <a:defRPr/>
              </a:pPr>
              <a:t>19</a:t>
            </a:fld>
            <a:endParaRPr lang="en-US"/>
          </a:p>
        </p:txBody>
      </p:sp>
    </p:spTree>
    <p:extLst>
      <p:ext uri="{BB962C8B-B14F-4D97-AF65-F5344CB8AC3E}">
        <p14:creationId xmlns:p14="http://schemas.microsoft.com/office/powerpoint/2010/main" val="409235064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2B70F-E02C-EAC5-A8EA-24FF895515E0}"/>
              </a:ext>
            </a:extLst>
          </p:cNvPr>
          <p:cNvSpPr>
            <a:spLocks noGrp="1"/>
          </p:cNvSpPr>
          <p:nvPr>
            <p:ph type="title"/>
          </p:nvPr>
        </p:nvSpPr>
        <p:spPr/>
        <p:txBody>
          <a:bodyPr/>
          <a:lstStyle/>
          <a:p>
            <a:r>
              <a:rPr lang="en-US" dirty="0"/>
              <a:t>Example</a:t>
            </a:r>
            <a:endParaRPr lang="en-HK" dirty="0"/>
          </a:p>
        </p:txBody>
      </p:sp>
      <p:sp>
        <p:nvSpPr>
          <p:cNvPr id="3" name="Content Placeholder 2">
            <a:extLst>
              <a:ext uri="{FF2B5EF4-FFF2-40B4-BE49-F238E27FC236}">
                <a16:creationId xmlns:a16="http://schemas.microsoft.com/office/drawing/2014/main" id="{B34B9D7E-20F2-72E5-7399-5D8CDDC3DD20}"/>
              </a:ext>
            </a:extLst>
          </p:cNvPr>
          <p:cNvSpPr>
            <a:spLocks noGrp="1"/>
          </p:cNvSpPr>
          <p:nvPr>
            <p:ph idx="1"/>
          </p:nvPr>
        </p:nvSpPr>
        <p:spPr>
          <a:xfrm>
            <a:off x="281781" y="1442634"/>
            <a:ext cx="9339262" cy="4953000"/>
          </a:xfrm>
        </p:spPr>
        <p:txBody>
          <a:bodyPr/>
          <a:lstStyle/>
          <a:p>
            <a:r>
              <a:rPr lang="en-US" sz="2800" dirty="0"/>
              <a:t>“</a:t>
            </a:r>
            <a:r>
              <a:rPr lang="en-US" sz="2800" dirty="0">
                <a:solidFill>
                  <a:srgbClr val="FF0000"/>
                </a:solidFill>
              </a:rPr>
              <a:t>As a customer, I want to buy PS5 from the website.</a:t>
            </a:r>
            <a:r>
              <a:rPr lang="en-US" sz="2800" dirty="0"/>
              <a:t>”</a:t>
            </a:r>
          </a:p>
          <a:p>
            <a:pPr lvl="1"/>
            <a:r>
              <a:rPr lang="en-US" sz="2400" dirty="0"/>
              <a:t>This is a functional and verifiable requirement.</a:t>
            </a:r>
          </a:p>
          <a:p>
            <a:r>
              <a:rPr lang="en-US" sz="2800" dirty="0"/>
              <a:t>Development Team’s </a:t>
            </a:r>
            <a:r>
              <a:rPr lang="en-US" sz="2800" b="1" dirty="0"/>
              <a:t>Expectation</a:t>
            </a:r>
            <a:r>
              <a:rPr lang="en-US" sz="2800" dirty="0"/>
              <a:t>: Delivering the requirement will make the customer happy.</a:t>
            </a:r>
          </a:p>
          <a:p>
            <a:r>
              <a:rPr lang="en-US" sz="2800" dirty="0"/>
              <a:t>Sufficient? Many other concerns …</a:t>
            </a:r>
          </a:p>
          <a:p>
            <a:pPr lvl="1"/>
            <a:r>
              <a:rPr lang="en-US" sz="2400" dirty="0"/>
              <a:t>[Efficiency Issue] How about the customer needs to wait 30 minutes after each click or the input to each textbox on the website to complete a purchase of an item?</a:t>
            </a:r>
          </a:p>
          <a:p>
            <a:pPr lvl="1"/>
            <a:r>
              <a:rPr lang="en-US" sz="2400" dirty="0"/>
              <a:t>[Scalability Issue] How about the website only allows exactly one customer to buy exactly one item at any time?</a:t>
            </a:r>
          </a:p>
          <a:p>
            <a:pPr lvl="1"/>
            <a:r>
              <a:rPr lang="en-US" sz="2400" dirty="0"/>
              <a:t>…</a:t>
            </a:r>
          </a:p>
          <a:p>
            <a:r>
              <a:rPr lang="en-US" sz="2800" dirty="0"/>
              <a:t>We must know the non-functional part of the requirements</a:t>
            </a:r>
            <a:endParaRPr lang="en-HK" sz="2800" dirty="0"/>
          </a:p>
        </p:txBody>
      </p:sp>
      <p:sp>
        <p:nvSpPr>
          <p:cNvPr id="4" name="Slide Number Placeholder 3">
            <a:extLst>
              <a:ext uri="{FF2B5EF4-FFF2-40B4-BE49-F238E27FC236}">
                <a16:creationId xmlns:a16="http://schemas.microsoft.com/office/drawing/2014/main" id="{C3B6AF36-99CE-6C0D-1CEC-CFEC4344DB45}"/>
              </a:ext>
            </a:extLst>
          </p:cNvPr>
          <p:cNvSpPr>
            <a:spLocks noGrp="1"/>
          </p:cNvSpPr>
          <p:nvPr>
            <p:ph type="sldNum" sz="quarter" idx="12"/>
          </p:nvPr>
        </p:nvSpPr>
        <p:spPr/>
        <p:txBody>
          <a:bodyPr/>
          <a:lstStyle/>
          <a:p>
            <a:pPr>
              <a:defRPr/>
            </a:pPr>
            <a:fld id="{63B8F44C-0EDE-4D7D-9086-BD1CF3CE7AF7}" type="slidenum">
              <a:rPr lang="en-US" smtClean="0"/>
              <a:pPr>
                <a:defRPr/>
              </a:pPr>
              <a:t>2</a:t>
            </a:fld>
            <a:endParaRPr lang="en-US" dirty="0"/>
          </a:p>
        </p:txBody>
      </p:sp>
    </p:spTree>
    <p:extLst>
      <p:ext uri="{BB962C8B-B14F-4D97-AF65-F5344CB8AC3E}">
        <p14:creationId xmlns:p14="http://schemas.microsoft.com/office/powerpoint/2010/main" val="63000860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AF68-17AF-41BC-B1CC-6A3034CDA968}"/>
              </a:ext>
            </a:extLst>
          </p:cNvPr>
          <p:cNvSpPr>
            <a:spLocks noGrp="1"/>
          </p:cNvSpPr>
          <p:nvPr>
            <p:ph type="title"/>
          </p:nvPr>
        </p:nvSpPr>
        <p:spPr/>
        <p:txBody>
          <a:bodyPr/>
          <a:lstStyle/>
          <a:p>
            <a:r>
              <a:rPr lang="en-US" altLang="en-US" dirty="0"/>
              <a:t>Requirements Elicitation</a:t>
            </a:r>
            <a:endParaRPr lang="en-HK" dirty="0"/>
          </a:p>
        </p:txBody>
      </p:sp>
      <p:sp>
        <p:nvSpPr>
          <p:cNvPr id="3" name="Content Placeholder 2">
            <a:extLst>
              <a:ext uri="{FF2B5EF4-FFF2-40B4-BE49-F238E27FC236}">
                <a16:creationId xmlns:a16="http://schemas.microsoft.com/office/drawing/2014/main" id="{A62965A2-9CF8-4135-9ED0-6D7692284889}"/>
              </a:ext>
            </a:extLst>
          </p:cNvPr>
          <p:cNvSpPr>
            <a:spLocks noGrp="1"/>
          </p:cNvSpPr>
          <p:nvPr>
            <p:ph idx="1"/>
          </p:nvPr>
        </p:nvSpPr>
        <p:spPr/>
        <p:txBody>
          <a:bodyPr/>
          <a:lstStyle/>
          <a:p>
            <a:r>
              <a:rPr lang="en-US" sz="2800" dirty="0"/>
              <a:t>After knowing the position we play in the RE process of a project, the next thing we do is to collect the requirements.</a:t>
            </a:r>
          </a:p>
          <a:p>
            <a:r>
              <a:rPr lang="en-US" sz="2800" dirty="0"/>
              <a:t>The activities in the requirements elicitation process can be classified into five types. </a:t>
            </a:r>
          </a:p>
          <a:p>
            <a:pPr marL="1027113" lvl="1" indent="-514350">
              <a:buFont typeface="+mj-lt"/>
              <a:buAutoNum type="arabicPeriod"/>
            </a:pPr>
            <a:r>
              <a:rPr lang="en-HK" sz="2400" dirty="0"/>
              <a:t>Understanding the application domain</a:t>
            </a:r>
          </a:p>
          <a:p>
            <a:pPr marL="1027113" lvl="1" indent="-514350">
              <a:buFont typeface="+mj-lt"/>
              <a:buAutoNum type="arabicPeriod"/>
            </a:pPr>
            <a:r>
              <a:rPr lang="en-US" sz="2400" dirty="0"/>
              <a:t>Identifying the sources of requirements</a:t>
            </a:r>
          </a:p>
          <a:p>
            <a:pPr marL="1027113" lvl="1" indent="-514350">
              <a:buFont typeface="+mj-lt"/>
              <a:buAutoNum type="arabicPeriod"/>
            </a:pPr>
            <a:r>
              <a:rPr lang="en-HK" sz="2400" dirty="0"/>
              <a:t>Analysing the stakeholders</a:t>
            </a:r>
          </a:p>
          <a:p>
            <a:pPr marL="1027113" lvl="1" indent="-514350">
              <a:buFont typeface="+mj-lt"/>
              <a:buAutoNum type="arabicPeriod"/>
            </a:pPr>
            <a:r>
              <a:rPr lang="en-US" sz="2400" dirty="0"/>
              <a:t>Selecting the techniques, approaches, and tools to use</a:t>
            </a:r>
            <a:endParaRPr lang="en-HK" sz="2400" dirty="0"/>
          </a:p>
          <a:p>
            <a:pPr marL="1027113" lvl="1" indent="-514350">
              <a:buFont typeface="+mj-lt"/>
              <a:buAutoNum type="arabicPeriod"/>
            </a:pPr>
            <a:r>
              <a:rPr lang="en-US" sz="2400" dirty="0"/>
              <a:t>Eliciting the requirements from stakeholders and other sources</a:t>
            </a:r>
          </a:p>
          <a:p>
            <a:pPr marL="512763" lvl="1" indent="0">
              <a:buNone/>
            </a:pPr>
            <a:r>
              <a:rPr lang="en-US" sz="2400" dirty="0"/>
              <a:t>Since Elicitation is an iterative process, we cannot finish one type before starting another.  </a:t>
            </a:r>
          </a:p>
        </p:txBody>
      </p:sp>
      <p:sp>
        <p:nvSpPr>
          <p:cNvPr id="4" name="Slide Number Placeholder 3">
            <a:extLst>
              <a:ext uri="{FF2B5EF4-FFF2-40B4-BE49-F238E27FC236}">
                <a16:creationId xmlns:a16="http://schemas.microsoft.com/office/drawing/2014/main" id="{819DBED7-E18C-4ACC-B0A3-D10F8EA7F497}"/>
              </a:ext>
            </a:extLst>
          </p:cNvPr>
          <p:cNvSpPr>
            <a:spLocks noGrp="1"/>
          </p:cNvSpPr>
          <p:nvPr>
            <p:ph type="sldNum" sz="quarter" idx="12"/>
          </p:nvPr>
        </p:nvSpPr>
        <p:spPr/>
        <p:txBody>
          <a:bodyPr/>
          <a:lstStyle/>
          <a:p>
            <a:pPr>
              <a:defRPr/>
            </a:pPr>
            <a:fld id="{63B8F44C-0EDE-4D7D-9086-BD1CF3CE7AF7}" type="slidenum">
              <a:rPr lang="en-US" smtClean="0"/>
              <a:pPr>
                <a:defRPr/>
              </a:pPr>
              <a:t>20</a:t>
            </a:fld>
            <a:endParaRPr lang="en-US"/>
          </a:p>
        </p:txBody>
      </p:sp>
    </p:spTree>
    <p:extLst>
      <p:ext uri="{BB962C8B-B14F-4D97-AF65-F5344CB8AC3E}">
        <p14:creationId xmlns:p14="http://schemas.microsoft.com/office/powerpoint/2010/main" val="3518071233"/>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AF68-17AF-41BC-B1CC-6A3034CDA968}"/>
              </a:ext>
            </a:extLst>
          </p:cNvPr>
          <p:cNvSpPr>
            <a:spLocks noGrp="1"/>
          </p:cNvSpPr>
          <p:nvPr>
            <p:ph type="title"/>
          </p:nvPr>
        </p:nvSpPr>
        <p:spPr/>
        <p:txBody>
          <a:bodyPr/>
          <a:lstStyle/>
          <a:p>
            <a:r>
              <a:rPr lang="en-US" altLang="en-US" sz="3600" i="1" dirty="0"/>
              <a:t>Requirements Elicitation</a:t>
            </a:r>
            <a:br>
              <a:rPr lang="en-US" altLang="en-US" sz="3600" dirty="0"/>
            </a:br>
            <a:r>
              <a:rPr lang="en-US" altLang="en-US" sz="3600" dirty="0"/>
              <a:t>1. </a:t>
            </a:r>
            <a:r>
              <a:rPr lang="en-HK" sz="3600" dirty="0"/>
              <a:t>Understanding the application domain</a:t>
            </a:r>
          </a:p>
        </p:txBody>
      </p:sp>
      <p:sp>
        <p:nvSpPr>
          <p:cNvPr id="3" name="Content Placeholder 2">
            <a:extLst>
              <a:ext uri="{FF2B5EF4-FFF2-40B4-BE49-F238E27FC236}">
                <a16:creationId xmlns:a16="http://schemas.microsoft.com/office/drawing/2014/main" id="{A62965A2-9CF8-4135-9ED0-6D7692284889}"/>
              </a:ext>
            </a:extLst>
          </p:cNvPr>
          <p:cNvSpPr>
            <a:spLocks noGrp="1"/>
          </p:cNvSpPr>
          <p:nvPr>
            <p:ph idx="1"/>
          </p:nvPr>
        </p:nvSpPr>
        <p:spPr/>
        <p:txBody>
          <a:bodyPr/>
          <a:lstStyle/>
          <a:p>
            <a:r>
              <a:rPr lang="en-US" sz="2800" dirty="0"/>
              <a:t>Start from understanding the application domain</a:t>
            </a:r>
          </a:p>
          <a:p>
            <a:endParaRPr lang="en-US" sz="2800" dirty="0"/>
          </a:p>
          <a:p>
            <a:r>
              <a:rPr lang="en-US" sz="2800" dirty="0"/>
              <a:t>The current environment of the system needs to be thoroughly explored including the political, organizational, and social aspects related to the system, in addition to any constraints they may enforce upon the system and its development.</a:t>
            </a:r>
            <a:endParaRPr lang="en-HK" sz="2800" dirty="0"/>
          </a:p>
        </p:txBody>
      </p:sp>
      <p:sp>
        <p:nvSpPr>
          <p:cNvPr id="4" name="Slide Number Placeholder 3">
            <a:extLst>
              <a:ext uri="{FF2B5EF4-FFF2-40B4-BE49-F238E27FC236}">
                <a16:creationId xmlns:a16="http://schemas.microsoft.com/office/drawing/2014/main" id="{819DBED7-E18C-4ACC-B0A3-D10F8EA7F497}"/>
              </a:ext>
            </a:extLst>
          </p:cNvPr>
          <p:cNvSpPr>
            <a:spLocks noGrp="1"/>
          </p:cNvSpPr>
          <p:nvPr>
            <p:ph type="sldNum" sz="quarter" idx="12"/>
          </p:nvPr>
        </p:nvSpPr>
        <p:spPr/>
        <p:txBody>
          <a:bodyPr/>
          <a:lstStyle/>
          <a:p>
            <a:pPr>
              <a:defRPr/>
            </a:pPr>
            <a:fld id="{63B8F44C-0EDE-4D7D-9086-BD1CF3CE7AF7}" type="slidenum">
              <a:rPr lang="en-US" smtClean="0"/>
              <a:pPr>
                <a:defRPr/>
              </a:pPr>
              <a:t>21</a:t>
            </a:fld>
            <a:endParaRPr lang="en-US"/>
          </a:p>
        </p:txBody>
      </p:sp>
    </p:spTree>
    <p:extLst>
      <p:ext uri="{BB962C8B-B14F-4D97-AF65-F5344CB8AC3E}">
        <p14:creationId xmlns:p14="http://schemas.microsoft.com/office/powerpoint/2010/main" val="403265328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AF68-17AF-41BC-B1CC-6A3034CDA968}"/>
              </a:ext>
            </a:extLst>
          </p:cNvPr>
          <p:cNvSpPr>
            <a:spLocks noGrp="1"/>
          </p:cNvSpPr>
          <p:nvPr>
            <p:ph type="title"/>
          </p:nvPr>
        </p:nvSpPr>
        <p:spPr>
          <a:xfrm>
            <a:off x="412749" y="266700"/>
            <a:ext cx="9490075" cy="1104900"/>
          </a:xfrm>
        </p:spPr>
        <p:txBody>
          <a:bodyPr/>
          <a:lstStyle/>
          <a:p>
            <a:r>
              <a:rPr lang="en-US" altLang="en-US" sz="3600" i="1" dirty="0"/>
              <a:t>Requirements Elicitation</a:t>
            </a:r>
            <a:br>
              <a:rPr lang="en-US" altLang="en-US" sz="3600" dirty="0"/>
            </a:br>
            <a:r>
              <a:rPr lang="en-US" altLang="en-US" sz="3600" dirty="0"/>
              <a:t>2. </a:t>
            </a:r>
            <a:r>
              <a:rPr lang="en-US" sz="4000" dirty="0"/>
              <a:t>Identifying the sources of requirements</a:t>
            </a:r>
            <a:endParaRPr lang="en-HK" dirty="0"/>
          </a:p>
        </p:txBody>
      </p:sp>
      <p:sp>
        <p:nvSpPr>
          <p:cNvPr id="3" name="Content Placeholder 2">
            <a:extLst>
              <a:ext uri="{FF2B5EF4-FFF2-40B4-BE49-F238E27FC236}">
                <a16:creationId xmlns:a16="http://schemas.microsoft.com/office/drawing/2014/main" id="{A62965A2-9CF8-4135-9ED0-6D7692284889}"/>
              </a:ext>
            </a:extLst>
          </p:cNvPr>
          <p:cNvSpPr>
            <a:spLocks noGrp="1"/>
          </p:cNvSpPr>
          <p:nvPr>
            <p:ph idx="1"/>
          </p:nvPr>
        </p:nvSpPr>
        <p:spPr>
          <a:xfrm>
            <a:off x="412750" y="1676400"/>
            <a:ext cx="9339262" cy="4953000"/>
          </a:xfrm>
        </p:spPr>
        <p:txBody>
          <a:bodyPr/>
          <a:lstStyle/>
          <a:p>
            <a:r>
              <a:rPr lang="en-US" sz="2800" dirty="0"/>
              <a:t>Requirements spread across many sources and exist in different formats. </a:t>
            </a:r>
          </a:p>
          <a:p>
            <a:r>
              <a:rPr lang="en-US" sz="2800" dirty="0"/>
              <a:t>People</a:t>
            </a:r>
          </a:p>
          <a:p>
            <a:pPr lvl="1"/>
            <a:r>
              <a:rPr lang="en-US" sz="2400" dirty="0"/>
              <a:t>Stakeholders: the main source of requirements for the system. </a:t>
            </a:r>
          </a:p>
          <a:p>
            <a:pPr lvl="1"/>
            <a:r>
              <a:rPr lang="en-US" sz="2400" dirty="0"/>
              <a:t>Users and subject matter experts: supply details and needs</a:t>
            </a:r>
          </a:p>
          <a:p>
            <a:r>
              <a:rPr lang="en-US" sz="2800" dirty="0"/>
              <a:t>Things</a:t>
            </a:r>
          </a:p>
          <a:p>
            <a:pPr lvl="1"/>
            <a:r>
              <a:rPr lang="en-US" sz="2400" dirty="0"/>
              <a:t>E.g., Existing systems and operation processes  </a:t>
            </a:r>
          </a:p>
          <a:p>
            <a:pPr lvl="1"/>
            <a:r>
              <a:rPr lang="en-US" sz="2400" dirty="0"/>
              <a:t>E.g., Existing documentation (e.g., manuals, forms, and reports): </a:t>
            </a:r>
          </a:p>
          <a:p>
            <a:pPr lvl="1"/>
            <a:r>
              <a:rPr lang="en-US" sz="2400" dirty="0"/>
              <a:t>provide useful information about the organization, environment, and rationales</a:t>
            </a:r>
            <a:endParaRPr lang="en-HK" sz="2400" dirty="0"/>
          </a:p>
        </p:txBody>
      </p:sp>
      <p:sp>
        <p:nvSpPr>
          <p:cNvPr id="4" name="Slide Number Placeholder 3">
            <a:extLst>
              <a:ext uri="{FF2B5EF4-FFF2-40B4-BE49-F238E27FC236}">
                <a16:creationId xmlns:a16="http://schemas.microsoft.com/office/drawing/2014/main" id="{819DBED7-E18C-4ACC-B0A3-D10F8EA7F497}"/>
              </a:ext>
            </a:extLst>
          </p:cNvPr>
          <p:cNvSpPr>
            <a:spLocks noGrp="1"/>
          </p:cNvSpPr>
          <p:nvPr>
            <p:ph type="sldNum" sz="quarter" idx="12"/>
          </p:nvPr>
        </p:nvSpPr>
        <p:spPr/>
        <p:txBody>
          <a:bodyPr/>
          <a:lstStyle/>
          <a:p>
            <a:pPr>
              <a:defRPr/>
            </a:pPr>
            <a:fld id="{63B8F44C-0EDE-4D7D-9086-BD1CF3CE7AF7}" type="slidenum">
              <a:rPr lang="en-US" smtClean="0"/>
              <a:pPr>
                <a:defRPr/>
              </a:pPr>
              <a:t>22</a:t>
            </a:fld>
            <a:endParaRPr lang="en-US"/>
          </a:p>
        </p:txBody>
      </p:sp>
    </p:spTree>
    <p:extLst>
      <p:ext uri="{BB962C8B-B14F-4D97-AF65-F5344CB8AC3E}">
        <p14:creationId xmlns:p14="http://schemas.microsoft.com/office/powerpoint/2010/main" val="90730778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AF68-17AF-41BC-B1CC-6A3034CDA968}"/>
              </a:ext>
            </a:extLst>
          </p:cNvPr>
          <p:cNvSpPr>
            <a:spLocks noGrp="1"/>
          </p:cNvSpPr>
          <p:nvPr>
            <p:ph type="title"/>
          </p:nvPr>
        </p:nvSpPr>
        <p:spPr/>
        <p:txBody>
          <a:bodyPr/>
          <a:lstStyle/>
          <a:p>
            <a:r>
              <a:rPr lang="en-US" altLang="en-US" sz="3600" i="1" dirty="0"/>
              <a:t>Requirements Elicitation</a:t>
            </a:r>
            <a:br>
              <a:rPr lang="en-US" altLang="en-US" sz="3600" dirty="0"/>
            </a:br>
            <a:r>
              <a:rPr lang="en-US" altLang="en-US" sz="3600" dirty="0"/>
              <a:t>3. </a:t>
            </a:r>
            <a:r>
              <a:rPr lang="en-US" sz="4000" dirty="0"/>
              <a:t>Analyzing the stakeholders</a:t>
            </a:r>
            <a:endParaRPr lang="en-HK" dirty="0"/>
          </a:p>
        </p:txBody>
      </p:sp>
      <p:sp>
        <p:nvSpPr>
          <p:cNvPr id="3" name="Content Placeholder 2">
            <a:extLst>
              <a:ext uri="{FF2B5EF4-FFF2-40B4-BE49-F238E27FC236}">
                <a16:creationId xmlns:a16="http://schemas.microsoft.com/office/drawing/2014/main" id="{A62965A2-9CF8-4135-9ED0-6D7692284889}"/>
              </a:ext>
            </a:extLst>
          </p:cNvPr>
          <p:cNvSpPr>
            <a:spLocks noGrp="1"/>
          </p:cNvSpPr>
          <p:nvPr>
            <p:ph idx="1"/>
          </p:nvPr>
        </p:nvSpPr>
        <p:spPr>
          <a:xfrm>
            <a:off x="412750" y="1676400"/>
            <a:ext cx="9339262" cy="4953000"/>
          </a:xfrm>
        </p:spPr>
        <p:txBody>
          <a:bodyPr/>
          <a:lstStyle/>
          <a:p>
            <a:r>
              <a:rPr lang="en-US" sz="2800" dirty="0"/>
              <a:t>Stakeholders are people who have an interest in the system </a:t>
            </a:r>
          </a:p>
          <a:p>
            <a:pPr lvl="1"/>
            <a:r>
              <a:rPr lang="en-US" sz="2400" dirty="0"/>
              <a:t>Groups and individuals internal and external to the organization. </a:t>
            </a:r>
          </a:p>
          <a:p>
            <a:pPr lvl="1"/>
            <a:r>
              <a:rPr lang="en-US" sz="2400" dirty="0"/>
              <a:t>Customers and direct users of the system </a:t>
            </a:r>
          </a:p>
          <a:p>
            <a:r>
              <a:rPr lang="en-US" sz="2800" dirty="0"/>
              <a:t>Analyze and involve all the relevant stakeholders. </a:t>
            </a:r>
          </a:p>
          <a:p>
            <a:pPr lvl="1"/>
            <a:r>
              <a:rPr lang="en-US" sz="2400" dirty="0"/>
              <a:t>The process of analyzing the stakeholders also often includes identifying key user representatives and product champions (who support the software).</a:t>
            </a:r>
          </a:p>
          <a:p>
            <a:r>
              <a:rPr lang="en-US" sz="2800" dirty="0"/>
              <a:t>Consult them during requirements elicitation.</a:t>
            </a:r>
          </a:p>
        </p:txBody>
      </p:sp>
      <p:sp>
        <p:nvSpPr>
          <p:cNvPr id="4" name="Slide Number Placeholder 3">
            <a:extLst>
              <a:ext uri="{FF2B5EF4-FFF2-40B4-BE49-F238E27FC236}">
                <a16:creationId xmlns:a16="http://schemas.microsoft.com/office/drawing/2014/main" id="{819DBED7-E18C-4ACC-B0A3-D10F8EA7F497}"/>
              </a:ext>
            </a:extLst>
          </p:cNvPr>
          <p:cNvSpPr>
            <a:spLocks noGrp="1"/>
          </p:cNvSpPr>
          <p:nvPr>
            <p:ph type="sldNum" sz="quarter" idx="12"/>
          </p:nvPr>
        </p:nvSpPr>
        <p:spPr/>
        <p:txBody>
          <a:bodyPr/>
          <a:lstStyle/>
          <a:p>
            <a:pPr>
              <a:defRPr/>
            </a:pPr>
            <a:fld id="{63B8F44C-0EDE-4D7D-9086-BD1CF3CE7AF7}" type="slidenum">
              <a:rPr lang="en-US" smtClean="0"/>
              <a:pPr>
                <a:defRPr/>
              </a:pPr>
              <a:t>23</a:t>
            </a:fld>
            <a:endParaRPr lang="en-US"/>
          </a:p>
        </p:txBody>
      </p:sp>
    </p:spTree>
    <p:extLst>
      <p:ext uri="{BB962C8B-B14F-4D97-AF65-F5344CB8AC3E}">
        <p14:creationId xmlns:p14="http://schemas.microsoft.com/office/powerpoint/2010/main" val="36448344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AF68-17AF-41BC-B1CC-6A3034CDA968}"/>
              </a:ext>
            </a:extLst>
          </p:cNvPr>
          <p:cNvSpPr>
            <a:spLocks noGrp="1"/>
          </p:cNvSpPr>
          <p:nvPr>
            <p:ph type="title"/>
          </p:nvPr>
        </p:nvSpPr>
        <p:spPr/>
        <p:txBody>
          <a:bodyPr/>
          <a:lstStyle/>
          <a:p>
            <a:r>
              <a:rPr lang="en-US" altLang="en-US" sz="3600" i="1" dirty="0"/>
              <a:t>Requirements Elicitation</a:t>
            </a:r>
            <a:br>
              <a:rPr lang="en-US" altLang="en-US" sz="3600" dirty="0"/>
            </a:br>
            <a:r>
              <a:rPr lang="en-US" altLang="en-US" sz="3600" dirty="0"/>
              <a:t>4. </a:t>
            </a:r>
            <a:r>
              <a:rPr lang="en-US" sz="2800" dirty="0"/>
              <a:t>Selecting the techniques, approaches, and tools to use</a:t>
            </a:r>
            <a:endParaRPr lang="en-HK" dirty="0"/>
          </a:p>
        </p:txBody>
      </p:sp>
      <p:sp>
        <p:nvSpPr>
          <p:cNvPr id="3" name="Content Placeholder 2">
            <a:extLst>
              <a:ext uri="{FF2B5EF4-FFF2-40B4-BE49-F238E27FC236}">
                <a16:creationId xmlns:a16="http://schemas.microsoft.com/office/drawing/2014/main" id="{A62965A2-9CF8-4135-9ED0-6D7692284889}"/>
              </a:ext>
            </a:extLst>
          </p:cNvPr>
          <p:cNvSpPr>
            <a:spLocks noGrp="1"/>
          </p:cNvSpPr>
          <p:nvPr>
            <p:ph idx="1"/>
          </p:nvPr>
        </p:nvSpPr>
        <p:spPr>
          <a:xfrm>
            <a:off x="412750" y="1676400"/>
            <a:ext cx="9339262" cy="4953000"/>
          </a:xfrm>
        </p:spPr>
        <p:txBody>
          <a:bodyPr/>
          <a:lstStyle/>
          <a:p>
            <a:r>
              <a:rPr lang="en-US" sz="2800" dirty="0"/>
              <a:t>Requirements elicitation is best performed using a variety of techniques (e.g., interviewing and form analysis). </a:t>
            </a:r>
          </a:p>
          <a:p>
            <a:pPr lvl="1"/>
            <a:r>
              <a:rPr lang="en-US" dirty="0"/>
              <a:t>In many projects, several elicitation techniques are employed during and at different software development life cycle stages.</a:t>
            </a:r>
            <a:endParaRPr lang="en-HK" dirty="0"/>
          </a:p>
        </p:txBody>
      </p:sp>
      <p:sp>
        <p:nvSpPr>
          <p:cNvPr id="4" name="Slide Number Placeholder 3">
            <a:extLst>
              <a:ext uri="{FF2B5EF4-FFF2-40B4-BE49-F238E27FC236}">
                <a16:creationId xmlns:a16="http://schemas.microsoft.com/office/drawing/2014/main" id="{819DBED7-E18C-4ACC-B0A3-D10F8EA7F497}"/>
              </a:ext>
            </a:extLst>
          </p:cNvPr>
          <p:cNvSpPr>
            <a:spLocks noGrp="1"/>
          </p:cNvSpPr>
          <p:nvPr>
            <p:ph type="sldNum" sz="quarter" idx="12"/>
          </p:nvPr>
        </p:nvSpPr>
        <p:spPr/>
        <p:txBody>
          <a:bodyPr/>
          <a:lstStyle/>
          <a:p>
            <a:pPr>
              <a:defRPr/>
            </a:pPr>
            <a:fld id="{63B8F44C-0EDE-4D7D-9086-BD1CF3CE7AF7}" type="slidenum">
              <a:rPr lang="en-US" smtClean="0"/>
              <a:pPr>
                <a:defRPr/>
              </a:pPr>
              <a:t>24</a:t>
            </a:fld>
            <a:endParaRPr lang="en-US"/>
          </a:p>
        </p:txBody>
      </p:sp>
    </p:spTree>
    <p:extLst>
      <p:ext uri="{BB962C8B-B14F-4D97-AF65-F5344CB8AC3E}">
        <p14:creationId xmlns:p14="http://schemas.microsoft.com/office/powerpoint/2010/main" val="177910891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AF68-17AF-41BC-B1CC-6A3034CDA968}"/>
              </a:ext>
            </a:extLst>
          </p:cNvPr>
          <p:cNvSpPr>
            <a:spLocks noGrp="1"/>
          </p:cNvSpPr>
          <p:nvPr>
            <p:ph type="title"/>
          </p:nvPr>
        </p:nvSpPr>
        <p:spPr/>
        <p:txBody>
          <a:bodyPr/>
          <a:lstStyle/>
          <a:p>
            <a:r>
              <a:rPr lang="en-US" altLang="en-US" sz="3600" i="1" dirty="0"/>
              <a:t>Requirements Elicitation</a:t>
            </a:r>
            <a:br>
              <a:rPr lang="en-US" altLang="en-US" sz="3600" dirty="0"/>
            </a:br>
            <a:r>
              <a:rPr lang="en-US" altLang="en-US" sz="3600" dirty="0"/>
              <a:t>5. </a:t>
            </a:r>
            <a:r>
              <a:rPr lang="en-US" sz="2400" dirty="0"/>
              <a:t>Eliciting the requirements from stakeholders and other sources</a:t>
            </a:r>
            <a:endParaRPr lang="en-HK" dirty="0"/>
          </a:p>
        </p:txBody>
      </p:sp>
      <p:sp>
        <p:nvSpPr>
          <p:cNvPr id="3" name="Content Placeholder 2">
            <a:extLst>
              <a:ext uri="{FF2B5EF4-FFF2-40B4-BE49-F238E27FC236}">
                <a16:creationId xmlns:a16="http://schemas.microsoft.com/office/drawing/2014/main" id="{A62965A2-9CF8-4135-9ED0-6D7692284889}"/>
              </a:ext>
            </a:extLst>
          </p:cNvPr>
          <p:cNvSpPr>
            <a:spLocks noGrp="1"/>
          </p:cNvSpPr>
          <p:nvPr>
            <p:ph idx="1"/>
          </p:nvPr>
        </p:nvSpPr>
        <p:spPr>
          <a:xfrm>
            <a:off x="412750" y="1676400"/>
            <a:ext cx="9339262" cy="4953000"/>
          </a:xfrm>
        </p:spPr>
        <p:txBody>
          <a:bodyPr/>
          <a:lstStyle/>
          <a:p>
            <a:r>
              <a:rPr lang="en-US" sz="2800" dirty="0"/>
              <a:t>After the above four preparation steps, this step is the actual step to collect requirements.</a:t>
            </a:r>
          </a:p>
          <a:p>
            <a:r>
              <a:rPr lang="en-US" sz="2800" dirty="0"/>
              <a:t>Targets</a:t>
            </a:r>
          </a:p>
          <a:p>
            <a:pPr lvl="1"/>
            <a:r>
              <a:rPr lang="en-US" sz="2400" dirty="0"/>
              <a:t>Establish the scope of the system </a:t>
            </a:r>
          </a:p>
          <a:p>
            <a:pPr lvl="1"/>
            <a:r>
              <a:rPr lang="en-US" sz="2400" dirty="0"/>
              <a:t>Investigate in detail the needs and wants of the stakeholders, especially the users</a:t>
            </a:r>
          </a:p>
          <a:p>
            <a:pPr lvl="1"/>
            <a:r>
              <a:rPr lang="en-US" sz="2400" dirty="0"/>
              <a:t>Determine the future processes the system will perform with respect to the business operations, </a:t>
            </a:r>
          </a:p>
          <a:p>
            <a:pPr lvl="1"/>
            <a:r>
              <a:rPr lang="en-US" sz="2400" dirty="0"/>
              <a:t>Examine how the system may support to satisfy the major objectives (and address the key problems) of the business</a:t>
            </a:r>
            <a:endParaRPr lang="en-HK" sz="2400" dirty="0"/>
          </a:p>
        </p:txBody>
      </p:sp>
      <p:sp>
        <p:nvSpPr>
          <p:cNvPr id="4" name="Slide Number Placeholder 3">
            <a:extLst>
              <a:ext uri="{FF2B5EF4-FFF2-40B4-BE49-F238E27FC236}">
                <a16:creationId xmlns:a16="http://schemas.microsoft.com/office/drawing/2014/main" id="{819DBED7-E18C-4ACC-B0A3-D10F8EA7F497}"/>
              </a:ext>
            </a:extLst>
          </p:cNvPr>
          <p:cNvSpPr>
            <a:spLocks noGrp="1"/>
          </p:cNvSpPr>
          <p:nvPr>
            <p:ph type="sldNum" sz="quarter" idx="12"/>
          </p:nvPr>
        </p:nvSpPr>
        <p:spPr/>
        <p:txBody>
          <a:bodyPr/>
          <a:lstStyle/>
          <a:p>
            <a:pPr>
              <a:defRPr/>
            </a:pPr>
            <a:fld id="{63B8F44C-0EDE-4D7D-9086-BD1CF3CE7AF7}" type="slidenum">
              <a:rPr lang="en-US" smtClean="0"/>
              <a:pPr>
                <a:defRPr/>
              </a:pPr>
              <a:t>25</a:t>
            </a:fld>
            <a:endParaRPr lang="en-US"/>
          </a:p>
        </p:txBody>
      </p:sp>
    </p:spTree>
    <p:extLst>
      <p:ext uri="{BB962C8B-B14F-4D97-AF65-F5344CB8AC3E}">
        <p14:creationId xmlns:p14="http://schemas.microsoft.com/office/powerpoint/2010/main" val="13638165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Rectangle 2">
            <a:extLst>
              <a:ext uri="{FF2B5EF4-FFF2-40B4-BE49-F238E27FC236}">
                <a16:creationId xmlns:a16="http://schemas.microsoft.com/office/drawing/2014/main" id="{C6C8BC97-A44D-46AD-AE65-5AC32EFDEC23}"/>
              </a:ext>
            </a:extLst>
          </p:cNvPr>
          <p:cNvSpPr>
            <a:spLocks noGrp="1" noChangeArrowheads="1"/>
          </p:cNvSpPr>
          <p:nvPr>
            <p:ph type="title"/>
          </p:nvPr>
        </p:nvSpPr>
        <p:spPr/>
        <p:txBody>
          <a:bodyPr/>
          <a:lstStyle/>
          <a:p>
            <a:r>
              <a:rPr lang="en-US" altLang="en-US" sz="3200" i="1" dirty="0"/>
              <a:t>Requirements Elicitation </a:t>
            </a:r>
            <a:br>
              <a:rPr lang="en-US" altLang="en-US" sz="3200" i="1" dirty="0"/>
            </a:br>
            <a:r>
              <a:rPr lang="en-US" altLang="en-US" dirty="0"/>
              <a:t>Requirements Elicitation Techniques</a:t>
            </a:r>
          </a:p>
        </p:txBody>
      </p:sp>
      <p:sp>
        <p:nvSpPr>
          <p:cNvPr id="491523" name="Rectangle 3">
            <a:extLst>
              <a:ext uri="{FF2B5EF4-FFF2-40B4-BE49-F238E27FC236}">
                <a16:creationId xmlns:a16="http://schemas.microsoft.com/office/drawing/2014/main" id="{BA359422-02D0-42CB-AE69-EC4669B42409}"/>
              </a:ext>
            </a:extLst>
          </p:cNvPr>
          <p:cNvSpPr>
            <a:spLocks noGrp="1" noChangeArrowheads="1"/>
          </p:cNvSpPr>
          <p:nvPr>
            <p:ph type="body" sz="half" idx="1"/>
          </p:nvPr>
        </p:nvSpPr>
        <p:spPr>
          <a:xfrm>
            <a:off x="1065213" y="1798638"/>
            <a:ext cx="3852863" cy="4367212"/>
          </a:xfrm>
        </p:spPr>
        <p:txBody>
          <a:bodyPr/>
          <a:lstStyle/>
          <a:p>
            <a:pPr marL="342900" indent="-342900"/>
            <a:r>
              <a:rPr lang="en-US" altLang="en-US" sz="2200" b="1" dirty="0"/>
              <a:t>interview</a:t>
            </a:r>
          </a:p>
          <a:p>
            <a:pPr marL="342900" indent="-342900"/>
            <a:r>
              <a:rPr lang="en-US" altLang="en-US" sz="2200" dirty="0"/>
              <a:t>Delphi technique</a:t>
            </a:r>
          </a:p>
          <a:p>
            <a:pPr marL="342900" indent="-342900"/>
            <a:r>
              <a:rPr lang="en-US" altLang="en-US" sz="2200" b="1" dirty="0"/>
              <a:t>brainstorming session</a:t>
            </a:r>
          </a:p>
          <a:p>
            <a:pPr marL="342900" indent="-342900"/>
            <a:r>
              <a:rPr lang="en-US" altLang="en-US" sz="2200" b="1" dirty="0"/>
              <a:t>task analysis</a:t>
            </a:r>
          </a:p>
          <a:p>
            <a:pPr marL="342900" indent="-342900"/>
            <a:r>
              <a:rPr lang="en-US" altLang="en-US" sz="2200" b="1" dirty="0"/>
              <a:t>scenario analysis</a:t>
            </a:r>
          </a:p>
          <a:p>
            <a:pPr marL="342900" indent="-342900"/>
            <a:r>
              <a:rPr lang="en-US" altLang="en-US" sz="2200" dirty="0"/>
              <a:t>ethnography</a:t>
            </a:r>
          </a:p>
          <a:p>
            <a:pPr marL="342900" indent="-342900"/>
            <a:r>
              <a:rPr lang="en-US" altLang="en-US" sz="2200" b="1" dirty="0"/>
              <a:t>form analysis</a:t>
            </a:r>
          </a:p>
          <a:p>
            <a:pPr marL="342900" indent="-342900"/>
            <a:r>
              <a:rPr lang="en-US" altLang="en-US" sz="2200" dirty="0"/>
              <a:t>analysis of natural language descriptions</a:t>
            </a:r>
          </a:p>
          <a:p>
            <a:pPr marL="342900" indent="-342900"/>
            <a:r>
              <a:rPr lang="en-US" altLang="en-US" sz="2200" dirty="0"/>
              <a:t>questionnaire</a:t>
            </a:r>
          </a:p>
          <a:p>
            <a:pPr marL="342900" indent="-342900"/>
            <a:endParaRPr lang="en-US" altLang="en-US" sz="2200" dirty="0"/>
          </a:p>
        </p:txBody>
      </p:sp>
      <p:sp>
        <p:nvSpPr>
          <p:cNvPr id="491524" name="Rectangle 4">
            <a:extLst>
              <a:ext uri="{FF2B5EF4-FFF2-40B4-BE49-F238E27FC236}">
                <a16:creationId xmlns:a16="http://schemas.microsoft.com/office/drawing/2014/main" id="{B9B4C671-A457-4CF4-BBF9-1C0A2F7EAB6E}"/>
              </a:ext>
            </a:extLst>
          </p:cNvPr>
          <p:cNvSpPr>
            <a:spLocks noGrp="1" noChangeArrowheads="1"/>
          </p:cNvSpPr>
          <p:nvPr>
            <p:ph type="body" sz="half" idx="2"/>
          </p:nvPr>
        </p:nvSpPr>
        <p:spPr>
          <a:xfrm>
            <a:off x="5059363" y="1798638"/>
            <a:ext cx="4616449" cy="4367212"/>
          </a:xfrm>
        </p:spPr>
        <p:txBody>
          <a:bodyPr/>
          <a:lstStyle/>
          <a:p>
            <a:pPr marL="342900" indent="-342900"/>
            <a:r>
              <a:rPr lang="en-US" altLang="en-US" sz="2200" dirty="0"/>
              <a:t>synthesis from existing system</a:t>
            </a:r>
          </a:p>
          <a:p>
            <a:pPr marL="342900" indent="-342900"/>
            <a:r>
              <a:rPr lang="en-US" altLang="en-US" sz="2200" dirty="0"/>
              <a:t>domain analysis </a:t>
            </a:r>
          </a:p>
          <a:p>
            <a:pPr marL="342900" indent="-342900"/>
            <a:r>
              <a:rPr lang="en-US" altLang="en-US" sz="2200" dirty="0"/>
              <a:t>Business Process Redesign (BPR)</a:t>
            </a:r>
          </a:p>
          <a:p>
            <a:pPr marL="342900" indent="-342900"/>
            <a:r>
              <a:rPr lang="en-US" altLang="en-US" sz="2200" dirty="0"/>
              <a:t>Prototyping</a:t>
            </a:r>
          </a:p>
          <a:p>
            <a:pPr marL="342900" indent="-342900"/>
            <a:r>
              <a:rPr lang="en-US" altLang="en-US" sz="2200" b="1" dirty="0"/>
              <a:t>mind mapping</a:t>
            </a:r>
          </a:p>
          <a:p>
            <a:pPr marL="342900" indent="-342900"/>
            <a:r>
              <a:rPr lang="en-US" altLang="en-US" sz="2200" b="1" dirty="0"/>
              <a:t>group storytelling</a:t>
            </a:r>
          </a:p>
          <a:p>
            <a:pPr marL="342900" indent="-342900"/>
            <a:r>
              <a:rPr lang="en-US" altLang="en-US" sz="2200" b="1" dirty="0"/>
              <a:t>user stories</a:t>
            </a:r>
          </a:p>
          <a:p>
            <a:pPr marL="342900" indent="-342900"/>
            <a:r>
              <a:rPr lang="en-US" altLang="en-US" sz="2200" b="1" dirty="0"/>
              <a:t>Focus group</a:t>
            </a:r>
          </a:p>
          <a:p>
            <a:pPr marL="342900" indent="-342900"/>
            <a:r>
              <a:rPr lang="en-US" altLang="en-US" sz="2200" b="1" dirty="0" err="1"/>
              <a:t>Faciliated</a:t>
            </a:r>
            <a:r>
              <a:rPr lang="en-US" altLang="en-US" sz="2200" b="1" dirty="0"/>
              <a:t> workshop</a:t>
            </a:r>
          </a:p>
          <a:p>
            <a:pPr marL="342900" indent="-342900"/>
            <a:r>
              <a:rPr lang="en-US" altLang="en-US" sz="2200" dirty="0"/>
              <a:t>…</a:t>
            </a:r>
          </a:p>
        </p:txBody>
      </p:sp>
      <p:sp>
        <p:nvSpPr>
          <p:cNvPr id="2" name="TextBox 1">
            <a:extLst>
              <a:ext uri="{FF2B5EF4-FFF2-40B4-BE49-F238E27FC236}">
                <a16:creationId xmlns:a16="http://schemas.microsoft.com/office/drawing/2014/main" id="{CB0D0949-8C64-49F5-8F3C-8F6BE4402BB7}"/>
              </a:ext>
            </a:extLst>
          </p:cNvPr>
          <p:cNvSpPr txBox="1"/>
          <p:nvPr/>
        </p:nvSpPr>
        <p:spPr>
          <a:xfrm>
            <a:off x="760412" y="5867400"/>
            <a:ext cx="7760458" cy="954107"/>
          </a:xfrm>
          <a:prstGeom prst="rect">
            <a:avLst/>
          </a:prstGeom>
          <a:noFill/>
        </p:spPr>
        <p:txBody>
          <a:bodyPr wrap="none" rtlCol="0">
            <a:spAutoFit/>
          </a:bodyPr>
          <a:lstStyle/>
          <a:p>
            <a:r>
              <a:rPr lang="en-US" dirty="0"/>
              <a:t>We visit the highlighted ones in the next few slides.</a:t>
            </a:r>
          </a:p>
          <a:p>
            <a:r>
              <a:rPr lang="en-US" dirty="0"/>
              <a:t> </a:t>
            </a:r>
            <a:endParaRPr lang="en-HK"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A800F6-1F7D-4783-82DA-BB20FB5E9D96}"/>
              </a:ext>
            </a:extLst>
          </p:cNvPr>
          <p:cNvSpPr>
            <a:spLocks noGrp="1"/>
          </p:cNvSpPr>
          <p:nvPr>
            <p:ph type="title"/>
          </p:nvPr>
        </p:nvSpPr>
        <p:spPr/>
        <p:txBody>
          <a:bodyPr/>
          <a:lstStyle/>
          <a:p>
            <a:r>
              <a:rPr lang="en-US" altLang="en-US" sz="3200" i="1" dirty="0"/>
              <a:t>Requirements Elicitation </a:t>
            </a:r>
            <a:br>
              <a:rPr lang="en-US" altLang="en-US" sz="4400" i="1" dirty="0"/>
            </a:br>
            <a:r>
              <a:rPr lang="en-US" dirty="0"/>
              <a:t>Interview</a:t>
            </a:r>
            <a:endParaRPr lang="en-HK" dirty="0"/>
          </a:p>
        </p:txBody>
      </p:sp>
      <p:sp>
        <p:nvSpPr>
          <p:cNvPr id="7" name="Content Placeholder 6">
            <a:extLst>
              <a:ext uri="{FF2B5EF4-FFF2-40B4-BE49-F238E27FC236}">
                <a16:creationId xmlns:a16="http://schemas.microsoft.com/office/drawing/2014/main" id="{E062D1D3-3295-4B09-AADA-A503B33A8080}"/>
              </a:ext>
            </a:extLst>
          </p:cNvPr>
          <p:cNvSpPr>
            <a:spLocks noGrp="1"/>
          </p:cNvSpPr>
          <p:nvPr>
            <p:ph idx="1"/>
          </p:nvPr>
        </p:nvSpPr>
        <p:spPr/>
        <p:txBody>
          <a:bodyPr/>
          <a:lstStyle/>
          <a:p>
            <a:r>
              <a:rPr lang="en-US" sz="2800" dirty="0"/>
              <a:t>Commonly used in requirements elicitation.</a:t>
            </a:r>
          </a:p>
          <a:p>
            <a:r>
              <a:rPr lang="en-US" sz="2800" dirty="0"/>
              <a:t>Ask stakeholders questions about the current application’s usage and the usage of the application to be built. </a:t>
            </a:r>
          </a:p>
          <a:p>
            <a:r>
              <a:rPr lang="en-US" sz="2800" dirty="0"/>
              <a:t>Good at getting an overall understanding of stakeholders' needs and the current application's problem from their views.</a:t>
            </a:r>
          </a:p>
          <a:p>
            <a:r>
              <a:rPr lang="en-US" sz="2800" dirty="0"/>
              <a:t>Inherently informal, and their effectiveness depends greatly on the quality of interaction between the participants.</a:t>
            </a:r>
          </a:p>
          <a:p>
            <a:r>
              <a:rPr lang="en-US" sz="2800" dirty="0"/>
              <a:t>Interviews provide an efficient way to collect large amounts of data quickly</a:t>
            </a:r>
          </a:p>
        </p:txBody>
      </p:sp>
      <p:sp>
        <p:nvSpPr>
          <p:cNvPr id="5" name="Slide Number Placeholder 4">
            <a:extLst>
              <a:ext uri="{FF2B5EF4-FFF2-40B4-BE49-F238E27FC236}">
                <a16:creationId xmlns:a16="http://schemas.microsoft.com/office/drawing/2014/main" id="{045681F4-1A74-4925-9E59-EF1B702AD93E}"/>
              </a:ext>
            </a:extLst>
          </p:cNvPr>
          <p:cNvSpPr>
            <a:spLocks noGrp="1"/>
          </p:cNvSpPr>
          <p:nvPr>
            <p:ph type="sldNum" sz="quarter" idx="12"/>
          </p:nvPr>
        </p:nvSpPr>
        <p:spPr/>
        <p:txBody>
          <a:bodyPr/>
          <a:lstStyle/>
          <a:p>
            <a:pPr>
              <a:defRPr/>
            </a:pPr>
            <a:fld id="{D6C972CB-25A0-49CA-A04F-81E0CCB967DE}" type="slidenum">
              <a:rPr lang="en-US" smtClean="0"/>
              <a:pPr>
                <a:defRPr/>
              </a:pPr>
              <a:t>27</a:t>
            </a:fld>
            <a:endParaRPr lang="en-US"/>
          </a:p>
        </p:txBody>
      </p:sp>
    </p:spTree>
    <p:extLst>
      <p:ext uri="{BB962C8B-B14F-4D97-AF65-F5344CB8AC3E}">
        <p14:creationId xmlns:p14="http://schemas.microsoft.com/office/powerpoint/2010/main" val="74739930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39A7-9D76-457D-8CE7-7B581C38C2B2}"/>
              </a:ext>
            </a:extLst>
          </p:cNvPr>
          <p:cNvSpPr>
            <a:spLocks noGrp="1"/>
          </p:cNvSpPr>
          <p:nvPr>
            <p:ph type="title"/>
          </p:nvPr>
        </p:nvSpPr>
        <p:spPr/>
        <p:txBody>
          <a:bodyPr/>
          <a:lstStyle/>
          <a:p>
            <a:r>
              <a:rPr lang="en-US" altLang="en-US" sz="3200" i="1" dirty="0"/>
              <a:t>Requirements Elicitation </a:t>
            </a:r>
            <a:br>
              <a:rPr lang="en-US" altLang="en-US" sz="4400" i="1" dirty="0"/>
            </a:br>
            <a:r>
              <a:rPr lang="en-US" dirty="0"/>
              <a:t>Interview</a:t>
            </a:r>
            <a:endParaRPr lang="en-HK" dirty="0"/>
          </a:p>
        </p:txBody>
      </p:sp>
      <p:sp>
        <p:nvSpPr>
          <p:cNvPr id="3" name="Content Placeholder 2">
            <a:extLst>
              <a:ext uri="{FF2B5EF4-FFF2-40B4-BE49-F238E27FC236}">
                <a16:creationId xmlns:a16="http://schemas.microsoft.com/office/drawing/2014/main" id="{A6695D7B-DD15-405A-97CB-9AB6AC00A8CB}"/>
              </a:ext>
            </a:extLst>
          </p:cNvPr>
          <p:cNvSpPr>
            <a:spLocks noGrp="1"/>
          </p:cNvSpPr>
          <p:nvPr>
            <p:ph idx="1"/>
          </p:nvPr>
        </p:nvSpPr>
        <p:spPr/>
        <p:txBody>
          <a:bodyPr/>
          <a:lstStyle/>
          <a:p>
            <a:r>
              <a:rPr lang="en-US" sz="2800" dirty="0"/>
              <a:t>Three types of interviews: unstructured, structured, and semi-structured (hybrid of the former two)</a:t>
            </a:r>
          </a:p>
          <a:p>
            <a:endParaRPr lang="en-US" sz="2800" dirty="0"/>
          </a:p>
          <a:p>
            <a:r>
              <a:rPr lang="en-US" sz="2800" dirty="0"/>
              <a:t>Unstructured</a:t>
            </a:r>
          </a:p>
          <a:p>
            <a:pPr lvl="1"/>
            <a:r>
              <a:rPr lang="en-US" sz="2400" dirty="0"/>
              <a:t>Limited control over the direction of discussions. </a:t>
            </a:r>
          </a:p>
          <a:p>
            <a:pPr lvl="1"/>
            <a:r>
              <a:rPr lang="en-US" sz="2400" dirty="0"/>
              <a:t>Best applied for exploration when there is a limited understanding of the domain </a:t>
            </a:r>
            <a:endParaRPr lang="en-HK" sz="2400" dirty="0"/>
          </a:p>
          <a:p>
            <a:pPr lvl="1"/>
            <a:r>
              <a:rPr lang="en-US" sz="2400" dirty="0"/>
              <a:t>Risky: Too much detail in some areas, and not enough in others </a:t>
            </a:r>
          </a:p>
        </p:txBody>
      </p:sp>
      <p:sp>
        <p:nvSpPr>
          <p:cNvPr id="4" name="Slide Number Placeholder 3">
            <a:extLst>
              <a:ext uri="{FF2B5EF4-FFF2-40B4-BE49-F238E27FC236}">
                <a16:creationId xmlns:a16="http://schemas.microsoft.com/office/drawing/2014/main" id="{9565D730-9203-4774-9549-6AD46F988C04}"/>
              </a:ext>
            </a:extLst>
          </p:cNvPr>
          <p:cNvSpPr>
            <a:spLocks noGrp="1"/>
          </p:cNvSpPr>
          <p:nvPr>
            <p:ph type="sldNum" sz="quarter" idx="12"/>
          </p:nvPr>
        </p:nvSpPr>
        <p:spPr/>
        <p:txBody>
          <a:bodyPr/>
          <a:lstStyle/>
          <a:p>
            <a:pPr>
              <a:defRPr/>
            </a:pPr>
            <a:fld id="{63B8F44C-0EDE-4D7D-9086-BD1CF3CE7AF7}" type="slidenum">
              <a:rPr lang="en-US" smtClean="0"/>
              <a:pPr>
                <a:defRPr/>
              </a:pPr>
              <a:t>28</a:t>
            </a:fld>
            <a:endParaRPr lang="en-US"/>
          </a:p>
        </p:txBody>
      </p:sp>
    </p:spTree>
    <p:extLst>
      <p:ext uri="{BB962C8B-B14F-4D97-AF65-F5344CB8AC3E}">
        <p14:creationId xmlns:p14="http://schemas.microsoft.com/office/powerpoint/2010/main" val="34766243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39A7-9D76-457D-8CE7-7B581C38C2B2}"/>
              </a:ext>
            </a:extLst>
          </p:cNvPr>
          <p:cNvSpPr>
            <a:spLocks noGrp="1"/>
          </p:cNvSpPr>
          <p:nvPr>
            <p:ph type="title"/>
          </p:nvPr>
        </p:nvSpPr>
        <p:spPr/>
        <p:txBody>
          <a:bodyPr/>
          <a:lstStyle/>
          <a:p>
            <a:r>
              <a:rPr lang="en-US" altLang="en-US" sz="3200" i="1" dirty="0"/>
              <a:t>Requirements Elicitation </a:t>
            </a:r>
            <a:br>
              <a:rPr lang="en-US" altLang="en-US" sz="4400" i="1" dirty="0"/>
            </a:br>
            <a:r>
              <a:rPr lang="en-US" dirty="0"/>
              <a:t>Interview</a:t>
            </a:r>
            <a:endParaRPr lang="en-HK" dirty="0"/>
          </a:p>
        </p:txBody>
      </p:sp>
      <p:sp>
        <p:nvSpPr>
          <p:cNvPr id="3" name="Content Placeholder 2">
            <a:extLst>
              <a:ext uri="{FF2B5EF4-FFF2-40B4-BE49-F238E27FC236}">
                <a16:creationId xmlns:a16="http://schemas.microsoft.com/office/drawing/2014/main" id="{A6695D7B-DD15-405A-97CB-9AB6AC00A8CB}"/>
              </a:ext>
            </a:extLst>
          </p:cNvPr>
          <p:cNvSpPr>
            <a:spLocks noGrp="1"/>
          </p:cNvSpPr>
          <p:nvPr>
            <p:ph idx="1"/>
          </p:nvPr>
        </p:nvSpPr>
        <p:spPr>
          <a:xfrm>
            <a:off x="412750" y="1676400"/>
            <a:ext cx="4691062" cy="4953000"/>
          </a:xfrm>
        </p:spPr>
        <p:txBody>
          <a:bodyPr/>
          <a:lstStyle/>
          <a:p>
            <a:r>
              <a:rPr lang="en-US" sz="2800" dirty="0"/>
              <a:t>Structured</a:t>
            </a:r>
          </a:p>
          <a:p>
            <a:pPr lvl="1"/>
            <a:r>
              <a:rPr lang="en-US" sz="2000" dirty="0"/>
              <a:t>using a predetermined set of questions to gather specific information</a:t>
            </a:r>
          </a:p>
          <a:p>
            <a:pPr lvl="1"/>
            <a:r>
              <a:rPr lang="en-US" sz="2000" dirty="0"/>
              <a:t>The success of structured interviews depends on knowing what are the right questions to ask, when should they be asked, and who should answer them. Templates that provide guidance on structured interviews for requirements elicitation such as </a:t>
            </a:r>
            <a:r>
              <a:rPr lang="en-US" sz="2000" dirty="0" err="1"/>
              <a:t>Volere</a:t>
            </a:r>
            <a:r>
              <a:rPr lang="en-US" sz="2000" dirty="0"/>
              <a:t> can be used.</a:t>
            </a:r>
            <a:endParaRPr lang="en-US" sz="3600" dirty="0"/>
          </a:p>
          <a:p>
            <a:pPr lvl="1"/>
            <a:r>
              <a:rPr lang="en-US" sz="2000" dirty="0"/>
              <a:t>Questions can be open-ended first then close-ended (more specific).</a:t>
            </a:r>
          </a:p>
        </p:txBody>
      </p:sp>
      <p:sp>
        <p:nvSpPr>
          <p:cNvPr id="4" name="Slide Number Placeholder 3">
            <a:extLst>
              <a:ext uri="{FF2B5EF4-FFF2-40B4-BE49-F238E27FC236}">
                <a16:creationId xmlns:a16="http://schemas.microsoft.com/office/drawing/2014/main" id="{9565D730-9203-4774-9549-6AD46F988C04}"/>
              </a:ext>
            </a:extLst>
          </p:cNvPr>
          <p:cNvSpPr>
            <a:spLocks noGrp="1"/>
          </p:cNvSpPr>
          <p:nvPr>
            <p:ph type="sldNum" sz="quarter" idx="12"/>
          </p:nvPr>
        </p:nvSpPr>
        <p:spPr/>
        <p:txBody>
          <a:bodyPr/>
          <a:lstStyle/>
          <a:p>
            <a:pPr>
              <a:defRPr/>
            </a:pPr>
            <a:fld id="{63B8F44C-0EDE-4D7D-9086-BD1CF3CE7AF7}" type="slidenum">
              <a:rPr lang="en-US" smtClean="0"/>
              <a:pPr>
                <a:defRPr/>
              </a:pPr>
              <a:t>29</a:t>
            </a:fld>
            <a:endParaRPr lang="en-US"/>
          </a:p>
        </p:txBody>
      </p:sp>
      <p:pic>
        <p:nvPicPr>
          <p:cNvPr id="1026" name="Picture 2" descr="Volere Requirements Shell">
            <a:extLst>
              <a:ext uri="{FF2B5EF4-FFF2-40B4-BE49-F238E27FC236}">
                <a16:creationId xmlns:a16="http://schemas.microsoft.com/office/drawing/2014/main" id="{E6AB8260-4C4B-4F60-845A-BA2C044A175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75212" y="2324100"/>
            <a:ext cx="4963160"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511687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FC792-3811-47E5-9BF6-7BB35E8644BE}"/>
              </a:ext>
            </a:extLst>
          </p:cNvPr>
          <p:cNvSpPr>
            <a:spLocks noGrp="1"/>
          </p:cNvSpPr>
          <p:nvPr>
            <p:ph type="title"/>
          </p:nvPr>
        </p:nvSpPr>
        <p:spPr/>
        <p:txBody>
          <a:bodyPr/>
          <a:lstStyle/>
          <a:p>
            <a:r>
              <a:rPr lang="en-US" dirty="0"/>
              <a:t>Requirements Engineering (RE)</a:t>
            </a:r>
            <a:endParaRPr lang="en-HK" dirty="0"/>
          </a:p>
        </p:txBody>
      </p:sp>
      <p:sp>
        <p:nvSpPr>
          <p:cNvPr id="3" name="Content Placeholder 2">
            <a:extLst>
              <a:ext uri="{FF2B5EF4-FFF2-40B4-BE49-F238E27FC236}">
                <a16:creationId xmlns:a16="http://schemas.microsoft.com/office/drawing/2014/main" id="{8A5F5BC2-E2F9-450A-89F9-324139B50C77}"/>
              </a:ext>
            </a:extLst>
          </p:cNvPr>
          <p:cNvSpPr>
            <a:spLocks noGrp="1"/>
          </p:cNvSpPr>
          <p:nvPr>
            <p:ph idx="1"/>
          </p:nvPr>
        </p:nvSpPr>
        <p:spPr>
          <a:xfrm>
            <a:off x="412750" y="1676400"/>
            <a:ext cx="9339262" cy="4953000"/>
          </a:xfrm>
        </p:spPr>
        <p:txBody>
          <a:bodyPr/>
          <a:lstStyle/>
          <a:p>
            <a:r>
              <a:rPr lang="en-US" sz="2800" dirty="0"/>
              <a:t>RE is a process to </a:t>
            </a:r>
            <a:r>
              <a:rPr lang="en-US" sz="2800" b="1" i="1" dirty="0"/>
              <a:t>find out </a:t>
            </a:r>
            <a:r>
              <a:rPr lang="en-US" sz="2800" dirty="0"/>
              <a:t>and </a:t>
            </a:r>
            <a:r>
              <a:rPr lang="en-US" sz="2800" b="1" i="1" dirty="0"/>
              <a:t>structure</a:t>
            </a:r>
            <a:r>
              <a:rPr lang="en-US" sz="2800" dirty="0"/>
              <a:t> the </a:t>
            </a:r>
            <a:r>
              <a:rPr lang="en-US" sz="2800" b="1" dirty="0">
                <a:solidFill>
                  <a:schemeClr val="accent6">
                    <a:lumMod val="90000"/>
                    <a:lumOff val="10000"/>
                  </a:schemeClr>
                </a:solidFill>
              </a:rPr>
              <a:t>functional</a:t>
            </a:r>
            <a:r>
              <a:rPr lang="en-US" sz="2800" b="1" dirty="0"/>
              <a:t> </a:t>
            </a:r>
            <a:r>
              <a:rPr lang="en-US" sz="2800" dirty="0"/>
              <a:t>and</a:t>
            </a:r>
            <a:r>
              <a:rPr lang="en-US" sz="2800" b="1" dirty="0"/>
              <a:t> </a:t>
            </a:r>
            <a:r>
              <a:rPr lang="en-US" sz="2800" b="1" dirty="0">
                <a:solidFill>
                  <a:srgbClr val="00B0F0"/>
                </a:solidFill>
              </a:rPr>
              <a:t>non-functional</a:t>
            </a:r>
            <a:r>
              <a:rPr lang="en-US" sz="2800" b="1" dirty="0"/>
              <a:t> requirements </a:t>
            </a:r>
            <a:r>
              <a:rPr lang="en-US" sz="2800" dirty="0"/>
              <a:t>of the software to be built.</a:t>
            </a:r>
            <a:endParaRPr lang="en-HK" sz="2800" dirty="0"/>
          </a:p>
        </p:txBody>
      </p:sp>
      <p:sp>
        <p:nvSpPr>
          <p:cNvPr id="4" name="Slide Number Placeholder 3">
            <a:extLst>
              <a:ext uri="{FF2B5EF4-FFF2-40B4-BE49-F238E27FC236}">
                <a16:creationId xmlns:a16="http://schemas.microsoft.com/office/drawing/2014/main" id="{1B80FB24-5EC8-46FA-86D3-AE90D08622FA}"/>
              </a:ext>
            </a:extLst>
          </p:cNvPr>
          <p:cNvSpPr>
            <a:spLocks noGrp="1"/>
          </p:cNvSpPr>
          <p:nvPr>
            <p:ph type="sldNum" sz="quarter" idx="12"/>
          </p:nvPr>
        </p:nvSpPr>
        <p:spPr/>
        <p:txBody>
          <a:bodyPr/>
          <a:lstStyle/>
          <a:p>
            <a:pPr>
              <a:defRPr/>
            </a:pPr>
            <a:fld id="{63B8F44C-0EDE-4D7D-9086-BD1CF3CE7AF7}" type="slidenum">
              <a:rPr lang="en-US" smtClean="0"/>
              <a:pPr>
                <a:defRPr/>
              </a:pPr>
              <a:t>3</a:t>
            </a:fld>
            <a:endParaRPr lang="en-US"/>
          </a:p>
        </p:txBody>
      </p:sp>
      <p:pic>
        <p:nvPicPr>
          <p:cNvPr id="6" name="Picture 5" descr="Table&#10;&#10;Description automatically generated">
            <a:extLst>
              <a:ext uri="{FF2B5EF4-FFF2-40B4-BE49-F238E27FC236}">
                <a16:creationId xmlns:a16="http://schemas.microsoft.com/office/drawing/2014/main" id="{2C7C0D4F-3AD8-49A6-8D8D-95865F1C8EAA}"/>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b="8077"/>
          <a:stretch/>
        </p:blipFill>
        <p:spPr>
          <a:xfrm>
            <a:off x="1184953" y="2810353"/>
            <a:ext cx="3526988" cy="2712057"/>
          </a:xfrm>
          <a:prstGeom prst="rect">
            <a:avLst/>
          </a:prstGeom>
        </p:spPr>
      </p:pic>
      <p:pic>
        <p:nvPicPr>
          <p:cNvPr id="7" name="Content Placeholder 5" descr="Table&#10;&#10;Description automatically generated">
            <a:extLst>
              <a:ext uri="{FF2B5EF4-FFF2-40B4-BE49-F238E27FC236}">
                <a16:creationId xmlns:a16="http://schemas.microsoft.com/office/drawing/2014/main" id="{9B8DDF07-9A53-453C-BEF7-14FC6E7D4DF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6932613" y="3124201"/>
            <a:ext cx="2937845"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EF2ABFEE-9C2E-4654-94B4-AE2B7DD8FDC0}"/>
              </a:ext>
            </a:extLst>
          </p:cNvPr>
          <p:cNvSpPr txBox="1"/>
          <p:nvPr/>
        </p:nvSpPr>
        <p:spPr>
          <a:xfrm>
            <a:off x="3109369" y="2810353"/>
            <a:ext cx="393056" cy="307777"/>
          </a:xfrm>
          <a:prstGeom prst="rect">
            <a:avLst/>
          </a:prstGeom>
          <a:noFill/>
        </p:spPr>
        <p:txBody>
          <a:bodyPr wrap="none" rtlCol="0">
            <a:spAutoFit/>
          </a:bodyPr>
          <a:lstStyle/>
          <a:p>
            <a:r>
              <a:rPr lang="en-US" sz="1400" dirty="0"/>
              <a:t>[6]</a:t>
            </a:r>
            <a:endParaRPr lang="en-HK" sz="1400" dirty="0"/>
          </a:p>
        </p:txBody>
      </p:sp>
      <p:sp>
        <p:nvSpPr>
          <p:cNvPr id="10" name="TextBox 9">
            <a:extLst>
              <a:ext uri="{FF2B5EF4-FFF2-40B4-BE49-F238E27FC236}">
                <a16:creationId xmlns:a16="http://schemas.microsoft.com/office/drawing/2014/main" id="{B275C45A-DBC8-40FB-9F40-6B25D9844503}"/>
              </a:ext>
            </a:extLst>
          </p:cNvPr>
          <p:cNvSpPr txBox="1"/>
          <p:nvPr/>
        </p:nvSpPr>
        <p:spPr>
          <a:xfrm>
            <a:off x="7642665" y="2726688"/>
            <a:ext cx="1869423" cy="400110"/>
          </a:xfrm>
          <a:prstGeom prst="rect">
            <a:avLst/>
          </a:prstGeom>
          <a:noFill/>
        </p:spPr>
        <p:txBody>
          <a:bodyPr wrap="none" rtlCol="0">
            <a:spAutoFit/>
          </a:bodyPr>
          <a:lstStyle/>
          <a:p>
            <a:r>
              <a:rPr lang="en-US" sz="2000" dirty="0"/>
              <a:t>Example dataset</a:t>
            </a:r>
            <a:endParaRPr lang="en-HK" sz="2000" dirty="0"/>
          </a:p>
        </p:txBody>
      </p:sp>
      <p:sp>
        <p:nvSpPr>
          <p:cNvPr id="11" name="TextBox 10">
            <a:extLst>
              <a:ext uri="{FF2B5EF4-FFF2-40B4-BE49-F238E27FC236}">
                <a16:creationId xmlns:a16="http://schemas.microsoft.com/office/drawing/2014/main" id="{5CD72C9B-084C-4F2E-98E2-4E5699D069C8}"/>
              </a:ext>
            </a:extLst>
          </p:cNvPr>
          <p:cNvSpPr txBox="1"/>
          <p:nvPr/>
        </p:nvSpPr>
        <p:spPr>
          <a:xfrm>
            <a:off x="9436610" y="2740779"/>
            <a:ext cx="453970" cy="369332"/>
          </a:xfrm>
          <a:prstGeom prst="rect">
            <a:avLst/>
          </a:prstGeom>
          <a:noFill/>
        </p:spPr>
        <p:txBody>
          <a:bodyPr wrap="none" rtlCol="0">
            <a:spAutoFit/>
          </a:bodyPr>
          <a:lstStyle/>
          <a:p>
            <a:r>
              <a:rPr lang="en-US" sz="1800" dirty="0"/>
              <a:t>[7]</a:t>
            </a:r>
            <a:endParaRPr lang="en-HK" sz="1800" dirty="0"/>
          </a:p>
        </p:txBody>
      </p:sp>
      <p:sp>
        <p:nvSpPr>
          <p:cNvPr id="12" name="TextBox 11">
            <a:extLst>
              <a:ext uri="{FF2B5EF4-FFF2-40B4-BE49-F238E27FC236}">
                <a16:creationId xmlns:a16="http://schemas.microsoft.com/office/drawing/2014/main" id="{E52800CD-215E-4E5A-8ACC-494364EFD375}"/>
              </a:ext>
            </a:extLst>
          </p:cNvPr>
          <p:cNvSpPr txBox="1"/>
          <p:nvPr/>
        </p:nvSpPr>
        <p:spPr>
          <a:xfrm>
            <a:off x="6691794" y="5390971"/>
            <a:ext cx="3136417" cy="923330"/>
          </a:xfrm>
          <a:prstGeom prst="rect">
            <a:avLst/>
          </a:prstGeom>
          <a:noFill/>
        </p:spPr>
        <p:txBody>
          <a:bodyPr wrap="square" rtlCol="0">
            <a:spAutoFit/>
          </a:bodyPr>
          <a:lstStyle/>
          <a:p>
            <a:r>
              <a:rPr lang="en-US" sz="1800" dirty="0"/>
              <a:t>In many cases, a high proportion of all requirements are non-functional requirements</a:t>
            </a:r>
            <a:endParaRPr lang="en-HK" sz="1800" dirty="0"/>
          </a:p>
        </p:txBody>
      </p:sp>
      <p:cxnSp>
        <p:nvCxnSpPr>
          <p:cNvPr id="14" name="Straight Arrow Connector 13">
            <a:extLst>
              <a:ext uri="{FF2B5EF4-FFF2-40B4-BE49-F238E27FC236}">
                <a16:creationId xmlns:a16="http://schemas.microsoft.com/office/drawing/2014/main" id="{AC78EDED-E437-4DAF-9466-7629447F5443}"/>
              </a:ext>
            </a:extLst>
          </p:cNvPr>
          <p:cNvCxnSpPr>
            <a:cxnSpLocks/>
          </p:cNvCxnSpPr>
          <p:nvPr/>
        </p:nvCxnSpPr>
        <p:spPr bwMode="auto">
          <a:xfrm flipV="1">
            <a:off x="7923212" y="5105400"/>
            <a:ext cx="914400" cy="397514"/>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486799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AA01E-A943-4F15-8E64-1914BF01EBA7}"/>
              </a:ext>
            </a:extLst>
          </p:cNvPr>
          <p:cNvSpPr>
            <a:spLocks noGrp="1"/>
          </p:cNvSpPr>
          <p:nvPr>
            <p:ph type="title"/>
          </p:nvPr>
        </p:nvSpPr>
        <p:spPr/>
        <p:txBody>
          <a:bodyPr/>
          <a:lstStyle/>
          <a:p>
            <a:r>
              <a:rPr lang="en-US" altLang="en-US" sz="3200" i="1" dirty="0"/>
              <a:t>Requirements Elicitation </a:t>
            </a:r>
            <a:br>
              <a:rPr lang="en-US" altLang="en-US" sz="3200" i="1" dirty="0"/>
            </a:br>
            <a:r>
              <a:rPr lang="en-US" dirty="0"/>
              <a:t>Brainstorming session</a:t>
            </a:r>
          </a:p>
        </p:txBody>
      </p:sp>
      <p:sp>
        <p:nvSpPr>
          <p:cNvPr id="3" name="Content Placeholder 2">
            <a:extLst>
              <a:ext uri="{FF2B5EF4-FFF2-40B4-BE49-F238E27FC236}">
                <a16:creationId xmlns:a16="http://schemas.microsoft.com/office/drawing/2014/main" id="{D88444F0-6157-4063-80A8-BAB7FA6FB0A7}"/>
              </a:ext>
            </a:extLst>
          </p:cNvPr>
          <p:cNvSpPr>
            <a:spLocks noGrp="1"/>
          </p:cNvSpPr>
          <p:nvPr>
            <p:ph idx="1"/>
          </p:nvPr>
        </p:nvSpPr>
        <p:spPr>
          <a:xfrm>
            <a:off x="412750" y="1676400"/>
            <a:ext cx="4691062" cy="4953000"/>
          </a:xfrm>
        </p:spPr>
        <p:txBody>
          <a:bodyPr/>
          <a:lstStyle/>
          <a:p>
            <a:r>
              <a:rPr lang="en-US" sz="2800" b="1" dirty="0"/>
              <a:t>Brainstorming</a:t>
            </a:r>
            <a:r>
              <a:rPr lang="en-US" sz="2800" dirty="0"/>
              <a:t> is a group-based activity by gathering a list of ideas iteratively toward a particular topic  </a:t>
            </a:r>
          </a:p>
          <a:p>
            <a:endParaRPr lang="en-US" sz="2800" dirty="0"/>
          </a:p>
          <a:p>
            <a:endParaRPr lang="en-US" sz="2800" dirty="0"/>
          </a:p>
        </p:txBody>
      </p:sp>
      <p:sp>
        <p:nvSpPr>
          <p:cNvPr id="4" name="Slide Number Placeholder 3">
            <a:extLst>
              <a:ext uri="{FF2B5EF4-FFF2-40B4-BE49-F238E27FC236}">
                <a16:creationId xmlns:a16="http://schemas.microsoft.com/office/drawing/2014/main" id="{AD3A6179-5ED9-4AAC-9910-AACA61C9FD9D}"/>
              </a:ext>
            </a:extLst>
          </p:cNvPr>
          <p:cNvSpPr>
            <a:spLocks noGrp="1"/>
          </p:cNvSpPr>
          <p:nvPr>
            <p:ph type="sldNum" sz="quarter" idx="12"/>
          </p:nvPr>
        </p:nvSpPr>
        <p:spPr/>
        <p:txBody>
          <a:bodyPr/>
          <a:lstStyle/>
          <a:p>
            <a:pPr>
              <a:defRPr/>
            </a:pPr>
            <a:fld id="{63B8F44C-0EDE-4D7D-9086-BD1CF3CE7AF7}" type="slidenum">
              <a:rPr lang="en-US" smtClean="0"/>
              <a:pPr>
                <a:defRPr/>
              </a:pPr>
              <a:t>30</a:t>
            </a:fld>
            <a:endParaRPr lang="en-US"/>
          </a:p>
        </p:txBody>
      </p:sp>
      <p:pic>
        <p:nvPicPr>
          <p:cNvPr id="6146" name="Picture 2" descr="https://upload.wikimedia.org/wikipedia/commons/thumb/e/e7/Activity_conducting.svg/578px-Activity_conducting.svg.png">
            <a:extLst>
              <a:ext uri="{FF2B5EF4-FFF2-40B4-BE49-F238E27FC236}">
                <a16:creationId xmlns:a16="http://schemas.microsoft.com/office/drawing/2014/main" id="{10C25011-F786-40A0-BC46-ADBAC9EA8C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3812" y="1465006"/>
            <a:ext cx="4404340" cy="51816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BE5DB68-7996-4B74-BB34-4334D58D23B4}"/>
              </a:ext>
            </a:extLst>
          </p:cNvPr>
          <p:cNvSpPr/>
          <p:nvPr/>
        </p:nvSpPr>
        <p:spPr>
          <a:xfrm>
            <a:off x="6475412" y="856983"/>
            <a:ext cx="2611612" cy="523220"/>
          </a:xfrm>
          <a:prstGeom prst="rect">
            <a:avLst/>
          </a:prstGeom>
        </p:spPr>
        <p:txBody>
          <a:bodyPr wrap="none">
            <a:spAutoFit/>
          </a:bodyPr>
          <a:lstStyle/>
          <a:p>
            <a:r>
              <a:rPr lang="en-US" dirty="0"/>
              <a:t>Osborn's method</a:t>
            </a:r>
          </a:p>
        </p:txBody>
      </p:sp>
    </p:spTree>
    <p:extLst>
      <p:ext uri="{BB962C8B-B14F-4D97-AF65-F5344CB8AC3E}">
        <p14:creationId xmlns:p14="http://schemas.microsoft.com/office/powerpoint/2010/main" val="4129119060"/>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7355A6DC-CEBF-4422-A4F8-D9AEF1D75955}"/>
              </a:ext>
            </a:extLst>
          </p:cNvPr>
          <p:cNvSpPr>
            <a:spLocks noGrp="1" noChangeArrowheads="1"/>
          </p:cNvSpPr>
          <p:nvPr>
            <p:ph type="title"/>
          </p:nvPr>
        </p:nvSpPr>
        <p:spPr/>
        <p:txBody>
          <a:bodyPr/>
          <a:lstStyle/>
          <a:p>
            <a:r>
              <a:rPr lang="en-US" altLang="en-US" sz="3200" i="1" dirty="0"/>
              <a:t>Requirements Elicitation </a:t>
            </a:r>
            <a:br>
              <a:rPr lang="en-US" altLang="en-US" sz="4400" i="1" dirty="0"/>
            </a:br>
            <a:r>
              <a:rPr lang="en-US" altLang="en-US" dirty="0"/>
              <a:t>Task Analysis</a:t>
            </a:r>
          </a:p>
        </p:txBody>
      </p:sp>
      <p:sp>
        <p:nvSpPr>
          <p:cNvPr id="492547" name="Rectangle 3">
            <a:extLst>
              <a:ext uri="{FF2B5EF4-FFF2-40B4-BE49-F238E27FC236}">
                <a16:creationId xmlns:a16="http://schemas.microsoft.com/office/drawing/2014/main" id="{6C34CDDD-3D49-48BE-B90C-0E92C274496D}"/>
              </a:ext>
            </a:extLst>
          </p:cNvPr>
          <p:cNvSpPr>
            <a:spLocks noGrp="1" noChangeArrowheads="1"/>
          </p:cNvSpPr>
          <p:nvPr>
            <p:ph type="body" idx="1"/>
          </p:nvPr>
        </p:nvSpPr>
        <p:spPr/>
        <p:txBody>
          <a:bodyPr/>
          <a:lstStyle/>
          <a:p>
            <a:pPr marL="342900" indent="-342900"/>
            <a:r>
              <a:rPr lang="en-US" altLang="en-US" sz="2800" dirty="0"/>
              <a:t>Task analysis analyzes how people perform their jobs: </a:t>
            </a:r>
          </a:p>
          <a:p>
            <a:pPr marL="806450" lvl="1" indent="-342900"/>
            <a:r>
              <a:rPr lang="en-US" altLang="en-US" sz="2400" dirty="0"/>
              <a:t>the things they do, the things they act on, and the things they need to know.</a:t>
            </a:r>
          </a:p>
          <a:p>
            <a:pPr marL="342900" indent="-342900"/>
            <a:r>
              <a:rPr lang="en-US" altLang="en-US" sz="2800" dirty="0"/>
              <a:t>It employs a top-down approach where high-level tasks are decomposed into subtasks and eventually detailed sequences until all actions and events are described. </a:t>
            </a:r>
          </a:p>
          <a:p>
            <a:pPr marL="806450" lvl="1" indent="-342900"/>
            <a:r>
              <a:rPr lang="en-US" sz="2400" dirty="0"/>
              <a:t>It determines the knowledge used or required to carry tasks out. </a:t>
            </a:r>
          </a:p>
          <a:p>
            <a:pPr marL="806450" lvl="1" indent="-342900"/>
            <a:endParaRPr lang="en-US" sz="2400" dirty="0"/>
          </a:p>
          <a:p>
            <a:pPr marL="342900" indent="-342900"/>
            <a:r>
              <a:rPr lang="en-US" sz="2800" dirty="0"/>
              <a:t> E.g., how an SGS staff completes the student enrolment task, in which many typical and atypical situations need to be handled.</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DCCA2805-C8E2-4D4A-8ADE-9C70F927043B}"/>
              </a:ext>
            </a:extLst>
          </p:cNvPr>
          <p:cNvSpPr>
            <a:spLocks noGrp="1" noChangeArrowheads="1"/>
          </p:cNvSpPr>
          <p:nvPr>
            <p:ph type="title"/>
          </p:nvPr>
        </p:nvSpPr>
        <p:spPr/>
        <p:txBody>
          <a:bodyPr/>
          <a:lstStyle/>
          <a:p>
            <a:r>
              <a:rPr lang="en-US" altLang="en-US" sz="3200" i="1" dirty="0"/>
              <a:t>Requirements Elicitation </a:t>
            </a:r>
            <a:br>
              <a:rPr lang="en-US" altLang="en-US" sz="3200" i="1" dirty="0"/>
            </a:br>
            <a:r>
              <a:rPr lang="en-US" altLang="en-US" dirty="0"/>
              <a:t>Scenario-Based Analysis</a:t>
            </a:r>
          </a:p>
        </p:txBody>
      </p:sp>
      <p:sp>
        <p:nvSpPr>
          <p:cNvPr id="494595" name="Rectangle 3">
            <a:extLst>
              <a:ext uri="{FF2B5EF4-FFF2-40B4-BE49-F238E27FC236}">
                <a16:creationId xmlns:a16="http://schemas.microsoft.com/office/drawing/2014/main" id="{12C88A22-65CE-4592-BD09-B570ABC7CC2D}"/>
              </a:ext>
            </a:extLst>
          </p:cNvPr>
          <p:cNvSpPr>
            <a:spLocks noGrp="1" noChangeArrowheads="1"/>
          </p:cNvSpPr>
          <p:nvPr>
            <p:ph type="body" idx="1"/>
          </p:nvPr>
        </p:nvSpPr>
        <p:spPr/>
        <p:txBody>
          <a:bodyPr/>
          <a:lstStyle/>
          <a:p>
            <a:pPr marL="342900" indent="-342900"/>
            <a:r>
              <a:rPr lang="en-US" altLang="en-US" sz="2800" dirty="0"/>
              <a:t>Provides a more user-oriented perspective on designing and developing an interactive system.</a:t>
            </a:r>
          </a:p>
          <a:p>
            <a:pPr marL="342900" indent="-342900"/>
            <a:endParaRPr lang="en-US" altLang="en-US" sz="2800" dirty="0"/>
          </a:p>
          <a:p>
            <a:pPr marL="342900" indent="-342900"/>
            <a:r>
              <a:rPr lang="en-US" altLang="en-US" sz="2800" dirty="0"/>
              <a:t>E.g., observe how the SGS staff handles the enrolments of a non-local student A and a local student B. Then, ask questions on cases not yet covered.</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Rectangle 2">
            <a:extLst>
              <a:ext uri="{FF2B5EF4-FFF2-40B4-BE49-F238E27FC236}">
                <a16:creationId xmlns:a16="http://schemas.microsoft.com/office/drawing/2014/main" id="{632C76F5-B90D-414F-9D77-8DCAD2931F24}"/>
              </a:ext>
            </a:extLst>
          </p:cNvPr>
          <p:cNvSpPr>
            <a:spLocks noGrp="1" noChangeArrowheads="1"/>
          </p:cNvSpPr>
          <p:nvPr>
            <p:ph type="title"/>
          </p:nvPr>
        </p:nvSpPr>
        <p:spPr/>
        <p:txBody>
          <a:bodyPr/>
          <a:lstStyle/>
          <a:p>
            <a:r>
              <a:rPr lang="en-US" altLang="en-US" sz="3200" i="1" dirty="0"/>
              <a:t>Requirements Elicitation </a:t>
            </a:r>
            <a:br>
              <a:rPr lang="en-US" altLang="en-US" sz="4400" i="1" dirty="0"/>
            </a:br>
            <a:r>
              <a:rPr lang="en-US" altLang="en-US" dirty="0"/>
              <a:t>Scenario-Based Analysis (example)</a:t>
            </a:r>
          </a:p>
        </p:txBody>
      </p:sp>
      <p:sp>
        <p:nvSpPr>
          <p:cNvPr id="495619" name="Rectangle 3">
            <a:extLst>
              <a:ext uri="{FF2B5EF4-FFF2-40B4-BE49-F238E27FC236}">
                <a16:creationId xmlns:a16="http://schemas.microsoft.com/office/drawing/2014/main" id="{EAE49134-D558-4DC6-A049-5410409F5515}"/>
              </a:ext>
            </a:extLst>
          </p:cNvPr>
          <p:cNvSpPr>
            <a:spLocks noGrp="1" noChangeArrowheads="1"/>
          </p:cNvSpPr>
          <p:nvPr>
            <p:ph type="body" idx="1"/>
          </p:nvPr>
        </p:nvSpPr>
        <p:spPr/>
        <p:txBody>
          <a:bodyPr/>
          <a:lstStyle/>
          <a:p>
            <a:pPr marL="342900" indent="-342900"/>
            <a:r>
              <a:rPr lang="en-US" altLang="en-US" sz="2800" dirty="0"/>
              <a:t>first shot by observation on book return in Library.</a:t>
            </a:r>
          </a:p>
          <a:p>
            <a:pPr marL="914400" lvl="1" indent="-457200">
              <a:buFont typeface="+mj-lt"/>
              <a:buAutoNum type="arabicPeriod"/>
            </a:pPr>
            <a:r>
              <a:rPr lang="en-US" altLang="en-US" sz="2000" dirty="0"/>
              <a:t>check due back date</a:t>
            </a:r>
          </a:p>
          <a:p>
            <a:pPr marL="914400" lvl="1" indent="-457200">
              <a:buFont typeface="+mj-lt"/>
              <a:buAutoNum type="arabicPeriod"/>
            </a:pPr>
            <a:r>
              <a:rPr lang="en-US" altLang="en-US" sz="2000" dirty="0"/>
              <a:t>if overdue, collect fine</a:t>
            </a:r>
          </a:p>
          <a:p>
            <a:pPr marL="914400" lvl="1" indent="-457200">
              <a:buFont typeface="+mj-lt"/>
              <a:buAutoNum type="arabicPeriod"/>
            </a:pPr>
            <a:r>
              <a:rPr lang="en-US" altLang="en-US" sz="2000" dirty="0"/>
              <a:t>record book as being available again</a:t>
            </a:r>
          </a:p>
          <a:p>
            <a:pPr marL="914400" lvl="1" indent="-457200">
              <a:buFont typeface="+mj-lt"/>
              <a:buAutoNum type="arabicPeriod"/>
            </a:pPr>
            <a:r>
              <a:rPr lang="en-US" altLang="en-US" sz="2000" dirty="0"/>
              <a:t>put book back</a:t>
            </a:r>
          </a:p>
          <a:p>
            <a:pPr marL="342900" indent="-342900"/>
            <a:r>
              <a:rPr lang="en-US" altLang="en-US" sz="2800" dirty="0"/>
              <a:t>followed by a discussion with the librarian</a:t>
            </a:r>
          </a:p>
          <a:p>
            <a:pPr marL="742950" lvl="1" indent="-285750"/>
            <a:r>
              <a:rPr lang="en-US" altLang="en-US" sz="2400" dirty="0"/>
              <a:t>what if the person returning the book is not registered as a client?</a:t>
            </a:r>
          </a:p>
          <a:p>
            <a:pPr marL="742950" lvl="1" indent="-285750"/>
            <a:r>
              <a:rPr lang="en-US" altLang="en-US" sz="2400" dirty="0"/>
              <a:t>what if the book is damaged?</a:t>
            </a:r>
          </a:p>
          <a:p>
            <a:pPr marL="742950" lvl="1" indent="-285750"/>
            <a:r>
              <a:rPr lang="en-US" altLang="en-US" sz="2400" dirty="0"/>
              <a:t>how to handle in case the client has other books that are overdue, and/or an outstanding reservation?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37D27175-595D-4FB7-8A07-30B6BF954AEF}"/>
              </a:ext>
            </a:extLst>
          </p:cNvPr>
          <p:cNvSpPr>
            <a:spLocks noGrp="1" noChangeArrowheads="1"/>
          </p:cNvSpPr>
          <p:nvPr>
            <p:ph type="title"/>
          </p:nvPr>
        </p:nvSpPr>
        <p:spPr/>
        <p:txBody>
          <a:bodyPr/>
          <a:lstStyle/>
          <a:p>
            <a:r>
              <a:rPr lang="en-US" altLang="en-US" sz="3200" i="1" dirty="0"/>
              <a:t>Requirements Elicitation </a:t>
            </a:r>
            <a:br>
              <a:rPr lang="en-US" altLang="en-US" sz="4400" i="1" dirty="0"/>
            </a:br>
            <a:r>
              <a:rPr lang="en-US" altLang="en-US" dirty="0"/>
              <a:t>Form analysis  </a:t>
            </a:r>
          </a:p>
        </p:txBody>
      </p:sp>
      <p:sp>
        <p:nvSpPr>
          <p:cNvPr id="2" name="Content Placeholder 1">
            <a:extLst>
              <a:ext uri="{FF2B5EF4-FFF2-40B4-BE49-F238E27FC236}">
                <a16:creationId xmlns:a16="http://schemas.microsoft.com/office/drawing/2014/main" id="{4693D2F9-FC40-3507-2618-C8A655ADDA41}"/>
              </a:ext>
            </a:extLst>
          </p:cNvPr>
          <p:cNvSpPr>
            <a:spLocks noGrp="1"/>
          </p:cNvSpPr>
          <p:nvPr>
            <p:ph idx="1"/>
          </p:nvPr>
        </p:nvSpPr>
        <p:spPr>
          <a:xfrm>
            <a:off x="684212" y="1905000"/>
            <a:ext cx="4191000" cy="1447800"/>
          </a:xfrm>
        </p:spPr>
        <p:txBody>
          <a:bodyPr/>
          <a:lstStyle/>
          <a:p>
            <a:r>
              <a:rPr lang="en-US" altLang="en-US" sz="2800" dirty="0"/>
              <a:t>Figure out items that are certain or have variety, and the time (past, while filling the form, or future) that the information for the item is available.</a:t>
            </a:r>
            <a:endParaRPr lang="en-HK" sz="2800" dirty="0"/>
          </a:p>
        </p:txBody>
      </p:sp>
      <p:pic>
        <p:nvPicPr>
          <p:cNvPr id="4" name="Picture 3" descr="A close-up of a course drop form&#10;&#10;Description automatically generated">
            <a:extLst>
              <a:ext uri="{FF2B5EF4-FFF2-40B4-BE49-F238E27FC236}">
                <a16:creationId xmlns:a16="http://schemas.microsoft.com/office/drawing/2014/main" id="{2BD99761-1F04-D2F5-8563-62F663A0D41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1412" y="1676400"/>
            <a:ext cx="3774675" cy="5181600"/>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1DFA-3FB2-43EC-81AC-A9072532F26C}"/>
              </a:ext>
            </a:extLst>
          </p:cNvPr>
          <p:cNvSpPr>
            <a:spLocks noGrp="1"/>
          </p:cNvSpPr>
          <p:nvPr>
            <p:ph type="title"/>
          </p:nvPr>
        </p:nvSpPr>
        <p:spPr>
          <a:xfrm>
            <a:off x="20535" y="304800"/>
            <a:ext cx="9948862" cy="1104900"/>
          </a:xfrm>
        </p:spPr>
        <p:txBody>
          <a:bodyPr/>
          <a:lstStyle/>
          <a:p>
            <a:r>
              <a:rPr lang="en-US" altLang="en-US" sz="3200" i="1" dirty="0"/>
              <a:t>Requirements Elicitation </a:t>
            </a:r>
            <a:br>
              <a:rPr lang="en-US" altLang="en-US" sz="4400" i="1" dirty="0"/>
            </a:br>
            <a:r>
              <a:rPr lang="en-US" dirty="0"/>
              <a:t>Focus Group and Facilitated Workshop</a:t>
            </a:r>
          </a:p>
        </p:txBody>
      </p:sp>
      <p:sp>
        <p:nvSpPr>
          <p:cNvPr id="3" name="Content Placeholder 2">
            <a:extLst>
              <a:ext uri="{FF2B5EF4-FFF2-40B4-BE49-F238E27FC236}">
                <a16:creationId xmlns:a16="http://schemas.microsoft.com/office/drawing/2014/main" id="{A87FF944-89DA-4693-B496-9AD4F7724681}"/>
              </a:ext>
            </a:extLst>
          </p:cNvPr>
          <p:cNvSpPr>
            <a:spLocks noGrp="1"/>
          </p:cNvSpPr>
          <p:nvPr>
            <p:ph idx="1"/>
          </p:nvPr>
        </p:nvSpPr>
        <p:spPr/>
        <p:txBody>
          <a:bodyPr/>
          <a:lstStyle/>
          <a:p>
            <a:r>
              <a:rPr lang="en-US" sz="2800" dirty="0"/>
              <a:t>A </a:t>
            </a:r>
            <a:r>
              <a:rPr lang="en-US" sz="2800" b="1" dirty="0"/>
              <a:t>focus group</a:t>
            </a:r>
            <a:r>
              <a:rPr lang="en-US" sz="2800" dirty="0"/>
              <a:t> is a small, but demographically diverse, group of people whose reactions are studied in guided or open discussions.</a:t>
            </a:r>
          </a:p>
          <a:p>
            <a:pPr lvl="1"/>
            <a:r>
              <a:rPr lang="en-US" sz="2400" dirty="0"/>
              <a:t>people are asked about their perceptions, opinions, beliefs, and attitudes towards </a:t>
            </a:r>
          </a:p>
          <a:p>
            <a:pPr lvl="1"/>
            <a:r>
              <a:rPr lang="en-US" sz="2400" dirty="0"/>
              <a:t>RE Analyst records the vital points he or she is getting from the group.</a:t>
            </a:r>
          </a:p>
          <a:p>
            <a:r>
              <a:rPr lang="en-US" sz="2800" dirty="0"/>
              <a:t>A </a:t>
            </a:r>
            <a:r>
              <a:rPr lang="en-US" sz="2800" b="1" dirty="0"/>
              <a:t>facilitated workshop </a:t>
            </a:r>
            <a:r>
              <a:rPr lang="en-US" sz="2800" dirty="0"/>
              <a:t>involves cross-functional team members to study the topic from all perspectives and make a decision as the outcome of the workshop.</a:t>
            </a:r>
          </a:p>
        </p:txBody>
      </p:sp>
      <p:sp>
        <p:nvSpPr>
          <p:cNvPr id="4" name="Slide Number Placeholder 3">
            <a:extLst>
              <a:ext uri="{FF2B5EF4-FFF2-40B4-BE49-F238E27FC236}">
                <a16:creationId xmlns:a16="http://schemas.microsoft.com/office/drawing/2014/main" id="{C092A161-E711-4DDC-A971-46E31BC38AAB}"/>
              </a:ext>
            </a:extLst>
          </p:cNvPr>
          <p:cNvSpPr>
            <a:spLocks noGrp="1"/>
          </p:cNvSpPr>
          <p:nvPr>
            <p:ph type="sldNum" sz="quarter" idx="12"/>
          </p:nvPr>
        </p:nvSpPr>
        <p:spPr/>
        <p:txBody>
          <a:bodyPr/>
          <a:lstStyle/>
          <a:p>
            <a:pPr>
              <a:defRPr/>
            </a:pPr>
            <a:fld id="{63B8F44C-0EDE-4D7D-9086-BD1CF3CE7AF7}" type="slidenum">
              <a:rPr lang="en-US" smtClean="0"/>
              <a:pPr>
                <a:defRPr/>
              </a:pPr>
              <a:t>35</a:t>
            </a:fld>
            <a:endParaRPr lang="en-US"/>
          </a:p>
        </p:txBody>
      </p:sp>
    </p:spTree>
    <p:extLst>
      <p:ext uri="{BB962C8B-B14F-4D97-AF65-F5344CB8AC3E}">
        <p14:creationId xmlns:p14="http://schemas.microsoft.com/office/powerpoint/2010/main" val="345243489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2A486-7EC1-47B8-A1DF-94E2CF66B52A}"/>
              </a:ext>
            </a:extLst>
          </p:cNvPr>
          <p:cNvSpPr>
            <a:spLocks noGrp="1"/>
          </p:cNvSpPr>
          <p:nvPr>
            <p:ph type="title"/>
          </p:nvPr>
        </p:nvSpPr>
        <p:spPr/>
        <p:txBody>
          <a:bodyPr/>
          <a:lstStyle/>
          <a:p>
            <a:r>
              <a:rPr lang="en-US" altLang="en-US" sz="3200" i="1" dirty="0"/>
              <a:t>Requirements Elicitation </a:t>
            </a:r>
            <a:br>
              <a:rPr lang="en-US" altLang="en-US" sz="4400" i="1" dirty="0"/>
            </a:br>
            <a:r>
              <a:rPr lang="en-US" sz="3200" dirty="0"/>
              <a:t>Mind mapping, group storytelling, user stories</a:t>
            </a:r>
            <a:endParaRPr lang="en-US" dirty="0"/>
          </a:p>
        </p:txBody>
      </p:sp>
      <p:sp>
        <p:nvSpPr>
          <p:cNvPr id="3" name="Content Placeholder 2">
            <a:extLst>
              <a:ext uri="{FF2B5EF4-FFF2-40B4-BE49-F238E27FC236}">
                <a16:creationId xmlns:a16="http://schemas.microsoft.com/office/drawing/2014/main" id="{E8D13401-F953-4974-BE5C-7EFE9D0039DC}"/>
              </a:ext>
            </a:extLst>
          </p:cNvPr>
          <p:cNvSpPr>
            <a:spLocks noGrp="1"/>
          </p:cNvSpPr>
          <p:nvPr>
            <p:ph idx="1"/>
          </p:nvPr>
        </p:nvSpPr>
        <p:spPr>
          <a:xfrm>
            <a:off x="74612" y="1447800"/>
            <a:ext cx="9753600" cy="4953000"/>
          </a:xfrm>
        </p:spPr>
        <p:txBody>
          <a:bodyPr/>
          <a:lstStyle/>
          <a:p>
            <a:r>
              <a:rPr lang="en-US" sz="2800" dirty="0"/>
              <a:t>Mind map</a:t>
            </a:r>
          </a:p>
          <a:p>
            <a:endParaRPr lang="en-US" sz="2800" dirty="0"/>
          </a:p>
          <a:p>
            <a:endParaRPr lang="en-US" sz="2800" dirty="0"/>
          </a:p>
          <a:p>
            <a:pPr marL="0" indent="0">
              <a:buNone/>
            </a:pPr>
            <a:endParaRPr lang="en-US" sz="2800" dirty="0"/>
          </a:p>
          <a:p>
            <a:r>
              <a:rPr lang="en-US" sz="2800" dirty="0"/>
              <a:t>Group storytelling</a:t>
            </a:r>
          </a:p>
          <a:p>
            <a:pPr lvl="1"/>
            <a:r>
              <a:rPr lang="en-US" sz="2400" dirty="0"/>
              <a:t>Co-construct a story, share a story, complete an unfinished story provided by a facilitator, zoom-in/out or summarize a story, roleplay a story, analyze a story</a:t>
            </a:r>
          </a:p>
          <a:p>
            <a:r>
              <a:rPr lang="en-US" sz="2800" dirty="0"/>
              <a:t>User story</a:t>
            </a:r>
          </a:p>
          <a:p>
            <a:pPr lvl="1"/>
            <a:r>
              <a:rPr lang="en-US" sz="2400" dirty="0"/>
              <a:t>E.g., As a manager, I want to browse my existing quizzes so I can recall what I have in place and figure out if I can just reuse or update an existing quiz for the position I need now </a:t>
            </a:r>
          </a:p>
        </p:txBody>
      </p:sp>
      <p:sp>
        <p:nvSpPr>
          <p:cNvPr id="4" name="Slide Number Placeholder 3">
            <a:extLst>
              <a:ext uri="{FF2B5EF4-FFF2-40B4-BE49-F238E27FC236}">
                <a16:creationId xmlns:a16="http://schemas.microsoft.com/office/drawing/2014/main" id="{E8E70B56-8991-4332-8A29-DDAD37081B4E}"/>
              </a:ext>
            </a:extLst>
          </p:cNvPr>
          <p:cNvSpPr>
            <a:spLocks noGrp="1"/>
          </p:cNvSpPr>
          <p:nvPr>
            <p:ph type="sldNum" sz="quarter" idx="12"/>
          </p:nvPr>
        </p:nvSpPr>
        <p:spPr>
          <a:xfrm>
            <a:off x="7542212" y="6400800"/>
            <a:ext cx="2062162" cy="457200"/>
          </a:xfrm>
        </p:spPr>
        <p:txBody>
          <a:bodyPr/>
          <a:lstStyle/>
          <a:p>
            <a:pPr>
              <a:defRPr/>
            </a:pPr>
            <a:fld id="{63B8F44C-0EDE-4D7D-9086-BD1CF3CE7AF7}" type="slidenum">
              <a:rPr lang="en-US" smtClean="0"/>
              <a:pPr>
                <a:defRPr/>
              </a:pPr>
              <a:t>36</a:t>
            </a:fld>
            <a:endParaRPr lang="en-US" dirty="0"/>
          </a:p>
        </p:txBody>
      </p:sp>
      <p:pic>
        <p:nvPicPr>
          <p:cNvPr id="5122" name="Picture 2" descr="Mind mapping, group storytelling, users storiesçåçæå°çµæ">
            <a:extLst>
              <a:ext uri="{FF2B5EF4-FFF2-40B4-BE49-F238E27FC236}">
                <a16:creationId xmlns:a16="http://schemas.microsoft.com/office/drawing/2014/main" id="{3334463C-0267-4669-8B8E-9B90B3B31F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1145" y="1676400"/>
            <a:ext cx="5947655" cy="2118852"/>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group storytellingçåçæå°çµæ">
            <a:extLst>
              <a:ext uri="{FF2B5EF4-FFF2-40B4-BE49-F238E27FC236}">
                <a16:creationId xmlns:a16="http://schemas.microsoft.com/office/drawing/2014/main" id="{EEC8C4C0-6B57-4B12-836D-FC92A743F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2" y="2050906"/>
            <a:ext cx="2057400" cy="1399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5074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0385E-0F21-4D24-8DA2-9D52367F36FC}"/>
              </a:ext>
            </a:extLst>
          </p:cNvPr>
          <p:cNvSpPr>
            <a:spLocks noGrp="1"/>
          </p:cNvSpPr>
          <p:nvPr>
            <p:ph type="title"/>
          </p:nvPr>
        </p:nvSpPr>
        <p:spPr/>
        <p:txBody>
          <a:bodyPr/>
          <a:lstStyle/>
          <a:p>
            <a:r>
              <a:rPr lang="en-US" dirty="0"/>
              <a:t>Elicitation Technique Selection: How Do Experts Do It? [4]</a:t>
            </a:r>
          </a:p>
        </p:txBody>
      </p:sp>
      <p:sp>
        <p:nvSpPr>
          <p:cNvPr id="3" name="Content Placeholder 2">
            <a:extLst>
              <a:ext uri="{FF2B5EF4-FFF2-40B4-BE49-F238E27FC236}">
                <a16:creationId xmlns:a16="http://schemas.microsoft.com/office/drawing/2014/main" id="{33F961DD-2AE1-4177-B803-C9A318FCD0E2}"/>
              </a:ext>
            </a:extLst>
          </p:cNvPr>
          <p:cNvSpPr>
            <a:spLocks noGrp="1"/>
          </p:cNvSpPr>
          <p:nvPr>
            <p:ph idx="1"/>
          </p:nvPr>
        </p:nvSpPr>
        <p:spPr>
          <a:xfrm>
            <a:off x="412750" y="1676400"/>
            <a:ext cx="9263062" cy="4953000"/>
          </a:xfrm>
        </p:spPr>
        <p:txBody>
          <a:bodyPr/>
          <a:lstStyle/>
          <a:p>
            <a:r>
              <a:rPr lang="en-US" sz="2800" b="1" dirty="0"/>
              <a:t>Interviewing</a:t>
            </a:r>
            <a:r>
              <a:rPr lang="en-US" sz="2800" dirty="0"/>
              <a:t>: </a:t>
            </a:r>
            <a:r>
              <a:rPr lang="en-US" sz="2400" dirty="0"/>
              <a:t>particularly useful to gather initial background information when working on new projects in new domains.  </a:t>
            </a:r>
          </a:p>
          <a:p>
            <a:r>
              <a:rPr lang="en-US" sz="2400" b="1" dirty="0"/>
              <a:t>Collaborative Sessions (focus group, workshop, brainstorming)</a:t>
            </a:r>
            <a:r>
              <a:rPr lang="en-US" sz="2400" dirty="0"/>
              <a:t>: </a:t>
            </a:r>
            <a:r>
              <a:rPr lang="en-US" sz="2000" dirty="0"/>
              <a:t>Effective </a:t>
            </a:r>
          </a:p>
          <a:p>
            <a:r>
              <a:rPr lang="en-US" sz="2400" b="1" dirty="0"/>
              <a:t>Data Gathering from Existing Systems</a:t>
            </a:r>
            <a:r>
              <a:rPr lang="en-US" sz="2400" dirty="0"/>
              <a:t>: </a:t>
            </a:r>
            <a:r>
              <a:rPr lang="en-US" sz="2000" dirty="0"/>
              <a:t>must do, but not over-analyze </a:t>
            </a:r>
          </a:p>
          <a:p>
            <a:r>
              <a:rPr lang="en-US" sz="2400" b="1" dirty="0"/>
              <a:t>Agile (mind mapping, group storytelling, user stories): </a:t>
            </a:r>
            <a:r>
              <a:rPr lang="en-US" sz="2400" dirty="0"/>
              <a:t>popular nowadays.</a:t>
            </a:r>
          </a:p>
          <a:p>
            <a:r>
              <a:rPr lang="en-US" sz="2800" b="1" dirty="0">
                <a:solidFill>
                  <a:srgbClr val="FF0000"/>
                </a:solidFill>
              </a:rPr>
              <a:t>Questionnaires</a:t>
            </a:r>
            <a:r>
              <a:rPr lang="en-US" sz="2800" dirty="0"/>
              <a:t>: </a:t>
            </a:r>
            <a:r>
              <a:rPr lang="en-US" sz="2400" dirty="0"/>
              <a:t>Not effective</a:t>
            </a:r>
          </a:p>
          <a:p>
            <a:endParaRPr lang="en-US" sz="2800" dirty="0"/>
          </a:p>
        </p:txBody>
      </p:sp>
      <p:sp>
        <p:nvSpPr>
          <p:cNvPr id="4" name="Slide Number Placeholder 3">
            <a:extLst>
              <a:ext uri="{FF2B5EF4-FFF2-40B4-BE49-F238E27FC236}">
                <a16:creationId xmlns:a16="http://schemas.microsoft.com/office/drawing/2014/main" id="{278C49DF-FEB0-4606-B56B-E257C6E4DE80}"/>
              </a:ext>
            </a:extLst>
          </p:cNvPr>
          <p:cNvSpPr>
            <a:spLocks noGrp="1"/>
          </p:cNvSpPr>
          <p:nvPr>
            <p:ph type="sldNum" sz="quarter" idx="12"/>
          </p:nvPr>
        </p:nvSpPr>
        <p:spPr/>
        <p:txBody>
          <a:bodyPr/>
          <a:lstStyle/>
          <a:p>
            <a:pPr>
              <a:defRPr/>
            </a:pPr>
            <a:fld id="{63B8F44C-0EDE-4D7D-9086-BD1CF3CE7AF7}" type="slidenum">
              <a:rPr lang="en-US" smtClean="0"/>
              <a:pPr>
                <a:defRPr/>
              </a:pPr>
              <a:t>37</a:t>
            </a:fld>
            <a:endParaRPr lang="en-US"/>
          </a:p>
        </p:txBody>
      </p:sp>
    </p:spTree>
    <p:extLst>
      <p:ext uri="{BB962C8B-B14F-4D97-AF65-F5344CB8AC3E}">
        <p14:creationId xmlns:p14="http://schemas.microsoft.com/office/powerpoint/2010/main" val="375990673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A94C0-56C8-4FB2-8AFA-287D236C269E}"/>
              </a:ext>
            </a:extLst>
          </p:cNvPr>
          <p:cNvSpPr>
            <a:spLocks noGrp="1"/>
          </p:cNvSpPr>
          <p:nvPr>
            <p:ph type="title"/>
          </p:nvPr>
        </p:nvSpPr>
        <p:spPr>
          <a:xfrm>
            <a:off x="412749" y="266700"/>
            <a:ext cx="9490075" cy="1104900"/>
          </a:xfrm>
        </p:spPr>
        <p:txBody>
          <a:bodyPr/>
          <a:lstStyle/>
          <a:p>
            <a:r>
              <a:rPr lang="en-US" altLang="en-US" sz="3200" i="1" dirty="0"/>
              <a:t>Requirements Elicitation </a:t>
            </a:r>
            <a:br>
              <a:rPr lang="en-US" altLang="en-US" sz="4400" i="1" dirty="0"/>
            </a:br>
            <a:r>
              <a:rPr lang="en-US" dirty="0"/>
              <a:t>Effectiveness of mature techniques [5]</a:t>
            </a:r>
          </a:p>
        </p:txBody>
      </p:sp>
      <p:pic>
        <p:nvPicPr>
          <p:cNvPr id="6" name="Content Placeholder 5">
            <a:extLst>
              <a:ext uri="{FF2B5EF4-FFF2-40B4-BE49-F238E27FC236}">
                <a16:creationId xmlns:a16="http://schemas.microsoft.com/office/drawing/2014/main" id="{512A52E0-1913-473D-8504-EED28D0676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812" y="1638300"/>
            <a:ext cx="8101501" cy="4953000"/>
          </a:xfrm>
        </p:spPr>
      </p:pic>
      <p:sp>
        <p:nvSpPr>
          <p:cNvPr id="4" name="Slide Number Placeholder 3">
            <a:extLst>
              <a:ext uri="{FF2B5EF4-FFF2-40B4-BE49-F238E27FC236}">
                <a16:creationId xmlns:a16="http://schemas.microsoft.com/office/drawing/2014/main" id="{C5C4417F-5414-4187-9C92-231535B2F1D6}"/>
              </a:ext>
            </a:extLst>
          </p:cNvPr>
          <p:cNvSpPr>
            <a:spLocks noGrp="1"/>
          </p:cNvSpPr>
          <p:nvPr>
            <p:ph type="sldNum" sz="quarter" idx="12"/>
          </p:nvPr>
        </p:nvSpPr>
        <p:spPr/>
        <p:txBody>
          <a:bodyPr/>
          <a:lstStyle/>
          <a:p>
            <a:pPr>
              <a:defRPr/>
            </a:pPr>
            <a:fld id="{63B8F44C-0EDE-4D7D-9086-BD1CF3CE7AF7}" type="slidenum">
              <a:rPr lang="en-US" smtClean="0"/>
              <a:pPr>
                <a:defRPr/>
              </a:pPr>
              <a:t>38</a:t>
            </a:fld>
            <a:endParaRPr lang="en-US"/>
          </a:p>
        </p:txBody>
      </p:sp>
      <p:cxnSp>
        <p:nvCxnSpPr>
          <p:cNvPr id="8" name="Straight Arrow Connector 7">
            <a:extLst>
              <a:ext uri="{FF2B5EF4-FFF2-40B4-BE49-F238E27FC236}">
                <a16:creationId xmlns:a16="http://schemas.microsoft.com/office/drawing/2014/main" id="{0AA0CF93-0871-4948-BDA2-67A4375FA823}"/>
              </a:ext>
            </a:extLst>
          </p:cNvPr>
          <p:cNvCxnSpPr/>
          <p:nvPr/>
        </p:nvCxnSpPr>
        <p:spPr bwMode="auto">
          <a:xfrm flipH="1">
            <a:off x="7847012" y="3532135"/>
            <a:ext cx="405301" cy="0"/>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EF8729F2-3182-49FF-8745-EAD2E60850C9}"/>
              </a:ext>
            </a:extLst>
          </p:cNvPr>
          <p:cNvSpPr txBox="1"/>
          <p:nvPr/>
        </p:nvSpPr>
        <p:spPr>
          <a:xfrm>
            <a:off x="8263015" y="3319790"/>
            <a:ext cx="1459054" cy="400110"/>
          </a:xfrm>
          <a:prstGeom prst="rect">
            <a:avLst/>
          </a:prstGeom>
          <a:noFill/>
        </p:spPr>
        <p:txBody>
          <a:bodyPr wrap="none" rtlCol="0">
            <a:spAutoFit/>
          </a:bodyPr>
          <a:lstStyle/>
          <a:p>
            <a:r>
              <a:rPr lang="en-US" sz="2000" dirty="0"/>
              <a:t>Focus group</a:t>
            </a:r>
          </a:p>
        </p:txBody>
      </p:sp>
      <p:cxnSp>
        <p:nvCxnSpPr>
          <p:cNvPr id="10" name="Straight Arrow Connector 9">
            <a:extLst>
              <a:ext uri="{FF2B5EF4-FFF2-40B4-BE49-F238E27FC236}">
                <a16:creationId xmlns:a16="http://schemas.microsoft.com/office/drawing/2014/main" id="{D366B8FF-292B-48C4-9A80-888A94E945B9}"/>
              </a:ext>
            </a:extLst>
          </p:cNvPr>
          <p:cNvCxnSpPr/>
          <p:nvPr/>
        </p:nvCxnSpPr>
        <p:spPr bwMode="auto">
          <a:xfrm flipH="1">
            <a:off x="7836310" y="4154700"/>
            <a:ext cx="405301" cy="0"/>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432EB725-B245-46CA-8EA9-767C96EE9894}"/>
              </a:ext>
            </a:extLst>
          </p:cNvPr>
          <p:cNvSpPr txBox="1"/>
          <p:nvPr/>
        </p:nvSpPr>
        <p:spPr>
          <a:xfrm>
            <a:off x="8252313" y="3942355"/>
            <a:ext cx="1196161" cy="400110"/>
          </a:xfrm>
          <a:prstGeom prst="rect">
            <a:avLst/>
          </a:prstGeom>
          <a:noFill/>
        </p:spPr>
        <p:txBody>
          <a:bodyPr wrap="none" rtlCol="0">
            <a:spAutoFit/>
          </a:bodyPr>
          <a:lstStyle/>
          <a:p>
            <a:r>
              <a:rPr lang="en-US" sz="2000" dirty="0"/>
              <a:t>workshop</a:t>
            </a:r>
          </a:p>
        </p:txBody>
      </p:sp>
      <p:cxnSp>
        <p:nvCxnSpPr>
          <p:cNvPr id="12" name="Straight Arrow Connector 11">
            <a:extLst>
              <a:ext uri="{FF2B5EF4-FFF2-40B4-BE49-F238E27FC236}">
                <a16:creationId xmlns:a16="http://schemas.microsoft.com/office/drawing/2014/main" id="{1EF5BA0B-6AC5-41F4-96FA-4719651BACA2}"/>
              </a:ext>
            </a:extLst>
          </p:cNvPr>
          <p:cNvCxnSpPr/>
          <p:nvPr/>
        </p:nvCxnSpPr>
        <p:spPr bwMode="auto">
          <a:xfrm flipH="1">
            <a:off x="7836310" y="2945896"/>
            <a:ext cx="405301" cy="0"/>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7C6C5FB-1A19-42F9-B055-65F68CB8EEAD}"/>
              </a:ext>
            </a:extLst>
          </p:cNvPr>
          <p:cNvSpPr txBox="1"/>
          <p:nvPr/>
        </p:nvSpPr>
        <p:spPr>
          <a:xfrm>
            <a:off x="8252313" y="2733551"/>
            <a:ext cx="1662635" cy="400110"/>
          </a:xfrm>
          <a:prstGeom prst="rect">
            <a:avLst/>
          </a:prstGeom>
          <a:noFill/>
        </p:spPr>
        <p:txBody>
          <a:bodyPr wrap="none" rtlCol="0">
            <a:spAutoFit/>
          </a:bodyPr>
          <a:lstStyle/>
          <a:p>
            <a:r>
              <a:rPr lang="en-US" sz="2000" dirty="0"/>
              <a:t>Brainstorming</a:t>
            </a:r>
          </a:p>
        </p:txBody>
      </p:sp>
      <p:sp>
        <p:nvSpPr>
          <p:cNvPr id="14" name="Right Brace 13">
            <a:extLst>
              <a:ext uri="{FF2B5EF4-FFF2-40B4-BE49-F238E27FC236}">
                <a16:creationId xmlns:a16="http://schemas.microsoft.com/office/drawing/2014/main" id="{079B77B6-33A5-412D-81B1-7EEA6EFB32AA}"/>
              </a:ext>
            </a:extLst>
          </p:cNvPr>
          <p:cNvSpPr/>
          <p:nvPr/>
        </p:nvSpPr>
        <p:spPr bwMode="auto">
          <a:xfrm>
            <a:off x="7847012" y="2209800"/>
            <a:ext cx="152400" cy="469389"/>
          </a:xfrm>
          <a:prstGeom prst="rightBrac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15" name="TextBox 14">
            <a:extLst>
              <a:ext uri="{FF2B5EF4-FFF2-40B4-BE49-F238E27FC236}">
                <a16:creationId xmlns:a16="http://schemas.microsoft.com/office/drawing/2014/main" id="{DB5F15DF-679C-484B-8A86-0443587E8D1A}"/>
              </a:ext>
            </a:extLst>
          </p:cNvPr>
          <p:cNvSpPr txBox="1"/>
          <p:nvPr/>
        </p:nvSpPr>
        <p:spPr>
          <a:xfrm>
            <a:off x="8032237" y="2130613"/>
            <a:ext cx="1532727" cy="523220"/>
          </a:xfrm>
          <a:prstGeom prst="rect">
            <a:avLst/>
          </a:prstGeom>
          <a:noFill/>
        </p:spPr>
        <p:txBody>
          <a:bodyPr wrap="none" rtlCol="0">
            <a:spAutoFit/>
          </a:bodyPr>
          <a:lstStyle/>
          <a:p>
            <a:r>
              <a:rPr lang="en-US" i="1" dirty="0"/>
              <a:t>emerging</a:t>
            </a:r>
          </a:p>
        </p:txBody>
      </p:sp>
      <p:cxnSp>
        <p:nvCxnSpPr>
          <p:cNvPr id="19" name="Straight Arrow Connector 18">
            <a:extLst>
              <a:ext uri="{FF2B5EF4-FFF2-40B4-BE49-F238E27FC236}">
                <a16:creationId xmlns:a16="http://schemas.microsoft.com/office/drawing/2014/main" id="{87D99CBA-3956-4A3D-8DFA-93992A376F14}"/>
              </a:ext>
            </a:extLst>
          </p:cNvPr>
          <p:cNvCxnSpPr/>
          <p:nvPr/>
        </p:nvCxnSpPr>
        <p:spPr bwMode="auto">
          <a:xfrm flipH="1">
            <a:off x="6551612" y="2057400"/>
            <a:ext cx="304800" cy="152400"/>
          </a:xfrm>
          <a:prstGeom prst="straightConnector1">
            <a:avLst/>
          </a:prstGeom>
          <a:ln>
            <a:headEnd type="none" w="sm" len="sm"/>
            <a:tailEnd type="triangle"/>
          </a:ln>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F1159C2A-49A6-4829-968A-327938EDA2C2}"/>
              </a:ext>
            </a:extLst>
          </p:cNvPr>
          <p:cNvSpPr txBox="1"/>
          <p:nvPr/>
        </p:nvSpPr>
        <p:spPr>
          <a:xfrm>
            <a:off x="6551612" y="1636706"/>
            <a:ext cx="2755883" cy="461665"/>
          </a:xfrm>
          <a:prstGeom prst="rect">
            <a:avLst/>
          </a:prstGeom>
          <a:noFill/>
        </p:spPr>
        <p:txBody>
          <a:bodyPr wrap="none" rtlCol="0">
            <a:spAutoFit/>
          </a:bodyPr>
          <a:lstStyle/>
          <a:p>
            <a:r>
              <a:rPr lang="en-US" sz="2400" dirty="0"/>
              <a:t>Mind mapping. Out?</a:t>
            </a:r>
          </a:p>
        </p:txBody>
      </p:sp>
      <p:sp>
        <p:nvSpPr>
          <p:cNvPr id="21" name="Right Brace 20">
            <a:extLst>
              <a:ext uri="{FF2B5EF4-FFF2-40B4-BE49-F238E27FC236}">
                <a16:creationId xmlns:a16="http://schemas.microsoft.com/office/drawing/2014/main" id="{BE60A6D4-D55D-4245-9636-D2496609154E}"/>
              </a:ext>
            </a:extLst>
          </p:cNvPr>
          <p:cNvSpPr/>
          <p:nvPr/>
        </p:nvSpPr>
        <p:spPr bwMode="auto">
          <a:xfrm>
            <a:off x="7890758" y="4379235"/>
            <a:ext cx="141479" cy="840455"/>
          </a:xfrm>
          <a:prstGeom prst="rightBrace">
            <a:avLst/>
          </a:prstGeom>
          <a:ln>
            <a:headEnd type="none" w="sm" len="sm"/>
            <a:tailEnd type="none" w="sm" len="sm"/>
          </a:ln>
        </p:spPr>
        <p:style>
          <a:lnRef idx="1">
            <a:schemeClr val="dk1"/>
          </a:lnRef>
          <a:fillRef idx="0">
            <a:schemeClr val="dk1"/>
          </a:fillRef>
          <a:effectRef idx="0">
            <a:schemeClr val="dk1"/>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3" name="TextBox 22">
            <a:extLst>
              <a:ext uri="{FF2B5EF4-FFF2-40B4-BE49-F238E27FC236}">
                <a16:creationId xmlns:a16="http://schemas.microsoft.com/office/drawing/2014/main" id="{3A47D1E8-D4F4-416C-A84C-2273866E7DC2}"/>
              </a:ext>
            </a:extLst>
          </p:cNvPr>
          <p:cNvSpPr txBox="1"/>
          <p:nvPr/>
        </p:nvSpPr>
        <p:spPr>
          <a:xfrm>
            <a:off x="8123041" y="4562377"/>
            <a:ext cx="1662635" cy="461665"/>
          </a:xfrm>
          <a:prstGeom prst="rect">
            <a:avLst/>
          </a:prstGeom>
          <a:noFill/>
        </p:spPr>
        <p:txBody>
          <a:bodyPr wrap="none" rtlCol="0">
            <a:spAutoFit/>
          </a:bodyPr>
          <a:lstStyle/>
          <a:p>
            <a:r>
              <a:rPr lang="en-US" sz="2400" i="1" dirty="0"/>
              <a:t>Phasing out</a:t>
            </a:r>
          </a:p>
        </p:txBody>
      </p:sp>
      <p:sp>
        <p:nvSpPr>
          <p:cNvPr id="24" name="Rectangle 23">
            <a:extLst>
              <a:ext uri="{FF2B5EF4-FFF2-40B4-BE49-F238E27FC236}">
                <a16:creationId xmlns:a16="http://schemas.microsoft.com/office/drawing/2014/main" id="{98A29D87-6552-4B5B-B6F5-3F7E7F118CA5}"/>
              </a:ext>
            </a:extLst>
          </p:cNvPr>
          <p:cNvSpPr/>
          <p:nvPr/>
        </p:nvSpPr>
        <p:spPr bwMode="auto">
          <a:xfrm>
            <a:off x="1598612" y="5638800"/>
            <a:ext cx="3657600" cy="304800"/>
          </a:xfrm>
          <a:prstGeom prst="rect">
            <a:avLst/>
          </a:prstGeom>
          <a:noFill/>
          <a:ln>
            <a:headEnd type="none" w="sm" len="sm"/>
            <a:tailEnd type="none" w="sm" len="sm"/>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a:ln>
                <a:noFill/>
              </a:ln>
              <a:solidFill>
                <a:schemeClr val="tx1"/>
              </a:solidFill>
              <a:effectLst/>
              <a:latin typeface="Times New Roman" pitchFamily="18" charset="0"/>
            </a:endParaRPr>
          </a:p>
        </p:txBody>
      </p:sp>
      <p:sp>
        <p:nvSpPr>
          <p:cNvPr id="27" name="TextBox 26">
            <a:extLst>
              <a:ext uri="{FF2B5EF4-FFF2-40B4-BE49-F238E27FC236}">
                <a16:creationId xmlns:a16="http://schemas.microsoft.com/office/drawing/2014/main" id="{BB6B4063-C53C-4B65-9E34-CDFD1D031CDA}"/>
              </a:ext>
            </a:extLst>
          </p:cNvPr>
          <p:cNvSpPr txBox="1"/>
          <p:nvPr/>
        </p:nvSpPr>
        <p:spPr>
          <a:xfrm>
            <a:off x="7787" y="5560367"/>
            <a:ext cx="1662635" cy="461665"/>
          </a:xfrm>
          <a:prstGeom prst="rect">
            <a:avLst/>
          </a:prstGeom>
          <a:noFill/>
        </p:spPr>
        <p:txBody>
          <a:bodyPr wrap="none" rtlCol="0">
            <a:spAutoFit/>
          </a:bodyPr>
          <a:lstStyle/>
          <a:p>
            <a:r>
              <a:rPr lang="en-US" sz="2400" i="1" dirty="0"/>
              <a:t>Phasing out</a:t>
            </a:r>
          </a:p>
        </p:txBody>
      </p:sp>
      <p:sp>
        <p:nvSpPr>
          <p:cNvPr id="28" name="TextBox 27">
            <a:extLst>
              <a:ext uri="{FF2B5EF4-FFF2-40B4-BE49-F238E27FC236}">
                <a16:creationId xmlns:a16="http://schemas.microsoft.com/office/drawing/2014/main" id="{B58CE281-2B4A-4C9D-8BC5-9AAD245F98BC}"/>
              </a:ext>
            </a:extLst>
          </p:cNvPr>
          <p:cNvSpPr txBox="1"/>
          <p:nvPr/>
        </p:nvSpPr>
        <p:spPr>
          <a:xfrm>
            <a:off x="9564964" y="2951769"/>
            <a:ext cx="463588" cy="523220"/>
          </a:xfrm>
          <a:prstGeom prst="rect">
            <a:avLst/>
          </a:prstGeom>
          <a:noFill/>
        </p:spPr>
        <p:txBody>
          <a:bodyPr wrap="none" rtlCol="0">
            <a:spAutoFit/>
          </a:bodyPr>
          <a:lstStyle/>
          <a:p>
            <a:r>
              <a:rPr lang="en-US" dirty="0">
                <a:solidFill>
                  <a:schemeClr val="accent6">
                    <a:lumMod val="50000"/>
                    <a:lumOff val="50000"/>
                  </a:schemeClr>
                </a:solidFill>
                <a:sym typeface="Wingdings" panose="05000000000000000000" pitchFamily="2" charset="2"/>
              </a:rPr>
              <a:t></a:t>
            </a:r>
            <a:endParaRPr lang="en-US" dirty="0">
              <a:solidFill>
                <a:schemeClr val="accent6">
                  <a:lumMod val="50000"/>
                  <a:lumOff val="50000"/>
                </a:schemeClr>
              </a:solidFill>
            </a:endParaRPr>
          </a:p>
        </p:txBody>
      </p:sp>
      <p:sp>
        <p:nvSpPr>
          <p:cNvPr id="29" name="TextBox 28">
            <a:extLst>
              <a:ext uri="{FF2B5EF4-FFF2-40B4-BE49-F238E27FC236}">
                <a16:creationId xmlns:a16="http://schemas.microsoft.com/office/drawing/2014/main" id="{2F8222AB-C8AC-4E09-A292-1BA2759C9244}"/>
              </a:ext>
            </a:extLst>
          </p:cNvPr>
          <p:cNvSpPr txBox="1"/>
          <p:nvPr/>
        </p:nvSpPr>
        <p:spPr>
          <a:xfrm>
            <a:off x="9411723" y="3458290"/>
            <a:ext cx="463588" cy="523220"/>
          </a:xfrm>
          <a:prstGeom prst="rect">
            <a:avLst/>
          </a:prstGeom>
          <a:noFill/>
        </p:spPr>
        <p:txBody>
          <a:bodyPr wrap="none" rtlCol="0">
            <a:spAutoFit/>
          </a:bodyPr>
          <a:lstStyle/>
          <a:p>
            <a:r>
              <a:rPr lang="en-US" dirty="0">
                <a:solidFill>
                  <a:schemeClr val="accent6">
                    <a:lumMod val="50000"/>
                    <a:lumOff val="50000"/>
                  </a:schemeClr>
                </a:solidFill>
                <a:sym typeface="Wingdings" panose="05000000000000000000" pitchFamily="2" charset="2"/>
              </a:rPr>
              <a:t></a:t>
            </a:r>
            <a:endParaRPr lang="en-US" dirty="0">
              <a:solidFill>
                <a:schemeClr val="accent6">
                  <a:lumMod val="50000"/>
                  <a:lumOff val="50000"/>
                </a:schemeClr>
              </a:solidFill>
            </a:endParaRPr>
          </a:p>
        </p:txBody>
      </p:sp>
      <p:sp>
        <p:nvSpPr>
          <p:cNvPr id="30" name="TextBox 29">
            <a:extLst>
              <a:ext uri="{FF2B5EF4-FFF2-40B4-BE49-F238E27FC236}">
                <a16:creationId xmlns:a16="http://schemas.microsoft.com/office/drawing/2014/main" id="{A06FD3A5-C403-4DAD-8B73-740771A04297}"/>
              </a:ext>
            </a:extLst>
          </p:cNvPr>
          <p:cNvSpPr txBox="1"/>
          <p:nvPr/>
        </p:nvSpPr>
        <p:spPr>
          <a:xfrm>
            <a:off x="9108399" y="4096929"/>
            <a:ext cx="463588" cy="523220"/>
          </a:xfrm>
          <a:prstGeom prst="rect">
            <a:avLst/>
          </a:prstGeom>
          <a:noFill/>
        </p:spPr>
        <p:txBody>
          <a:bodyPr wrap="none" rtlCol="0">
            <a:spAutoFit/>
          </a:bodyPr>
          <a:lstStyle/>
          <a:p>
            <a:r>
              <a:rPr lang="en-US" dirty="0">
                <a:solidFill>
                  <a:schemeClr val="accent6">
                    <a:lumMod val="50000"/>
                    <a:lumOff val="50000"/>
                  </a:schemeClr>
                </a:solidFill>
                <a:sym typeface="Wingdings" panose="05000000000000000000" pitchFamily="2" charset="2"/>
              </a:rPr>
              <a:t></a:t>
            </a:r>
            <a:endParaRPr lang="en-US" dirty="0">
              <a:solidFill>
                <a:schemeClr val="accent6">
                  <a:lumMod val="50000"/>
                  <a:lumOff val="50000"/>
                </a:schemeClr>
              </a:solidFill>
            </a:endParaRPr>
          </a:p>
        </p:txBody>
      </p:sp>
    </p:spTree>
    <p:extLst>
      <p:ext uri="{BB962C8B-B14F-4D97-AF65-F5344CB8AC3E}">
        <p14:creationId xmlns:p14="http://schemas.microsoft.com/office/powerpoint/2010/main" val="1020329268"/>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2F28A6E6-1F01-40C1-83CE-87A7658CBD07}"/>
              </a:ext>
            </a:extLst>
          </p:cNvPr>
          <p:cNvSpPr>
            <a:spLocks noGrp="1" noChangeArrowheads="1"/>
          </p:cNvSpPr>
          <p:nvPr>
            <p:ph type="title"/>
          </p:nvPr>
        </p:nvSpPr>
        <p:spPr>
          <a:xfrm>
            <a:off x="412750" y="266700"/>
            <a:ext cx="9567862" cy="1104900"/>
          </a:xfrm>
        </p:spPr>
        <p:txBody>
          <a:bodyPr/>
          <a:lstStyle/>
          <a:p>
            <a:r>
              <a:rPr lang="en-US" altLang="en-US" dirty="0"/>
              <a:t>Recall?</a:t>
            </a:r>
            <a:br>
              <a:rPr lang="en-US" altLang="en-US" dirty="0"/>
            </a:br>
            <a:r>
              <a:rPr lang="en-US" altLang="en-US" dirty="0"/>
              <a:t>Requirements engineering, main steps</a:t>
            </a:r>
          </a:p>
        </p:txBody>
      </p:sp>
      <p:sp>
        <p:nvSpPr>
          <p:cNvPr id="471043" name="Rectangle 3">
            <a:extLst>
              <a:ext uri="{FF2B5EF4-FFF2-40B4-BE49-F238E27FC236}">
                <a16:creationId xmlns:a16="http://schemas.microsoft.com/office/drawing/2014/main" id="{F1758F98-DD4A-4364-AB10-4FB0C1D32A6B}"/>
              </a:ext>
            </a:extLst>
          </p:cNvPr>
          <p:cNvSpPr>
            <a:spLocks noGrp="1" noChangeArrowheads="1"/>
          </p:cNvSpPr>
          <p:nvPr>
            <p:ph type="body" idx="1"/>
          </p:nvPr>
        </p:nvSpPr>
        <p:spPr>
          <a:xfrm>
            <a:off x="412750" y="1676400"/>
            <a:ext cx="9263062" cy="4953000"/>
          </a:xfrm>
        </p:spPr>
        <p:txBody>
          <a:bodyPr/>
          <a:lstStyle/>
          <a:p>
            <a:pPr marL="0" indent="0">
              <a:lnSpc>
                <a:spcPct val="90000"/>
              </a:lnSpc>
              <a:buClr>
                <a:schemeClr val="tx1"/>
              </a:buClr>
              <a:buNone/>
            </a:pPr>
            <a:r>
              <a:rPr lang="en-US" altLang="en-US" b="0" dirty="0"/>
              <a:t>Four major steps in an RE process</a:t>
            </a:r>
          </a:p>
          <a:p>
            <a:pPr marL="514350" indent="-514350">
              <a:lnSpc>
                <a:spcPct val="90000"/>
              </a:lnSpc>
              <a:buClr>
                <a:schemeClr val="tx1"/>
              </a:buClr>
              <a:buFont typeface="+mj-lt"/>
              <a:buAutoNum type="arabicPeriod"/>
            </a:pPr>
            <a:r>
              <a:rPr lang="en-US" altLang="en-US" b="0" strike="sngStrike" dirty="0">
                <a:solidFill>
                  <a:schemeClr val="bg1">
                    <a:lumMod val="65000"/>
                  </a:schemeClr>
                </a:solidFill>
              </a:rPr>
              <a:t>understanding</a:t>
            </a:r>
            <a:r>
              <a:rPr lang="en-US" altLang="en-US" strike="sngStrike" dirty="0">
                <a:solidFill>
                  <a:schemeClr val="bg1">
                    <a:lumMod val="65000"/>
                  </a:schemeClr>
                </a:solidFill>
              </a:rPr>
              <a:t> the problem: </a:t>
            </a:r>
            <a:r>
              <a:rPr lang="en-US" altLang="en-US" b="1" strike="sngStrike" dirty="0">
                <a:solidFill>
                  <a:schemeClr val="bg1">
                    <a:lumMod val="65000"/>
                  </a:schemeClr>
                </a:solidFill>
              </a:rPr>
              <a:t>elicitation</a:t>
            </a:r>
          </a:p>
          <a:p>
            <a:pPr marL="514350" indent="-514350">
              <a:lnSpc>
                <a:spcPct val="90000"/>
              </a:lnSpc>
              <a:buClr>
                <a:schemeClr val="tx1"/>
              </a:buClr>
              <a:buFont typeface="+mj-lt"/>
              <a:buAutoNum type="arabicPeriod"/>
            </a:pPr>
            <a:r>
              <a:rPr lang="en-US" altLang="en-US" b="0" dirty="0"/>
              <a:t>describing</a:t>
            </a:r>
            <a:r>
              <a:rPr lang="en-US" altLang="en-US" dirty="0"/>
              <a:t> the problem: </a:t>
            </a:r>
            <a:r>
              <a:rPr lang="en-US" altLang="en-US" b="1" dirty="0"/>
              <a:t>specification</a:t>
            </a:r>
          </a:p>
          <a:p>
            <a:pPr marL="514350" indent="-514350">
              <a:lnSpc>
                <a:spcPct val="90000"/>
              </a:lnSpc>
              <a:buClr>
                <a:schemeClr val="tx1"/>
              </a:buClr>
              <a:buFont typeface="+mj-lt"/>
              <a:buAutoNum type="arabicPeriod"/>
            </a:pPr>
            <a:r>
              <a:rPr lang="en-US" altLang="en-US" b="0" dirty="0"/>
              <a:t>agreeing upon</a:t>
            </a:r>
            <a:r>
              <a:rPr lang="en-US" altLang="en-US" dirty="0"/>
              <a:t> the nature of the problem: </a:t>
            </a:r>
            <a:r>
              <a:rPr lang="en-US" altLang="en-US" b="1" dirty="0"/>
              <a:t>validation</a:t>
            </a:r>
          </a:p>
          <a:p>
            <a:pPr marL="514350" indent="-514350">
              <a:lnSpc>
                <a:spcPct val="90000"/>
              </a:lnSpc>
              <a:buClr>
                <a:schemeClr val="tx1"/>
              </a:buClr>
              <a:buFont typeface="+mj-lt"/>
              <a:buAutoNum type="arabicPeriod"/>
            </a:pPr>
            <a:r>
              <a:rPr lang="en-US" altLang="en-US" b="0" dirty="0"/>
              <a:t>agreeing upon</a:t>
            </a:r>
            <a:r>
              <a:rPr lang="en-US" altLang="en-US" dirty="0"/>
              <a:t> the boundaries of the problem: </a:t>
            </a:r>
            <a:r>
              <a:rPr lang="en-US" altLang="en-US" b="1" dirty="0"/>
              <a:t>negotiation</a:t>
            </a:r>
          </a:p>
          <a:p>
            <a:pPr marL="0" indent="0">
              <a:lnSpc>
                <a:spcPct val="90000"/>
              </a:lnSpc>
              <a:buClr>
                <a:schemeClr val="tx1"/>
              </a:buClr>
              <a:buNone/>
            </a:pPr>
            <a:endParaRPr lang="en-US" altLang="en-US" b="1" dirty="0"/>
          </a:p>
          <a:p>
            <a:pPr marL="342900" indent="-342900">
              <a:lnSpc>
                <a:spcPct val="90000"/>
              </a:lnSpc>
              <a:buClr>
                <a:schemeClr val="tx1"/>
              </a:buClr>
              <a:buNone/>
            </a:pPr>
            <a:r>
              <a:rPr lang="en-US" altLang="en-US" dirty="0"/>
              <a:t>This is an iterative process</a:t>
            </a:r>
          </a:p>
        </p:txBody>
      </p:sp>
      <p:grpSp>
        <p:nvGrpSpPr>
          <p:cNvPr id="2" name="Group 1">
            <a:extLst>
              <a:ext uri="{FF2B5EF4-FFF2-40B4-BE49-F238E27FC236}">
                <a16:creationId xmlns:a16="http://schemas.microsoft.com/office/drawing/2014/main" id="{A699BDAE-FFB4-218C-D88E-32C0365F4995}"/>
              </a:ext>
            </a:extLst>
          </p:cNvPr>
          <p:cNvGrpSpPr/>
          <p:nvPr/>
        </p:nvGrpSpPr>
        <p:grpSpPr>
          <a:xfrm>
            <a:off x="5789612" y="4379913"/>
            <a:ext cx="2955925" cy="2478087"/>
            <a:chOff x="1711325" y="1484313"/>
            <a:chExt cx="6881812" cy="4938712"/>
          </a:xfrm>
        </p:grpSpPr>
        <p:sp>
          <p:nvSpPr>
            <p:cNvPr id="3" name="Oval 21">
              <a:extLst>
                <a:ext uri="{FF2B5EF4-FFF2-40B4-BE49-F238E27FC236}">
                  <a16:creationId xmlns:a16="http://schemas.microsoft.com/office/drawing/2014/main" id="{A38898CC-ACA6-5E37-C188-067ACD665DC5}"/>
                </a:ext>
              </a:extLst>
            </p:cNvPr>
            <p:cNvSpPr>
              <a:spLocks noChangeArrowheads="1"/>
            </p:cNvSpPr>
            <p:nvPr/>
          </p:nvSpPr>
          <p:spPr bwMode="auto">
            <a:xfrm>
              <a:off x="1711325" y="3176588"/>
              <a:ext cx="1554162" cy="1554162"/>
            </a:xfrm>
            <a:prstGeom prst="ellipse">
              <a:avLst/>
            </a:prstGeom>
            <a:solidFill>
              <a:srgbClr val="40B4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a:latin typeface="Arial" panose="020B0604020202020204" pitchFamily="34" charset="0"/>
                </a:rPr>
                <a:t>elicitation</a:t>
              </a:r>
            </a:p>
          </p:txBody>
        </p:sp>
        <p:sp>
          <p:nvSpPr>
            <p:cNvPr id="4" name="Oval 22">
              <a:extLst>
                <a:ext uri="{FF2B5EF4-FFF2-40B4-BE49-F238E27FC236}">
                  <a16:creationId xmlns:a16="http://schemas.microsoft.com/office/drawing/2014/main" id="{51ECB37E-C715-F003-723E-70CFF4F73578}"/>
                </a:ext>
              </a:extLst>
            </p:cNvPr>
            <p:cNvSpPr>
              <a:spLocks noChangeArrowheads="1"/>
            </p:cNvSpPr>
            <p:nvPr/>
          </p:nvSpPr>
          <p:spPr bwMode="auto">
            <a:xfrm>
              <a:off x="4300537" y="4868862"/>
              <a:ext cx="2022713" cy="1554163"/>
            </a:xfrm>
            <a:prstGeom prst="ellipse">
              <a:avLst/>
            </a:prstGeom>
            <a:solidFill>
              <a:srgbClr val="40B4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a:latin typeface="Arial" panose="020B0604020202020204" pitchFamily="34" charset="0"/>
                </a:rPr>
                <a:t>negotiation</a:t>
              </a:r>
            </a:p>
          </p:txBody>
        </p:sp>
        <p:sp>
          <p:nvSpPr>
            <p:cNvPr id="5" name="Oval 23">
              <a:extLst>
                <a:ext uri="{FF2B5EF4-FFF2-40B4-BE49-F238E27FC236}">
                  <a16:creationId xmlns:a16="http://schemas.microsoft.com/office/drawing/2014/main" id="{03EA2329-D712-2877-6F3B-8D463637010A}"/>
                </a:ext>
              </a:extLst>
            </p:cNvPr>
            <p:cNvSpPr>
              <a:spLocks noChangeArrowheads="1"/>
            </p:cNvSpPr>
            <p:nvPr/>
          </p:nvSpPr>
          <p:spPr bwMode="auto">
            <a:xfrm>
              <a:off x="4300537" y="1484313"/>
              <a:ext cx="2023302" cy="1554163"/>
            </a:xfrm>
            <a:prstGeom prst="ellipse">
              <a:avLst/>
            </a:prstGeom>
            <a:solidFill>
              <a:srgbClr val="40B4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dirty="0">
                  <a:latin typeface="Arial" panose="020B0604020202020204" pitchFamily="34" charset="0"/>
                </a:rPr>
                <a:t>specification</a:t>
              </a:r>
            </a:p>
          </p:txBody>
        </p:sp>
        <p:sp>
          <p:nvSpPr>
            <p:cNvPr id="6" name="Oval 24">
              <a:extLst>
                <a:ext uri="{FF2B5EF4-FFF2-40B4-BE49-F238E27FC236}">
                  <a16:creationId xmlns:a16="http://schemas.microsoft.com/office/drawing/2014/main" id="{319701C4-31F2-00FD-2914-503EFEF68F63}"/>
                </a:ext>
              </a:extLst>
            </p:cNvPr>
            <p:cNvSpPr>
              <a:spLocks noChangeArrowheads="1"/>
            </p:cNvSpPr>
            <p:nvPr/>
          </p:nvSpPr>
          <p:spPr bwMode="auto">
            <a:xfrm>
              <a:off x="7038975" y="3176588"/>
              <a:ext cx="1554162" cy="1554162"/>
            </a:xfrm>
            <a:prstGeom prst="ellipse">
              <a:avLst/>
            </a:prstGeom>
            <a:solidFill>
              <a:srgbClr val="40B4E8"/>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a:latin typeface="Arial" panose="020B0604020202020204" pitchFamily="34" charset="0"/>
                </a:rPr>
                <a:t>validation</a:t>
              </a:r>
            </a:p>
          </p:txBody>
        </p:sp>
        <p:sp>
          <p:nvSpPr>
            <p:cNvPr id="7" name="Rectangle 26">
              <a:extLst>
                <a:ext uri="{FF2B5EF4-FFF2-40B4-BE49-F238E27FC236}">
                  <a16:creationId xmlns:a16="http://schemas.microsoft.com/office/drawing/2014/main" id="{25B4ABC3-A008-613A-A9BE-5A5C1D27FDD1}"/>
                </a:ext>
              </a:extLst>
            </p:cNvPr>
            <p:cNvSpPr>
              <a:spLocks noChangeArrowheads="1"/>
            </p:cNvSpPr>
            <p:nvPr/>
          </p:nvSpPr>
          <p:spPr bwMode="auto">
            <a:xfrm>
              <a:off x="4286252" y="3592515"/>
              <a:ext cx="2037587" cy="720726"/>
            </a:xfrm>
            <a:prstGeom prst="rect">
              <a:avLst/>
            </a:prstGeom>
            <a:solidFill>
              <a:srgbClr val="FF0000"/>
            </a:soli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000" tIns="72000" rIns="72000" bIns="72000" anchor="ctr"/>
            <a:lstStyle>
              <a:lvl1pPr marL="185738" indent="-185738"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algn="l">
                <a:spcBef>
                  <a:spcPct val="0"/>
                </a:spcBef>
                <a:defRPr sz="2400">
                  <a:solidFill>
                    <a:schemeClr val="tx1"/>
                  </a:solidFill>
                  <a:latin typeface="Times New Roman" panose="02020603050405020304" pitchFamily="18" charset="0"/>
                </a:defRPr>
              </a:lvl4pPr>
              <a:lvl5pPr algn="l">
                <a:spcBef>
                  <a:spcPct val="0"/>
                </a:spcBef>
                <a:defRPr sz="2400">
                  <a:solidFill>
                    <a:schemeClr val="tx1"/>
                  </a:solidFill>
                  <a:latin typeface="Times New Roman" panose="02020603050405020304" pitchFamily="18" charset="0"/>
                </a:defRPr>
              </a:lvl5pPr>
              <a:lvl6pPr fontAlgn="base">
                <a:spcBef>
                  <a:spcPct val="0"/>
                </a:spcBef>
                <a:spcAft>
                  <a:spcPct val="0"/>
                </a:spcAft>
                <a:defRPr sz="2400">
                  <a:solidFill>
                    <a:schemeClr val="tx1"/>
                  </a:solidFill>
                  <a:latin typeface="Times New Roman" panose="02020603050405020304" pitchFamily="18" charset="0"/>
                </a:defRPr>
              </a:lvl6pPr>
              <a:lvl7pPr fontAlgn="base">
                <a:spcBef>
                  <a:spcPct val="0"/>
                </a:spcBef>
                <a:spcAft>
                  <a:spcPct val="0"/>
                </a:spcAft>
                <a:defRPr sz="2400">
                  <a:solidFill>
                    <a:schemeClr val="tx1"/>
                  </a:solidFill>
                  <a:latin typeface="Times New Roman" panose="02020603050405020304" pitchFamily="18" charset="0"/>
                </a:defRPr>
              </a:lvl7pPr>
              <a:lvl8pPr fontAlgn="base">
                <a:spcBef>
                  <a:spcPct val="0"/>
                </a:spcBef>
                <a:spcAft>
                  <a:spcPct val="0"/>
                </a:spcAft>
                <a:defRPr sz="2400">
                  <a:solidFill>
                    <a:schemeClr val="tx1"/>
                  </a:solidFill>
                  <a:latin typeface="Times New Roman" panose="02020603050405020304" pitchFamily="18" charset="0"/>
                </a:defRPr>
              </a:lvl8pPr>
              <a:lvl9pPr fontAlgn="base">
                <a:spcBef>
                  <a:spcPct val="0"/>
                </a:spcBef>
                <a:spcAft>
                  <a:spcPct val="0"/>
                </a:spcAft>
                <a:defRPr sz="2400">
                  <a:solidFill>
                    <a:schemeClr val="tx1"/>
                  </a:solidFill>
                  <a:latin typeface="Times New Roman" panose="02020603050405020304" pitchFamily="18" charset="0"/>
                </a:defRPr>
              </a:lvl9pPr>
            </a:lstStyle>
            <a:p>
              <a:pPr algn="ctr">
                <a:spcBef>
                  <a:spcPct val="20000"/>
                </a:spcBef>
              </a:pPr>
              <a:r>
                <a:rPr lang="en-US" altLang="en-US" sz="1000" dirty="0">
                  <a:latin typeface="Arial" panose="020B0604020202020204" pitchFamily="34" charset="0"/>
                </a:rPr>
                <a:t>doc &amp; mgt</a:t>
              </a:r>
            </a:p>
          </p:txBody>
        </p:sp>
        <p:cxnSp>
          <p:nvCxnSpPr>
            <p:cNvPr id="8" name="AutoShape 28">
              <a:extLst>
                <a:ext uri="{FF2B5EF4-FFF2-40B4-BE49-F238E27FC236}">
                  <a16:creationId xmlns:a16="http://schemas.microsoft.com/office/drawing/2014/main" id="{6F14BFD7-DF7D-A791-5DEE-9F73D1C8A029}"/>
                </a:ext>
              </a:extLst>
            </p:cNvPr>
            <p:cNvCxnSpPr>
              <a:cxnSpLocks noChangeShapeType="1"/>
              <a:stCxn id="3" idx="7"/>
              <a:endCxn id="5" idx="2"/>
            </p:cNvCxnSpPr>
            <p:nvPr/>
          </p:nvCxnSpPr>
          <p:spPr bwMode="auto">
            <a:xfrm flipV="1">
              <a:off x="3037886" y="2261395"/>
              <a:ext cx="1262651" cy="114279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AutoShape 29">
              <a:extLst>
                <a:ext uri="{FF2B5EF4-FFF2-40B4-BE49-F238E27FC236}">
                  <a16:creationId xmlns:a16="http://schemas.microsoft.com/office/drawing/2014/main" id="{165507E7-BCB8-A5AA-D02C-625E4ED59FC5}"/>
                </a:ext>
              </a:extLst>
            </p:cNvPr>
            <p:cNvCxnSpPr>
              <a:cxnSpLocks noChangeShapeType="1"/>
              <a:stCxn id="5" idx="6"/>
              <a:endCxn id="6" idx="1"/>
            </p:cNvCxnSpPr>
            <p:nvPr/>
          </p:nvCxnSpPr>
          <p:spPr bwMode="auto">
            <a:xfrm>
              <a:off x="6323839" y="2261395"/>
              <a:ext cx="942737" cy="1142793"/>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 name="AutoShape 30">
              <a:extLst>
                <a:ext uri="{FF2B5EF4-FFF2-40B4-BE49-F238E27FC236}">
                  <a16:creationId xmlns:a16="http://schemas.microsoft.com/office/drawing/2014/main" id="{F4B0B83C-DC61-D92C-8924-DA3E8B5A96B5}"/>
                </a:ext>
              </a:extLst>
            </p:cNvPr>
            <p:cNvCxnSpPr>
              <a:cxnSpLocks noChangeShapeType="1"/>
              <a:stCxn id="4" idx="2"/>
              <a:endCxn id="3" idx="5"/>
            </p:cNvCxnSpPr>
            <p:nvPr/>
          </p:nvCxnSpPr>
          <p:spPr bwMode="auto">
            <a:xfrm flipH="1" flipV="1">
              <a:off x="3037886" y="4503149"/>
              <a:ext cx="1262651" cy="1142795"/>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AutoShape 31">
              <a:extLst>
                <a:ext uri="{FF2B5EF4-FFF2-40B4-BE49-F238E27FC236}">
                  <a16:creationId xmlns:a16="http://schemas.microsoft.com/office/drawing/2014/main" id="{4C03FF63-BA3C-34A5-66C5-3BA03B576259}"/>
                </a:ext>
              </a:extLst>
            </p:cNvPr>
            <p:cNvCxnSpPr>
              <a:cxnSpLocks noChangeShapeType="1"/>
              <a:stCxn id="6" idx="3"/>
            </p:cNvCxnSpPr>
            <p:nvPr/>
          </p:nvCxnSpPr>
          <p:spPr bwMode="auto">
            <a:xfrm flipH="1">
              <a:off x="6323250" y="4503149"/>
              <a:ext cx="943326" cy="1142000"/>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AutoShape 32">
              <a:extLst>
                <a:ext uri="{FF2B5EF4-FFF2-40B4-BE49-F238E27FC236}">
                  <a16:creationId xmlns:a16="http://schemas.microsoft.com/office/drawing/2014/main" id="{EF19A1C1-7308-7D94-3625-0F525E689936}"/>
                </a:ext>
              </a:extLst>
            </p:cNvPr>
            <p:cNvCxnSpPr>
              <a:cxnSpLocks noChangeShapeType="1"/>
              <a:stCxn id="5" idx="4"/>
              <a:endCxn id="7" idx="0"/>
            </p:cNvCxnSpPr>
            <p:nvPr/>
          </p:nvCxnSpPr>
          <p:spPr bwMode="auto">
            <a:xfrm flipH="1">
              <a:off x="5305047" y="3038476"/>
              <a:ext cx="7143" cy="554039"/>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 name="AutoShape 33">
              <a:extLst>
                <a:ext uri="{FF2B5EF4-FFF2-40B4-BE49-F238E27FC236}">
                  <a16:creationId xmlns:a16="http://schemas.microsoft.com/office/drawing/2014/main" id="{45F9E64F-1681-077F-8E24-576D6393F44A}"/>
                </a:ext>
              </a:extLst>
            </p:cNvPr>
            <p:cNvCxnSpPr>
              <a:cxnSpLocks noChangeShapeType="1"/>
              <a:stCxn id="7" idx="2"/>
              <a:endCxn id="4" idx="0"/>
            </p:cNvCxnSpPr>
            <p:nvPr/>
          </p:nvCxnSpPr>
          <p:spPr bwMode="auto">
            <a:xfrm>
              <a:off x="5305047" y="4313241"/>
              <a:ext cx="6847" cy="555621"/>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AutoShape 34">
              <a:extLst>
                <a:ext uri="{FF2B5EF4-FFF2-40B4-BE49-F238E27FC236}">
                  <a16:creationId xmlns:a16="http://schemas.microsoft.com/office/drawing/2014/main" id="{25127D17-F914-E4D6-3DAE-2A5DD39A7D8B}"/>
                </a:ext>
              </a:extLst>
            </p:cNvPr>
            <p:cNvCxnSpPr>
              <a:cxnSpLocks noChangeShapeType="1"/>
              <a:stCxn id="3" idx="6"/>
              <a:endCxn id="7" idx="1"/>
            </p:cNvCxnSpPr>
            <p:nvPr/>
          </p:nvCxnSpPr>
          <p:spPr bwMode="auto">
            <a:xfrm flipV="1">
              <a:off x="3265488" y="3952879"/>
              <a:ext cx="1020764" cy="791"/>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AutoShape 35">
              <a:extLst>
                <a:ext uri="{FF2B5EF4-FFF2-40B4-BE49-F238E27FC236}">
                  <a16:creationId xmlns:a16="http://schemas.microsoft.com/office/drawing/2014/main" id="{CE874BE9-5526-97DA-E924-1E3BDFAA199A}"/>
                </a:ext>
              </a:extLst>
            </p:cNvPr>
            <p:cNvCxnSpPr>
              <a:cxnSpLocks noChangeShapeType="1"/>
              <a:stCxn id="7" idx="3"/>
              <a:endCxn id="6" idx="2"/>
            </p:cNvCxnSpPr>
            <p:nvPr/>
          </p:nvCxnSpPr>
          <p:spPr bwMode="auto">
            <a:xfrm>
              <a:off x="6323839" y="3952879"/>
              <a:ext cx="715135" cy="791"/>
            </a:xfrm>
            <a:prstGeom prst="straightConnector1">
              <a:avLst/>
            </a:prstGeom>
            <a:noFill/>
            <a:ln w="1905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96805655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9E10-64F3-49B2-8C4F-497A577432E7}"/>
              </a:ext>
            </a:extLst>
          </p:cNvPr>
          <p:cNvSpPr>
            <a:spLocks noGrp="1"/>
          </p:cNvSpPr>
          <p:nvPr>
            <p:ph type="title"/>
          </p:nvPr>
        </p:nvSpPr>
        <p:spPr/>
        <p:txBody>
          <a:bodyPr/>
          <a:lstStyle/>
          <a:p>
            <a:r>
              <a:rPr lang="en-HK" dirty="0">
                <a:solidFill>
                  <a:srgbClr val="C00000"/>
                </a:solidFill>
                <a:latin typeface="+mn-lt"/>
              </a:rPr>
              <a:t>Many faces</a:t>
            </a:r>
            <a:r>
              <a:rPr lang="en-HK" i="0" dirty="0">
                <a:solidFill>
                  <a:srgbClr val="C00000"/>
                </a:solidFill>
                <a:effectLst/>
                <a:latin typeface="+mn-lt"/>
              </a:rPr>
              <a:t> </a:t>
            </a:r>
            <a:r>
              <a:rPr lang="en-US" dirty="0">
                <a:latin typeface="+mn-lt"/>
              </a:rPr>
              <a:t>of non-functional requirements</a:t>
            </a:r>
            <a:endParaRPr lang="en-HK" dirty="0">
              <a:latin typeface="+mn-lt"/>
            </a:endParaRPr>
          </a:p>
        </p:txBody>
      </p:sp>
      <p:sp>
        <p:nvSpPr>
          <p:cNvPr id="3" name="Content Placeholder 2">
            <a:extLst>
              <a:ext uri="{FF2B5EF4-FFF2-40B4-BE49-F238E27FC236}">
                <a16:creationId xmlns:a16="http://schemas.microsoft.com/office/drawing/2014/main" id="{AE6BB2D4-2EFD-4A7F-9C6F-5AFE1D6BF801}"/>
              </a:ext>
            </a:extLst>
          </p:cNvPr>
          <p:cNvSpPr>
            <a:spLocks noGrp="1"/>
          </p:cNvSpPr>
          <p:nvPr>
            <p:ph idx="1"/>
          </p:nvPr>
        </p:nvSpPr>
        <p:spPr/>
        <p:txBody>
          <a:bodyPr/>
          <a:lstStyle/>
          <a:p>
            <a:r>
              <a:rPr lang="en-US" sz="2800" dirty="0"/>
              <a:t>Be careful!</a:t>
            </a:r>
          </a:p>
          <a:p>
            <a:r>
              <a:rPr lang="en-US" sz="2800" dirty="0"/>
              <a:t>Different people in different domains may use different terminologies</a:t>
            </a:r>
          </a:p>
          <a:p>
            <a:r>
              <a:rPr lang="en-US" sz="2800" dirty="0"/>
              <a:t>Example “words” from users to mean non-functional requirements :</a:t>
            </a:r>
          </a:p>
          <a:p>
            <a:pPr lvl="1"/>
            <a:r>
              <a:rPr lang="en-US" sz="2400" dirty="0"/>
              <a:t> System properties/characteristics / constraints</a:t>
            </a:r>
          </a:p>
          <a:p>
            <a:pPr lvl="1"/>
            <a:r>
              <a:rPr lang="en-US" sz="2400" dirty="0"/>
              <a:t> Quality attributes, non-behavioral requirements, concerns, goals, extra-functional requirements, quality requirements, system attributes  </a:t>
            </a:r>
          </a:p>
          <a:p>
            <a:pPr lvl="1"/>
            <a:endParaRPr lang="en-US" sz="2400" dirty="0"/>
          </a:p>
          <a:p>
            <a:endParaRPr lang="en-US" sz="2800" dirty="0"/>
          </a:p>
          <a:p>
            <a:endParaRPr lang="en-US" sz="2800" dirty="0"/>
          </a:p>
          <a:p>
            <a:endParaRPr lang="en-US" sz="2800" dirty="0"/>
          </a:p>
        </p:txBody>
      </p:sp>
      <p:sp>
        <p:nvSpPr>
          <p:cNvPr id="4" name="Slide Number Placeholder 3">
            <a:extLst>
              <a:ext uri="{FF2B5EF4-FFF2-40B4-BE49-F238E27FC236}">
                <a16:creationId xmlns:a16="http://schemas.microsoft.com/office/drawing/2014/main" id="{964B1878-A39B-49B6-99E8-4B3579556735}"/>
              </a:ext>
            </a:extLst>
          </p:cNvPr>
          <p:cNvSpPr>
            <a:spLocks noGrp="1"/>
          </p:cNvSpPr>
          <p:nvPr>
            <p:ph type="sldNum" sz="quarter" idx="12"/>
          </p:nvPr>
        </p:nvSpPr>
        <p:spPr/>
        <p:txBody>
          <a:bodyPr/>
          <a:lstStyle/>
          <a:p>
            <a:pPr>
              <a:defRPr/>
            </a:pPr>
            <a:fld id="{63B8F44C-0EDE-4D7D-9086-BD1CF3CE7AF7}" type="slidenum">
              <a:rPr lang="en-US" smtClean="0"/>
              <a:pPr>
                <a:defRPr/>
              </a:pPr>
              <a:t>4</a:t>
            </a:fld>
            <a:endParaRPr lang="en-US" dirty="0"/>
          </a:p>
        </p:txBody>
      </p:sp>
    </p:spTree>
    <p:extLst>
      <p:ext uri="{BB962C8B-B14F-4D97-AF65-F5344CB8AC3E}">
        <p14:creationId xmlns:p14="http://schemas.microsoft.com/office/powerpoint/2010/main" val="2982310409"/>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Rectangle 2">
            <a:extLst>
              <a:ext uri="{FF2B5EF4-FFF2-40B4-BE49-F238E27FC236}">
                <a16:creationId xmlns:a16="http://schemas.microsoft.com/office/drawing/2014/main" id="{51CDE75C-7A23-40AC-ADCD-E9ABD4A3B3E5}"/>
              </a:ext>
            </a:extLst>
          </p:cNvPr>
          <p:cNvSpPr>
            <a:spLocks noGrp="1" noChangeArrowheads="1"/>
          </p:cNvSpPr>
          <p:nvPr>
            <p:ph type="title"/>
          </p:nvPr>
        </p:nvSpPr>
        <p:spPr/>
        <p:txBody>
          <a:bodyPr/>
          <a:lstStyle/>
          <a:p>
            <a:r>
              <a:rPr lang="en-US" altLang="en-US" sz="3200" i="1" dirty="0"/>
              <a:t>Specifying requirements</a:t>
            </a:r>
            <a:br>
              <a:rPr lang="en-US" altLang="en-US" dirty="0"/>
            </a:br>
            <a:r>
              <a:rPr lang="en-US" altLang="en-US" dirty="0"/>
              <a:t>Structuring a set of requirements</a:t>
            </a:r>
          </a:p>
        </p:txBody>
      </p:sp>
      <p:sp>
        <p:nvSpPr>
          <p:cNvPr id="546819" name="Rectangle 3">
            <a:extLst>
              <a:ext uri="{FF2B5EF4-FFF2-40B4-BE49-F238E27FC236}">
                <a16:creationId xmlns:a16="http://schemas.microsoft.com/office/drawing/2014/main" id="{B5DB0FCE-A7B7-45FD-98A9-119614F37224}"/>
              </a:ext>
            </a:extLst>
          </p:cNvPr>
          <p:cNvSpPr>
            <a:spLocks noGrp="1" noChangeArrowheads="1"/>
          </p:cNvSpPr>
          <p:nvPr>
            <p:ph type="body" idx="1"/>
          </p:nvPr>
        </p:nvSpPr>
        <p:spPr>
          <a:xfrm>
            <a:off x="379412" y="1524000"/>
            <a:ext cx="9601200" cy="4953000"/>
          </a:xfrm>
        </p:spPr>
        <p:txBody>
          <a:bodyPr/>
          <a:lstStyle/>
          <a:p>
            <a:pPr marL="0" indent="0">
              <a:buNone/>
            </a:pPr>
            <a:r>
              <a:rPr lang="en-US" altLang="en-US" sz="2800" dirty="0"/>
              <a:t>While we collect the requirements, we should structure them.</a:t>
            </a:r>
          </a:p>
          <a:p>
            <a:pPr marL="457200" indent="-457200">
              <a:buFont typeface="Wingdings" panose="05000000000000000000" pitchFamily="2" charset="2"/>
              <a:buAutoNum type="arabicPeriod"/>
            </a:pPr>
            <a:r>
              <a:rPr lang="en-US" altLang="en-US" sz="2800" dirty="0"/>
              <a:t>Hierarchical structure: Higher-level requirements are decomposed into lower-level requirements </a:t>
            </a:r>
          </a:p>
          <a:p>
            <a:pPr marL="457200" indent="-457200">
              <a:buFont typeface="Wingdings" panose="05000000000000000000" pitchFamily="2" charset="2"/>
              <a:buAutoNum type="arabicPeriod"/>
            </a:pPr>
            <a:endParaRPr lang="en-US" altLang="en-US" sz="2800" dirty="0"/>
          </a:p>
          <a:p>
            <a:pPr marL="457200" indent="-457200">
              <a:buFont typeface="Wingdings" panose="05000000000000000000" pitchFamily="2" charset="2"/>
              <a:buAutoNum type="arabicPeriod"/>
            </a:pPr>
            <a:r>
              <a:rPr lang="en-US" altLang="en-US" sz="2800" dirty="0"/>
              <a:t>Link requirements to specific stakeholders (e.g., management and end users each have their own set)</a:t>
            </a:r>
          </a:p>
          <a:p>
            <a:pPr marL="457200" indent="-457200">
              <a:buFont typeface="Wingdings" panose="05000000000000000000" pitchFamily="2" charset="2"/>
              <a:buAutoNum type="arabicPeriod"/>
            </a:pPr>
            <a:endParaRPr lang="en-US" altLang="en-US" sz="2800" dirty="0"/>
          </a:p>
          <a:p>
            <a:pPr marL="0" indent="0">
              <a:buNone/>
            </a:pPr>
            <a:r>
              <a:rPr lang="en-US" altLang="en-US" sz="2800" dirty="0"/>
              <a:t>So, while we structure the requirements, we also analyze them and their relationships.</a:t>
            </a:r>
          </a:p>
          <a:p>
            <a:pPr marL="457200" indent="-457200">
              <a:buNone/>
            </a:pPr>
            <a:r>
              <a:rPr lang="en-US" altLang="en-US" sz="2800" dirty="0"/>
              <a:t>	</a:t>
            </a:r>
          </a:p>
        </p:txBody>
      </p:sp>
    </p:spTree>
    <p:extLst>
      <p:ext uri="{BB962C8B-B14F-4D97-AF65-F5344CB8AC3E}">
        <p14:creationId xmlns:p14="http://schemas.microsoft.com/office/powerpoint/2010/main" val="3126313549"/>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2" name="Rectangle 2">
            <a:extLst>
              <a:ext uri="{FF2B5EF4-FFF2-40B4-BE49-F238E27FC236}">
                <a16:creationId xmlns:a16="http://schemas.microsoft.com/office/drawing/2014/main" id="{CDFE5DC8-3A89-4FFA-9D00-7166D6836660}"/>
              </a:ext>
            </a:extLst>
          </p:cNvPr>
          <p:cNvSpPr>
            <a:spLocks noGrp="1" noChangeArrowheads="1"/>
          </p:cNvSpPr>
          <p:nvPr>
            <p:ph type="title"/>
          </p:nvPr>
        </p:nvSpPr>
        <p:spPr>
          <a:xfrm>
            <a:off x="412750" y="266700"/>
            <a:ext cx="9644062" cy="1104900"/>
          </a:xfrm>
        </p:spPr>
        <p:txBody>
          <a:bodyPr/>
          <a:lstStyle/>
          <a:p>
            <a:r>
              <a:rPr lang="en-US" altLang="en-US" sz="3200" i="1" dirty="0"/>
              <a:t>Specifying requirements </a:t>
            </a:r>
            <a:br>
              <a:rPr lang="en-US" altLang="en-US" sz="4400" i="1" dirty="0"/>
            </a:br>
            <a:r>
              <a:rPr lang="en-US" altLang="en-US" dirty="0"/>
              <a:t>Example of Structuring Requirements</a:t>
            </a:r>
          </a:p>
        </p:txBody>
      </p:sp>
      <p:sp>
        <p:nvSpPr>
          <p:cNvPr id="3" name="TextBox 2">
            <a:extLst>
              <a:ext uri="{FF2B5EF4-FFF2-40B4-BE49-F238E27FC236}">
                <a16:creationId xmlns:a16="http://schemas.microsoft.com/office/drawing/2014/main" id="{C0DCE734-1B5D-4251-9F10-FD7B41C8D860}"/>
              </a:ext>
            </a:extLst>
          </p:cNvPr>
          <p:cNvSpPr txBox="1"/>
          <p:nvPr/>
        </p:nvSpPr>
        <p:spPr>
          <a:xfrm>
            <a:off x="2589212" y="1752600"/>
            <a:ext cx="4546437"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Achieve Passenger Movement</a:t>
            </a:r>
            <a:endParaRPr lang="en-HK" dirty="0"/>
          </a:p>
        </p:txBody>
      </p:sp>
      <p:sp>
        <p:nvSpPr>
          <p:cNvPr id="19" name="TextBox 18">
            <a:extLst>
              <a:ext uri="{FF2B5EF4-FFF2-40B4-BE49-F238E27FC236}">
                <a16:creationId xmlns:a16="http://schemas.microsoft.com/office/drawing/2014/main" id="{B3CA6441-33A5-4FFC-85D8-8F8B1ED007B9}"/>
              </a:ext>
            </a:extLst>
          </p:cNvPr>
          <p:cNvSpPr txBox="1"/>
          <p:nvPr/>
        </p:nvSpPr>
        <p:spPr>
          <a:xfrm>
            <a:off x="150812" y="2823255"/>
            <a:ext cx="4508094"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Achieve Rapid Transportation</a:t>
            </a:r>
            <a:endParaRPr lang="en-HK" dirty="0"/>
          </a:p>
        </p:txBody>
      </p:sp>
      <p:sp>
        <p:nvSpPr>
          <p:cNvPr id="20" name="TextBox 19">
            <a:extLst>
              <a:ext uri="{FF2B5EF4-FFF2-40B4-BE49-F238E27FC236}">
                <a16:creationId xmlns:a16="http://schemas.microsoft.com/office/drawing/2014/main" id="{A2B8B62B-B3DA-478F-8D27-7A848CE14DD2}"/>
              </a:ext>
            </a:extLst>
          </p:cNvPr>
          <p:cNvSpPr txBox="1"/>
          <p:nvPr/>
        </p:nvSpPr>
        <p:spPr>
          <a:xfrm>
            <a:off x="150812" y="4038600"/>
            <a:ext cx="3552576"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Achieve MTR progress</a:t>
            </a:r>
            <a:endParaRPr lang="en-HK" dirty="0"/>
          </a:p>
        </p:txBody>
      </p:sp>
      <p:sp>
        <p:nvSpPr>
          <p:cNvPr id="21" name="TextBox 20">
            <a:extLst>
              <a:ext uri="{FF2B5EF4-FFF2-40B4-BE49-F238E27FC236}">
                <a16:creationId xmlns:a16="http://schemas.microsoft.com/office/drawing/2014/main" id="{27702513-4286-4608-A5E2-7334F41B798E}"/>
              </a:ext>
            </a:extLst>
          </p:cNvPr>
          <p:cNvSpPr txBox="1"/>
          <p:nvPr/>
        </p:nvSpPr>
        <p:spPr>
          <a:xfrm>
            <a:off x="3880958" y="4047999"/>
            <a:ext cx="2140907"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Avoid Delays</a:t>
            </a:r>
            <a:endParaRPr lang="en-HK" dirty="0"/>
          </a:p>
        </p:txBody>
      </p:sp>
      <p:sp>
        <p:nvSpPr>
          <p:cNvPr id="22" name="TextBox 21">
            <a:extLst>
              <a:ext uri="{FF2B5EF4-FFF2-40B4-BE49-F238E27FC236}">
                <a16:creationId xmlns:a16="http://schemas.microsoft.com/office/drawing/2014/main" id="{79998CCA-D2ED-4A5B-9610-11123D3E7768}"/>
              </a:ext>
            </a:extLst>
          </p:cNvPr>
          <p:cNvSpPr txBox="1"/>
          <p:nvPr/>
        </p:nvSpPr>
        <p:spPr>
          <a:xfrm>
            <a:off x="5027663" y="2819400"/>
            <a:ext cx="4290085" cy="523220"/>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n-US" dirty="0"/>
              <a:t>Achieve Safe Transportation</a:t>
            </a:r>
            <a:endParaRPr lang="en-HK" dirty="0"/>
          </a:p>
        </p:txBody>
      </p:sp>
      <p:sp>
        <p:nvSpPr>
          <p:cNvPr id="24" name="TextBox 23">
            <a:extLst>
              <a:ext uri="{FF2B5EF4-FFF2-40B4-BE49-F238E27FC236}">
                <a16:creationId xmlns:a16="http://schemas.microsoft.com/office/drawing/2014/main" id="{9D4338D2-C731-481E-BC45-AF546A21327A}"/>
              </a:ext>
            </a:extLst>
          </p:cNvPr>
          <p:cNvSpPr txBox="1"/>
          <p:nvPr/>
        </p:nvSpPr>
        <p:spPr>
          <a:xfrm>
            <a:off x="4265611" y="4926023"/>
            <a:ext cx="2576575" cy="138499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Maintain Door Closed between Stations</a:t>
            </a:r>
            <a:endParaRPr lang="en-HK" dirty="0"/>
          </a:p>
        </p:txBody>
      </p:sp>
      <p:sp>
        <p:nvSpPr>
          <p:cNvPr id="25" name="TextBox 24">
            <a:extLst>
              <a:ext uri="{FF2B5EF4-FFF2-40B4-BE49-F238E27FC236}">
                <a16:creationId xmlns:a16="http://schemas.microsoft.com/office/drawing/2014/main" id="{1E5F517E-2114-4566-A19A-EA7CFE43C395}"/>
              </a:ext>
            </a:extLst>
          </p:cNvPr>
          <p:cNvSpPr txBox="1"/>
          <p:nvPr/>
        </p:nvSpPr>
        <p:spPr>
          <a:xfrm>
            <a:off x="150812" y="5181600"/>
            <a:ext cx="2971800" cy="954107"/>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Reduce Air Pressure in Tunnel</a:t>
            </a:r>
            <a:endParaRPr lang="en-HK" dirty="0"/>
          </a:p>
        </p:txBody>
      </p:sp>
      <p:sp>
        <p:nvSpPr>
          <p:cNvPr id="26" name="TextBox 25">
            <a:extLst>
              <a:ext uri="{FF2B5EF4-FFF2-40B4-BE49-F238E27FC236}">
                <a16:creationId xmlns:a16="http://schemas.microsoft.com/office/drawing/2014/main" id="{1ADFB812-D88B-428C-A870-8E21CCE4CAA3}"/>
              </a:ext>
            </a:extLst>
          </p:cNvPr>
          <p:cNvSpPr txBox="1"/>
          <p:nvPr/>
        </p:nvSpPr>
        <p:spPr>
          <a:xfrm>
            <a:off x="7085012" y="4936937"/>
            <a:ext cx="2438400" cy="1384995"/>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dirty="0"/>
              <a:t>Avoid multiple trains on same platforms</a:t>
            </a:r>
            <a:endParaRPr lang="en-HK" dirty="0"/>
          </a:p>
        </p:txBody>
      </p:sp>
      <p:cxnSp>
        <p:nvCxnSpPr>
          <p:cNvPr id="5" name="Straight Arrow Connector 4">
            <a:extLst>
              <a:ext uri="{FF2B5EF4-FFF2-40B4-BE49-F238E27FC236}">
                <a16:creationId xmlns:a16="http://schemas.microsoft.com/office/drawing/2014/main" id="{0FAA9456-7311-4828-A91A-884F0691D78E}"/>
              </a:ext>
            </a:extLst>
          </p:cNvPr>
          <p:cNvCxnSpPr>
            <a:stCxn id="3" idx="2"/>
            <a:endCxn id="19" idx="0"/>
          </p:cNvCxnSpPr>
          <p:nvPr/>
        </p:nvCxnSpPr>
        <p:spPr bwMode="auto">
          <a:xfrm flipH="1">
            <a:off x="2404859" y="2275820"/>
            <a:ext cx="2457572" cy="547435"/>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E5FEAA88-E004-4B48-8A26-FFF227C5F2C7}"/>
              </a:ext>
            </a:extLst>
          </p:cNvPr>
          <p:cNvCxnSpPr>
            <a:cxnSpLocks/>
            <a:stCxn id="3" idx="2"/>
            <a:endCxn id="22" idx="0"/>
          </p:cNvCxnSpPr>
          <p:nvPr/>
        </p:nvCxnSpPr>
        <p:spPr bwMode="auto">
          <a:xfrm>
            <a:off x="4862431" y="2275820"/>
            <a:ext cx="2310275" cy="543580"/>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20FEABC-9BD2-48AE-949C-56EC43EC6FBA}"/>
              </a:ext>
            </a:extLst>
          </p:cNvPr>
          <p:cNvCxnSpPr>
            <a:cxnSpLocks/>
            <a:stCxn id="19" idx="2"/>
            <a:endCxn id="20" idx="0"/>
          </p:cNvCxnSpPr>
          <p:nvPr/>
        </p:nvCxnSpPr>
        <p:spPr bwMode="auto">
          <a:xfrm flipH="1">
            <a:off x="1927100" y="3346475"/>
            <a:ext cx="477759" cy="692125"/>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19F71549-AA6C-4B4A-AB28-42176EB64468}"/>
              </a:ext>
            </a:extLst>
          </p:cNvPr>
          <p:cNvCxnSpPr>
            <a:cxnSpLocks/>
            <a:stCxn id="19" idx="2"/>
            <a:endCxn id="21" idx="0"/>
          </p:cNvCxnSpPr>
          <p:nvPr/>
        </p:nvCxnSpPr>
        <p:spPr bwMode="auto">
          <a:xfrm>
            <a:off x="2404859" y="3346475"/>
            <a:ext cx="2546553" cy="701524"/>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CAD2B32A-053D-42B4-A41F-72FE100A2D70}"/>
              </a:ext>
            </a:extLst>
          </p:cNvPr>
          <p:cNvCxnSpPr>
            <a:cxnSpLocks/>
            <a:stCxn id="20" idx="2"/>
            <a:endCxn id="25" idx="0"/>
          </p:cNvCxnSpPr>
          <p:nvPr/>
        </p:nvCxnSpPr>
        <p:spPr bwMode="auto">
          <a:xfrm flipH="1">
            <a:off x="1636712" y="4561820"/>
            <a:ext cx="290388" cy="619780"/>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F5095324-9F6B-46A5-8C70-3251C34B9734}"/>
              </a:ext>
            </a:extLst>
          </p:cNvPr>
          <p:cNvCxnSpPr>
            <a:cxnSpLocks/>
            <a:stCxn id="22" idx="2"/>
            <a:endCxn id="26" idx="0"/>
          </p:cNvCxnSpPr>
          <p:nvPr/>
        </p:nvCxnSpPr>
        <p:spPr bwMode="auto">
          <a:xfrm>
            <a:off x="7172706" y="3342620"/>
            <a:ext cx="1131506" cy="1594317"/>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0600AC54-A1A5-4AA1-BEEC-CA402FCC8439}"/>
              </a:ext>
            </a:extLst>
          </p:cNvPr>
          <p:cNvCxnSpPr>
            <a:cxnSpLocks/>
            <a:stCxn id="22" idx="2"/>
            <a:endCxn id="24" idx="0"/>
          </p:cNvCxnSpPr>
          <p:nvPr/>
        </p:nvCxnSpPr>
        <p:spPr bwMode="auto">
          <a:xfrm flipH="1">
            <a:off x="5553899" y="3342620"/>
            <a:ext cx="1618807" cy="1583403"/>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4A5CBA79-FF60-4E9F-906D-4091C0AEA561}"/>
              </a:ext>
            </a:extLst>
          </p:cNvPr>
          <p:cNvSpPr txBox="1"/>
          <p:nvPr/>
        </p:nvSpPr>
        <p:spPr>
          <a:xfrm>
            <a:off x="4409451" y="2145921"/>
            <a:ext cx="702436" cy="523220"/>
          </a:xfrm>
          <a:prstGeom prst="rect">
            <a:avLst/>
          </a:prstGeom>
          <a:noFill/>
        </p:spPr>
        <p:txBody>
          <a:bodyPr wrap="none" rtlCol="0">
            <a:spAutoFit/>
          </a:bodyPr>
          <a:lstStyle/>
          <a:p>
            <a:r>
              <a:rPr lang="en-US" dirty="0"/>
              <a:t>and</a:t>
            </a:r>
            <a:endParaRPr lang="en-HK" dirty="0"/>
          </a:p>
        </p:txBody>
      </p:sp>
      <p:sp>
        <p:nvSpPr>
          <p:cNvPr id="52" name="TextBox 51">
            <a:extLst>
              <a:ext uri="{FF2B5EF4-FFF2-40B4-BE49-F238E27FC236}">
                <a16:creationId xmlns:a16="http://schemas.microsoft.com/office/drawing/2014/main" id="{FA17F343-785C-4ABE-89B3-C711159D9459}"/>
              </a:ext>
            </a:extLst>
          </p:cNvPr>
          <p:cNvSpPr txBox="1"/>
          <p:nvPr/>
        </p:nvSpPr>
        <p:spPr>
          <a:xfrm>
            <a:off x="2199894" y="3239671"/>
            <a:ext cx="702436" cy="523220"/>
          </a:xfrm>
          <a:prstGeom prst="rect">
            <a:avLst/>
          </a:prstGeom>
          <a:noFill/>
        </p:spPr>
        <p:txBody>
          <a:bodyPr wrap="none" rtlCol="0">
            <a:spAutoFit/>
          </a:bodyPr>
          <a:lstStyle/>
          <a:p>
            <a:r>
              <a:rPr lang="en-US" dirty="0"/>
              <a:t>and</a:t>
            </a:r>
            <a:endParaRPr lang="en-HK" dirty="0"/>
          </a:p>
        </p:txBody>
      </p:sp>
      <p:sp>
        <p:nvSpPr>
          <p:cNvPr id="53" name="TextBox 52">
            <a:extLst>
              <a:ext uri="{FF2B5EF4-FFF2-40B4-BE49-F238E27FC236}">
                <a16:creationId xmlns:a16="http://schemas.microsoft.com/office/drawing/2014/main" id="{31F26DE6-1008-44BB-BDBC-DBD364FEC08E}"/>
              </a:ext>
            </a:extLst>
          </p:cNvPr>
          <p:cNvSpPr txBox="1"/>
          <p:nvPr/>
        </p:nvSpPr>
        <p:spPr>
          <a:xfrm>
            <a:off x="6684805" y="3349491"/>
            <a:ext cx="702436" cy="523220"/>
          </a:xfrm>
          <a:prstGeom prst="rect">
            <a:avLst/>
          </a:prstGeom>
          <a:noFill/>
        </p:spPr>
        <p:txBody>
          <a:bodyPr wrap="none" rtlCol="0">
            <a:spAutoFit/>
          </a:bodyPr>
          <a:lstStyle/>
          <a:p>
            <a:r>
              <a:rPr lang="en-US" dirty="0"/>
              <a:t>and</a:t>
            </a:r>
            <a:endParaRPr lang="en-HK" dirty="0"/>
          </a:p>
        </p:txBody>
      </p:sp>
      <p:sp>
        <p:nvSpPr>
          <p:cNvPr id="54" name="TextBox 53">
            <a:extLst>
              <a:ext uri="{FF2B5EF4-FFF2-40B4-BE49-F238E27FC236}">
                <a16:creationId xmlns:a16="http://schemas.microsoft.com/office/drawing/2014/main" id="{208D94DA-D1CE-49F7-92E6-DA1C72CBCED0}"/>
              </a:ext>
            </a:extLst>
          </p:cNvPr>
          <p:cNvSpPr txBox="1"/>
          <p:nvPr/>
        </p:nvSpPr>
        <p:spPr>
          <a:xfrm>
            <a:off x="1720964" y="4478514"/>
            <a:ext cx="702436" cy="523220"/>
          </a:xfrm>
          <a:prstGeom prst="rect">
            <a:avLst/>
          </a:prstGeom>
          <a:noFill/>
        </p:spPr>
        <p:txBody>
          <a:bodyPr wrap="none" rtlCol="0">
            <a:spAutoFit/>
          </a:bodyPr>
          <a:lstStyle/>
          <a:p>
            <a:r>
              <a:rPr lang="en-US" dirty="0"/>
              <a:t>and</a:t>
            </a:r>
            <a:endParaRPr lang="en-HK" dirty="0"/>
          </a:p>
        </p:txBody>
      </p:sp>
      <p:cxnSp>
        <p:nvCxnSpPr>
          <p:cNvPr id="55" name="Straight Arrow Connector 54">
            <a:extLst>
              <a:ext uri="{FF2B5EF4-FFF2-40B4-BE49-F238E27FC236}">
                <a16:creationId xmlns:a16="http://schemas.microsoft.com/office/drawing/2014/main" id="{2E9F156D-300C-4380-B317-75FAB829326A}"/>
              </a:ext>
            </a:extLst>
          </p:cNvPr>
          <p:cNvCxnSpPr>
            <a:cxnSpLocks/>
          </p:cNvCxnSpPr>
          <p:nvPr/>
        </p:nvCxnSpPr>
        <p:spPr bwMode="auto">
          <a:xfrm>
            <a:off x="1999399" y="4571219"/>
            <a:ext cx="818538" cy="457981"/>
          </a:xfrm>
          <a:prstGeom prst="straightConnector1">
            <a:avLst/>
          </a:prstGeom>
          <a:ln w="38100">
            <a:headEnd type="none" w="sm" len="sm"/>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0C977595-E685-49A6-BE25-BECC848CCE58}"/>
              </a:ext>
            </a:extLst>
          </p:cNvPr>
          <p:cNvSpPr txBox="1"/>
          <p:nvPr/>
        </p:nvSpPr>
        <p:spPr>
          <a:xfrm>
            <a:off x="178093" y="6321932"/>
            <a:ext cx="4660250" cy="369332"/>
          </a:xfrm>
          <a:prstGeom prst="rect">
            <a:avLst/>
          </a:prstGeom>
          <a:noFill/>
        </p:spPr>
        <p:txBody>
          <a:bodyPr wrap="none" rtlCol="0">
            <a:spAutoFit/>
          </a:bodyPr>
          <a:lstStyle/>
          <a:p>
            <a:r>
              <a:rPr lang="en-US" sz="1800" dirty="0"/>
              <a:t>Who concerns this? (can express as a user story)</a:t>
            </a:r>
            <a:endParaRPr lang="en-HK" sz="1800" dirty="0"/>
          </a:p>
        </p:txBody>
      </p:sp>
      <p:cxnSp>
        <p:nvCxnSpPr>
          <p:cNvPr id="42" name="Straight Connector 41">
            <a:extLst>
              <a:ext uri="{FF2B5EF4-FFF2-40B4-BE49-F238E27FC236}">
                <a16:creationId xmlns:a16="http://schemas.microsoft.com/office/drawing/2014/main" id="{7902E64C-C827-4556-B958-39552AF86409}"/>
              </a:ext>
            </a:extLst>
          </p:cNvPr>
          <p:cNvCxnSpPr>
            <a:stCxn id="25" idx="2"/>
          </p:cNvCxnSpPr>
          <p:nvPr/>
        </p:nvCxnSpPr>
        <p:spPr bwMode="auto">
          <a:xfrm>
            <a:off x="1636712" y="6135707"/>
            <a:ext cx="419100" cy="186225"/>
          </a:xfrm>
          <a:prstGeom prst="line">
            <a:avLst/>
          </a:prstGeom>
          <a:ln>
            <a:prstDash val="sysDash"/>
            <a:headEnd type="none" w="sm" len="sm"/>
            <a:tailEnd type="none" w="sm" len="sm"/>
          </a:ln>
        </p:spPr>
        <p:style>
          <a:lnRef idx="1">
            <a:schemeClr val="accent6"/>
          </a:lnRef>
          <a:fillRef idx="0">
            <a:schemeClr val="accent6"/>
          </a:fillRef>
          <a:effectRef idx="0">
            <a:schemeClr val="accent6"/>
          </a:effectRef>
          <a:fontRef idx="minor">
            <a:schemeClr val="tx1"/>
          </a:fontRef>
        </p:style>
      </p:cxnSp>
      <p:pic>
        <p:nvPicPr>
          <p:cNvPr id="27" name="Picture 2" descr="Volere Requirements Shell">
            <a:extLst>
              <a:ext uri="{FF2B5EF4-FFF2-40B4-BE49-F238E27FC236}">
                <a16:creationId xmlns:a16="http://schemas.microsoft.com/office/drawing/2014/main" id="{2041BFEF-8B67-47EC-940E-FAB2B01978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4556" y="1482386"/>
            <a:ext cx="1610360" cy="1186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2734595"/>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9D51BBA4-76EE-4FEB-B272-D1FA0501D511}"/>
              </a:ext>
            </a:extLst>
          </p:cNvPr>
          <p:cNvSpPr>
            <a:spLocks noGrp="1" noChangeArrowheads="1"/>
          </p:cNvSpPr>
          <p:nvPr>
            <p:ph type="title"/>
          </p:nvPr>
        </p:nvSpPr>
        <p:spPr/>
        <p:txBody>
          <a:bodyPr/>
          <a:lstStyle/>
          <a:p>
            <a:r>
              <a:rPr lang="en-US" altLang="en-US" sz="3200" i="1" dirty="0"/>
              <a:t>Validating</a:t>
            </a:r>
            <a:r>
              <a:rPr lang="en-US" altLang="en-US" sz="3200" dirty="0"/>
              <a:t> </a:t>
            </a:r>
            <a:r>
              <a:rPr lang="en-US" altLang="en-US" sz="3200" i="1" dirty="0"/>
              <a:t>Requirement  </a:t>
            </a:r>
            <a:br>
              <a:rPr lang="en-US" altLang="en-US" dirty="0"/>
            </a:br>
            <a:r>
              <a:rPr lang="en-US" altLang="en-US" dirty="0"/>
              <a:t>Direct versus indirect links</a:t>
            </a:r>
          </a:p>
        </p:txBody>
      </p:sp>
      <p:sp>
        <p:nvSpPr>
          <p:cNvPr id="500739" name="Rectangle 3">
            <a:extLst>
              <a:ext uri="{FF2B5EF4-FFF2-40B4-BE49-F238E27FC236}">
                <a16:creationId xmlns:a16="http://schemas.microsoft.com/office/drawing/2014/main" id="{D8798D74-0009-47E0-B1E8-DD21170F432D}"/>
              </a:ext>
            </a:extLst>
          </p:cNvPr>
          <p:cNvSpPr>
            <a:spLocks noGrp="1" noChangeArrowheads="1"/>
          </p:cNvSpPr>
          <p:nvPr>
            <p:ph type="body" idx="1"/>
          </p:nvPr>
        </p:nvSpPr>
        <p:spPr/>
        <p:txBody>
          <a:bodyPr/>
          <a:lstStyle/>
          <a:p>
            <a:pPr marL="342900" indent="-342900"/>
            <a:r>
              <a:rPr lang="en-US" altLang="en-US" sz="2800" dirty="0"/>
              <a:t>Same requirements from multiple sources help us reason the validity of the requirements.</a:t>
            </a:r>
          </a:p>
          <a:p>
            <a:pPr marL="806450" lvl="1" indent="-342900"/>
            <a:r>
              <a:rPr lang="en-US" altLang="en-US" sz="2400" dirty="0"/>
              <a:t>Lesson 1: don’t rely too much on indirect links (intermediaries, surrogate users)</a:t>
            </a:r>
          </a:p>
          <a:p>
            <a:pPr marL="806450" lvl="1" indent="-342900"/>
            <a:r>
              <a:rPr lang="en-US" altLang="en-US" sz="2400" dirty="0"/>
              <a:t>Lesson 2: The more links, the better (but up to a point)</a:t>
            </a:r>
          </a:p>
        </p:txBody>
      </p:sp>
      <p:sp>
        <p:nvSpPr>
          <p:cNvPr id="500740" name="Rectangle 4">
            <a:extLst>
              <a:ext uri="{FF2B5EF4-FFF2-40B4-BE49-F238E27FC236}">
                <a16:creationId xmlns:a16="http://schemas.microsoft.com/office/drawing/2014/main" id="{8A49E382-30F2-4306-862B-B05E598A547C}"/>
              </a:ext>
            </a:extLst>
          </p:cNvPr>
          <p:cNvSpPr>
            <a:spLocks noChangeArrowheads="1"/>
          </p:cNvSpPr>
          <p:nvPr/>
        </p:nvSpPr>
        <p:spPr bwMode="auto">
          <a:xfrm>
            <a:off x="2360612" y="4343400"/>
            <a:ext cx="5711825" cy="18192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741" name="Freeform 5">
            <a:extLst>
              <a:ext uri="{FF2B5EF4-FFF2-40B4-BE49-F238E27FC236}">
                <a16:creationId xmlns:a16="http://schemas.microsoft.com/office/drawing/2014/main" id="{91994A09-11CF-466A-9FAB-26AE1D0A0D21}"/>
              </a:ext>
            </a:extLst>
          </p:cNvPr>
          <p:cNvSpPr>
            <a:spLocks/>
          </p:cNvSpPr>
          <p:nvPr/>
        </p:nvSpPr>
        <p:spPr bwMode="auto">
          <a:xfrm>
            <a:off x="2360612" y="4598195"/>
            <a:ext cx="3940175" cy="1443037"/>
          </a:xfrm>
          <a:custGeom>
            <a:avLst/>
            <a:gdLst>
              <a:gd name="T0" fmla="*/ 0 w 1862"/>
              <a:gd name="T1" fmla="*/ 1314 h 1314"/>
              <a:gd name="T2" fmla="*/ 683 w 1862"/>
              <a:gd name="T3" fmla="*/ 217 h 1314"/>
              <a:gd name="T4" fmla="*/ 1862 w 1862"/>
              <a:gd name="T5" fmla="*/ 10 h 1314"/>
            </a:gdLst>
            <a:ahLst/>
            <a:cxnLst>
              <a:cxn ang="0">
                <a:pos x="T0" y="T1"/>
              </a:cxn>
              <a:cxn ang="0">
                <a:pos x="T2" y="T3"/>
              </a:cxn>
              <a:cxn ang="0">
                <a:pos x="T4" y="T5"/>
              </a:cxn>
            </a:cxnLst>
            <a:rect l="0" t="0" r="r" b="b"/>
            <a:pathLst>
              <a:path w="1862" h="1314">
                <a:moveTo>
                  <a:pt x="0" y="1314"/>
                </a:moveTo>
                <a:cubicBezTo>
                  <a:pt x="114" y="1131"/>
                  <a:pt x="373" y="434"/>
                  <a:pt x="683" y="217"/>
                </a:cubicBezTo>
                <a:cubicBezTo>
                  <a:pt x="993" y="0"/>
                  <a:pt x="1617" y="53"/>
                  <a:pt x="1862" y="10"/>
                </a:cubicBezTo>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00742" name="Text Box 6">
            <a:extLst>
              <a:ext uri="{FF2B5EF4-FFF2-40B4-BE49-F238E27FC236}">
                <a16:creationId xmlns:a16="http://schemas.microsoft.com/office/drawing/2014/main" id="{F12F1A93-BE28-4D00-9C9C-565FABC1DCEE}"/>
              </a:ext>
            </a:extLst>
          </p:cNvPr>
          <p:cNvSpPr txBox="1">
            <a:spLocks noChangeArrowheads="1"/>
          </p:cNvSpPr>
          <p:nvPr/>
        </p:nvSpPr>
        <p:spPr bwMode="auto">
          <a:xfrm>
            <a:off x="2389186" y="6106319"/>
            <a:ext cx="10567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ClrTx/>
              <a:buFontTx/>
              <a:buNone/>
            </a:pPr>
            <a:r>
              <a:rPr lang="en-US" altLang="en-US" sz="1800"/>
              <a:t># of links</a:t>
            </a:r>
          </a:p>
        </p:txBody>
      </p:sp>
      <p:sp>
        <p:nvSpPr>
          <p:cNvPr id="500743" name="Text Box 7">
            <a:extLst>
              <a:ext uri="{FF2B5EF4-FFF2-40B4-BE49-F238E27FC236}">
                <a16:creationId xmlns:a16="http://schemas.microsoft.com/office/drawing/2014/main" id="{B77E2D1F-DDBB-4BDC-A167-F2BA7D54DCA5}"/>
              </a:ext>
            </a:extLst>
          </p:cNvPr>
          <p:cNvSpPr txBox="1">
            <a:spLocks noChangeArrowheads="1"/>
          </p:cNvSpPr>
          <p:nvPr/>
        </p:nvSpPr>
        <p:spPr bwMode="auto">
          <a:xfrm rot="16200000" flipH="1">
            <a:off x="1177412" y="5068372"/>
            <a:ext cx="155042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eaLnBrk="0" hangingPunct="0">
              <a:spcBef>
                <a:spcPct val="0"/>
              </a:spcBef>
              <a:buClrTx/>
              <a:buFontTx/>
              <a:buNone/>
            </a:pPr>
            <a:r>
              <a:rPr lang="en-US" altLang="en-US" sz="1800"/>
              <a:t>value add. link</a:t>
            </a:r>
          </a:p>
        </p:txBody>
      </p:sp>
    </p:spTree>
    <p:extLst>
      <p:ext uri="{BB962C8B-B14F-4D97-AF65-F5344CB8AC3E}">
        <p14:creationId xmlns:p14="http://schemas.microsoft.com/office/powerpoint/2010/main" val="1071478439"/>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a:extLst>
              <a:ext uri="{FF2B5EF4-FFF2-40B4-BE49-F238E27FC236}">
                <a16:creationId xmlns:a16="http://schemas.microsoft.com/office/drawing/2014/main" id="{462C82DC-FB83-490A-84AA-A431686F98C0}"/>
              </a:ext>
            </a:extLst>
          </p:cNvPr>
          <p:cNvSpPr>
            <a:spLocks noGrp="1" noChangeArrowheads="1"/>
          </p:cNvSpPr>
          <p:nvPr>
            <p:ph type="title"/>
          </p:nvPr>
        </p:nvSpPr>
        <p:spPr/>
        <p:txBody>
          <a:bodyPr/>
          <a:lstStyle/>
          <a:p>
            <a:r>
              <a:rPr lang="en-US" altLang="en-US" sz="3200" i="1" dirty="0"/>
              <a:t>Validating</a:t>
            </a:r>
            <a:r>
              <a:rPr lang="en-US" altLang="en-US" sz="3200" dirty="0"/>
              <a:t> </a:t>
            </a:r>
            <a:r>
              <a:rPr lang="en-US" altLang="en-US" sz="3200" i="1" dirty="0"/>
              <a:t>Requirement</a:t>
            </a:r>
            <a:br>
              <a:rPr lang="en-US" altLang="en-US" sz="4400" i="1" dirty="0"/>
            </a:br>
            <a:r>
              <a:rPr lang="en-US" altLang="en-US" sz="4400" dirty="0"/>
              <a:t>Things to look at</a:t>
            </a:r>
            <a:endParaRPr lang="en-US" altLang="en-US" dirty="0"/>
          </a:p>
        </p:txBody>
      </p:sp>
      <p:sp>
        <p:nvSpPr>
          <p:cNvPr id="537603" name="Rectangle 3">
            <a:extLst>
              <a:ext uri="{FF2B5EF4-FFF2-40B4-BE49-F238E27FC236}">
                <a16:creationId xmlns:a16="http://schemas.microsoft.com/office/drawing/2014/main" id="{B1845819-5631-4ACD-B250-A8AE88DB48C2}"/>
              </a:ext>
            </a:extLst>
          </p:cNvPr>
          <p:cNvSpPr>
            <a:spLocks noGrp="1" noChangeArrowheads="1"/>
          </p:cNvSpPr>
          <p:nvPr>
            <p:ph type="body" idx="1"/>
          </p:nvPr>
        </p:nvSpPr>
        <p:spPr/>
        <p:txBody>
          <a:bodyPr/>
          <a:lstStyle/>
          <a:p>
            <a:pPr marL="342900" indent="-342900"/>
            <a:r>
              <a:rPr lang="en-US" altLang="en-US" sz="2800" dirty="0"/>
              <a:t> Inspection of the requirement specification </a:t>
            </a:r>
            <a:r>
              <a:rPr lang="en-US" altLang="en-US" sz="2800" dirty="0" err="1"/>
              <a:t>w.r.t.</a:t>
            </a:r>
            <a:r>
              <a:rPr lang="en-US" altLang="en-US" sz="2800" dirty="0"/>
              <a:t> correctness, completeness, consistency, accuracy, readability, and testability.</a:t>
            </a:r>
          </a:p>
          <a:p>
            <a:pPr marL="342900" indent="-342900"/>
            <a:endParaRPr lang="en-US" altLang="en-US" sz="2800" dirty="0"/>
          </a:p>
          <a:p>
            <a:pPr marL="342900" indent="-342900"/>
            <a:r>
              <a:rPr lang="en-US" altLang="en-US" sz="2800" dirty="0"/>
              <a:t>some aids at different stages of development</a:t>
            </a:r>
          </a:p>
          <a:p>
            <a:pPr marL="742950" lvl="1" indent="-285750"/>
            <a:r>
              <a:rPr lang="en-US" altLang="en-US" sz="2400" dirty="0"/>
              <a:t>Early structured walkthroughs with customers </a:t>
            </a:r>
          </a:p>
          <a:p>
            <a:pPr marL="742950" lvl="1" indent="-285750"/>
            <a:r>
              <a:rPr lang="en-US" altLang="en-US" sz="2400" dirty="0"/>
              <a:t>Prototypes of initial versions</a:t>
            </a:r>
          </a:p>
          <a:p>
            <a:pPr marL="742950" lvl="1" indent="-285750"/>
            <a:r>
              <a:rPr lang="en-US" altLang="en-US" sz="2400" dirty="0"/>
              <a:t>Test plan or unit testing in Agile development</a:t>
            </a:r>
          </a:p>
          <a:p>
            <a:pPr marL="742950" lvl="1" indent="-285750"/>
            <a:r>
              <a:rPr lang="en-US" altLang="en-US" sz="2400" dirty="0"/>
              <a:t>User acceptance testing when delivery</a:t>
            </a:r>
          </a:p>
        </p:txBody>
      </p:sp>
    </p:spTree>
    <p:extLst>
      <p:ext uri="{BB962C8B-B14F-4D97-AF65-F5344CB8AC3E}">
        <p14:creationId xmlns:p14="http://schemas.microsoft.com/office/powerpoint/2010/main" val="169944693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6B2FC-EB77-48D5-832A-EFDC9FC82F27}"/>
              </a:ext>
            </a:extLst>
          </p:cNvPr>
          <p:cNvSpPr>
            <a:spLocks noGrp="1"/>
          </p:cNvSpPr>
          <p:nvPr>
            <p:ph type="title"/>
          </p:nvPr>
        </p:nvSpPr>
        <p:spPr/>
        <p:txBody>
          <a:bodyPr/>
          <a:lstStyle/>
          <a:p>
            <a:r>
              <a:rPr lang="en-US" altLang="en-US" sz="3200" i="1" dirty="0"/>
              <a:t>Negotiating requirements </a:t>
            </a:r>
            <a:br>
              <a:rPr lang="en-US" altLang="en-US" sz="4400" i="1" dirty="0"/>
            </a:br>
            <a:r>
              <a:rPr lang="en-US" altLang="en-US" dirty="0"/>
              <a:t>Prioritizing Requirements</a:t>
            </a:r>
            <a:endParaRPr lang="en-HK" dirty="0"/>
          </a:p>
        </p:txBody>
      </p:sp>
      <p:sp>
        <p:nvSpPr>
          <p:cNvPr id="4" name="Content Placeholder 3">
            <a:extLst>
              <a:ext uri="{FF2B5EF4-FFF2-40B4-BE49-F238E27FC236}">
                <a16:creationId xmlns:a16="http://schemas.microsoft.com/office/drawing/2014/main" id="{71ED3501-0266-4DC3-A428-3952E2272A16}"/>
              </a:ext>
            </a:extLst>
          </p:cNvPr>
          <p:cNvSpPr>
            <a:spLocks noGrp="1"/>
          </p:cNvSpPr>
          <p:nvPr>
            <p:ph idx="1"/>
          </p:nvPr>
        </p:nvSpPr>
        <p:spPr/>
        <p:txBody>
          <a:bodyPr/>
          <a:lstStyle/>
          <a:p>
            <a:r>
              <a:rPr lang="en-US" sz="2800" dirty="0"/>
              <a:t>Apart from negotiating requirements during requirement elicitation, we should also negotiate requirements with stakeholders when prioritizing them.</a:t>
            </a:r>
          </a:p>
          <a:p>
            <a:pPr marL="512763" lvl="1" indent="0">
              <a:buNone/>
            </a:pPr>
            <a:endParaRPr lang="en-US" sz="2400" dirty="0"/>
          </a:p>
          <a:p>
            <a:r>
              <a:rPr lang="en-US" sz="2800" dirty="0"/>
              <a:t>E.g., label a requirement item as “high”, “medium”, or “low” priority, </a:t>
            </a:r>
          </a:p>
          <a:p>
            <a:r>
              <a:rPr lang="en-US" sz="2800" dirty="0"/>
              <a:t>E.g., Classify it using the </a:t>
            </a:r>
            <a:r>
              <a:rPr lang="en-US" sz="2800" dirty="0" err="1"/>
              <a:t>MoSCoW</a:t>
            </a:r>
            <a:r>
              <a:rPr lang="en-US" sz="2800" dirty="0"/>
              <a:t> Method </a:t>
            </a:r>
          </a:p>
          <a:p>
            <a:pPr lvl="1"/>
            <a:r>
              <a:rPr lang="en-US" altLang="en-US" sz="2000" b="1" dirty="0">
                <a:solidFill>
                  <a:srgbClr val="0070C0"/>
                </a:solidFill>
              </a:rPr>
              <a:t>M</a:t>
            </a:r>
            <a:r>
              <a:rPr lang="en-US" altLang="en-US" sz="2000" b="1" dirty="0"/>
              <a:t>ust haves</a:t>
            </a:r>
            <a:r>
              <a:rPr lang="en-US" altLang="en-US" sz="2000" dirty="0"/>
              <a:t>: </a:t>
            </a:r>
            <a:r>
              <a:rPr lang="en-US" altLang="en-US" sz="2000" b="0" dirty="0"/>
              <a:t>mandatory requirements</a:t>
            </a:r>
          </a:p>
          <a:p>
            <a:pPr lvl="1"/>
            <a:r>
              <a:rPr lang="en-US" altLang="en-US" sz="2000" b="1" dirty="0">
                <a:solidFill>
                  <a:srgbClr val="0070C0"/>
                </a:solidFill>
              </a:rPr>
              <a:t>S</a:t>
            </a:r>
            <a:r>
              <a:rPr lang="en-US" altLang="en-US" sz="2000" b="1" dirty="0"/>
              <a:t>hould haves</a:t>
            </a:r>
            <a:r>
              <a:rPr lang="en-US" altLang="en-US" sz="2000" dirty="0"/>
              <a:t>: </a:t>
            </a:r>
            <a:r>
              <a:rPr lang="en-US" altLang="en-US" sz="2000" b="0" dirty="0"/>
              <a:t>important but not mandatory</a:t>
            </a:r>
          </a:p>
          <a:p>
            <a:pPr lvl="1"/>
            <a:r>
              <a:rPr lang="en-US" altLang="en-US" sz="2000" b="1" dirty="0">
                <a:solidFill>
                  <a:srgbClr val="0070C0"/>
                </a:solidFill>
              </a:rPr>
              <a:t>C</a:t>
            </a:r>
            <a:r>
              <a:rPr lang="en-US" altLang="en-US" sz="2000" b="1" dirty="0"/>
              <a:t>ould haves</a:t>
            </a:r>
            <a:r>
              <a:rPr lang="en-US" altLang="en-US" sz="2000" dirty="0"/>
              <a:t>: </a:t>
            </a:r>
            <a:r>
              <a:rPr lang="en-US" altLang="en-US" sz="2000" b="0" dirty="0"/>
              <a:t>if time allows</a:t>
            </a:r>
          </a:p>
          <a:p>
            <a:pPr lvl="1"/>
            <a:r>
              <a:rPr lang="en-US" altLang="en-US" sz="2000" b="1" dirty="0">
                <a:solidFill>
                  <a:srgbClr val="0070C0"/>
                </a:solidFill>
              </a:rPr>
              <a:t>W</a:t>
            </a:r>
            <a:r>
              <a:rPr lang="en-US" altLang="en-US" sz="2000" b="1" dirty="0"/>
              <a:t>on’t haves</a:t>
            </a:r>
            <a:r>
              <a:rPr lang="en-US" altLang="en-US" sz="2000" dirty="0"/>
              <a:t>: </a:t>
            </a:r>
            <a:r>
              <a:rPr lang="en-US" altLang="en-US" sz="2000" b="0" dirty="0"/>
              <a:t>not today (may be tomorrow)</a:t>
            </a:r>
          </a:p>
          <a:p>
            <a:endParaRPr lang="en-US" altLang="en-US" sz="2400" dirty="0"/>
          </a:p>
          <a:p>
            <a:pPr lvl="1"/>
            <a:endParaRPr lang="en-US" sz="2400" dirty="0"/>
          </a:p>
        </p:txBody>
      </p:sp>
      <p:sp>
        <p:nvSpPr>
          <p:cNvPr id="3" name="Slide Number Placeholder 2">
            <a:extLst>
              <a:ext uri="{FF2B5EF4-FFF2-40B4-BE49-F238E27FC236}">
                <a16:creationId xmlns:a16="http://schemas.microsoft.com/office/drawing/2014/main" id="{9A33C5D3-86CB-46B2-A4A9-7E8EC217E86E}"/>
              </a:ext>
            </a:extLst>
          </p:cNvPr>
          <p:cNvSpPr>
            <a:spLocks noGrp="1"/>
          </p:cNvSpPr>
          <p:nvPr>
            <p:ph type="sldNum" sz="quarter" idx="12"/>
          </p:nvPr>
        </p:nvSpPr>
        <p:spPr/>
        <p:txBody>
          <a:bodyPr/>
          <a:lstStyle/>
          <a:p>
            <a:pPr>
              <a:defRPr/>
            </a:pPr>
            <a:fld id="{C55598A2-17A2-444F-952B-9804449BE04B}" type="slidenum">
              <a:rPr lang="en-US" smtClean="0"/>
              <a:pPr>
                <a:defRPr/>
              </a:pPr>
              <a:t>44</a:t>
            </a:fld>
            <a:endParaRPr lang="en-US"/>
          </a:p>
        </p:txBody>
      </p:sp>
    </p:spTree>
    <p:extLst>
      <p:ext uri="{BB962C8B-B14F-4D97-AF65-F5344CB8AC3E}">
        <p14:creationId xmlns:p14="http://schemas.microsoft.com/office/powerpoint/2010/main" val="3043618047"/>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2FF41-13C4-4073-9361-7D1DB29B2C4A}"/>
              </a:ext>
            </a:extLst>
          </p:cNvPr>
          <p:cNvSpPr>
            <a:spLocks noGrp="1"/>
          </p:cNvSpPr>
          <p:nvPr>
            <p:ph type="title"/>
          </p:nvPr>
        </p:nvSpPr>
        <p:spPr/>
        <p:txBody>
          <a:bodyPr/>
          <a:lstStyle/>
          <a:p>
            <a:r>
              <a:rPr lang="en-US" dirty="0"/>
              <a:t>Example Practices in Agile Requirement Management</a:t>
            </a:r>
            <a:endParaRPr lang="en-HK" dirty="0"/>
          </a:p>
        </p:txBody>
      </p:sp>
      <p:pic>
        <p:nvPicPr>
          <p:cNvPr id="6" name="Content Placeholder 5" descr="Text&#10;&#10;Description automatically generated with medium confidence">
            <a:extLst>
              <a:ext uri="{FF2B5EF4-FFF2-40B4-BE49-F238E27FC236}">
                <a16:creationId xmlns:a16="http://schemas.microsoft.com/office/drawing/2014/main" id="{BE03CCD5-677D-4F2A-90C8-72B89ED44B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4212" y="1524000"/>
            <a:ext cx="3977612" cy="4953000"/>
          </a:xfrm>
        </p:spPr>
      </p:pic>
      <p:sp>
        <p:nvSpPr>
          <p:cNvPr id="4" name="Slide Number Placeholder 3">
            <a:extLst>
              <a:ext uri="{FF2B5EF4-FFF2-40B4-BE49-F238E27FC236}">
                <a16:creationId xmlns:a16="http://schemas.microsoft.com/office/drawing/2014/main" id="{20B5C745-4322-4C23-900A-D8C6ED717A22}"/>
              </a:ext>
            </a:extLst>
          </p:cNvPr>
          <p:cNvSpPr>
            <a:spLocks noGrp="1"/>
          </p:cNvSpPr>
          <p:nvPr>
            <p:ph type="sldNum" sz="quarter" idx="12"/>
          </p:nvPr>
        </p:nvSpPr>
        <p:spPr/>
        <p:txBody>
          <a:bodyPr/>
          <a:lstStyle/>
          <a:p>
            <a:pPr>
              <a:defRPr/>
            </a:pPr>
            <a:fld id="{63B8F44C-0EDE-4D7D-9086-BD1CF3CE7AF7}" type="slidenum">
              <a:rPr lang="en-US" smtClean="0"/>
              <a:pPr>
                <a:defRPr/>
              </a:pPr>
              <a:t>45</a:t>
            </a:fld>
            <a:endParaRPr lang="en-US"/>
          </a:p>
        </p:txBody>
      </p:sp>
      <p:pic>
        <p:nvPicPr>
          <p:cNvPr id="8" name="Picture 7" descr="Text, letter&#10;&#10;Description automatically generated">
            <a:extLst>
              <a:ext uri="{FF2B5EF4-FFF2-40B4-BE49-F238E27FC236}">
                <a16:creationId xmlns:a16="http://schemas.microsoft.com/office/drawing/2014/main" id="{E8E1210D-F1BF-4CC0-B2D5-FF4BB50ACA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212" y="2133600"/>
            <a:ext cx="4876459" cy="3797448"/>
          </a:xfrm>
          <a:prstGeom prst="rect">
            <a:avLst/>
          </a:prstGeom>
        </p:spPr>
      </p:pic>
      <p:sp>
        <p:nvSpPr>
          <p:cNvPr id="9" name="TextBox 8">
            <a:extLst>
              <a:ext uri="{FF2B5EF4-FFF2-40B4-BE49-F238E27FC236}">
                <a16:creationId xmlns:a16="http://schemas.microsoft.com/office/drawing/2014/main" id="{D1C371C6-573F-41F1-BFCB-476D1F6ADE8C}"/>
              </a:ext>
            </a:extLst>
          </p:cNvPr>
          <p:cNvSpPr txBox="1"/>
          <p:nvPr/>
        </p:nvSpPr>
        <p:spPr>
          <a:xfrm>
            <a:off x="4930775" y="1610380"/>
            <a:ext cx="4398961" cy="523220"/>
          </a:xfrm>
          <a:prstGeom prst="rect">
            <a:avLst/>
          </a:prstGeom>
          <a:noFill/>
        </p:spPr>
        <p:txBody>
          <a:bodyPr wrap="none" rtlCol="0">
            <a:spAutoFit/>
          </a:bodyPr>
          <a:lstStyle/>
          <a:p>
            <a:r>
              <a:rPr lang="en-US" dirty="0"/>
              <a:t>Example user stories in brief</a:t>
            </a:r>
            <a:endParaRPr lang="en-HK" dirty="0"/>
          </a:p>
        </p:txBody>
      </p:sp>
    </p:spTree>
    <p:extLst>
      <p:ext uri="{BB962C8B-B14F-4D97-AF65-F5344CB8AC3E}">
        <p14:creationId xmlns:p14="http://schemas.microsoft.com/office/powerpoint/2010/main" val="2270588719"/>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ED994BA6-BF2B-4530-B1E0-FB905E158F33}"/>
              </a:ext>
            </a:extLst>
          </p:cNvPr>
          <p:cNvSpPr>
            <a:spLocks noGrp="1" noChangeArrowheads="1"/>
          </p:cNvSpPr>
          <p:nvPr>
            <p:ph type="title"/>
          </p:nvPr>
        </p:nvSpPr>
        <p:spPr/>
        <p:txBody>
          <a:bodyPr/>
          <a:lstStyle/>
          <a:p>
            <a:r>
              <a:rPr lang="en-US" altLang="en-US" dirty="0"/>
              <a:t>Summary  </a:t>
            </a:r>
          </a:p>
        </p:txBody>
      </p:sp>
      <p:sp>
        <p:nvSpPr>
          <p:cNvPr id="539651" name="Rectangle 3">
            <a:extLst>
              <a:ext uri="{FF2B5EF4-FFF2-40B4-BE49-F238E27FC236}">
                <a16:creationId xmlns:a16="http://schemas.microsoft.com/office/drawing/2014/main" id="{03F6BFC7-C2E9-44D3-85E9-2CAD8D77A016}"/>
              </a:ext>
            </a:extLst>
          </p:cNvPr>
          <p:cNvSpPr>
            <a:spLocks noGrp="1" noChangeArrowheads="1"/>
          </p:cNvSpPr>
          <p:nvPr>
            <p:ph type="body" idx="1"/>
          </p:nvPr>
        </p:nvSpPr>
        <p:spPr>
          <a:xfrm>
            <a:off x="412750" y="1676400"/>
            <a:ext cx="9339262" cy="4953000"/>
          </a:xfrm>
        </p:spPr>
        <p:txBody>
          <a:bodyPr/>
          <a:lstStyle/>
          <a:p>
            <a:pPr marL="342900" indent="-342900"/>
            <a:r>
              <a:rPr lang="en-US" altLang="en-US" sz="2800" dirty="0"/>
              <a:t>RE involves  </a:t>
            </a:r>
            <a:r>
              <a:rPr lang="en-US" altLang="en-US" sz="2800" b="0" dirty="0"/>
              <a:t>elicitation</a:t>
            </a:r>
            <a:r>
              <a:rPr lang="en-US" altLang="en-US" sz="2800" dirty="0"/>
              <a:t>, </a:t>
            </a:r>
            <a:r>
              <a:rPr lang="en-US" altLang="en-US" sz="2800" b="0" dirty="0"/>
              <a:t>specification</a:t>
            </a:r>
            <a:r>
              <a:rPr lang="en-US" altLang="en-US" sz="2800" dirty="0"/>
              <a:t>, </a:t>
            </a:r>
            <a:r>
              <a:rPr lang="en-US" altLang="en-US" sz="2800" b="0" dirty="0"/>
              <a:t>validation, </a:t>
            </a:r>
            <a:r>
              <a:rPr lang="en-US" altLang="en-US" sz="2800" dirty="0"/>
              <a:t>and</a:t>
            </a:r>
            <a:r>
              <a:rPr lang="en-US" altLang="en-US" sz="2800" b="0" dirty="0"/>
              <a:t> negotiation</a:t>
            </a:r>
          </a:p>
          <a:p>
            <a:pPr marL="342900" indent="-342900"/>
            <a:r>
              <a:rPr lang="en-US" altLang="en-US" sz="2800" dirty="0"/>
              <a:t>Elicitation has five iterative steps, four of which are preparation steps. We use multiple elicitation techniques.</a:t>
            </a:r>
            <a:endParaRPr lang="en-US" altLang="en-US" sz="2800" b="0" dirty="0"/>
          </a:p>
          <a:p>
            <a:pPr marL="342900" indent="-342900"/>
            <a:r>
              <a:rPr lang="en-US" altLang="en-US" sz="2800" dirty="0"/>
              <a:t> We not only collect the requirements but also shape them</a:t>
            </a:r>
          </a:p>
          <a:p>
            <a:pPr marL="806450" lvl="1" indent="-342900"/>
            <a:r>
              <a:rPr lang="en-US" altLang="en-US" sz="2400" dirty="0"/>
              <a:t>Analyzing requirements by structuring them</a:t>
            </a:r>
          </a:p>
          <a:p>
            <a:pPr marL="806450" lvl="1" indent="-342900"/>
            <a:r>
              <a:rPr lang="en-US" altLang="en-US" sz="2400" dirty="0"/>
              <a:t>Negotiating with stakeholders in requirement elicitation and prioritization</a:t>
            </a:r>
          </a:p>
          <a:p>
            <a:pPr marL="806450" lvl="1" indent="-342900"/>
            <a:r>
              <a:rPr lang="en-US" altLang="en-US" sz="2400" dirty="0"/>
              <a:t>Validating requirements from multiple sources</a:t>
            </a:r>
          </a:p>
          <a:p>
            <a:pPr marL="806450" lvl="1" indent="-342900"/>
            <a:endParaRPr lang="en-US" altLang="en-US" sz="2400" dirty="0"/>
          </a:p>
          <a:p>
            <a:pPr marL="806450" lvl="1" indent="-342900"/>
            <a:endParaRPr lang="en-US" altLang="en-US" sz="2400" dirty="0"/>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AB77E-DB57-41F7-B207-8ABC24199EFB}"/>
              </a:ext>
            </a:extLst>
          </p:cNvPr>
          <p:cNvSpPr>
            <a:spLocks noGrp="1"/>
          </p:cNvSpPr>
          <p:nvPr>
            <p:ph type="title"/>
          </p:nvPr>
        </p:nvSpPr>
        <p:spPr/>
        <p:txBody>
          <a:bodyPr/>
          <a:lstStyle/>
          <a:p>
            <a:r>
              <a:rPr lang="en-US" dirty="0"/>
              <a:t>References and Resources</a:t>
            </a:r>
          </a:p>
        </p:txBody>
      </p:sp>
      <p:sp>
        <p:nvSpPr>
          <p:cNvPr id="3" name="Content Placeholder 2">
            <a:extLst>
              <a:ext uri="{FF2B5EF4-FFF2-40B4-BE49-F238E27FC236}">
                <a16:creationId xmlns:a16="http://schemas.microsoft.com/office/drawing/2014/main" id="{4EE8A147-6489-45D6-B8C6-FC8D87D72255}"/>
              </a:ext>
            </a:extLst>
          </p:cNvPr>
          <p:cNvSpPr>
            <a:spLocks noGrp="1"/>
          </p:cNvSpPr>
          <p:nvPr>
            <p:ph idx="1"/>
          </p:nvPr>
        </p:nvSpPr>
        <p:spPr/>
        <p:txBody>
          <a:bodyPr/>
          <a:lstStyle/>
          <a:p>
            <a:pPr>
              <a:buFont typeface="+mj-lt"/>
              <a:buAutoNum type="arabicPeriod"/>
            </a:pPr>
            <a:r>
              <a:rPr lang="en-US" sz="1400" dirty="0"/>
              <a:t>Sommerville, Software Engineering, 10th Edition. (Chapter 4) </a:t>
            </a:r>
          </a:p>
          <a:p>
            <a:pPr>
              <a:buFont typeface="+mj-lt"/>
              <a:buAutoNum type="arabicPeriod"/>
            </a:pPr>
            <a:r>
              <a:rPr lang="en-US" sz="1400" dirty="0" err="1"/>
              <a:t>Irum</a:t>
            </a:r>
            <a:r>
              <a:rPr lang="en-US" sz="1400" dirty="0"/>
              <a:t> Inayat, Siti </a:t>
            </a:r>
            <a:r>
              <a:rPr lang="en-US" sz="1400" dirty="0" err="1"/>
              <a:t>Salwah</a:t>
            </a:r>
            <a:r>
              <a:rPr lang="en-US" sz="1400" dirty="0"/>
              <a:t> Salim, Sabrina Marczak, Maya </a:t>
            </a:r>
            <a:r>
              <a:rPr lang="en-US" sz="1400" dirty="0" err="1"/>
              <a:t>Daneva</a:t>
            </a:r>
            <a:r>
              <a:rPr lang="en-US" sz="1400" dirty="0"/>
              <a:t>, and </a:t>
            </a:r>
            <a:r>
              <a:rPr lang="en-US" sz="1400" dirty="0" err="1"/>
              <a:t>Shahaboddin</a:t>
            </a:r>
            <a:r>
              <a:rPr lang="en-US" sz="1400" dirty="0"/>
              <a:t> </a:t>
            </a:r>
            <a:r>
              <a:rPr lang="en-US" sz="1400" dirty="0" err="1"/>
              <a:t>Shamshirband</a:t>
            </a:r>
            <a:r>
              <a:rPr lang="en-US" sz="1400" dirty="0"/>
              <a:t>. 2015. A systematic literature review on agile requirements engineering practices and challenges. </a:t>
            </a:r>
            <a:r>
              <a:rPr lang="en-US" sz="1400" dirty="0" err="1"/>
              <a:t>Comput</a:t>
            </a:r>
            <a:r>
              <a:rPr lang="en-US" sz="1400" dirty="0"/>
              <a:t>. Hum. </a:t>
            </a:r>
            <a:r>
              <a:rPr lang="en-US" sz="1400" dirty="0" err="1"/>
              <a:t>Behav</a:t>
            </a:r>
            <a:r>
              <a:rPr lang="en-US" sz="1400" dirty="0"/>
              <a:t>. 51, PB (October 2015), 915-929. DOI: http://dx.doi.org/10.1016/j.chb.2014.10.046 or </a:t>
            </a:r>
            <a:r>
              <a:rPr lang="en-US" sz="1400" dirty="0">
                <a:hlinkClick r:id="rId2"/>
              </a:rPr>
              <a:t>https://www.sciencedirect.com/science/article/pii/S074756321400569X</a:t>
            </a:r>
            <a:endParaRPr lang="en-US" sz="1400" dirty="0"/>
          </a:p>
          <a:p>
            <a:pPr>
              <a:buFont typeface="+mj-lt"/>
              <a:buAutoNum type="arabicPeriod"/>
            </a:pPr>
            <a:r>
              <a:rPr lang="en-US" sz="1400" dirty="0"/>
              <a:t>Catarina </a:t>
            </a:r>
            <a:r>
              <a:rPr lang="en-US" sz="1400" dirty="0" err="1"/>
              <a:t>Gralha</a:t>
            </a:r>
            <a:r>
              <a:rPr lang="en-US" sz="1400" dirty="0"/>
              <a:t>, Daniela Damian, Anthony I. (Tony) Wasserman, Miguel </a:t>
            </a:r>
            <a:r>
              <a:rPr lang="en-US" sz="1400" dirty="0" err="1"/>
              <a:t>Goulão</a:t>
            </a:r>
            <a:r>
              <a:rPr lang="en-US" sz="1400" dirty="0"/>
              <a:t>, and João Araújo. 2018. The evolution of requirements practices in software startups. In Proceedings of the 40th International Conference on Software Engineering (ICSE '18). ACM, New York, NY, USA, 823-833. DOI: </a:t>
            </a:r>
            <a:r>
              <a:rPr lang="en-US" sz="1400" dirty="0">
                <a:hlinkClick r:id="rId3"/>
              </a:rPr>
              <a:t>https://doi.org/10.1145/3180155.3180158</a:t>
            </a:r>
            <a:endParaRPr lang="en-US" sz="1400" dirty="0"/>
          </a:p>
          <a:p>
            <a:pPr>
              <a:buFont typeface="+mj-lt"/>
              <a:buAutoNum type="arabicPeriod"/>
            </a:pPr>
            <a:r>
              <a:rPr lang="en-US" sz="1400" dirty="0"/>
              <a:t>Ann M. Hickey and Alan M. Davis. 2003. Elicitation Technique Selection: How Do Experts Do It?. In Proceedings of the 11th IEEE International Conference on Requirements Engineering (RE '03). IEEE Computer Society, Washington, DC, USA, 169- </a:t>
            </a:r>
            <a:r>
              <a:rPr lang="en-US" sz="1400" dirty="0">
                <a:hlinkClick r:id="rId4"/>
              </a:rPr>
              <a:t>http://www.cse.msu.edu/~chengb/RE-491/Papers/elicitation-hickey-davis.pdf</a:t>
            </a:r>
            <a:r>
              <a:rPr lang="en-US" sz="1400" dirty="0"/>
              <a:t> </a:t>
            </a:r>
          </a:p>
          <a:p>
            <a:pPr>
              <a:buFont typeface="+mj-lt"/>
              <a:buAutoNum type="arabicPeriod"/>
            </a:pPr>
            <a:r>
              <a:rPr lang="en-US" sz="1400" dirty="0"/>
              <a:t>Carla L. Pacheco, Ivan A. Garcia, </a:t>
            </a:r>
            <a:r>
              <a:rPr lang="en-US" sz="1400" dirty="0" err="1"/>
              <a:t>Miryam</a:t>
            </a:r>
            <a:r>
              <a:rPr lang="en-US" sz="1400" dirty="0"/>
              <a:t> Reyes: Requirements elicitation techniques: a systematic literature review based on the maturity of the techniques. IET Software 12(4): 365-378 (2018)</a:t>
            </a:r>
          </a:p>
          <a:p>
            <a:pPr>
              <a:buFont typeface="+mj-lt"/>
              <a:buAutoNum type="arabicPeriod"/>
            </a:pPr>
            <a:r>
              <a:rPr lang="en-HK" sz="1400" dirty="0">
                <a:solidFill>
                  <a:srgbClr val="505B62"/>
                </a:solidFill>
                <a:effectLst/>
              </a:rPr>
              <a:t>Martin </a:t>
            </a:r>
            <a:r>
              <a:rPr lang="en-HK" sz="1400" dirty="0" err="1">
                <a:solidFill>
                  <a:srgbClr val="505B62"/>
                </a:solidFill>
                <a:effectLst/>
              </a:rPr>
              <a:t>Glinz</a:t>
            </a:r>
            <a:r>
              <a:rPr lang="en-HK" sz="1400" dirty="0">
                <a:solidFill>
                  <a:srgbClr val="505B62"/>
                </a:solidFill>
                <a:effectLst/>
              </a:rPr>
              <a:t>: </a:t>
            </a:r>
            <a:r>
              <a:rPr lang="en-HK" sz="1400" dirty="0">
                <a:solidFill>
                  <a:srgbClr val="666666"/>
                </a:solidFill>
                <a:effectLst/>
              </a:rPr>
              <a:t>On Non-Functional Requirements.</a:t>
            </a:r>
            <a:r>
              <a:rPr lang="en-HK" sz="1400" dirty="0">
                <a:solidFill>
                  <a:srgbClr val="505B62"/>
                </a:solidFill>
                <a:effectLst/>
              </a:rPr>
              <a:t> </a:t>
            </a:r>
            <a:r>
              <a:rPr lang="en-HK" sz="1400" u="none" strike="noStrike" dirty="0">
                <a:solidFill>
                  <a:srgbClr val="7D848A"/>
                </a:solidFill>
                <a:effectLst/>
                <a:hlinkClick r:id="rId5"/>
              </a:rPr>
              <a:t>RE 2007</a:t>
            </a:r>
            <a:r>
              <a:rPr lang="en-HK" sz="1400" dirty="0">
                <a:solidFill>
                  <a:srgbClr val="505B62"/>
                </a:solidFill>
                <a:effectLst/>
              </a:rPr>
              <a:t>: 21-26, 2007.</a:t>
            </a:r>
          </a:p>
          <a:p>
            <a:pPr>
              <a:buFont typeface="+mj-lt"/>
              <a:buAutoNum type="arabicPeriod"/>
            </a:pPr>
            <a:r>
              <a:rPr lang="en-US" sz="1400" dirty="0" err="1"/>
              <a:t>Zijad</a:t>
            </a:r>
            <a:r>
              <a:rPr lang="en-US" sz="1400" dirty="0"/>
              <a:t> </a:t>
            </a:r>
            <a:r>
              <a:rPr lang="en-US" sz="1400" dirty="0" err="1"/>
              <a:t>Kurtanovic</a:t>
            </a:r>
            <a:r>
              <a:rPr lang="en-US" sz="1400" dirty="0"/>
              <a:t>, Walid </a:t>
            </a:r>
            <a:r>
              <a:rPr lang="en-US" sz="1400" dirty="0" err="1"/>
              <a:t>Maalej</a:t>
            </a:r>
            <a:r>
              <a:rPr lang="en-US" sz="1400" dirty="0"/>
              <a:t>: Automatically Classifying Functional and Non-functional Requirements Using Supervised Machine Learning. RE 2017: 490-495</a:t>
            </a:r>
          </a:p>
          <a:p>
            <a:pPr>
              <a:buFont typeface="+mj-lt"/>
              <a:buAutoNum type="arabicPeriod"/>
            </a:pPr>
            <a:r>
              <a:rPr lang="en-US" sz="1400" dirty="0" err="1"/>
              <a:t>Dewi</a:t>
            </a:r>
            <a:r>
              <a:rPr lang="en-US" sz="1400" dirty="0"/>
              <a:t> </a:t>
            </a:r>
            <a:r>
              <a:rPr lang="en-US" sz="1400" dirty="0" err="1"/>
              <a:t>Mairiza</a:t>
            </a:r>
            <a:r>
              <a:rPr lang="en-US" sz="1400" dirty="0"/>
              <a:t>, Didar </a:t>
            </a:r>
            <a:r>
              <a:rPr lang="en-US" sz="1400" dirty="0" err="1"/>
              <a:t>Zowghi</a:t>
            </a:r>
            <a:r>
              <a:rPr lang="en-US" sz="1400" dirty="0"/>
              <a:t>, Nur </a:t>
            </a:r>
            <a:r>
              <a:rPr lang="en-US" sz="1400" dirty="0" err="1"/>
              <a:t>Nurmuliani</a:t>
            </a:r>
            <a:r>
              <a:rPr lang="en-US" sz="1400" dirty="0"/>
              <a:t>: An investigation into the notion of non-functional requirements. SAC 2010: 311-317, 2010.</a:t>
            </a:r>
            <a:br>
              <a:rPr lang="en-HK" sz="1400" dirty="0"/>
            </a:br>
            <a:endParaRPr lang="en-US" sz="1400" dirty="0"/>
          </a:p>
          <a:p>
            <a:pPr marL="0" indent="0">
              <a:buNone/>
            </a:pPr>
            <a:endParaRPr lang="en-US" sz="1400" dirty="0"/>
          </a:p>
          <a:p>
            <a:pPr>
              <a:buFont typeface="+mj-lt"/>
              <a:buAutoNum type="arabicPeriod"/>
            </a:pPr>
            <a:endParaRPr lang="en-US" sz="1400" dirty="0"/>
          </a:p>
        </p:txBody>
      </p:sp>
      <p:sp>
        <p:nvSpPr>
          <p:cNvPr id="4" name="Slide Number Placeholder 3">
            <a:extLst>
              <a:ext uri="{FF2B5EF4-FFF2-40B4-BE49-F238E27FC236}">
                <a16:creationId xmlns:a16="http://schemas.microsoft.com/office/drawing/2014/main" id="{7AE4CE2A-276D-406F-85FE-B2A23A030D1B}"/>
              </a:ext>
            </a:extLst>
          </p:cNvPr>
          <p:cNvSpPr>
            <a:spLocks noGrp="1"/>
          </p:cNvSpPr>
          <p:nvPr>
            <p:ph type="sldNum" sz="quarter" idx="12"/>
          </p:nvPr>
        </p:nvSpPr>
        <p:spPr/>
        <p:txBody>
          <a:bodyPr/>
          <a:lstStyle/>
          <a:p>
            <a:pPr>
              <a:defRPr/>
            </a:pPr>
            <a:fld id="{63B8F44C-0EDE-4D7D-9086-BD1CF3CE7AF7}" type="slidenum">
              <a:rPr lang="en-US" smtClean="0"/>
              <a:pPr>
                <a:defRPr/>
              </a:pPr>
              <a:t>47</a:t>
            </a:fld>
            <a:endParaRPr lang="en-US"/>
          </a:p>
        </p:txBody>
      </p:sp>
    </p:spTree>
    <p:extLst>
      <p:ext uri="{BB962C8B-B14F-4D97-AF65-F5344CB8AC3E}">
        <p14:creationId xmlns:p14="http://schemas.microsoft.com/office/powerpoint/2010/main" val="80788302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9E10-64F3-49B2-8C4F-497A577432E7}"/>
              </a:ext>
            </a:extLst>
          </p:cNvPr>
          <p:cNvSpPr>
            <a:spLocks noGrp="1"/>
          </p:cNvSpPr>
          <p:nvPr>
            <p:ph type="title"/>
          </p:nvPr>
        </p:nvSpPr>
        <p:spPr/>
        <p:txBody>
          <a:bodyPr/>
          <a:lstStyle/>
          <a:p>
            <a:r>
              <a:rPr lang="en-HK" dirty="0">
                <a:solidFill>
                  <a:srgbClr val="C00000"/>
                </a:solidFill>
                <a:latin typeface="+mn-lt"/>
              </a:rPr>
              <a:t>Many faces</a:t>
            </a:r>
            <a:r>
              <a:rPr lang="en-HK" i="0" dirty="0">
                <a:solidFill>
                  <a:srgbClr val="C00000"/>
                </a:solidFill>
                <a:effectLst/>
                <a:latin typeface="+mn-lt"/>
              </a:rPr>
              <a:t> </a:t>
            </a:r>
            <a:r>
              <a:rPr lang="en-US" dirty="0">
                <a:latin typeface="+mn-lt"/>
              </a:rPr>
              <a:t>of non-functional requirements</a:t>
            </a:r>
            <a:endParaRPr lang="en-HK" dirty="0">
              <a:latin typeface="+mn-lt"/>
            </a:endParaRPr>
          </a:p>
        </p:txBody>
      </p:sp>
      <p:sp>
        <p:nvSpPr>
          <p:cNvPr id="3" name="Content Placeholder 2">
            <a:extLst>
              <a:ext uri="{FF2B5EF4-FFF2-40B4-BE49-F238E27FC236}">
                <a16:creationId xmlns:a16="http://schemas.microsoft.com/office/drawing/2014/main" id="{AE6BB2D4-2EFD-4A7F-9C6F-5AFE1D6BF801}"/>
              </a:ext>
            </a:extLst>
          </p:cNvPr>
          <p:cNvSpPr>
            <a:spLocks noGrp="1"/>
          </p:cNvSpPr>
          <p:nvPr>
            <p:ph idx="1"/>
          </p:nvPr>
        </p:nvSpPr>
        <p:spPr/>
        <p:txBody>
          <a:bodyPr/>
          <a:lstStyle/>
          <a:p>
            <a:r>
              <a:rPr lang="en-US" sz="2800" dirty="0"/>
              <a:t>Different application domains have different sets of major quality attributes.  </a:t>
            </a:r>
            <a:endParaRPr lang="en-HK" sz="2800" dirty="0"/>
          </a:p>
        </p:txBody>
      </p:sp>
      <p:sp>
        <p:nvSpPr>
          <p:cNvPr id="4" name="Slide Number Placeholder 3">
            <a:extLst>
              <a:ext uri="{FF2B5EF4-FFF2-40B4-BE49-F238E27FC236}">
                <a16:creationId xmlns:a16="http://schemas.microsoft.com/office/drawing/2014/main" id="{964B1878-A39B-49B6-99E8-4B3579556735}"/>
              </a:ext>
            </a:extLst>
          </p:cNvPr>
          <p:cNvSpPr>
            <a:spLocks noGrp="1"/>
          </p:cNvSpPr>
          <p:nvPr>
            <p:ph type="sldNum" sz="quarter" idx="12"/>
          </p:nvPr>
        </p:nvSpPr>
        <p:spPr/>
        <p:txBody>
          <a:bodyPr/>
          <a:lstStyle/>
          <a:p>
            <a:pPr>
              <a:defRPr/>
            </a:pPr>
            <a:fld id="{63B8F44C-0EDE-4D7D-9086-BD1CF3CE7AF7}" type="slidenum">
              <a:rPr lang="en-US" smtClean="0"/>
              <a:pPr>
                <a:defRPr/>
              </a:pPr>
              <a:t>5</a:t>
            </a:fld>
            <a:endParaRPr lang="en-US"/>
          </a:p>
        </p:txBody>
      </p:sp>
      <p:pic>
        <p:nvPicPr>
          <p:cNvPr id="6" name="Picture 5" descr="Text&#10;&#10;Description automatically generated with medium confidence">
            <a:extLst>
              <a:ext uri="{FF2B5EF4-FFF2-40B4-BE49-F238E27FC236}">
                <a16:creationId xmlns:a16="http://schemas.microsoft.com/office/drawing/2014/main" id="{1F1ACE3E-8C0C-470E-97A6-D70C2B69EF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8012" y="2611781"/>
            <a:ext cx="3049587" cy="4019656"/>
          </a:xfrm>
          <a:prstGeom prst="rect">
            <a:avLst/>
          </a:prstGeom>
        </p:spPr>
      </p:pic>
      <p:pic>
        <p:nvPicPr>
          <p:cNvPr id="7" name="Content Placeholder 5" descr="Text&#10;&#10;Description automatically generated">
            <a:extLst>
              <a:ext uri="{FF2B5EF4-FFF2-40B4-BE49-F238E27FC236}">
                <a16:creationId xmlns:a16="http://schemas.microsoft.com/office/drawing/2014/main" id="{A5F4DCB2-A179-4489-822F-2FB4BB312B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3503612" y="2667000"/>
            <a:ext cx="6477000" cy="3469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6031256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A2C9-C6DF-435C-9DF4-3DCACF77C155}"/>
              </a:ext>
            </a:extLst>
          </p:cNvPr>
          <p:cNvSpPr>
            <a:spLocks noGrp="1"/>
          </p:cNvSpPr>
          <p:nvPr>
            <p:ph type="title"/>
          </p:nvPr>
        </p:nvSpPr>
        <p:spPr/>
        <p:txBody>
          <a:bodyPr/>
          <a:lstStyle/>
          <a:p>
            <a:r>
              <a:rPr lang="en-HK" dirty="0">
                <a:solidFill>
                  <a:srgbClr val="C00000"/>
                </a:solidFill>
                <a:latin typeface="+mn-lt"/>
              </a:rPr>
              <a:t>Many faces</a:t>
            </a:r>
            <a:r>
              <a:rPr lang="en-HK" i="0" dirty="0">
                <a:solidFill>
                  <a:srgbClr val="C00000"/>
                </a:solidFill>
                <a:effectLst/>
                <a:latin typeface="+mn-lt"/>
              </a:rPr>
              <a:t> </a:t>
            </a:r>
            <a:r>
              <a:rPr lang="en-US" dirty="0">
                <a:latin typeface="+mn-lt"/>
              </a:rPr>
              <a:t>of non-functional requirements</a:t>
            </a:r>
            <a:endParaRPr lang="en-HK" dirty="0"/>
          </a:p>
        </p:txBody>
      </p:sp>
      <p:sp>
        <p:nvSpPr>
          <p:cNvPr id="4" name="Slide Number Placeholder 3">
            <a:extLst>
              <a:ext uri="{FF2B5EF4-FFF2-40B4-BE49-F238E27FC236}">
                <a16:creationId xmlns:a16="http://schemas.microsoft.com/office/drawing/2014/main" id="{74FD20F6-DD5D-4482-99B5-54D7F31B6BBA}"/>
              </a:ext>
            </a:extLst>
          </p:cNvPr>
          <p:cNvSpPr>
            <a:spLocks noGrp="1"/>
          </p:cNvSpPr>
          <p:nvPr>
            <p:ph type="sldNum" sz="quarter" idx="12"/>
          </p:nvPr>
        </p:nvSpPr>
        <p:spPr/>
        <p:txBody>
          <a:bodyPr/>
          <a:lstStyle/>
          <a:p>
            <a:pPr>
              <a:defRPr/>
            </a:pPr>
            <a:fld id="{63B8F44C-0EDE-4D7D-9086-BD1CF3CE7AF7}" type="slidenum">
              <a:rPr lang="en-US" smtClean="0"/>
              <a:pPr>
                <a:defRPr/>
              </a:pPr>
              <a:t>6</a:t>
            </a:fld>
            <a:endParaRPr lang="en-US"/>
          </a:p>
        </p:txBody>
      </p:sp>
      <p:pic>
        <p:nvPicPr>
          <p:cNvPr id="10" name="Picture 9" descr="Diagram&#10;&#10;Description automatically generated">
            <a:extLst>
              <a:ext uri="{FF2B5EF4-FFF2-40B4-BE49-F238E27FC236}">
                <a16:creationId xmlns:a16="http://schemas.microsoft.com/office/drawing/2014/main" id="{B9EAC0BB-FEC4-4DCC-9282-01EC272277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3612" y="2743200"/>
            <a:ext cx="3416476" cy="3943553"/>
          </a:xfrm>
          <a:prstGeom prst="rect">
            <a:avLst/>
          </a:prstGeom>
        </p:spPr>
      </p:pic>
      <p:sp>
        <p:nvSpPr>
          <p:cNvPr id="5" name="Content Placeholder 4">
            <a:extLst>
              <a:ext uri="{FF2B5EF4-FFF2-40B4-BE49-F238E27FC236}">
                <a16:creationId xmlns:a16="http://schemas.microsoft.com/office/drawing/2014/main" id="{D795BA94-2556-4E01-BEB2-14CFFC00FCDD}"/>
              </a:ext>
            </a:extLst>
          </p:cNvPr>
          <p:cNvSpPr>
            <a:spLocks noGrp="1"/>
          </p:cNvSpPr>
          <p:nvPr>
            <p:ph idx="1"/>
          </p:nvPr>
        </p:nvSpPr>
        <p:spPr/>
        <p:txBody>
          <a:bodyPr/>
          <a:lstStyle/>
          <a:p>
            <a:r>
              <a:rPr lang="en-US" sz="2800" dirty="0"/>
              <a:t>Even in the same application domain, different types of applications have different sets of non-functional requirements</a:t>
            </a:r>
            <a:endParaRPr lang="en-HK" sz="2800" dirty="0"/>
          </a:p>
        </p:txBody>
      </p:sp>
    </p:spTree>
    <p:extLst>
      <p:ext uri="{BB962C8B-B14F-4D97-AF65-F5344CB8AC3E}">
        <p14:creationId xmlns:p14="http://schemas.microsoft.com/office/powerpoint/2010/main" val="61693118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99E10-64F3-49B2-8C4F-497A577432E7}"/>
              </a:ext>
            </a:extLst>
          </p:cNvPr>
          <p:cNvSpPr>
            <a:spLocks noGrp="1"/>
          </p:cNvSpPr>
          <p:nvPr>
            <p:ph type="title"/>
          </p:nvPr>
        </p:nvSpPr>
        <p:spPr/>
        <p:txBody>
          <a:bodyPr/>
          <a:lstStyle/>
          <a:p>
            <a:r>
              <a:rPr lang="en-HK" dirty="0">
                <a:solidFill>
                  <a:srgbClr val="C00000"/>
                </a:solidFill>
                <a:latin typeface="+mn-lt"/>
              </a:rPr>
              <a:t>Many faces</a:t>
            </a:r>
            <a:r>
              <a:rPr lang="en-HK" i="0" dirty="0">
                <a:solidFill>
                  <a:srgbClr val="C00000"/>
                </a:solidFill>
                <a:effectLst/>
                <a:latin typeface="+mn-lt"/>
              </a:rPr>
              <a:t> </a:t>
            </a:r>
            <a:r>
              <a:rPr lang="en-US" dirty="0">
                <a:latin typeface="+mn-lt"/>
              </a:rPr>
              <a:t>of non-functional requirements</a:t>
            </a:r>
            <a:endParaRPr lang="en-HK" dirty="0">
              <a:latin typeface="+mn-lt"/>
            </a:endParaRPr>
          </a:p>
        </p:txBody>
      </p:sp>
      <p:sp>
        <p:nvSpPr>
          <p:cNvPr id="3" name="Content Placeholder 2">
            <a:extLst>
              <a:ext uri="{FF2B5EF4-FFF2-40B4-BE49-F238E27FC236}">
                <a16:creationId xmlns:a16="http://schemas.microsoft.com/office/drawing/2014/main" id="{AE6BB2D4-2EFD-4A7F-9C6F-5AFE1D6BF801}"/>
              </a:ext>
            </a:extLst>
          </p:cNvPr>
          <p:cNvSpPr>
            <a:spLocks noGrp="1"/>
          </p:cNvSpPr>
          <p:nvPr>
            <p:ph idx="1"/>
          </p:nvPr>
        </p:nvSpPr>
        <p:spPr/>
        <p:txBody>
          <a:bodyPr/>
          <a:lstStyle/>
          <a:p>
            <a:r>
              <a:rPr lang="en-US" sz="2800" dirty="0"/>
              <a:t>Some quality attributes are undefined or vaguely known.</a:t>
            </a:r>
          </a:p>
          <a:p>
            <a:r>
              <a:rPr lang="en-US" sz="2800" dirty="0"/>
              <a:t>If a quality attribute </a:t>
            </a:r>
            <a:r>
              <a:rPr lang="en-US" sz="2800" b="1" dirty="0"/>
              <a:t>cannot</a:t>
            </a:r>
            <a:r>
              <a:rPr lang="en-US" sz="2800" dirty="0"/>
              <a:t> be measured or </a:t>
            </a:r>
            <a:r>
              <a:rPr lang="en-US" sz="2800" b="1" dirty="0"/>
              <a:t>cannot</a:t>
            </a:r>
            <a:r>
              <a:rPr lang="en-US" sz="2800" dirty="0"/>
              <a:t> be verified, we </a:t>
            </a:r>
            <a:r>
              <a:rPr lang="en-US" sz="2800" b="1" dirty="0"/>
              <a:t>cannot</a:t>
            </a:r>
            <a:r>
              <a:rPr lang="en-US" sz="2800" dirty="0"/>
              <a:t> know whether we cannot predict how well our software meets them </a:t>
            </a:r>
          </a:p>
          <a:p>
            <a:pPr lvl="1"/>
            <a:r>
              <a:rPr lang="en-US" dirty="0"/>
              <a:t>For such quality attributes, we can only rely on user evaluations on the software</a:t>
            </a:r>
          </a:p>
          <a:p>
            <a:endParaRPr lang="en-HK" sz="2000" dirty="0"/>
          </a:p>
        </p:txBody>
      </p:sp>
      <p:sp>
        <p:nvSpPr>
          <p:cNvPr id="4" name="Slide Number Placeholder 3">
            <a:extLst>
              <a:ext uri="{FF2B5EF4-FFF2-40B4-BE49-F238E27FC236}">
                <a16:creationId xmlns:a16="http://schemas.microsoft.com/office/drawing/2014/main" id="{964B1878-A39B-49B6-99E8-4B3579556735}"/>
              </a:ext>
            </a:extLst>
          </p:cNvPr>
          <p:cNvSpPr>
            <a:spLocks noGrp="1"/>
          </p:cNvSpPr>
          <p:nvPr>
            <p:ph type="sldNum" sz="quarter" idx="12"/>
          </p:nvPr>
        </p:nvSpPr>
        <p:spPr/>
        <p:txBody>
          <a:bodyPr/>
          <a:lstStyle/>
          <a:p>
            <a:pPr>
              <a:defRPr/>
            </a:pPr>
            <a:fld id="{63B8F44C-0EDE-4D7D-9086-BD1CF3CE7AF7}" type="slidenum">
              <a:rPr lang="en-US" smtClean="0"/>
              <a:pPr>
                <a:defRPr/>
              </a:pPr>
              <a:t>7</a:t>
            </a:fld>
            <a:endParaRPr lang="en-US"/>
          </a:p>
        </p:txBody>
      </p:sp>
      <p:pic>
        <p:nvPicPr>
          <p:cNvPr id="8" name="Picture 7" descr="Text&#10;&#10;Description automatically generated with medium confidence">
            <a:extLst>
              <a:ext uri="{FF2B5EF4-FFF2-40B4-BE49-F238E27FC236}">
                <a16:creationId xmlns:a16="http://schemas.microsoft.com/office/drawing/2014/main" id="{7F5A8370-37D1-417D-B47A-712857BE94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2012" y="4914900"/>
            <a:ext cx="6084251" cy="3352800"/>
          </a:xfrm>
          <a:prstGeom prst="rect">
            <a:avLst/>
          </a:prstGeom>
        </p:spPr>
      </p:pic>
    </p:spTree>
    <p:extLst>
      <p:ext uri="{BB962C8B-B14F-4D97-AF65-F5344CB8AC3E}">
        <p14:creationId xmlns:p14="http://schemas.microsoft.com/office/powerpoint/2010/main" val="326989985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C13F6F-B9C8-435C-9420-99ABAD3DEED8}"/>
              </a:ext>
            </a:extLst>
          </p:cNvPr>
          <p:cNvSpPr>
            <a:spLocks noGrp="1"/>
          </p:cNvSpPr>
          <p:nvPr>
            <p:ph type="title"/>
          </p:nvPr>
        </p:nvSpPr>
        <p:spPr/>
        <p:txBody>
          <a:bodyPr/>
          <a:lstStyle/>
          <a:p>
            <a:r>
              <a:rPr lang="en-US" dirty="0"/>
              <a:t>We need to Handle </a:t>
            </a:r>
            <a:br>
              <a:rPr lang="en-US" dirty="0"/>
            </a:br>
            <a:r>
              <a:rPr lang="en-US" dirty="0"/>
              <a:t>Multi-Level Concerns</a:t>
            </a:r>
            <a:endParaRPr lang="en-HK" dirty="0"/>
          </a:p>
        </p:txBody>
      </p:sp>
      <p:sp>
        <p:nvSpPr>
          <p:cNvPr id="3" name="Content Placeholder 2">
            <a:extLst>
              <a:ext uri="{FF2B5EF4-FFF2-40B4-BE49-F238E27FC236}">
                <a16:creationId xmlns:a16="http://schemas.microsoft.com/office/drawing/2014/main" id="{AC939EEE-4E8F-4921-BA36-CFBCB613CE3D}"/>
              </a:ext>
            </a:extLst>
          </p:cNvPr>
          <p:cNvSpPr>
            <a:spLocks noGrp="1"/>
          </p:cNvSpPr>
          <p:nvPr>
            <p:ph idx="1"/>
          </p:nvPr>
        </p:nvSpPr>
        <p:spPr/>
        <p:txBody>
          <a:bodyPr/>
          <a:lstStyle/>
          <a:p>
            <a:r>
              <a:rPr lang="en-US" sz="2800" dirty="0"/>
              <a:t>specific to the application domain</a:t>
            </a:r>
          </a:p>
          <a:p>
            <a:pPr lvl="1"/>
            <a:r>
              <a:rPr lang="en-US" sz="2400" dirty="0"/>
              <a:t>=&gt; meet the general requirement of the industry sector</a:t>
            </a:r>
          </a:p>
          <a:p>
            <a:r>
              <a:rPr lang="en-US" sz="2800" dirty="0"/>
              <a:t>specific to the type of software application</a:t>
            </a:r>
          </a:p>
          <a:p>
            <a:pPr lvl="1"/>
            <a:r>
              <a:rPr lang="en-US" sz="2400" dirty="0"/>
              <a:t>=&gt; meet the general requirement for the type of software</a:t>
            </a:r>
          </a:p>
          <a:p>
            <a:r>
              <a:rPr lang="en-US" sz="2800" dirty="0"/>
              <a:t>the specific to the application</a:t>
            </a:r>
          </a:p>
          <a:p>
            <a:pPr lvl="1"/>
            <a:r>
              <a:rPr lang="en-US" sz="2400" dirty="0"/>
              <a:t>=&gt; meet the unique requirements of the current application</a:t>
            </a:r>
          </a:p>
          <a:p>
            <a:r>
              <a:rPr lang="en-US" sz="2800" dirty="0"/>
              <a:t>In all levels, consider non-functional requirements</a:t>
            </a:r>
          </a:p>
          <a:p>
            <a:pPr lvl="1"/>
            <a:endParaRPr lang="en-US" sz="2400" dirty="0"/>
          </a:p>
          <a:p>
            <a:r>
              <a:rPr lang="en-US" sz="2800" dirty="0"/>
              <a:t>If not, our application will not be used easily in the application environment</a:t>
            </a:r>
            <a:endParaRPr lang="en-HK" sz="2800" dirty="0"/>
          </a:p>
        </p:txBody>
      </p:sp>
      <p:sp>
        <p:nvSpPr>
          <p:cNvPr id="4" name="Slide Number Placeholder 3">
            <a:extLst>
              <a:ext uri="{FF2B5EF4-FFF2-40B4-BE49-F238E27FC236}">
                <a16:creationId xmlns:a16="http://schemas.microsoft.com/office/drawing/2014/main" id="{7B7DDF20-875A-42BA-BC86-C404B2CA72F2}"/>
              </a:ext>
            </a:extLst>
          </p:cNvPr>
          <p:cNvSpPr>
            <a:spLocks noGrp="1"/>
          </p:cNvSpPr>
          <p:nvPr>
            <p:ph type="sldNum" sz="quarter" idx="12"/>
          </p:nvPr>
        </p:nvSpPr>
        <p:spPr/>
        <p:txBody>
          <a:bodyPr/>
          <a:lstStyle/>
          <a:p>
            <a:pPr>
              <a:defRPr/>
            </a:pPr>
            <a:fld id="{63B8F44C-0EDE-4D7D-9086-BD1CF3CE7AF7}" type="slidenum">
              <a:rPr lang="en-US" smtClean="0"/>
              <a:pPr>
                <a:defRPr/>
              </a:pPr>
              <a:t>8</a:t>
            </a:fld>
            <a:endParaRPr lang="en-US"/>
          </a:p>
        </p:txBody>
      </p:sp>
    </p:spTree>
    <p:extLst>
      <p:ext uri="{BB962C8B-B14F-4D97-AF65-F5344CB8AC3E}">
        <p14:creationId xmlns:p14="http://schemas.microsoft.com/office/powerpoint/2010/main" val="138517977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BC3ADDE-244F-4E2B-96EF-C09F1BDA13D7}"/>
              </a:ext>
            </a:extLst>
          </p:cNvPr>
          <p:cNvSpPr>
            <a:spLocks noGrp="1"/>
          </p:cNvSpPr>
          <p:nvPr>
            <p:ph type="ctrTitle" sz="quarter"/>
          </p:nvPr>
        </p:nvSpPr>
        <p:spPr/>
        <p:txBody>
          <a:bodyPr/>
          <a:lstStyle/>
          <a:p>
            <a:r>
              <a:rPr lang="en-GB" altLang="en-US" dirty="0"/>
              <a:t>Requirements Engineering</a:t>
            </a:r>
            <a:endParaRPr lang="en-US" dirty="0"/>
          </a:p>
        </p:txBody>
      </p:sp>
      <p:sp>
        <p:nvSpPr>
          <p:cNvPr id="2" name="Subtitle 1">
            <a:extLst>
              <a:ext uri="{FF2B5EF4-FFF2-40B4-BE49-F238E27FC236}">
                <a16:creationId xmlns:a16="http://schemas.microsoft.com/office/drawing/2014/main" id="{27652A1F-D147-4BCC-BE77-5F3F9C4E6595}"/>
              </a:ext>
            </a:extLst>
          </p:cNvPr>
          <p:cNvSpPr>
            <a:spLocks noGrp="1"/>
          </p:cNvSpPr>
          <p:nvPr>
            <p:ph type="subTitle" sz="quarter" idx="1"/>
          </p:nvPr>
        </p:nvSpPr>
        <p:spPr/>
        <p:txBody>
          <a:bodyPr/>
          <a:lstStyle/>
          <a:p>
            <a:endParaRPr lang="en-HK" dirty="0"/>
          </a:p>
        </p:txBody>
      </p:sp>
      <p:sp>
        <p:nvSpPr>
          <p:cNvPr id="4" name="Slide Number Placeholder 3">
            <a:extLst>
              <a:ext uri="{FF2B5EF4-FFF2-40B4-BE49-F238E27FC236}">
                <a16:creationId xmlns:a16="http://schemas.microsoft.com/office/drawing/2014/main" id="{DEF9A7AB-8BE2-4E4D-B390-FF1F211C86DA}"/>
              </a:ext>
            </a:extLst>
          </p:cNvPr>
          <p:cNvSpPr>
            <a:spLocks noGrp="1"/>
          </p:cNvSpPr>
          <p:nvPr>
            <p:ph type="sldNum" sz="quarter" idx="12"/>
          </p:nvPr>
        </p:nvSpPr>
        <p:spPr/>
        <p:txBody>
          <a:bodyPr/>
          <a:lstStyle/>
          <a:p>
            <a:pPr>
              <a:defRPr/>
            </a:pPr>
            <a:fld id="{63B8F44C-0EDE-4D7D-9086-BD1CF3CE7AF7}" type="slidenum">
              <a:rPr lang="en-US" smtClean="0"/>
              <a:pPr>
                <a:defRPr/>
              </a:pPr>
              <a:t>9</a:t>
            </a:fld>
            <a:endParaRPr lang="en-US"/>
          </a:p>
        </p:txBody>
      </p:sp>
    </p:spTree>
    <p:extLst>
      <p:ext uri="{BB962C8B-B14F-4D97-AF65-F5344CB8AC3E}">
        <p14:creationId xmlns:p14="http://schemas.microsoft.com/office/powerpoint/2010/main" val="3481540970"/>
      </p:ext>
    </p:extLst>
  </p:cSld>
  <p:clrMapOvr>
    <a:masterClrMapping/>
  </p:clrMapOvr>
  <p:transition/>
</p:sld>
</file>

<file path=ppt/theme/theme1.xml><?xml version="1.0" encoding="utf-8"?>
<a:theme xmlns:a="http://schemas.openxmlformats.org/drawingml/2006/main" name="Side Bar">
  <a:themeElements>
    <a:clrScheme name="">
      <a:dk1>
        <a:srgbClr val="000000"/>
      </a:dk1>
      <a:lt1>
        <a:srgbClr val="FFFFFF"/>
      </a:lt1>
      <a:dk2>
        <a:srgbClr val="C00000"/>
      </a:dk2>
      <a:lt2>
        <a:srgbClr val="C00000"/>
      </a:lt2>
      <a:accent1>
        <a:srgbClr val="FFEBEB"/>
      </a:accent1>
      <a:accent2>
        <a:srgbClr val="006600"/>
      </a:accent2>
      <a:accent3>
        <a:srgbClr val="FFFFFF"/>
      </a:accent3>
      <a:accent4>
        <a:srgbClr val="000000"/>
      </a:accent4>
      <a:accent5>
        <a:srgbClr val="FFF3F3"/>
      </a:accent5>
      <a:accent6>
        <a:srgbClr val="005C00"/>
      </a:accent6>
      <a:hlink>
        <a:srgbClr val="000066"/>
      </a:hlink>
      <a:folHlink>
        <a:srgbClr val="808080"/>
      </a:folHlink>
    </a:clrScheme>
    <a:fontScheme name="Side Bar">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outerShdw dist="71842" dir="2700000" algn="ctr" rotWithShape="0">
            <a:schemeClr val="bg2"/>
          </a:outerShdw>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Side Bar 1">
        <a:dk1>
          <a:srgbClr val="FF9933"/>
        </a:dk1>
        <a:lt1>
          <a:srgbClr val="FFFFFF"/>
        </a:lt1>
        <a:dk2>
          <a:srgbClr val="003366"/>
        </a:dk2>
        <a:lt2>
          <a:srgbClr val="FF9933"/>
        </a:lt2>
        <a:accent1>
          <a:srgbClr val="2B557F"/>
        </a:accent1>
        <a:accent2>
          <a:srgbClr val="FF9933"/>
        </a:accent2>
        <a:accent3>
          <a:srgbClr val="AAADB8"/>
        </a:accent3>
        <a:accent4>
          <a:srgbClr val="DADADA"/>
        </a:accent4>
        <a:accent5>
          <a:srgbClr val="ACB4C0"/>
        </a:accent5>
        <a:accent6>
          <a:srgbClr val="E78A2D"/>
        </a:accent6>
        <a:hlink>
          <a:srgbClr val="005032"/>
        </a:hlink>
        <a:folHlink>
          <a:srgbClr val="A0A0A0"/>
        </a:folHlink>
      </a:clrScheme>
      <a:clrMap bg1="dk2" tx1="lt1" bg2="dk1" tx2="lt2" accent1="accent1" accent2="accent2" accent3="accent3" accent4="accent4" accent5="accent5" accent6="accent6" hlink="hlink" folHlink="folHlink"/>
    </a:extraClrScheme>
    <a:extraClrScheme>
      <a:clrScheme name="Side Bar 2">
        <a:dk1>
          <a:srgbClr val="000000"/>
        </a:dk1>
        <a:lt1>
          <a:srgbClr val="FFFFFF"/>
        </a:lt1>
        <a:dk2>
          <a:srgbClr val="E16414"/>
        </a:dk2>
        <a:lt2>
          <a:srgbClr val="E16414"/>
        </a:lt2>
        <a:accent1>
          <a:srgbClr val="FFF0EB"/>
        </a:accent1>
        <a:accent2>
          <a:srgbClr val="E16414"/>
        </a:accent2>
        <a:accent3>
          <a:srgbClr val="FFFFFF"/>
        </a:accent3>
        <a:accent4>
          <a:srgbClr val="000000"/>
        </a:accent4>
        <a:accent5>
          <a:srgbClr val="FFF6F3"/>
        </a:accent5>
        <a:accent6>
          <a:srgbClr val="CC5A11"/>
        </a:accent6>
        <a:hlink>
          <a:srgbClr val="C00000"/>
        </a:hlink>
        <a:folHlink>
          <a:srgbClr val="808080"/>
        </a:folHlink>
      </a:clrScheme>
      <a:clrMap bg1="lt1" tx1="dk1" bg2="lt2" tx2="dk2" accent1="accent1" accent2="accent2" accent3="accent3" accent4="accent4" accent5="accent5" accent6="accent6" hlink="hlink" folHlink="folHlink"/>
    </a:extraClrScheme>
    <a:extraClrScheme>
      <a:clrScheme name="Side Bar 3">
        <a:dk1>
          <a:srgbClr val="000000"/>
        </a:dk1>
        <a:lt1>
          <a:srgbClr val="FFFFFF"/>
        </a:lt1>
        <a:dk2>
          <a:srgbClr val="0066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
      <a:clrScheme name="Side Bar 5">
        <a:dk1>
          <a:srgbClr val="000000"/>
        </a:dk1>
        <a:lt1>
          <a:srgbClr val="FFFFFF"/>
        </a:lt1>
        <a:dk2>
          <a:srgbClr val="80808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ppt/theme/themeOverride2.xml><?xml version="1.0" encoding="utf-8"?>
<a:themeOverride xmlns:a="http://schemas.openxmlformats.org/drawingml/2006/main">
  <a:clrScheme name="Side Bar 4">
    <a:dk1>
      <a:srgbClr val="000000"/>
    </a:dk1>
    <a:lt1>
      <a:srgbClr val="FFFFFF"/>
    </a:lt1>
    <a:dk2>
      <a:srgbClr val="CC0000"/>
    </a:dk2>
    <a:lt2>
      <a:srgbClr val="CC0000"/>
    </a:lt2>
    <a:accent1>
      <a:srgbClr val="EAEAEA"/>
    </a:accent1>
    <a:accent2>
      <a:srgbClr val="006600"/>
    </a:accent2>
    <a:accent3>
      <a:srgbClr val="FFFFFF"/>
    </a:accent3>
    <a:accent4>
      <a:srgbClr val="000000"/>
    </a:accent4>
    <a:accent5>
      <a:srgbClr val="F3F3F3"/>
    </a:accent5>
    <a:accent6>
      <a:srgbClr val="005C00"/>
    </a:accent6>
    <a:hlink>
      <a:srgbClr val="000066"/>
    </a:hlink>
    <a:folHlink>
      <a:srgbClr val="808080"/>
    </a:folHlink>
  </a:clrScheme>
</a:themeOverride>
</file>

<file path=docProps/app.xml><?xml version="1.0" encoding="utf-8"?>
<Properties xmlns="http://schemas.openxmlformats.org/officeDocument/2006/extended-properties" xmlns:vt="http://schemas.openxmlformats.org/officeDocument/2006/docPropsVTypes">
  <Template/>
  <TotalTime>20668</TotalTime>
  <Words>3364</Words>
  <Application>Microsoft Macintosh PowerPoint</Application>
  <PresentationFormat>自定义</PresentationFormat>
  <Paragraphs>396</Paragraphs>
  <Slides>47</Slides>
  <Notes>12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47</vt:i4>
      </vt:variant>
    </vt:vector>
  </HeadingPairs>
  <TitlesOfParts>
    <vt:vector size="53" baseType="lpstr">
      <vt:lpstr>Arial</vt:lpstr>
      <vt:lpstr>Courier New</vt:lpstr>
      <vt:lpstr>Symbol</vt:lpstr>
      <vt:lpstr>Times New Roman</vt:lpstr>
      <vt:lpstr>Wingdings</vt:lpstr>
      <vt:lpstr>Side Bar</vt:lpstr>
      <vt:lpstr>CS5351 Software engineering  2024/25 Semester B Requirements Engineering</vt:lpstr>
      <vt:lpstr>Example</vt:lpstr>
      <vt:lpstr>Requirements Engineering (RE)</vt:lpstr>
      <vt:lpstr>Many faces of non-functional requirements</vt:lpstr>
      <vt:lpstr>Many faces of non-functional requirements</vt:lpstr>
      <vt:lpstr>Many faces of non-functional requirements</vt:lpstr>
      <vt:lpstr>Many faces of non-functional requirements</vt:lpstr>
      <vt:lpstr>We need to Handle  Multi-Level Concerns</vt:lpstr>
      <vt:lpstr>Requirements Engineering</vt:lpstr>
      <vt:lpstr>Requirements Engineering (RE)</vt:lpstr>
      <vt:lpstr>Avoid Common Mistakes in RE [https://ieeexplore.ieee.org/document/1695257]</vt:lpstr>
      <vt:lpstr>Natural language specs are dangerous</vt:lpstr>
      <vt:lpstr>Requirements engineering, main steps</vt:lpstr>
      <vt:lpstr>Conceptual modeling</vt:lpstr>
      <vt:lpstr>How we study the world around us</vt:lpstr>
      <vt:lpstr>The Positions of Analyst in RE</vt:lpstr>
      <vt:lpstr>Four positions to RE  Functional </vt:lpstr>
      <vt:lpstr>Four positions to RE  Social-Relativism  </vt:lpstr>
      <vt:lpstr>Four positions to RE   Radical-Structuralism and Neohumanism</vt:lpstr>
      <vt:lpstr>Requirements Elicitation</vt:lpstr>
      <vt:lpstr>Requirements Elicitation 1. Understanding the application domain</vt:lpstr>
      <vt:lpstr>Requirements Elicitation 2. Identifying the sources of requirements</vt:lpstr>
      <vt:lpstr>Requirements Elicitation 3. Analyzing the stakeholders</vt:lpstr>
      <vt:lpstr>Requirements Elicitation 4. Selecting the techniques, approaches, and tools to use</vt:lpstr>
      <vt:lpstr>Requirements Elicitation 5. Eliciting the requirements from stakeholders and other sources</vt:lpstr>
      <vt:lpstr>Requirements Elicitation  Requirements Elicitation Techniques</vt:lpstr>
      <vt:lpstr>Requirements Elicitation  Interview</vt:lpstr>
      <vt:lpstr>Requirements Elicitation  Interview</vt:lpstr>
      <vt:lpstr>Requirements Elicitation  Interview</vt:lpstr>
      <vt:lpstr>Requirements Elicitation  Brainstorming session</vt:lpstr>
      <vt:lpstr>Requirements Elicitation  Task Analysis</vt:lpstr>
      <vt:lpstr>Requirements Elicitation  Scenario-Based Analysis</vt:lpstr>
      <vt:lpstr>Requirements Elicitation  Scenario-Based Analysis (example)</vt:lpstr>
      <vt:lpstr>Requirements Elicitation  Form analysis  </vt:lpstr>
      <vt:lpstr>Requirements Elicitation  Focus Group and Facilitated Workshop</vt:lpstr>
      <vt:lpstr>Requirements Elicitation  Mind mapping, group storytelling, user stories</vt:lpstr>
      <vt:lpstr>Elicitation Technique Selection: How Do Experts Do It? [4]</vt:lpstr>
      <vt:lpstr>Requirements Elicitation  Effectiveness of mature techniques [5]</vt:lpstr>
      <vt:lpstr>Recall? Requirements engineering, main steps</vt:lpstr>
      <vt:lpstr>Specifying requirements Structuring a set of requirements</vt:lpstr>
      <vt:lpstr>Specifying requirements  Example of Structuring Requirements</vt:lpstr>
      <vt:lpstr>Validating Requirement   Direct versus indirect links</vt:lpstr>
      <vt:lpstr>Validating Requirement Things to look at</vt:lpstr>
      <vt:lpstr>Negotiating requirements  Prioritizing Requirements</vt:lpstr>
      <vt:lpstr>Example Practices in Agile Requirement Management</vt:lpstr>
      <vt:lpstr>Summary  </vt:lpstr>
      <vt:lpstr>References and Resources</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CS3343 Software Engineering Practice</dc:title>
  <dc:creator>Dr. W.K. Chan</dc:creator>
  <cp:keywords>Software Engineering</cp:keywords>
  <cp:lastModifiedBy>Zhian HUANG 黄志安</cp:lastModifiedBy>
  <cp:revision>458</cp:revision>
  <cp:lastPrinted>2018-09-11T07:02:46Z</cp:lastPrinted>
  <dcterms:created xsi:type="dcterms:W3CDTF">1999-09-08T02:17:18Z</dcterms:created>
  <dcterms:modified xsi:type="dcterms:W3CDTF">2025-02-04T10:56:04Z</dcterms:modified>
</cp:coreProperties>
</file>