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290" r:id="rId2"/>
    <p:sldId id="293" r:id="rId3"/>
    <p:sldId id="340" r:id="rId4"/>
    <p:sldId id="391" r:id="rId5"/>
    <p:sldId id="404" r:id="rId6"/>
    <p:sldId id="377" r:id="rId7"/>
    <p:sldId id="407" r:id="rId8"/>
    <p:sldId id="359" r:id="rId9"/>
    <p:sldId id="348" r:id="rId10"/>
    <p:sldId id="349" r:id="rId11"/>
    <p:sldId id="397" r:id="rId12"/>
    <p:sldId id="355" r:id="rId13"/>
    <p:sldId id="353" r:id="rId14"/>
    <p:sldId id="346" r:id="rId15"/>
    <p:sldId id="343" r:id="rId16"/>
    <p:sldId id="408" r:id="rId17"/>
    <p:sldId id="342" r:id="rId18"/>
    <p:sldId id="344" r:id="rId19"/>
    <p:sldId id="352" r:id="rId20"/>
    <p:sldId id="347" r:id="rId21"/>
    <p:sldId id="350" r:id="rId22"/>
    <p:sldId id="365" r:id="rId23"/>
    <p:sldId id="356" r:id="rId24"/>
    <p:sldId id="357" r:id="rId25"/>
    <p:sldId id="358" r:id="rId26"/>
    <p:sldId id="361" r:id="rId27"/>
    <p:sldId id="366" r:id="rId28"/>
    <p:sldId id="367" r:id="rId29"/>
    <p:sldId id="364" r:id="rId30"/>
    <p:sldId id="369" r:id="rId31"/>
    <p:sldId id="373" r:id="rId32"/>
    <p:sldId id="374" r:id="rId33"/>
    <p:sldId id="370" r:id="rId34"/>
    <p:sldId id="362" r:id="rId35"/>
    <p:sldId id="390" r:id="rId36"/>
    <p:sldId id="386" r:id="rId37"/>
    <p:sldId id="387" r:id="rId38"/>
    <p:sldId id="388" r:id="rId39"/>
    <p:sldId id="409" r:id="rId40"/>
    <p:sldId id="331" r:id="rId41"/>
  </p:sldIdLst>
  <p:sldSz cx="9902825" cy="6858000"/>
  <p:notesSz cx="9928225" cy="67976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1503" userDrawn="1">
          <p15:clr>
            <a:srgbClr val="A4A3A4"/>
          </p15:clr>
        </p15:guide>
        <p15:guide id="2" pos="451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82768" autoAdjust="0"/>
  </p:normalViewPr>
  <p:slideViewPr>
    <p:cSldViewPr>
      <p:cViewPr varScale="1">
        <p:scale>
          <a:sx n="101" d="100"/>
          <a:sy n="101" d="100"/>
        </p:scale>
        <p:origin x="1608" y="184"/>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5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an HUANG 黄志安" userId="fd12ee71-6959-4e17-a5fe-ce6622fbf510" providerId="ADAL" clId="{14795A82-9018-C84E-90EA-FCDFDC59F1F1}"/>
    <pc:docChg chg="modSld">
      <pc:chgData name="Zhian HUANG 黄志安" userId="fd12ee71-6959-4e17-a5fe-ce6622fbf510" providerId="ADAL" clId="{14795A82-9018-C84E-90EA-FCDFDC59F1F1}" dt="2025-02-21T13:41:03.803" v="37" actId="20577"/>
      <pc:docMkLst>
        <pc:docMk/>
      </pc:docMkLst>
      <pc:sldChg chg="modSp mod">
        <pc:chgData name="Zhian HUANG 黄志安" userId="fd12ee71-6959-4e17-a5fe-ce6622fbf510" providerId="ADAL" clId="{14795A82-9018-C84E-90EA-FCDFDC59F1F1}" dt="2025-02-21T13:41:03.803" v="37" actId="20577"/>
        <pc:sldMkLst>
          <pc:docMk/>
          <pc:sldMk cId="0" sldId="290"/>
        </pc:sldMkLst>
        <pc:spChg chg="mod">
          <ac:chgData name="Zhian HUANG 黄志安" userId="fd12ee71-6959-4e17-a5fe-ce6622fbf510" providerId="ADAL" clId="{14795A82-9018-C84E-90EA-FCDFDC59F1F1}" dt="2025-02-21T13:40:42.915" v="4" actId="20577"/>
          <ac:spMkLst>
            <pc:docMk/>
            <pc:sldMk cId="0" sldId="290"/>
            <ac:spMk id="3075" creationId="{00000000-0000-0000-0000-000000000000}"/>
          </ac:spMkLst>
        </pc:spChg>
        <pc:spChg chg="mod">
          <ac:chgData name="Zhian HUANG 黄志安" userId="fd12ee71-6959-4e17-a5fe-ce6622fbf510" providerId="ADAL" clId="{14795A82-9018-C84E-90EA-FCDFDC59F1F1}" dt="2025-02-21T13:41:03.803" v="37" actId="20577"/>
          <ac:spMkLst>
            <pc:docMk/>
            <pc:sldMk cId="0" sldId="290"/>
            <ac:spMk id="307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82F42-CD96-4DDA-B588-985E2C29AFB3}" type="doc">
      <dgm:prSet loTypeId="urn:microsoft.com/office/officeart/2005/8/layout/cycle5" loCatId="cycle" qsTypeId="urn:microsoft.com/office/officeart/2005/8/quickstyle/simple2" qsCatId="simple" csTypeId="urn:microsoft.com/office/officeart/2005/8/colors/accent2_3" csCatId="accent2" phldr="1"/>
      <dgm:spPr/>
      <dgm:t>
        <a:bodyPr/>
        <a:lstStyle/>
        <a:p>
          <a:endParaRPr lang="en-US"/>
        </a:p>
      </dgm:t>
    </dgm:pt>
    <dgm:pt modelId="{8E2901FA-EF7F-4CDD-964D-F7ACA5B3FC7E}">
      <dgm:prSet phldrT="[Text]"/>
      <dgm:spPr/>
      <dgm:t>
        <a:bodyPr/>
        <a:lstStyle/>
        <a:p>
          <a:r>
            <a:rPr lang="en-US" dirty="0"/>
            <a:t>Take on debt</a:t>
          </a:r>
        </a:p>
      </dgm:t>
    </dgm:pt>
    <dgm:pt modelId="{6BECDF21-65EA-4844-A333-8B834E9D4D07}" type="parTrans" cxnId="{6A8D34B9-9641-40AB-8E6B-16E3A19CD0D8}">
      <dgm:prSet/>
      <dgm:spPr/>
      <dgm:t>
        <a:bodyPr/>
        <a:lstStyle/>
        <a:p>
          <a:endParaRPr lang="en-US"/>
        </a:p>
      </dgm:t>
    </dgm:pt>
    <dgm:pt modelId="{94C9398F-DCB9-42C6-BDBF-E8EFCEC98287}" type="sibTrans" cxnId="{6A8D34B9-9641-40AB-8E6B-16E3A19CD0D8}">
      <dgm:prSet/>
      <dgm:spPr/>
      <dgm:t>
        <a:bodyPr/>
        <a:lstStyle/>
        <a:p>
          <a:endParaRPr lang="en-US"/>
        </a:p>
      </dgm:t>
    </dgm:pt>
    <dgm:pt modelId="{221EFA2B-1236-4371-96B6-0ECA04965A93}">
      <dgm:prSet phldrT="[Text]"/>
      <dgm:spPr/>
      <dgm:t>
        <a:bodyPr/>
        <a:lstStyle/>
        <a:p>
          <a:r>
            <a:rPr lang="en-US" dirty="0"/>
            <a:t>Debt reduces productivity</a:t>
          </a:r>
        </a:p>
      </dgm:t>
    </dgm:pt>
    <dgm:pt modelId="{0CA4BFCC-FBE2-4EA5-9CBA-193DBFAFFB8B}" type="parTrans" cxnId="{0DE56415-0E93-44B2-B95C-F95307E72525}">
      <dgm:prSet/>
      <dgm:spPr/>
      <dgm:t>
        <a:bodyPr/>
        <a:lstStyle/>
        <a:p>
          <a:endParaRPr lang="en-US"/>
        </a:p>
      </dgm:t>
    </dgm:pt>
    <dgm:pt modelId="{F0DF6B7F-E24F-4A55-9738-3E8F364B1DA9}" type="sibTrans" cxnId="{0DE56415-0E93-44B2-B95C-F95307E72525}">
      <dgm:prSet/>
      <dgm:spPr/>
      <dgm:t>
        <a:bodyPr/>
        <a:lstStyle/>
        <a:p>
          <a:endParaRPr lang="en-US"/>
        </a:p>
      </dgm:t>
    </dgm:pt>
    <dgm:pt modelId="{FC33FD14-89C6-43ED-9291-F88E50BE72C6}">
      <dgm:prSet phldrT="[Text]"/>
      <dgm:spPr/>
      <dgm:t>
        <a:bodyPr/>
        <a:lstStyle/>
        <a:p>
          <a:r>
            <a:rPr lang="en-US" dirty="0"/>
            <a:t>Less time for new features</a:t>
          </a:r>
        </a:p>
      </dgm:t>
    </dgm:pt>
    <dgm:pt modelId="{4C73355C-CCA9-4BD6-A312-4122BEF292C8}" type="parTrans" cxnId="{ED3C2C96-151A-448C-B486-B7B88C1DA3C0}">
      <dgm:prSet/>
      <dgm:spPr/>
      <dgm:t>
        <a:bodyPr/>
        <a:lstStyle/>
        <a:p>
          <a:endParaRPr lang="en-US"/>
        </a:p>
      </dgm:t>
    </dgm:pt>
    <dgm:pt modelId="{D85DA813-70D5-4D2E-BDD2-6BF2780C089F}" type="sibTrans" cxnId="{ED3C2C96-151A-448C-B486-B7B88C1DA3C0}">
      <dgm:prSet/>
      <dgm:spPr/>
      <dgm:t>
        <a:bodyPr/>
        <a:lstStyle/>
        <a:p>
          <a:endParaRPr lang="en-US"/>
        </a:p>
      </dgm:t>
    </dgm:pt>
    <dgm:pt modelId="{1FCCC16A-2872-49AE-A36F-D4EA104D8BEA}">
      <dgm:prSet phldrT="[Text]"/>
      <dgm:spPr/>
      <dgm:t>
        <a:bodyPr/>
        <a:lstStyle/>
        <a:p>
          <a:r>
            <a:rPr lang="en-US" dirty="0"/>
            <a:t>Behind schedule</a:t>
          </a:r>
        </a:p>
      </dgm:t>
    </dgm:pt>
    <dgm:pt modelId="{652C3734-24C5-469D-8CB3-093B410ECB6C}" type="parTrans" cxnId="{1ABE2480-961A-4947-A80E-354B286CA29A}">
      <dgm:prSet/>
      <dgm:spPr/>
      <dgm:t>
        <a:bodyPr/>
        <a:lstStyle/>
        <a:p>
          <a:endParaRPr lang="en-US"/>
        </a:p>
      </dgm:t>
    </dgm:pt>
    <dgm:pt modelId="{481360A4-4FE9-4ADD-98EA-F9434FE35390}" type="sibTrans" cxnId="{1ABE2480-961A-4947-A80E-354B286CA29A}">
      <dgm:prSet/>
      <dgm:spPr/>
      <dgm:t>
        <a:bodyPr/>
        <a:lstStyle/>
        <a:p>
          <a:endParaRPr lang="en-US"/>
        </a:p>
      </dgm:t>
    </dgm:pt>
    <dgm:pt modelId="{4109757D-8D15-44B6-A628-04EC88D0C1EB}" type="pres">
      <dgm:prSet presAssocID="{67D82F42-CD96-4DDA-B588-985E2C29AFB3}" presName="cycle" presStyleCnt="0">
        <dgm:presLayoutVars>
          <dgm:dir/>
          <dgm:resizeHandles val="exact"/>
        </dgm:presLayoutVars>
      </dgm:prSet>
      <dgm:spPr/>
    </dgm:pt>
    <dgm:pt modelId="{E3D00BD8-B9AF-4890-8A96-0810D09722DF}" type="pres">
      <dgm:prSet presAssocID="{8E2901FA-EF7F-4CDD-964D-F7ACA5B3FC7E}" presName="node" presStyleLbl="node1" presStyleIdx="0" presStyleCnt="4">
        <dgm:presLayoutVars>
          <dgm:bulletEnabled val="1"/>
        </dgm:presLayoutVars>
      </dgm:prSet>
      <dgm:spPr/>
    </dgm:pt>
    <dgm:pt modelId="{95E124D3-843D-4420-BAB3-ABDA1E7C14D8}" type="pres">
      <dgm:prSet presAssocID="{8E2901FA-EF7F-4CDD-964D-F7ACA5B3FC7E}" presName="spNode" presStyleCnt="0"/>
      <dgm:spPr/>
    </dgm:pt>
    <dgm:pt modelId="{C260E408-8F71-4DF3-A3B5-0DC4D42CBB47}" type="pres">
      <dgm:prSet presAssocID="{94C9398F-DCB9-42C6-BDBF-E8EFCEC98287}" presName="sibTrans" presStyleLbl="sibTrans1D1" presStyleIdx="0" presStyleCnt="4"/>
      <dgm:spPr/>
    </dgm:pt>
    <dgm:pt modelId="{91973D05-384F-4F1B-8ACE-480FAEFFD4FE}" type="pres">
      <dgm:prSet presAssocID="{221EFA2B-1236-4371-96B6-0ECA04965A93}" presName="node" presStyleLbl="node1" presStyleIdx="1" presStyleCnt="4">
        <dgm:presLayoutVars>
          <dgm:bulletEnabled val="1"/>
        </dgm:presLayoutVars>
      </dgm:prSet>
      <dgm:spPr/>
    </dgm:pt>
    <dgm:pt modelId="{1AA81537-F45F-42DF-81FF-EAE98D7FCDC0}" type="pres">
      <dgm:prSet presAssocID="{221EFA2B-1236-4371-96B6-0ECA04965A93}" presName="spNode" presStyleCnt="0"/>
      <dgm:spPr/>
    </dgm:pt>
    <dgm:pt modelId="{8CA8264F-8679-4197-B680-893816E4A490}" type="pres">
      <dgm:prSet presAssocID="{F0DF6B7F-E24F-4A55-9738-3E8F364B1DA9}" presName="sibTrans" presStyleLbl="sibTrans1D1" presStyleIdx="1" presStyleCnt="4"/>
      <dgm:spPr/>
    </dgm:pt>
    <dgm:pt modelId="{D02D30BC-668C-44A6-BADE-768C3007D225}" type="pres">
      <dgm:prSet presAssocID="{FC33FD14-89C6-43ED-9291-F88E50BE72C6}" presName="node" presStyleLbl="node1" presStyleIdx="2" presStyleCnt="4">
        <dgm:presLayoutVars>
          <dgm:bulletEnabled val="1"/>
        </dgm:presLayoutVars>
      </dgm:prSet>
      <dgm:spPr/>
    </dgm:pt>
    <dgm:pt modelId="{A895728B-A792-444C-965D-473F55479937}" type="pres">
      <dgm:prSet presAssocID="{FC33FD14-89C6-43ED-9291-F88E50BE72C6}" presName="spNode" presStyleCnt="0"/>
      <dgm:spPr/>
    </dgm:pt>
    <dgm:pt modelId="{9AF571DB-AB02-400F-AF67-4164D7A9126C}" type="pres">
      <dgm:prSet presAssocID="{D85DA813-70D5-4D2E-BDD2-6BF2780C089F}" presName="sibTrans" presStyleLbl="sibTrans1D1" presStyleIdx="2" presStyleCnt="4"/>
      <dgm:spPr/>
    </dgm:pt>
    <dgm:pt modelId="{561E7FD7-8CF4-48C9-8DA5-3BE646AE65A0}" type="pres">
      <dgm:prSet presAssocID="{1FCCC16A-2872-49AE-A36F-D4EA104D8BEA}" presName="node" presStyleLbl="node1" presStyleIdx="3" presStyleCnt="4">
        <dgm:presLayoutVars>
          <dgm:bulletEnabled val="1"/>
        </dgm:presLayoutVars>
      </dgm:prSet>
      <dgm:spPr/>
    </dgm:pt>
    <dgm:pt modelId="{9DB5FC43-A596-4A89-8FBB-1BE29983169F}" type="pres">
      <dgm:prSet presAssocID="{1FCCC16A-2872-49AE-A36F-D4EA104D8BEA}" presName="spNode" presStyleCnt="0"/>
      <dgm:spPr/>
    </dgm:pt>
    <dgm:pt modelId="{C902B414-23FC-424A-8EBC-DEC0AE05DC93}" type="pres">
      <dgm:prSet presAssocID="{481360A4-4FE9-4ADD-98EA-F9434FE35390}" presName="sibTrans" presStyleLbl="sibTrans1D1" presStyleIdx="3" presStyleCnt="4"/>
      <dgm:spPr/>
    </dgm:pt>
  </dgm:ptLst>
  <dgm:cxnLst>
    <dgm:cxn modelId="{CC30C004-5D80-4A22-B906-9AC172604AD8}" type="presOf" srcId="{481360A4-4FE9-4ADD-98EA-F9434FE35390}" destId="{C902B414-23FC-424A-8EBC-DEC0AE05DC93}" srcOrd="0" destOrd="0" presId="urn:microsoft.com/office/officeart/2005/8/layout/cycle5"/>
    <dgm:cxn modelId="{11726608-50EC-444D-A9EF-8D3EC928245A}" type="presOf" srcId="{67D82F42-CD96-4DDA-B588-985E2C29AFB3}" destId="{4109757D-8D15-44B6-A628-04EC88D0C1EB}" srcOrd="0" destOrd="0" presId="urn:microsoft.com/office/officeart/2005/8/layout/cycle5"/>
    <dgm:cxn modelId="{0DE56415-0E93-44B2-B95C-F95307E72525}" srcId="{67D82F42-CD96-4DDA-B588-985E2C29AFB3}" destId="{221EFA2B-1236-4371-96B6-0ECA04965A93}" srcOrd="1" destOrd="0" parTransId="{0CA4BFCC-FBE2-4EA5-9CBA-193DBFAFFB8B}" sibTransId="{F0DF6B7F-E24F-4A55-9738-3E8F364B1DA9}"/>
    <dgm:cxn modelId="{9691002C-D01D-4306-97AF-0D76AAB30B16}" type="presOf" srcId="{94C9398F-DCB9-42C6-BDBF-E8EFCEC98287}" destId="{C260E408-8F71-4DF3-A3B5-0DC4D42CBB47}" srcOrd="0" destOrd="0" presId="urn:microsoft.com/office/officeart/2005/8/layout/cycle5"/>
    <dgm:cxn modelId="{4F4B5740-6482-4565-B6D4-6C99C0800B9B}" type="presOf" srcId="{8E2901FA-EF7F-4CDD-964D-F7ACA5B3FC7E}" destId="{E3D00BD8-B9AF-4890-8A96-0810D09722DF}" srcOrd="0" destOrd="0" presId="urn:microsoft.com/office/officeart/2005/8/layout/cycle5"/>
    <dgm:cxn modelId="{D9AC5E54-8A52-4635-AFCB-470B66B75074}" type="presOf" srcId="{FC33FD14-89C6-43ED-9291-F88E50BE72C6}" destId="{D02D30BC-668C-44A6-BADE-768C3007D225}" srcOrd="0" destOrd="0" presId="urn:microsoft.com/office/officeart/2005/8/layout/cycle5"/>
    <dgm:cxn modelId="{58788A64-000B-4E27-94FC-1EE0AD441CA7}" type="presOf" srcId="{221EFA2B-1236-4371-96B6-0ECA04965A93}" destId="{91973D05-384F-4F1B-8ACE-480FAEFFD4FE}" srcOrd="0" destOrd="0" presId="urn:microsoft.com/office/officeart/2005/8/layout/cycle5"/>
    <dgm:cxn modelId="{BE717D65-488C-45BF-90ED-D4C83C96E4C7}" type="presOf" srcId="{F0DF6B7F-E24F-4A55-9738-3E8F364B1DA9}" destId="{8CA8264F-8679-4197-B680-893816E4A490}" srcOrd="0" destOrd="0" presId="urn:microsoft.com/office/officeart/2005/8/layout/cycle5"/>
    <dgm:cxn modelId="{1ABE2480-961A-4947-A80E-354B286CA29A}" srcId="{67D82F42-CD96-4DDA-B588-985E2C29AFB3}" destId="{1FCCC16A-2872-49AE-A36F-D4EA104D8BEA}" srcOrd="3" destOrd="0" parTransId="{652C3734-24C5-469D-8CB3-093B410ECB6C}" sibTransId="{481360A4-4FE9-4ADD-98EA-F9434FE35390}"/>
    <dgm:cxn modelId="{ED3C2C96-151A-448C-B486-B7B88C1DA3C0}" srcId="{67D82F42-CD96-4DDA-B588-985E2C29AFB3}" destId="{FC33FD14-89C6-43ED-9291-F88E50BE72C6}" srcOrd="2" destOrd="0" parTransId="{4C73355C-CCA9-4BD6-A312-4122BEF292C8}" sibTransId="{D85DA813-70D5-4D2E-BDD2-6BF2780C089F}"/>
    <dgm:cxn modelId="{6A8D34B9-9641-40AB-8E6B-16E3A19CD0D8}" srcId="{67D82F42-CD96-4DDA-B588-985E2C29AFB3}" destId="{8E2901FA-EF7F-4CDD-964D-F7ACA5B3FC7E}" srcOrd="0" destOrd="0" parTransId="{6BECDF21-65EA-4844-A333-8B834E9D4D07}" sibTransId="{94C9398F-DCB9-42C6-BDBF-E8EFCEC98287}"/>
    <dgm:cxn modelId="{289818EB-7604-402B-967B-E88BD24C252C}" type="presOf" srcId="{D85DA813-70D5-4D2E-BDD2-6BF2780C089F}" destId="{9AF571DB-AB02-400F-AF67-4164D7A9126C}" srcOrd="0" destOrd="0" presId="urn:microsoft.com/office/officeart/2005/8/layout/cycle5"/>
    <dgm:cxn modelId="{0715F2FA-A514-4C83-B8AD-4B13D30EEFD5}" type="presOf" srcId="{1FCCC16A-2872-49AE-A36F-D4EA104D8BEA}" destId="{561E7FD7-8CF4-48C9-8DA5-3BE646AE65A0}" srcOrd="0" destOrd="0" presId="urn:microsoft.com/office/officeart/2005/8/layout/cycle5"/>
    <dgm:cxn modelId="{19D4F064-C5AB-4636-9BA2-58F2DACE235C}" type="presParOf" srcId="{4109757D-8D15-44B6-A628-04EC88D0C1EB}" destId="{E3D00BD8-B9AF-4890-8A96-0810D09722DF}" srcOrd="0" destOrd="0" presId="urn:microsoft.com/office/officeart/2005/8/layout/cycle5"/>
    <dgm:cxn modelId="{1D5F67DB-E463-4ACD-A39A-4A7A3EDFC3AC}" type="presParOf" srcId="{4109757D-8D15-44B6-A628-04EC88D0C1EB}" destId="{95E124D3-843D-4420-BAB3-ABDA1E7C14D8}" srcOrd="1" destOrd="0" presId="urn:microsoft.com/office/officeart/2005/8/layout/cycle5"/>
    <dgm:cxn modelId="{9158E7F3-333E-4678-BA7D-08262825DF95}" type="presParOf" srcId="{4109757D-8D15-44B6-A628-04EC88D0C1EB}" destId="{C260E408-8F71-4DF3-A3B5-0DC4D42CBB47}" srcOrd="2" destOrd="0" presId="urn:microsoft.com/office/officeart/2005/8/layout/cycle5"/>
    <dgm:cxn modelId="{69998724-1846-4F80-8BFE-7277E1F89290}" type="presParOf" srcId="{4109757D-8D15-44B6-A628-04EC88D0C1EB}" destId="{91973D05-384F-4F1B-8ACE-480FAEFFD4FE}" srcOrd="3" destOrd="0" presId="urn:microsoft.com/office/officeart/2005/8/layout/cycle5"/>
    <dgm:cxn modelId="{F8D86FB5-6981-4C41-A633-51D6CC93B541}" type="presParOf" srcId="{4109757D-8D15-44B6-A628-04EC88D0C1EB}" destId="{1AA81537-F45F-42DF-81FF-EAE98D7FCDC0}" srcOrd="4" destOrd="0" presId="urn:microsoft.com/office/officeart/2005/8/layout/cycle5"/>
    <dgm:cxn modelId="{8F6AE87D-97C9-4515-B309-DF80AFB6E922}" type="presParOf" srcId="{4109757D-8D15-44B6-A628-04EC88D0C1EB}" destId="{8CA8264F-8679-4197-B680-893816E4A490}" srcOrd="5" destOrd="0" presId="urn:microsoft.com/office/officeart/2005/8/layout/cycle5"/>
    <dgm:cxn modelId="{B0712220-0229-42D0-8220-72C2D5F4AEC8}" type="presParOf" srcId="{4109757D-8D15-44B6-A628-04EC88D0C1EB}" destId="{D02D30BC-668C-44A6-BADE-768C3007D225}" srcOrd="6" destOrd="0" presId="urn:microsoft.com/office/officeart/2005/8/layout/cycle5"/>
    <dgm:cxn modelId="{589344B9-C496-42E6-9767-2A36120B30AF}" type="presParOf" srcId="{4109757D-8D15-44B6-A628-04EC88D0C1EB}" destId="{A895728B-A792-444C-965D-473F55479937}" srcOrd="7" destOrd="0" presId="urn:microsoft.com/office/officeart/2005/8/layout/cycle5"/>
    <dgm:cxn modelId="{83D30BE0-29D5-403D-AFB8-6BA27CF27188}" type="presParOf" srcId="{4109757D-8D15-44B6-A628-04EC88D0C1EB}" destId="{9AF571DB-AB02-400F-AF67-4164D7A9126C}" srcOrd="8" destOrd="0" presId="urn:microsoft.com/office/officeart/2005/8/layout/cycle5"/>
    <dgm:cxn modelId="{2C37FFB6-7FBA-43A5-8F2F-9BE25B377A4F}" type="presParOf" srcId="{4109757D-8D15-44B6-A628-04EC88D0C1EB}" destId="{561E7FD7-8CF4-48C9-8DA5-3BE646AE65A0}" srcOrd="9" destOrd="0" presId="urn:microsoft.com/office/officeart/2005/8/layout/cycle5"/>
    <dgm:cxn modelId="{B1649D3D-1836-42DA-8EF3-49F0013FBAAB}" type="presParOf" srcId="{4109757D-8D15-44B6-A628-04EC88D0C1EB}" destId="{9DB5FC43-A596-4A89-8FBB-1BE29983169F}" srcOrd="10" destOrd="0" presId="urn:microsoft.com/office/officeart/2005/8/layout/cycle5"/>
    <dgm:cxn modelId="{A4DE7ABC-C36D-49CA-A608-C18924CCB3AA}" type="presParOf" srcId="{4109757D-8D15-44B6-A628-04EC88D0C1EB}" destId="{C902B414-23FC-424A-8EBC-DEC0AE05DC93}"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00BD8-B9AF-4890-8A96-0810D09722DF}">
      <dsp:nvSpPr>
        <dsp:cNvPr id="0" name=""/>
        <dsp:cNvSpPr/>
      </dsp:nvSpPr>
      <dsp:spPr>
        <a:xfrm>
          <a:off x="1695485" y="795"/>
          <a:ext cx="976770" cy="634900"/>
        </a:xfrm>
        <a:prstGeom prst="roundRect">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Take on debt</a:t>
          </a:r>
        </a:p>
      </dsp:txBody>
      <dsp:txXfrm>
        <a:off x="1726478" y="31788"/>
        <a:ext cx="914784" cy="572914"/>
      </dsp:txXfrm>
    </dsp:sp>
    <dsp:sp modelId="{C260E408-8F71-4DF3-A3B5-0DC4D42CBB47}">
      <dsp:nvSpPr>
        <dsp:cNvPr id="0" name=""/>
        <dsp:cNvSpPr/>
      </dsp:nvSpPr>
      <dsp:spPr>
        <a:xfrm>
          <a:off x="1135102" y="318245"/>
          <a:ext cx="2097536" cy="2097536"/>
        </a:xfrm>
        <a:custGeom>
          <a:avLst/>
          <a:gdLst/>
          <a:ahLst/>
          <a:cxnLst/>
          <a:rect l="0" t="0" r="0" b="0"/>
          <a:pathLst>
            <a:path>
              <a:moveTo>
                <a:pt x="1671942" y="205223"/>
              </a:moveTo>
              <a:arcTo wR="1048768" hR="1048768" stAng="18387324" swAng="1633437"/>
            </a:path>
          </a:pathLst>
        </a:custGeom>
        <a:noFill/>
        <a:ln w="9525" cap="flat" cmpd="sng" algn="ctr">
          <a:solidFill>
            <a:schemeClr val="accent2">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1973D05-384F-4F1B-8ACE-480FAEFFD4FE}">
      <dsp:nvSpPr>
        <dsp:cNvPr id="0" name=""/>
        <dsp:cNvSpPr/>
      </dsp:nvSpPr>
      <dsp:spPr>
        <a:xfrm>
          <a:off x="2744253" y="1049563"/>
          <a:ext cx="976770" cy="634900"/>
        </a:xfrm>
        <a:prstGeom prst="roundRect">
          <a:avLst/>
        </a:prstGeom>
        <a:solidFill>
          <a:schemeClr val="accent2">
            <a:shade val="80000"/>
            <a:hueOff val="0"/>
            <a:satOff val="-29980"/>
            <a:lumOff val="1473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Debt reduces productivity</a:t>
          </a:r>
        </a:p>
      </dsp:txBody>
      <dsp:txXfrm>
        <a:off x="2775246" y="1080556"/>
        <a:ext cx="914784" cy="572914"/>
      </dsp:txXfrm>
    </dsp:sp>
    <dsp:sp modelId="{8CA8264F-8679-4197-B680-893816E4A490}">
      <dsp:nvSpPr>
        <dsp:cNvPr id="0" name=""/>
        <dsp:cNvSpPr/>
      </dsp:nvSpPr>
      <dsp:spPr>
        <a:xfrm>
          <a:off x="1135102" y="318245"/>
          <a:ext cx="2097536" cy="2097536"/>
        </a:xfrm>
        <a:custGeom>
          <a:avLst/>
          <a:gdLst/>
          <a:ahLst/>
          <a:cxnLst/>
          <a:rect l="0" t="0" r="0" b="0"/>
          <a:pathLst>
            <a:path>
              <a:moveTo>
                <a:pt x="1988806" y="1513785"/>
              </a:moveTo>
              <a:arcTo wR="1048768" hR="1048768" stAng="1579239" swAng="1633437"/>
            </a:path>
          </a:pathLst>
        </a:custGeom>
        <a:noFill/>
        <a:ln w="9525" cap="flat" cmpd="sng" algn="ctr">
          <a:solidFill>
            <a:schemeClr val="accent2">
              <a:shade val="90000"/>
              <a:hueOff val="0"/>
              <a:satOff val="-29980"/>
              <a:lumOff val="14388"/>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02D30BC-668C-44A6-BADE-768C3007D225}">
      <dsp:nvSpPr>
        <dsp:cNvPr id="0" name=""/>
        <dsp:cNvSpPr/>
      </dsp:nvSpPr>
      <dsp:spPr>
        <a:xfrm>
          <a:off x="1695485" y="2098331"/>
          <a:ext cx="976770" cy="634900"/>
        </a:xfrm>
        <a:prstGeom prst="roundRect">
          <a:avLst/>
        </a:prstGeom>
        <a:solidFill>
          <a:schemeClr val="accent2">
            <a:shade val="80000"/>
            <a:hueOff val="0"/>
            <a:satOff val="-59960"/>
            <a:lumOff val="2947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Less time for new features</a:t>
          </a:r>
        </a:p>
      </dsp:txBody>
      <dsp:txXfrm>
        <a:off x="1726478" y="2129324"/>
        <a:ext cx="914784" cy="572914"/>
      </dsp:txXfrm>
    </dsp:sp>
    <dsp:sp modelId="{9AF571DB-AB02-400F-AF67-4164D7A9126C}">
      <dsp:nvSpPr>
        <dsp:cNvPr id="0" name=""/>
        <dsp:cNvSpPr/>
      </dsp:nvSpPr>
      <dsp:spPr>
        <a:xfrm>
          <a:off x="1135102" y="318245"/>
          <a:ext cx="2097536" cy="2097536"/>
        </a:xfrm>
        <a:custGeom>
          <a:avLst/>
          <a:gdLst/>
          <a:ahLst/>
          <a:cxnLst/>
          <a:rect l="0" t="0" r="0" b="0"/>
          <a:pathLst>
            <a:path>
              <a:moveTo>
                <a:pt x="425593" y="1892312"/>
              </a:moveTo>
              <a:arcTo wR="1048768" hR="1048768" stAng="7587324" swAng="1633437"/>
            </a:path>
          </a:pathLst>
        </a:custGeom>
        <a:noFill/>
        <a:ln w="9525" cap="flat" cmpd="sng" algn="ctr">
          <a:solidFill>
            <a:schemeClr val="accent2">
              <a:shade val="90000"/>
              <a:hueOff val="0"/>
              <a:satOff val="-59960"/>
              <a:lumOff val="28776"/>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1E7FD7-8CF4-48C9-8DA5-3BE646AE65A0}">
      <dsp:nvSpPr>
        <dsp:cNvPr id="0" name=""/>
        <dsp:cNvSpPr/>
      </dsp:nvSpPr>
      <dsp:spPr>
        <a:xfrm>
          <a:off x="646717" y="1049563"/>
          <a:ext cx="976770" cy="634900"/>
        </a:xfrm>
        <a:prstGeom prst="roundRect">
          <a:avLst/>
        </a:prstGeom>
        <a:solidFill>
          <a:schemeClr val="accent2">
            <a:shade val="80000"/>
            <a:hueOff val="0"/>
            <a:satOff val="-89940"/>
            <a:lumOff val="4420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Behind schedule</a:t>
          </a:r>
        </a:p>
      </dsp:txBody>
      <dsp:txXfrm>
        <a:off x="677710" y="1080556"/>
        <a:ext cx="914784" cy="572914"/>
      </dsp:txXfrm>
    </dsp:sp>
    <dsp:sp modelId="{C902B414-23FC-424A-8EBC-DEC0AE05DC93}">
      <dsp:nvSpPr>
        <dsp:cNvPr id="0" name=""/>
        <dsp:cNvSpPr/>
      </dsp:nvSpPr>
      <dsp:spPr>
        <a:xfrm>
          <a:off x="1135102" y="318245"/>
          <a:ext cx="2097536" cy="2097536"/>
        </a:xfrm>
        <a:custGeom>
          <a:avLst/>
          <a:gdLst/>
          <a:ahLst/>
          <a:cxnLst/>
          <a:rect l="0" t="0" r="0" b="0"/>
          <a:pathLst>
            <a:path>
              <a:moveTo>
                <a:pt x="108729" y="583750"/>
              </a:moveTo>
              <a:arcTo wR="1048768" hR="1048768" stAng="12379239" swAng="1633437"/>
            </a:path>
          </a:pathLst>
        </a:custGeom>
        <a:noFill/>
        <a:ln w="9525" cap="flat" cmpd="sng" algn="ctr">
          <a:solidFill>
            <a:schemeClr val="accent2">
              <a:shade val="90000"/>
              <a:hueOff val="0"/>
              <a:satOff val="-89940"/>
              <a:lumOff val="43164"/>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319"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788">
              <a:defRPr sz="1000" i="1"/>
            </a:lvl1pPr>
          </a:lstStyle>
          <a:p>
            <a:pPr>
              <a:defRPr/>
            </a:pPr>
            <a:endParaRPr lang="en-US"/>
          </a:p>
        </p:txBody>
      </p:sp>
      <p:sp>
        <p:nvSpPr>
          <p:cNvPr id="4099" name="Rectangle 3"/>
          <p:cNvSpPr>
            <a:spLocks noGrp="1" noChangeArrowheads="1"/>
          </p:cNvSpPr>
          <p:nvPr>
            <p:ph type="dt" sz="quarter" idx="1"/>
          </p:nvPr>
        </p:nvSpPr>
        <p:spPr bwMode="auto">
          <a:xfrm>
            <a:off x="5640646"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788">
              <a:defRPr sz="1000" i="1"/>
            </a:lvl1pPr>
          </a:lstStyle>
          <a:p>
            <a:pPr>
              <a:defRPr/>
            </a:pPr>
            <a:endParaRPr lang="en-US"/>
          </a:p>
        </p:txBody>
      </p:sp>
      <p:sp>
        <p:nvSpPr>
          <p:cNvPr id="4100" name="Rectangle 4"/>
          <p:cNvSpPr>
            <a:spLocks noGrp="1" noChangeArrowheads="1"/>
          </p:cNvSpPr>
          <p:nvPr>
            <p:ph type="ftr" sz="quarter" idx="2"/>
          </p:nvPr>
        </p:nvSpPr>
        <p:spPr bwMode="auto">
          <a:xfrm>
            <a:off x="32319"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788">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5640646"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788">
              <a:defRPr sz="1000" i="1"/>
            </a:lvl1pPr>
          </a:lstStyle>
          <a:p>
            <a:pPr>
              <a:defRPr/>
            </a:pPr>
            <a:fld id="{B0AC2A3D-B99B-4BE3-904E-8F9BDE86B7D8}" type="slidenum">
              <a:rPr lang="en-US"/>
              <a:pPr>
                <a:defRPr/>
              </a:pPr>
              <a:t>‹#›</a:t>
            </a:fld>
            <a:endParaRPr lang="en-US"/>
          </a:p>
        </p:txBody>
      </p:sp>
    </p:spTree>
    <p:extLst>
      <p:ext uri="{BB962C8B-B14F-4D97-AF65-F5344CB8AC3E}">
        <p14:creationId xmlns:p14="http://schemas.microsoft.com/office/powerpoint/2010/main" val="11715663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75.51623" units="1/cm"/>
          <inkml:channelProperty channel="Y" name="resolution" value="37.78598" units="1/cm"/>
          <inkml:channelProperty channel="T" name="resolution" value="1" units="1/dev"/>
        </inkml:channelProperties>
      </inkml:inkSource>
      <inkml:timestamp xml:id="ts0" timeString="2018-10-23T13:38:32.598"/>
    </inkml:context>
    <inkml:brush xml:id="br0">
      <inkml:brushProperty name="width" value="0.05292" units="cm"/>
      <inkml:brushProperty name="height" value="0.05292" units="cm"/>
      <inkml:brushProperty name="color" value="#FF0000"/>
    </inkml:brush>
  </inkml:definitions>
  <inkml:trace contextRef="#ctx0" brushRef="#br0">20287 8402 0</inkml:trace>
  <inkml:trace contextRef="#ctx0" brushRef="#br0" timeOffset="2371.83">19621 10078 0,'-22'0'15,"22"22"1,22-22 93,85-86-93,-21 22-16,-21-44 16,-1 22-16,22 0 15,-21 0-15,21-21 16,-43 85-16,0-42 15,21-1-15,-21 22 16,-22 22 0,1-1-1,-22 1 1,21 21 0,1-22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855"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786">
              <a:defRPr sz="1000" i="1"/>
            </a:lvl1pPr>
          </a:lstStyle>
          <a:p>
            <a:pPr>
              <a:defRPr/>
            </a:pPr>
            <a:endParaRPr lang="en-US"/>
          </a:p>
        </p:txBody>
      </p:sp>
      <p:sp>
        <p:nvSpPr>
          <p:cNvPr id="2051" name="Rectangle 3"/>
          <p:cNvSpPr>
            <a:spLocks noGrp="1" noChangeArrowheads="1"/>
          </p:cNvSpPr>
          <p:nvPr>
            <p:ph type="dt" idx="1"/>
          </p:nvPr>
        </p:nvSpPr>
        <p:spPr bwMode="auto">
          <a:xfrm>
            <a:off x="5614792"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786">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125788" y="512763"/>
            <a:ext cx="3676650" cy="2546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812" y="3230245"/>
            <a:ext cx="7368604" cy="3070643"/>
          </a:xfrm>
          <a:prstGeom prst="rect">
            <a:avLst/>
          </a:prstGeom>
          <a:noFill/>
          <a:ln w="9525">
            <a:noFill/>
            <a:miter lim="800000"/>
            <a:headEnd/>
            <a:tailEnd/>
          </a:ln>
          <a:effectLst/>
        </p:spPr>
        <p:txBody>
          <a:bodyPr vert="horz" wrap="square" lIns="87569" tIns="41397" rIns="87569" bIns="413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25855"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786">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5614792"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786">
              <a:defRPr sz="1000" i="1"/>
            </a:lvl1pPr>
          </a:lstStyle>
          <a:p>
            <a:pPr>
              <a:defRPr/>
            </a:pPr>
            <a:fld id="{A7E88535-4BEA-4EE8-AB4A-C9FA970A9824}" type="slidenum">
              <a:rPr lang="en-US"/>
              <a:pPr>
                <a:defRPr/>
              </a:pPr>
              <a:t>‹#›</a:t>
            </a:fld>
            <a:endParaRPr lang="en-US"/>
          </a:p>
        </p:txBody>
      </p:sp>
    </p:spTree>
    <p:extLst>
      <p:ext uri="{BB962C8B-B14F-4D97-AF65-F5344CB8AC3E}">
        <p14:creationId xmlns:p14="http://schemas.microsoft.com/office/powerpoint/2010/main" val="1836913820"/>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sz="1000"/>
              <a:t>Software Design</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9230C636-ECB8-47BE-92DE-F91BE5C0FACE}" type="slidenum">
              <a:rPr lang="en-US" sz="1000" smtClean="0"/>
              <a:pPr/>
              <a:t>1</a:t>
            </a:fld>
            <a:endParaRPr lang="en-US" sz="10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3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8</a:t>
            </a:fld>
            <a:endParaRPr lang="en-US"/>
          </a:p>
        </p:txBody>
      </p:sp>
    </p:spTree>
    <p:extLst>
      <p:ext uri="{BB962C8B-B14F-4D97-AF65-F5344CB8AC3E}">
        <p14:creationId xmlns:p14="http://schemas.microsoft.com/office/powerpoint/2010/main" val="368775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a:t>
            </a:r>
            <a:r>
              <a:rPr lang="en-US" baseline="0" dirty="0"/>
              <a:t> is taken from Ref [3]: </a:t>
            </a:r>
            <a:r>
              <a:rPr lang="en-US" sz="1200" dirty="0"/>
              <a:t>Philippe </a:t>
            </a:r>
            <a:r>
              <a:rPr lang="en-US" sz="1200" dirty="0" err="1"/>
              <a:t>Kruchten</a:t>
            </a:r>
            <a:r>
              <a:rPr lang="en-US" sz="1200" dirty="0"/>
              <a:t>, Robert L. Nord, and </a:t>
            </a:r>
            <a:r>
              <a:rPr lang="en-US" sz="1200" dirty="0" err="1"/>
              <a:t>Ipek</a:t>
            </a:r>
            <a:r>
              <a:rPr lang="en-US" sz="1200" dirty="0"/>
              <a:t> </a:t>
            </a:r>
            <a:r>
              <a:rPr lang="en-US" sz="1200" dirty="0" err="1"/>
              <a:t>Ozkaya</a:t>
            </a:r>
            <a:r>
              <a:rPr lang="en-US" sz="1200" dirty="0"/>
              <a:t>. 2012. Technical Debt: From Metaphor to Theory and Practice. IEEE </a:t>
            </a:r>
            <a:r>
              <a:rPr lang="en-US" sz="1200" dirty="0" err="1"/>
              <a:t>Softw</a:t>
            </a:r>
            <a:r>
              <a:rPr lang="en-US" sz="1200" dirty="0"/>
              <a:t>. 29, 6 (November 2012), 18-21. DOI: https://doi.org/10.1109/MS.2012.167 .</a:t>
            </a:r>
          </a:p>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17</a:t>
            </a:fld>
            <a:endParaRPr lang="en-US"/>
          </a:p>
        </p:txBody>
      </p:sp>
    </p:spTree>
    <p:extLst>
      <p:ext uri="{BB962C8B-B14F-4D97-AF65-F5344CB8AC3E}">
        <p14:creationId xmlns:p14="http://schemas.microsoft.com/office/powerpoint/2010/main" val="355918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39788" rtl="0" eaLnBrk="0" fontAlgn="base" latinLnBrk="0" hangingPunct="0">
              <a:lnSpc>
                <a:spcPct val="100000"/>
              </a:lnSpc>
              <a:spcBef>
                <a:spcPct val="30000"/>
              </a:spcBef>
              <a:spcAft>
                <a:spcPct val="0"/>
              </a:spcAft>
              <a:buClrTx/>
              <a:buSzTx/>
              <a:buFontTx/>
              <a:buNone/>
              <a:tabLst/>
              <a:defRPr/>
            </a:pPr>
            <a:r>
              <a:rPr lang="en-US" sz="1200" dirty="0" err="1"/>
              <a:t>Jesper</a:t>
            </a:r>
            <a:r>
              <a:rPr lang="en-US" sz="1200" dirty="0"/>
              <a:t> </a:t>
            </a:r>
            <a:r>
              <a:rPr lang="en-US" sz="1200" dirty="0" err="1"/>
              <a:t>Boeg</a:t>
            </a:r>
            <a:r>
              <a:rPr lang="en-US" sz="1200" dirty="0"/>
              <a:t>, Successfully balancing technical debt and new features – staying in the “flow-zone” or how to get back in there. http://agileupgrade.com/successfully-balancing-technical-depth-and-new-features-staying-in-the-flow-zone-or-how-to-get-back-in-there/</a:t>
            </a:r>
            <a:br>
              <a:rPr lang="en-US" sz="1200" dirty="0"/>
            </a:br>
            <a:endParaRPr lang="en-US" sz="1050" dirty="0"/>
          </a:p>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30</a:t>
            </a:fld>
            <a:endParaRPr lang="en-US"/>
          </a:p>
        </p:txBody>
      </p:sp>
    </p:spTree>
    <p:extLst>
      <p:ext uri="{BB962C8B-B14F-4D97-AF65-F5344CB8AC3E}">
        <p14:creationId xmlns:p14="http://schemas.microsoft.com/office/powerpoint/2010/main" val="184347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http://www.iainjmitchell.com/blog/kanban-board-tour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Legend</a:t>
            </a:r>
            <a:r>
              <a:rPr lang="en-US" sz="1200" b="0" i="0" kern="1200" dirty="0">
                <a:solidFill>
                  <a:schemeClr val="tx1"/>
                </a:solidFill>
                <a:effectLst/>
                <a:latin typeface="Arial" charset="0"/>
                <a:ea typeface="+mn-ea"/>
                <a:cs typeface="+mn-cs"/>
              </a:rPr>
              <a:t> – This shows the types of cards (by </a:t>
            </a:r>
            <a:r>
              <a:rPr lang="en-US" sz="1200" b="0" i="0" kern="1200" dirty="0" err="1">
                <a:solidFill>
                  <a:schemeClr val="tx1"/>
                </a:solidFill>
                <a:effectLst/>
                <a:latin typeface="Arial" charset="0"/>
                <a:ea typeface="+mn-ea"/>
                <a:cs typeface="+mn-cs"/>
              </a:rPr>
              <a:t>colour</a:t>
            </a:r>
            <a:r>
              <a:rPr lang="en-US" sz="1200" b="0" i="0" kern="1200" dirty="0">
                <a:solidFill>
                  <a:schemeClr val="tx1"/>
                </a:solidFill>
                <a:effectLst/>
                <a:latin typeface="Arial" charset="0"/>
                <a:ea typeface="+mn-ea"/>
                <a:cs typeface="+mn-cs"/>
              </a:rPr>
              <a:t>) that can be on the board, these include New features, Tech debt, Defects, Investigations (support) and External Issues (e.g. new servers). The purpose of this is to clearly </a:t>
            </a:r>
            <a:r>
              <a:rPr lang="en-US" sz="1200" b="1" i="0" kern="1200" dirty="0" err="1">
                <a:solidFill>
                  <a:schemeClr val="tx1"/>
                </a:solidFill>
                <a:effectLst/>
                <a:latin typeface="Arial" charset="0"/>
                <a:ea typeface="+mn-ea"/>
                <a:cs typeface="+mn-cs"/>
              </a:rPr>
              <a:t>visualise</a:t>
            </a:r>
            <a:r>
              <a:rPr lang="en-US" sz="1200" b="0" i="0" kern="1200" dirty="0">
                <a:solidFill>
                  <a:schemeClr val="tx1"/>
                </a:solidFill>
                <a:effectLst/>
                <a:latin typeface="Arial" charset="0"/>
                <a:ea typeface="+mn-ea"/>
                <a:cs typeface="+mn-cs"/>
              </a:rPr>
              <a:t> the type of work that is being processed</a:t>
            </a:r>
          </a:p>
          <a:p>
            <a:r>
              <a:rPr lang="en-US" sz="1200" b="1" i="0" kern="1200" dirty="0">
                <a:solidFill>
                  <a:schemeClr val="tx1"/>
                </a:solidFill>
                <a:effectLst/>
                <a:latin typeface="Arial" charset="0"/>
                <a:ea typeface="+mn-ea"/>
                <a:cs typeface="+mn-cs"/>
              </a:rPr>
              <a:t>Limits</a:t>
            </a:r>
            <a:r>
              <a:rPr lang="en-US" sz="1200" b="0" i="0" kern="1200" dirty="0">
                <a:solidFill>
                  <a:schemeClr val="tx1"/>
                </a:solidFill>
                <a:effectLst/>
                <a:latin typeface="Arial" charset="0"/>
                <a:ea typeface="+mn-ea"/>
                <a:cs typeface="+mn-cs"/>
              </a:rPr>
              <a:t> – Each pending and work in progress column has a limit to control the amount of work that can be taken on. These limits are set based on resource levels and other </a:t>
            </a:r>
            <a:r>
              <a:rPr lang="en-US" sz="1200" b="1" i="0" kern="1200" dirty="0">
                <a:solidFill>
                  <a:schemeClr val="tx1"/>
                </a:solidFill>
                <a:effectLst/>
                <a:latin typeface="Arial" charset="0"/>
                <a:ea typeface="+mn-ea"/>
                <a:cs typeface="+mn-cs"/>
              </a:rPr>
              <a:t>bottlenecks</a:t>
            </a:r>
            <a:r>
              <a:rPr lang="en-US" sz="1200" b="0" i="0" kern="1200" dirty="0">
                <a:solidFill>
                  <a:schemeClr val="tx1"/>
                </a:solidFill>
                <a:effectLst/>
                <a:latin typeface="Arial" charset="0"/>
                <a:ea typeface="+mn-ea"/>
                <a:cs typeface="+mn-cs"/>
              </a:rPr>
              <a:t>, and are intended to encourage the PULLING of work when capacity exists rather than continuing to force more work onto a bottleneck.</a:t>
            </a:r>
          </a:p>
          <a:p>
            <a:r>
              <a:rPr lang="en-US" sz="1200" b="1" i="0" kern="1200" dirty="0">
                <a:solidFill>
                  <a:schemeClr val="tx1"/>
                </a:solidFill>
                <a:effectLst/>
                <a:latin typeface="Arial" charset="0"/>
                <a:ea typeface="+mn-ea"/>
                <a:cs typeface="+mn-cs"/>
              </a:rPr>
              <a:t>Avatar</a:t>
            </a:r>
            <a:r>
              <a:rPr lang="en-US" sz="1200" b="0" i="0" kern="1200" dirty="0">
                <a:solidFill>
                  <a:schemeClr val="tx1"/>
                </a:solidFill>
                <a:effectLst/>
                <a:latin typeface="Arial" charset="0"/>
                <a:ea typeface="+mn-ea"/>
                <a:cs typeface="+mn-cs"/>
              </a:rPr>
              <a:t> – Each team member has ONE avatar to place on the item they are on, this tells other team members that this card is being worked upon and should be progressing. As we pair on most development, there will often be more than one avatar on each Dev task.</a:t>
            </a:r>
          </a:p>
          <a:p>
            <a:r>
              <a:rPr lang="en-US" sz="1200" b="1" i="0" kern="1200" dirty="0">
                <a:solidFill>
                  <a:schemeClr val="tx1"/>
                </a:solidFill>
                <a:effectLst/>
                <a:latin typeface="Arial" charset="0"/>
                <a:ea typeface="+mn-ea"/>
                <a:cs typeface="+mn-cs"/>
              </a:rPr>
              <a:t>Arrows</a:t>
            </a:r>
            <a:r>
              <a:rPr lang="en-US" sz="1200" b="0" i="0" kern="1200" dirty="0">
                <a:solidFill>
                  <a:schemeClr val="tx1"/>
                </a:solidFill>
                <a:effectLst/>
                <a:latin typeface="Arial" charset="0"/>
                <a:ea typeface="+mn-ea"/>
                <a:cs typeface="+mn-cs"/>
              </a:rPr>
              <a:t> – Indicate movement of tasks since the last standup, again this is part of the </a:t>
            </a:r>
            <a:r>
              <a:rPr lang="en-US" sz="1200" b="1" i="0" kern="1200" dirty="0" err="1">
                <a:solidFill>
                  <a:schemeClr val="tx1"/>
                </a:solidFill>
                <a:effectLst/>
                <a:latin typeface="Arial" charset="0"/>
                <a:ea typeface="+mn-ea"/>
                <a:cs typeface="+mn-cs"/>
              </a:rPr>
              <a:t>visualisation</a:t>
            </a:r>
            <a:r>
              <a:rPr lang="en-US" sz="1200" b="0" i="0" kern="1200" dirty="0">
                <a:solidFill>
                  <a:schemeClr val="tx1"/>
                </a:solidFill>
                <a:effectLst/>
                <a:latin typeface="Arial" charset="0"/>
                <a:ea typeface="+mn-ea"/>
                <a:cs typeface="+mn-cs"/>
              </a:rPr>
              <a:t> of the process. These cards are often ignored at the standup, as we want to focus on the items that are not progressing, such as…</a:t>
            </a:r>
          </a:p>
          <a:p>
            <a:r>
              <a:rPr lang="en-US" sz="1200" b="1" i="0" kern="1200" dirty="0">
                <a:solidFill>
                  <a:schemeClr val="tx1"/>
                </a:solidFill>
                <a:effectLst/>
                <a:latin typeface="Arial" charset="0"/>
                <a:ea typeface="+mn-ea"/>
                <a:cs typeface="+mn-cs"/>
              </a:rPr>
              <a:t>Blockers</a:t>
            </a:r>
            <a:r>
              <a:rPr lang="en-US" sz="1200" b="0" i="0" kern="1200" dirty="0">
                <a:solidFill>
                  <a:schemeClr val="tx1"/>
                </a:solidFill>
                <a:effectLst/>
                <a:latin typeface="Arial" charset="0"/>
                <a:ea typeface="+mn-ea"/>
                <a:cs typeface="+mn-cs"/>
              </a:rPr>
              <a:t> – We want to </a:t>
            </a:r>
            <a:r>
              <a:rPr lang="en-US" sz="1200" b="0" i="0" kern="1200" dirty="0" err="1">
                <a:solidFill>
                  <a:schemeClr val="tx1"/>
                </a:solidFill>
                <a:effectLst/>
                <a:latin typeface="Arial" charset="0"/>
                <a:ea typeface="+mn-ea"/>
                <a:cs typeface="+mn-cs"/>
              </a:rPr>
              <a:t>minimise</a:t>
            </a:r>
            <a:r>
              <a:rPr lang="en-US" sz="1200" b="0" i="0" kern="1200" dirty="0">
                <a:solidFill>
                  <a:schemeClr val="tx1"/>
                </a:solidFill>
                <a:effectLst/>
                <a:latin typeface="Arial" charset="0"/>
                <a:ea typeface="+mn-ea"/>
                <a:cs typeface="+mn-cs"/>
              </a:rPr>
              <a:t> blockers as they cause more bottlenecks in the system, so we clearly indicate these items with blocked avatar. An additional requirement to blocking a card is to add the details of WHO and WHY the item is unable to proceed.</a:t>
            </a:r>
          </a:p>
          <a:p>
            <a:r>
              <a:rPr lang="en-US" sz="1200" b="1" i="0" kern="1200" dirty="0">
                <a:solidFill>
                  <a:schemeClr val="tx1"/>
                </a:solidFill>
                <a:effectLst/>
                <a:latin typeface="Arial" charset="0"/>
                <a:ea typeface="+mn-ea"/>
                <a:cs typeface="+mn-cs"/>
              </a:rPr>
              <a:t>Waste</a:t>
            </a:r>
            <a:r>
              <a:rPr lang="en-US" sz="1200" b="0" i="0" kern="1200" dirty="0">
                <a:solidFill>
                  <a:schemeClr val="tx1"/>
                </a:solidFill>
                <a:effectLst/>
                <a:latin typeface="Arial" charset="0"/>
                <a:ea typeface="+mn-ea"/>
                <a:cs typeface="+mn-cs"/>
              </a:rPr>
              <a:t> – Tasks can be abandoned at any stage in the process, we collect these and review at the weekly </a:t>
            </a:r>
            <a:r>
              <a:rPr lang="en-US" sz="1200" b="1" i="0" kern="1200" dirty="0">
                <a:solidFill>
                  <a:schemeClr val="tx1"/>
                </a:solidFill>
                <a:effectLst/>
                <a:latin typeface="Arial" charset="0"/>
                <a:ea typeface="+mn-ea"/>
                <a:cs typeface="+mn-cs"/>
              </a:rPr>
              <a:t>retrospective</a:t>
            </a:r>
            <a:r>
              <a:rPr lang="en-US" sz="1200" b="0" i="0" kern="1200" dirty="0">
                <a:solidFill>
                  <a:schemeClr val="tx1"/>
                </a:solidFill>
                <a:effectLst/>
                <a:latin typeface="Arial" charset="0"/>
                <a:ea typeface="+mn-ea"/>
                <a:cs typeface="+mn-cs"/>
              </a:rPr>
              <a:t>.</a:t>
            </a:r>
          </a:p>
          <a:p>
            <a:r>
              <a:rPr lang="en-US" sz="1200" b="1" i="0" kern="1200" dirty="0">
                <a:solidFill>
                  <a:schemeClr val="tx1"/>
                </a:solidFill>
                <a:effectLst/>
                <a:latin typeface="Arial" charset="0"/>
                <a:ea typeface="+mn-ea"/>
                <a:cs typeface="+mn-cs"/>
              </a:rPr>
              <a:t>Continuous Improvements</a:t>
            </a:r>
            <a:r>
              <a:rPr lang="en-US" sz="1200" b="0" i="0" kern="1200" dirty="0">
                <a:solidFill>
                  <a:schemeClr val="tx1"/>
                </a:solidFill>
                <a:effectLst/>
                <a:latin typeface="Arial" charset="0"/>
                <a:ea typeface="+mn-ea"/>
                <a:cs typeface="+mn-cs"/>
              </a:rPr>
              <a:t> – Also, at the weekly </a:t>
            </a:r>
            <a:r>
              <a:rPr lang="en-US" sz="1200" b="1" i="0" kern="1200" dirty="0">
                <a:solidFill>
                  <a:schemeClr val="tx1"/>
                </a:solidFill>
                <a:effectLst/>
                <a:latin typeface="Arial" charset="0"/>
                <a:ea typeface="+mn-ea"/>
                <a:cs typeface="+mn-cs"/>
              </a:rPr>
              <a:t>retrospective</a:t>
            </a:r>
            <a:r>
              <a:rPr lang="en-US" sz="1200" b="0" i="0" kern="1200" dirty="0">
                <a:solidFill>
                  <a:schemeClr val="tx1"/>
                </a:solidFill>
                <a:effectLst/>
                <a:latin typeface="Arial" charset="0"/>
                <a:ea typeface="+mn-ea"/>
                <a:cs typeface="+mn-cs"/>
              </a:rPr>
              <a:t> we decide upon three improvement points that we want to tackle for the following week. These are </a:t>
            </a:r>
            <a:r>
              <a:rPr lang="en-US" sz="1200" b="0" i="0" kern="1200" dirty="0" err="1">
                <a:solidFill>
                  <a:schemeClr val="tx1"/>
                </a:solidFill>
                <a:effectLst/>
                <a:latin typeface="Arial" charset="0"/>
                <a:ea typeface="+mn-ea"/>
                <a:cs typeface="+mn-cs"/>
              </a:rPr>
              <a:t>summarised</a:t>
            </a:r>
            <a:r>
              <a:rPr lang="en-US" sz="1200" b="0" i="0" kern="1200" dirty="0">
                <a:solidFill>
                  <a:schemeClr val="tx1"/>
                </a:solidFill>
                <a:effectLst/>
                <a:latin typeface="Arial" charset="0"/>
                <a:ea typeface="+mn-ea"/>
                <a:cs typeface="+mn-cs"/>
              </a:rPr>
              <a:t> on the board and recalled at the beginning of the morning standup, if we fail to make any progress on an improvement then it may be rolled over to the next week.</a:t>
            </a:r>
          </a:p>
          <a:p>
            <a:pPr marL="0" marR="0" lvl="0" indent="0" algn="l" defTabSz="839788" rtl="0" eaLnBrk="0" fontAlgn="base" latinLnBrk="0" hangingPunct="0">
              <a:lnSpc>
                <a:spcPct val="100000"/>
              </a:lnSpc>
              <a:spcBef>
                <a:spcPct val="30000"/>
              </a:spcBef>
              <a:spcAft>
                <a:spcPct val="0"/>
              </a:spcAft>
              <a:buClrTx/>
              <a:buSzTx/>
              <a:buFontTx/>
              <a:buNone/>
              <a:tabLst/>
              <a:defRPr/>
            </a:pPr>
            <a:br>
              <a:rPr lang="en-US" sz="1200" dirty="0"/>
            </a:br>
            <a:endParaRPr lang="en-US" sz="1050" dirty="0"/>
          </a:p>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31</a:t>
            </a:fld>
            <a:endParaRPr lang="en-US"/>
          </a:p>
        </p:txBody>
      </p:sp>
    </p:spTree>
    <p:extLst>
      <p:ext uri="{BB962C8B-B14F-4D97-AF65-F5344CB8AC3E}">
        <p14:creationId xmlns:p14="http://schemas.microsoft.com/office/powerpoint/2010/main" val="1632720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http://www.iainjmitchell.com/blog/kanban-board-tour</a:t>
            </a:r>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32</a:t>
            </a:fld>
            <a:endParaRPr lang="en-US"/>
          </a:p>
        </p:txBody>
      </p:sp>
    </p:spTree>
    <p:extLst>
      <p:ext uri="{BB962C8B-B14F-4D97-AF65-F5344CB8AC3E}">
        <p14:creationId xmlns:p14="http://schemas.microsoft.com/office/powerpoint/2010/main" val="79929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39788" rtl="0" eaLnBrk="0" fontAlgn="base" latinLnBrk="0" hangingPunct="0">
              <a:lnSpc>
                <a:spcPct val="100000"/>
              </a:lnSpc>
              <a:spcBef>
                <a:spcPct val="30000"/>
              </a:spcBef>
              <a:spcAft>
                <a:spcPct val="0"/>
              </a:spcAft>
              <a:buClrTx/>
              <a:buSzTx/>
              <a:buFontTx/>
              <a:buNone/>
              <a:tabLst/>
              <a:defRPr/>
            </a:pPr>
            <a:r>
              <a:rPr lang="en-US" sz="1200" dirty="0" err="1"/>
              <a:t>Jesper</a:t>
            </a:r>
            <a:r>
              <a:rPr lang="en-US" sz="1200" dirty="0"/>
              <a:t> </a:t>
            </a:r>
            <a:r>
              <a:rPr lang="en-US" sz="1200" dirty="0" err="1"/>
              <a:t>Boeg</a:t>
            </a:r>
            <a:r>
              <a:rPr lang="en-US" sz="1200" dirty="0"/>
              <a:t>, Successfully balancing technical debt and new features – staying in the “flow-zone” or how to get back in there. http://agileupgrade.com/successfully-balancing-technical-depth-and-new-features-staying-in-the-flow-zone-or-how-to-get-back-in-there/</a:t>
            </a:r>
            <a:br>
              <a:rPr lang="en-US" sz="1200" dirty="0"/>
            </a:br>
            <a:endParaRPr lang="en-US" sz="1050" dirty="0"/>
          </a:p>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33</a:t>
            </a:fld>
            <a:endParaRPr lang="en-US"/>
          </a:p>
        </p:txBody>
      </p:sp>
    </p:spTree>
    <p:extLst>
      <p:ext uri="{BB962C8B-B14F-4D97-AF65-F5344CB8AC3E}">
        <p14:creationId xmlns:p14="http://schemas.microsoft.com/office/powerpoint/2010/main" val="78486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Footer Placeholder 3"/>
          <p:cNvSpPr>
            <a:spLocks noGrp="1"/>
          </p:cNvSpPr>
          <p:nvPr>
            <p:ph type="ftr" sz="quarter" idx="4"/>
          </p:nvPr>
        </p:nvSpPr>
        <p:spPr/>
        <p:txBody>
          <a:bodyPr/>
          <a:lstStyle/>
          <a:p>
            <a:pPr>
              <a:defRPr/>
            </a:pPr>
            <a:r>
              <a:rPr lang="en-US"/>
              <a:t>Software Design</a:t>
            </a:r>
          </a:p>
        </p:txBody>
      </p:sp>
      <p:sp>
        <p:nvSpPr>
          <p:cNvPr id="5" name="Slide Number Placeholder 4"/>
          <p:cNvSpPr>
            <a:spLocks noGrp="1"/>
          </p:cNvSpPr>
          <p:nvPr>
            <p:ph type="sldNum" sz="quarter" idx="5"/>
          </p:nvPr>
        </p:nvSpPr>
        <p:spPr/>
        <p:txBody>
          <a:bodyPr/>
          <a:lstStyle/>
          <a:p>
            <a:pPr>
              <a:defRPr/>
            </a:pPr>
            <a:fld id="{A7E88535-4BEA-4EE8-AB4A-C9FA970A9824}" type="slidenum">
              <a:rPr lang="en-US" smtClean="0"/>
              <a:pPr>
                <a:defRPr/>
              </a:pPr>
              <a:t>34</a:t>
            </a:fld>
            <a:endParaRPr lang="en-US"/>
          </a:p>
        </p:txBody>
      </p:sp>
    </p:spTree>
    <p:extLst>
      <p:ext uri="{BB962C8B-B14F-4D97-AF65-F5344CB8AC3E}">
        <p14:creationId xmlns:p14="http://schemas.microsoft.com/office/powerpoint/2010/main" val="9434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Software Design</a:t>
            </a:r>
          </a:p>
        </p:txBody>
      </p:sp>
      <p:sp>
        <p:nvSpPr>
          <p:cNvPr id="5" name="Slide Number Placeholder 4"/>
          <p:cNvSpPr>
            <a:spLocks noGrp="1"/>
          </p:cNvSpPr>
          <p:nvPr>
            <p:ph type="sldNum" sz="quarter" idx="11"/>
          </p:nvPr>
        </p:nvSpPr>
        <p:spPr/>
        <p:txBody>
          <a:bodyPr/>
          <a:lstStyle/>
          <a:p>
            <a:pPr>
              <a:defRPr/>
            </a:pPr>
            <a:fld id="{A7E88535-4BEA-4EE8-AB4A-C9FA970A9824}" type="slidenum">
              <a:rPr lang="en-US" smtClean="0"/>
              <a:pPr>
                <a:defRPr/>
              </a:pPr>
              <a:t>40</a:t>
            </a:fld>
            <a:endParaRPr lang="en-US"/>
          </a:p>
        </p:txBody>
      </p:sp>
    </p:spTree>
    <p:extLst>
      <p:ext uri="{BB962C8B-B14F-4D97-AF65-F5344CB8AC3E}">
        <p14:creationId xmlns:p14="http://schemas.microsoft.com/office/powerpoint/2010/main" val="1032512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pPr>
                <a:defRPr/>
              </a:pPr>
              <a:t>‹#›</a:t>
            </a:fld>
            <a:endParaRPr lang="en-US"/>
          </a:p>
        </p:txBody>
      </p:sp>
    </p:spTree>
    <p:extLst>
      <p:ext uri="{BB962C8B-B14F-4D97-AF65-F5344CB8AC3E}">
        <p14:creationId xmlns:p14="http://schemas.microsoft.com/office/powerpoint/2010/main" val="3444432482"/>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EDE836C-C506-41B6-AE73-6EC51D540379}" type="slidenum">
              <a:rPr lang="en-US"/>
              <a:pPr>
                <a:defRPr/>
              </a:pPr>
              <a:t>‹#›</a:t>
            </a:fld>
            <a:endParaRPr lang="en-US"/>
          </a:p>
        </p:txBody>
      </p:sp>
    </p:spTree>
    <p:extLst>
      <p:ext uri="{BB962C8B-B14F-4D97-AF65-F5344CB8AC3E}">
        <p14:creationId xmlns:p14="http://schemas.microsoft.com/office/powerpoint/2010/main" val="20081907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C807D62A-A25F-4874-AB67-6CF4C9C4736C}" type="slidenum">
              <a:rPr lang="en-US"/>
              <a:pPr>
                <a:defRPr/>
              </a:pPr>
              <a:t>‹#›</a:t>
            </a:fld>
            <a:endParaRPr lang="en-US"/>
          </a:p>
        </p:txBody>
      </p:sp>
    </p:spTree>
    <p:extLst>
      <p:ext uri="{BB962C8B-B14F-4D97-AF65-F5344CB8AC3E}">
        <p14:creationId xmlns:p14="http://schemas.microsoft.com/office/powerpoint/2010/main" val="41684203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5792DDC3-EFA3-4647-8A6E-E8039DA1A91A}" type="slidenum">
              <a:rPr lang="en-US"/>
              <a:pPr>
                <a:defRPr/>
              </a:pPr>
              <a:t>‹#›</a:t>
            </a:fld>
            <a:endParaRPr lang="en-US"/>
          </a:p>
        </p:txBody>
      </p:sp>
    </p:spTree>
    <p:extLst>
      <p:ext uri="{BB962C8B-B14F-4D97-AF65-F5344CB8AC3E}">
        <p14:creationId xmlns:p14="http://schemas.microsoft.com/office/powerpoint/2010/main" val="1249592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3B8F44C-0EDE-4D7D-9086-BD1CF3CE7AF7}" type="slidenum">
              <a:rPr lang="en-US"/>
              <a:pPr>
                <a:defRPr/>
              </a:pPr>
              <a:t>‹#›</a:t>
            </a:fld>
            <a:endParaRPr lang="en-US"/>
          </a:p>
        </p:txBody>
      </p:sp>
    </p:spTree>
    <p:extLst>
      <p:ext uri="{BB962C8B-B14F-4D97-AF65-F5344CB8AC3E}">
        <p14:creationId xmlns:p14="http://schemas.microsoft.com/office/powerpoint/2010/main" val="3531888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ECCD115F-8D68-417D-BE51-0997C55306EF}" type="slidenum">
              <a:rPr lang="en-US"/>
              <a:pPr>
                <a:defRPr/>
              </a:pPr>
              <a:t>‹#›</a:t>
            </a:fld>
            <a:endParaRPr lang="en-US"/>
          </a:p>
        </p:txBody>
      </p:sp>
    </p:spTree>
    <p:extLst>
      <p:ext uri="{BB962C8B-B14F-4D97-AF65-F5344CB8AC3E}">
        <p14:creationId xmlns:p14="http://schemas.microsoft.com/office/powerpoint/2010/main" val="1283244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D6C972CB-25A0-49CA-A04F-81E0CCB967DE}" type="slidenum">
              <a:rPr lang="en-US"/>
              <a:pPr>
                <a:defRPr/>
              </a:pPr>
              <a:t>‹#›</a:t>
            </a:fld>
            <a:endParaRPr lang="en-US"/>
          </a:p>
        </p:txBody>
      </p:sp>
    </p:spTree>
    <p:extLst>
      <p:ext uri="{BB962C8B-B14F-4D97-AF65-F5344CB8AC3E}">
        <p14:creationId xmlns:p14="http://schemas.microsoft.com/office/powerpoint/2010/main" val="32456723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65FA675B-1F56-4A1F-B974-9460B94FF877}" type="slidenum">
              <a:rPr lang="en-US"/>
              <a:pPr>
                <a:defRPr/>
              </a:pPr>
              <a:t>‹#›</a:t>
            </a:fld>
            <a:endParaRPr lang="en-US"/>
          </a:p>
        </p:txBody>
      </p:sp>
    </p:spTree>
    <p:extLst>
      <p:ext uri="{BB962C8B-B14F-4D97-AF65-F5344CB8AC3E}">
        <p14:creationId xmlns:p14="http://schemas.microsoft.com/office/powerpoint/2010/main" val="42526140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55598A2-17A2-444F-952B-9804449BE04B}" type="slidenum">
              <a:rPr lang="en-US"/>
              <a:pPr>
                <a:defRPr/>
              </a:pPr>
              <a:t>‹#›</a:t>
            </a:fld>
            <a:endParaRPr lang="en-US"/>
          </a:p>
        </p:txBody>
      </p:sp>
    </p:spTree>
    <p:extLst>
      <p:ext uri="{BB962C8B-B14F-4D97-AF65-F5344CB8AC3E}">
        <p14:creationId xmlns:p14="http://schemas.microsoft.com/office/powerpoint/2010/main" val="1326147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1AD18685-0001-4CA4-BB9B-682137D85FB6}" type="slidenum">
              <a:rPr lang="en-US"/>
              <a:pPr>
                <a:defRPr/>
              </a:pPr>
              <a:t>‹#›</a:t>
            </a:fld>
            <a:endParaRPr lang="en-US"/>
          </a:p>
        </p:txBody>
      </p:sp>
    </p:spTree>
    <p:extLst>
      <p:ext uri="{BB962C8B-B14F-4D97-AF65-F5344CB8AC3E}">
        <p14:creationId xmlns:p14="http://schemas.microsoft.com/office/powerpoint/2010/main" val="2696603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00572DE-3297-44C9-8095-AE1A459C6662}" type="slidenum">
              <a:rPr lang="en-US"/>
              <a:pPr>
                <a:defRPr/>
              </a:pPr>
              <a:t>‹#›</a:t>
            </a:fld>
            <a:endParaRPr lang="en-US"/>
          </a:p>
        </p:txBody>
      </p:sp>
    </p:spTree>
    <p:extLst>
      <p:ext uri="{BB962C8B-B14F-4D97-AF65-F5344CB8AC3E}">
        <p14:creationId xmlns:p14="http://schemas.microsoft.com/office/powerpoint/2010/main" val="4225642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C68E5FA2-5579-48D2-AAEA-0395A9685864}" type="slidenum">
              <a:rPr lang="en-US"/>
              <a:pPr>
                <a:defRPr/>
              </a:pPr>
              <a:t>‹#›</a:t>
            </a:fld>
            <a:endParaRPr lang="en-US"/>
          </a:p>
        </p:txBody>
      </p:sp>
    </p:spTree>
    <p:extLst>
      <p:ext uri="{BB962C8B-B14F-4D97-AF65-F5344CB8AC3E}">
        <p14:creationId xmlns:p14="http://schemas.microsoft.com/office/powerpoint/2010/main" val="161092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defRPr>
            </a:lvl1pPr>
          </a:lstStyle>
          <a:p>
            <a:pPr>
              <a:defRPr/>
            </a:pPr>
            <a:r>
              <a:rPr lang="en-US"/>
              <a:t>Software Quality</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defRPr>
            </a:lvl1pPr>
          </a:lstStyle>
          <a:p>
            <a:pPr>
              <a:defRPr/>
            </a:pPr>
            <a:fld id="{BD8E331F-9D83-4245-9A62-97CA84DE22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3" autoUpdateAnimBg="0">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customXml" Target="../ink/ink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1109/MS.2012.16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gileupgrade.com/successfully-balancing-technical-depth-and-new-features-staying-in-the-flow-zone-or-how-to-get-back-in-the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tmp"/><Relationship Id="rId4" Type="http://schemas.openxmlformats.org/officeDocument/2006/relationships/image" Target="../media/image11.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0465E2E4-7374-46A0-BB59-F56978D5F671}" type="slidenum">
              <a:rPr lang="en-US" sz="1400" smtClean="0">
                <a:solidFill>
                  <a:schemeClr val="folHlink"/>
                </a:solidFill>
              </a:rPr>
              <a:pPr/>
              <a:t>1</a:t>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r>
              <a:rPr lang="en-US" sz="4400" i="1" dirty="0"/>
              <a:t>CS5351 Software Engineering</a:t>
            </a:r>
            <a:br>
              <a:rPr lang="en-US" sz="4400" i="1" dirty="0"/>
            </a:br>
            <a:r>
              <a:rPr lang="en-US" sz="4400" i="1" dirty="0"/>
              <a:t>2024/25 Semester B</a:t>
            </a:r>
            <a:br>
              <a:rPr lang="en-US" sz="7200" dirty="0"/>
            </a:br>
            <a:r>
              <a:rPr lang="en-US" sz="7200" dirty="0"/>
              <a:t>Technical Debt</a:t>
            </a:r>
            <a:endParaRPr lang="en-US" sz="4400" dirty="0"/>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Prof. Zhi-An Huang</a:t>
            </a:r>
          </a:p>
          <a:p>
            <a:pPr>
              <a:lnSpc>
                <a:spcPct val="90000"/>
              </a:lnSpc>
            </a:pPr>
            <a:r>
              <a:rPr lang="en-US" sz="2400" dirty="0"/>
              <a:t>Email:</a:t>
            </a:r>
            <a:r>
              <a:rPr lang="en-US" sz="1800" dirty="0">
                <a:latin typeface="Courier New" pitchFamily="49" charset="0"/>
              </a:rPr>
              <a:t> </a:t>
            </a:r>
            <a:r>
              <a:rPr lang="en-US" sz="2000" b="1" dirty="0" err="1">
                <a:latin typeface="Courier New" pitchFamily="49" charset="0"/>
              </a:rPr>
              <a:t>huang.za@cityu-dg.edu.cn</a:t>
            </a:r>
            <a:endParaRPr lang="en-US" sz="2000" dirty="0">
              <a:latin typeface="Courier New" pitchFamily="49" charset="0"/>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Counterexamples of Technical Debts</a:t>
            </a:r>
          </a:p>
        </p:txBody>
      </p:sp>
      <p:sp>
        <p:nvSpPr>
          <p:cNvPr id="3" name="Content Placeholder 2"/>
          <p:cNvSpPr>
            <a:spLocks noGrp="1"/>
          </p:cNvSpPr>
          <p:nvPr>
            <p:ph idx="1"/>
          </p:nvPr>
        </p:nvSpPr>
        <p:spPr/>
        <p:txBody>
          <a:bodyPr/>
          <a:lstStyle/>
          <a:p>
            <a:r>
              <a:rPr lang="en-US" sz="2800" dirty="0"/>
              <a:t>Many kinds of delayed or incomplete work are not technical debt:</a:t>
            </a:r>
          </a:p>
          <a:p>
            <a:pPr lvl="1"/>
            <a:r>
              <a:rPr lang="en-US" sz="2400" dirty="0"/>
              <a:t>feature backlog, deferred features, cut features</a:t>
            </a:r>
          </a:p>
          <a:p>
            <a:pPr lvl="1"/>
            <a:endParaRPr lang="en-US" sz="2400" dirty="0"/>
          </a:p>
          <a:p>
            <a:r>
              <a:rPr lang="en-US" sz="2800" dirty="0"/>
              <a:t>In general, if “the same (development) work </a:t>
            </a:r>
            <a:r>
              <a:rPr lang="en-US" sz="2800" b="1" i="1" dirty="0"/>
              <a:t>will not</a:t>
            </a:r>
            <a:r>
              <a:rPr lang="en-US" sz="2800" dirty="0"/>
              <a:t> cost more to do later than it would cost to do now”, then it is not a technical debt.</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10</a:t>
            </a:fld>
            <a:endParaRPr lang="en-US"/>
          </a:p>
        </p:txBody>
      </p:sp>
    </p:spTree>
    <p:extLst>
      <p:ext uri="{BB962C8B-B14F-4D97-AF65-F5344CB8AC3E}">
        <p14:creationId xmlns:p14="http://schemas.microsoft.com/office/powerpoint/2010/main" val="25412278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Technical Debts in Practice [8]</a:t>
            </a:r>
          </a:p>
        </p:txBody>
      </p:sp>
      <p:sp>
        <p:nvSpPr>
          <p:cNvPr id="3" name="Content Placeholder 2"/>
          <p:cNvSpPr>
            <a:spLocks noGrp="1"/>
          </p:cNvSpPr>
          <p:nvPr>
            <p:ph idx="1"/>
          </p:nvPr>
        </p:nvSpPr>
        <p:spPr/>
        <p:txBody>
          <a:bodyPr/>
          <a:lstStyle/>
          <a:p>
            <a:r>
              <a:rPr lang="en-US" sz="2400" dirty="0"/>
              <a:t>Ernst et al. surveyed 1831 software engineers and architects found: </a:t>
            </a:r>
          </a:p>
          <a:p>
            <a:pPr lvl="1"/>
            <a:r>
              <a:rPr lang="en-US" sz="2000" dirty="0"/>
              <a:t>31% stated TD as an implicit part of their backlog </a:t>
            </a:r>
          </a:p>
          <a:p>
            <a:pPr lvl="1"/>
            <a:r>
              <a:rPr lang="en-US" sz="2000" dirty="0"/>
              <a:t>25% stated TD as an explicit part of their backlog</a:t>
            </a:r>
          </a:p>
          <a:p>
            <a:r>
              <a:rPr lang="en-US" sz="2400" dirty="0"/>
              <a:t>TD items commonly are not present in the official sprint backlog; they are often documented in quite ad-hoc managed </a:t>
            </a:r>
            <a:r>
              <a:rPr lang="en-US" sz="2400" i="1" dirty="0"/>
              <a:t>shadow backlogs</a:t>
            </a:r>
            <a:r>
              <a:rPr lang="en-US" sz="2400" dirty="0"/>
              <a:t> (i.e., “unofficial”, e.g., private notes of the team or a member, comments in source code commits).</a:t>
            </a:r>
          </a:p>
          <a:p>
            <a:r>
              <a:rPr lang="en-US" sz="2400" dirty="0"/>
              <a:t>A sprint backlog includes a mix of different items (e.g., new features, bugs/defects, and improvements). TD is often grouped as Improvements.</a:t>
            </a:r>
          </a:p>
          <a:p>
            <a:r>
              <a:rPr lang="en-US" sz="2400" dirty="0"/>
              <a:t>When TD is present in the software, </a:t>
            </a:r>
            <a:r>
              <a:rPr lang="en-US" sz="2400" b="1" dirty="0"/>
              <a:t>the only significantly effective way of reducing TD is to refactor the software</a:t>
            </a:r>
            <a:r>
              <a:rPr lang="en-US" sz="2400" dirty="0"/>
              <a:t>.</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11</a:t>
            </a:fld>
            <a:endParaRPr lang="en-US"/>
          </a:p>
        </p:txBody>
      </p:sp>
    </p:spTree>
    <p:extLst>
      <p:ext uri="{BB962C8B-B14F-4D97-AF65-F5344CB8AC3E}">
        <p14:creationId xmlns:p14="http://schemas.microsoft.com/office/powerpoint/2010/main" val="15984932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of Technical Debts</a:t>
            </a:r>
          </a:p>
        </p:txBody>
      </p:sp>
      <p:sp>
        <p:nvSpPr>
          <p:cNvPr id="3" name="Content Placeholder 2"/>
          <p:cNvSpPr>
            <a:spLocks noGrp="1"/>
          </p:cNvSpPr>
          <p:nvPr>
            <p:ph idx="1"/>
          </p:nvPr>
        </p:nvSpPr>
        <p:spPr/>
        <p:txBody>
          <a:bodyPr/>
          <a:lstStyle/>
          <a:p>
            <a:r>
              <a:rPr lang="en-US" sz="2800" dirty="0"/>
              <a:t>In some large organizations, development time dedicated to managing Technical Debt is substantial (an average of 25% of the overall development. Some said 40%-50%)</a:t>
            </a:r>
          </a:p>
          <a:p>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12</a:t>
            </a:fld>
            <a:endParaRPr lang="en-US"/>
          </a:p>
        </p:txBody>
      </p:sp>
    </p:spTree>
    <p:extLst>
      <p:ext uri="{BB962C8B-B14F-4D97-AF65-F5344CB8AC3E}">
        <p14:creationId xmlns:p14="http://schemas.microsoft.com/office/powerpoint/2010/main" val="11605092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View</a:t>
            </a:r>
          </a:p>
        </p:txBody>
      </p:sp>
      <p:sp>
        <p:nvSpPr>
          <p:cNvPr id="3" name="Content Placeholder 2"/>
          <p:cNvSpPr>
            <a:spLocks noGrp="1"/>
          </p:cNvSpPr>
          <p:nvPr>
            <p:ph idx="1"/>
          </p:nvPr>
        </p:nvSpPr>
        <p:spPr/>
        <p:txBody>
          <a:bodyPr/>
          <a:lstStyle/>
          <a:p>
            <a:r>
              <a:rPr lang="en-US" sz="2800" dirty="0"/>
              <a:t>Many companies tend to </a:t>
            </a:r>
            <a:r>
              <a:rPr lang="en-US" sz="2800" i="1" dirty="0"/>
              <a:t>trade</a:t>
            </a:r>
            <a:r>
              <a:rPr lang="en-US" sz="2800" dirty="0"/>
              <a:t> </a:t>
            </a:r>
          </a:p>
          <a:p>
            <a:pPr lvl="1"/>
            <a:r>
              <a:rPr lang="en-US" sz="2400" dirty="0"/>
              <a:t>their longer-term ability to produce new releases frequently, with high quality, quick feedback and small effort </a:t>
            </a:r>
          </a:p>
          <a:p>
            <a:pPr marL="0" indent="0">
              <a:buNone/>
            </a:pPr>
            <a:r>
              <a:rPr lang="en-US" sz="2800" i="1" dirty="0"/>
              <a:t>in exchange for</a:t>
            </a:r>
          </a:p>
          <a:p>
            <a:pPr lvl="1"/>
            <a:r>
              <a:rPr lang="en-US" sz="2400" dirty="0"/>
              <a:t> short-term features that might quickly fix them but slow them down in the long run.</a:t>
            </a:r>
          </a:p>
          <a:p>
            <a:endParaRPr lang="en-US" sz="2800" dirty="0"/>
          </a:p>
          <a:p>
            <a:r>
              <a:rPr lang="en-US" sz="2800" dirty="0"/>
              <a:t>This strategy makes these companies vulnerable to their competitors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13</a:t>
            </a:fld>
            <a:endParaRPr lang="en-US"/>
          </a:p>
        </p:txBody>
      </p:sp>
    </p:spTree>
    <p:extLst>
      <p:ext uri="{BB962C8B-B14F-4D97-AF65-F5344CB8AC3E}">
        <p14:creationId xmlns:p14="http://schemas.microsoft.com/office/powerpoint/2010/main" val="2957734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Sides of the Same Story with</a:t>
            </a:r>
            <a:br>
              <a:rPr lang="en-US" dirty="0"/>
            </a:br>
            <a:r>
              <a:rPr lang="en-US" dirty="0"/>
              <a:t>a Company [2]</a:t>
            </a:r>
          </a:p>
        </p:txBody>
      </p:sp>
      <p:sp>
        <p:nvSpPr>
          <p:cNvPr id="6" name="Content Placeholder 5"/>
          <p:cNvSpPr>
            <a:spLocks noGrp="1"/>
          </p:cNvSpPr>
          <p:nvPr>
            <p:ph sz="half" idx="1"/>
          </p:nvPr>
        </p:nvSpPr>
        <p:spPr>
          <a:ln>
            <a:prstDash val="sysDot"/>
          </a:ln>
        </p:spPr>
        <p:style>
          <a:lnRef idx="2">
            <a:schemeClr val="dk1"/>
          </a:lnRef>
          <a:fillRef idx="1">
            <a:schemeClr val="lt1"/>
          </a:fillRef>
          <a:effectRef idx="0">
            <a:schemeClr val="dk1"/>
          </a:effectRef>
          <a:fontRef idx="minor">
            <a:schemeClr val="dk1"/>
          </a:fontRef>
        </p:style>
        <p:txBody>
          <a:bodyPr/>
          <a:lstStyle/>
          <a:p>
            <a:r>
              <a:rPr lang="en-US" dirty="0"/>
              <a:t>Business View</a:t>
            </a:r>
          </a:p>
          <a:p>
            <a:pPr lvl="1"/>
            <a:r>
              <a:rPr lang="en-US" dirty="0"/>
              <a:t>Shorten time to market</a:t>
            </a:r>
          </a:p>
          <a:p>
            <a:pPr lvl="1"/>
            <a:r>
              <a:rPr lang="en-US" dirty="0"/>
              <a:t>Preserve startup investment</a:t>
            </a:r>
          </a:p>
          <a:p>
            <a:pPr lvl="1"/>
            <a:r>
              <a:rPr lang="en-US" dirty="0"/>
              <a:t>Delay development expense</a:t>
            </a:r>
          </a:p>
          <a:p>
            <a:pPr lvl="1"/>
            <a:endParaRPr lang="en-US" dirty="0"/>
          </a:p>
          <a:p>
            <a:endParaRPr lang="en-US" sz="2400" dirty="0"/>
          </a:p>
          <a:p>
            <a:endParaRPr lang="en-US" sz="1800" dirty="0"/>
          </a:p>
          <a:p>
            <a:r>
              <a:rPr lang="en-US" sz="2400" dirty="0"/>
              <a:t>Business staff tend to be </a:t>
            </a:r>
            <a:r>
              <a:rPr lang="en-US" sz="2400" b="1" i="1" dirty="0"/>
              <a:t>optimistic</a:t>
            </a:r>
            <a:r>
              <a:rPr lang="en-US" sz="2400" dirty="0"/>
              <a:t> about the benefit and the costs. These attitudes are often </a:t>
            </a:r>
            <a:r>
              <a:rPr lang="en-US" sz="2400" b="1" i="1" dirty="0"/>
              <a:t>unconscious</a:t>
            </a:r>
            <a:r>
              <a:rPr lang="en-US" sz="2400" dirty="0"/>
              <a:t>.</a:t>
            </a:r>
          </a:p>
        </p:txBody>
      </p:sp>
      <p:sp>
        <p:nvSpPr>
          <p:cNvPr id="7" name="Content Placeholder 6"/>
          <p:cNvSpPr>
            <a:spLocks noGrp="1"/>
          </p:cNvSpPr>
          <p:nvPr>
            <p:ph sz="half" idx="2"/>
          </p:nvPr>
        </p:nvSpPr>
        <p:spPr>
          <a:xfrm>
            <a:off x="5006975" y="1676400"/>
            <a:ext cx="4668837" cy="4953000"/>
          </a:xfrm>
          <a:ln>
            <a:prstDash val="sysDot"/>
          </a:ln>
        </p:spPr>
        <p:style>
          <a:lnRef idx="2">
            <a:schemeClr val="accent6"/>
          </a:lnRef>
          <a:fillRef idx="1">
            <a:schemeClr val="lt1"/>
          </a:fillRef>
          <a:effectRef idx="0">
            <a:schemeClr val="accent6"/>
          </a:effectRef>
          <a:fontRef idx="minor">
            <a:schemeClr val="dk1"/>
          </a:fontRef>
        </p:style>
        <p:txBody>
          <a:bodyPr/>
          <a:lstStyle/>
          <a:p>
            <a:r>
              <a:rPr lang="en-US" dirty="0"/>
              <a:t>Technical View</a:t>
            </a:r>
          </a:p>
          <a:p>
            <a:endParaRPr lang="en-US" dirty="0"/>
          </a:p>
          <a:p>
            <a:pPr marL="0" indent="0">
              <a:buNone/>
            </a:pPr>
            <a:endParaRPr lang="en-US" dirty="0"/>
          </a:p>
          <a:p>
            <a:endParaRPr lang="en-US" dirty="0"/>
          </a:p>
          <a:p>
            <a:endParaRPr lang="en-US" sz="2400" dirty="0"/>
          </a:p>
          <a:p>
            <a:endParaRPr lang="en-US" sz="2400" dirty="0"/>
          </a:p>
          <a:p>
            <a:endParaRPr lang="en-US" sz="2400" dirty="0"/>
          </a:p>
          <a:p>
            <a:r>
              <a:rPr lang="en-US" sz="2400" dirty="0"/>
              <a:t>Technical staff tends to be </a:t>
            </a:r>
            <a:r>
              <a:rPr lang="en-US" sz="2400" b="1" i="1" dirty="0"/>
              <a:t>pessimistic</a:t>
            </a:r>
            <a:r>
              <a:rPr lang="en-US" sz="2400" dirty="0"/>
              <a:t> about the benefit and the costs. These attitudes are often </a:t>
            </a:r>
            <a:r>
              <a:rPr lang="en-US" sz="2400" b="1" i="1" dirty="0"/>
              <a:t>unconscious</a:t>
            </a:r>
            <a:r>
              <a:rPr lang="en-US" sz="2400" dirty="0"/>
              <a:t>.</a:t>
            </a:r>
          </a:p>
          <a:p>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14</a:t>
            </a:fld>
            <a:endParaRPr lang="en-US"/>
          </a:p>
        </p:txBody>
      </p:sp>
      <p:graphicFrame>
        <p:nvGraphicFramePr>
          <p:cNvPr id="9" name="Diagram 8"/>
          <p:cNvGraphicFramePr/>
          <p:nvPr>
            <p:extLst>
              <p:ext uri="{D42A27DB-BD31-4B8C-83A1-F6EECF244321}">
                <p14:modId xmlns:p14="http://schemas.microsoft.com/office/powerpoint/2010/main" val="3039280022"/>
              </p:ext>
            </p:extLst>
          </p:nvPr>
        </p:nvGraphicFramePr>
        <p:xfrm>
          <a:off x="4984761" y="2209800"/>
          <a:ext cx="4367742" cy="2734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674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 and Its Basic Management</a:t>
            </a:r>
          </a:p>
        </p:txBody>
      </p:sp>
      <p:sp>
        <p:nvSpPr>
          <p:cNvPr id="3" name="Content Placeholder 2"/>
          <p:cNvSpPr>
            <a:spLocks noGrp="1"/>
          </p:cNvSpPr>
          <p:nvPr>
            <p:ph idx="1"/>
          </p:nvPr>
        </p:nvSpPr>
        <p:spPr/>
        <p:txBody>
          <a:bodyPr/>
          <a:lstStyle/>
          <a:p>
            <a:r>
              <a:rPr lang="en-US" sz="2800" dirty="0"/>
              <a:t>Technical debts have been classified by dimension:</a:t>
            </a:r>
          </a:p>
          <a:p>
            <a:pPr marL="969963" lvl="1" indent="-457200">
              <a:buFont typeface="+mj-lt"/>
              <a:buAutoNum type="arabicPeriod"/>
            </a:pPr>
            <a:r>
              <a:rPr lang="en-US" sz="2400" dirty="0"/>
              <a:t>Type (e.g., design, testing, or documentation debt), </a:t>
            </a:r>
          </a:p>
          <a:p>
            <a:pPr marL="969963" lvl="1" indent="-457200">
              <a:buFont typeface="+mj-lt"/>
              <a:buAutoNum type="arabicPeriod"/>
            </a:pPr>
            <a:r>
              <a:rPr lang="en-US" sz="2400" dirty="0"/>
              <a:t>Intentionality (intentionally or unintentionally), </a:t>
            </a:r>
          </a:p>
          <a:p>
            <a:pPr marL="969963" lvl="1" indent="-457200">
              <a:buFont typeface="+mj-lt"/>
              <a:buAutoNum type="arabicPeriod"/>
            </a:pPr>
            <a:r>
              <a:rPr lang="en-US" sz="2400" dirty="0"/>
              <a:t>Time horizon (short or long term), and </a:t>
            </a:r>
          </a:p>
          <a:p>
            <a:pPr marL="969963" lvl="1" indent="-457200">
              <a:buFont typeface="+mj-lt"/>
              <a:buAutoNum type="arabicPeriod"/>
            </a:pPr>
            <a:r>
              <a:rPr lang="en-US" sz="2400" dirty="0"/>
              <a:t>Degree of focus.</a:t>
            </a:r>
          </a:p>
          <a:p>
            <a:r>
              <a:rPr lang="en-US" sz="2800" dirty="0"/>
              <a:t>(Popular) Technical Debts management idea</a:t>
            </a:r>
          </a:p>
          <a:p>
            <a:pPr lvl="1"/>
            <a:r>
              <a:rPr lang="en-US" sz="2400" b="1" dirty="0"/>
              <a:t>Identify</a:t>
            </a:r>
            <a:r>
              <a:rPr lang="en-US" sz="2400" dirty="0"/>
              <a:t> a technical debt and </a:t>
            </a:r>
            <a:r>
              <a:rPr lang="en-US" sz="2400" b="1" dirty="0"/>
              <a:t>track </a:t>
            </a:r>
            <a:r>
              <a:rPr lang="en-US" sz="2400" dirty="0"/>
              <a:t>it through product backlog of the software project. </a:t>
            </a:r>
            <a:r>
              <a:rPr lang="en-US" sz="2400" b="1" dirty="0"/>
              <a:t>Discuss</a:t>
            </a:r>
            <a:r>
              <a:rPr lang="en-US" sz="2400" dirty="0"/>
              <a:t> them.</a:t>
            </a:r>
          </a:p>
          <a:p>
            <a:pPr lvl="1"/>
            <a:r>
              <a:rPr lang="en-US" sz="2400" dirty="0"/>
              <a:t>E.g., put the following into the backlog: “We don't have time to reconcile these two databases before our deadline, so we'll write some glue code that keeps them synchronized for now and reconcile them after we ship.” </a:t>
            </a:r>
          </a:p>
          <a:p>
            <a:pPr lvl="2"/>
            <a:endParaRPr lang="en-US" sz="2000" dirty="0"/>
          </a:p>
          <a:p>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15</a:t>
            </a:fld>
            <a:endParaRPr lang="en-US"/>
          </a:p>
        </p:txBody>
      </p:sp>
      <p:sp>
        <p:nvSpPr>
          <p:cNvPr id="5" name="Right Brace 4"/>
          <p:cNvSpPr/>
          <p:nvPr/>
        </p:nvSpPr>
        <p:spPr bwMode="auto">
          <a:xfrm>
            <a:off x="7847012" y="2362200"/>
            <a:ext cx="381000" cy="1600200"/>
          </a:xfrm>
          <a:prstGeom prst="rightBrac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6" name="TextBox 5"/>
          <p:cNvSpPr txBox="1"/>
          <p:nvPr/>
        </p:nvSpPr>
        <p:spPr>
          <a:xfrm>
            <a:off x="8216899" y="2286000"/>
            <a:ext cx="1611313"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Use them to judge a technical debt</a:t>
            </a:r>
          </a:p>
        </p:txBody>
      </p:sp>
    </p:spTree>
    <p:extLst>
      <p:ext uri="{BB962C8B-B14F-4D97-AF65-F5344CB8AC3E}">
        <p14:creationId xmlns:p14="http://schemas.microsoft.com/office/powerpoint/2010/main" val="2585717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Dimensions of Technical Debts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16</a:t>
            </a:fld>
            <a:endParaRPr lang="en-US"/>
          </a:p>
        </p:txBody>
      </p:sp>
    </p:spTree>
    <p:extLst>
      <p:ext uri="{BB962C8B-B14F-4D97-AF65-F5344CB8AC3E}">
        <p14:creationId xmlns:p14="http://schemas.microsoft.com/office/powerpoint/2010/main" val="3221254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Dimension </a:t>
            </a:r>
            <a:r>
              <a:rPr lang="en-US" sz="3200" dirty="0"/>
              <a:t>1:</a:t>
            </a:r>
            <a:br>
              <a:rPr lang="en-US" dirty="0"/>
            </a:br>
            <a:r>
              <a:rPr lang="en-US" dirty="0"/>
              <a:t>Types of Technical Debt</a:t>
            </a:r>
          </a:p>
        </p:txBody>
      </p:sp>
      <p:sp>
        <p:nvSpPr>
          <p:cNvPr id="3" name="Content Placeholder 2"/>
          <p:cNvSpPr>
            <a:spLocks noGrp="1"/>
          </p:cNvSpPr>
          <p:nvPr>
            <p:ph idx="1"/>
          </p:nvPr>
        </p:nvSpPr>
        <p:spPr>
          <a:xfrm>
            <a:off x="412749" y="1676400"/>
            <a:ext cx="9490075" cy="4953000"/>
          </a:xfrm>
        </p:spPr>
        <p:txBody>
          <a:bodyPr/>
          <a:lstStyle/>
          <a:p>
            <a:r>
              <a:rPr lang="en-US" sz="2400" dirty="0"/>
              <a:t>Technical Debt is not just a coding problem.</a:t>
            </a:r>
          </a:p>
          <a:p>
            <a:r>
              <a:rPr lang="en-US" sz="2400" dirty="0"/>
              <a:t>Refactoring out the code smells </a:t>
            </a:r>
            <a:r>
              <a:rPr lang="en-US" sz="2400" b="1" dirty="0"/>
              <a:t>cannot</a:t>
            </a:r>
            <a:r>
              <a:rPr lang="en-US" sz="2400" dirty="0"/>
              <a:t> solve them all.</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17</a:t>
            </a:fld>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7000"/>
            <a:ext cx="9902825" cy="3609550"/>
          </a:xfrm>
          <a:prstGeom prst="rect">
            <a:avLst/>
          </a:prstGeom>
        </p:spPr>
      </p:pic>
      <p:sp>
        <p:nvSpPr>
          <p:cNvPr id="8" name="TextBox 7"/>
          <p:cNvSpPr txBox="1"/>
          <p:nvPr/>
        </p:nvSpPr>
        <p:spPr>
          <a:xfrm>
            <a:off x="9437472" y="5984434"/>
            <a:ext cx="393056" cy="307777"/>
          </a:xfrm>
          <a:prstGeom prst="rect">
            <a:avLst/>
          </a:prstGeom>
          <a:noFill/>
        </p:spPr>
        <p:txBody>
          <a:bodyPr wrap="none" rtlCol="0">
            <a:spAutoFit/>
          </a:bodyPr>
          <a:lstStyle/>
          <a:p>
            <a:r>
              <a:rPr lang="en-US" sz="1400" dirty="0"/>
              <a:t>[3]</a:t>
            </a:r>
          </a:p>
        </p:txBody>
      </p:sp>
    </p:spTree>
    <p:extLst>
      <p:ext uri="{BB962C8B-B14F-4D97-AF65-F5344CB8AC3E}">
        <p14:creationId xmlns:p14="http://schemas.microsoft.com/office/powerpoint/2010/main" val="34444515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Dimension </a:t>
            </a:r>
            <a:r>
              <a:rPr lang="en-US" sz="3200" dirty="0"/>
              <a:t>2: </a:t>
            </a:r>
            <a:br>
              <a:rPr lang="en-US" dirty="0"/>
            </a:br>
            <a:r>
              <a:rPr lang="en-US" dirty="0"/>
              <a:t>Intentionality of Technical Debt</a:t>
            </a:r>
          </a:p>
        </p:txBody>
      </p:sp>
      <p:sp>
        <p:nvSpPr>
          <p:cNvPr id="3" name="Content Placeholder 2"/>
          <p:cNvSpPr>
            <a:spLocks noGrp="1"/>
          </p:cNvSpPr>
          <p:nvPr>
            <p:ph idx="1"/>
          </p:nvPr>
        </p:nvSpPr>
        <p:spPr>
          <a:xfrm>
            <a:off x="412750" y="1676400"/>
            <a:ext cx="9339262" cy="4953000"/>
          </a:xfrm>
        </p:spPr>
        <p:txBody>
          <a:bodyPr/>
          <a:lstStyle/>
          <a:p>
            <a:r>
              <a:rPr lang="en-US" sz="2800" dirty="0"/>
              <a:t>Intentional Technical Debt</a:t>
            </a:r>
          </a:p>
          <a:p>
            <a:pPr lvl="1"/>
            <a:r>
              <a:rPr lang="en-US" sz="2400" dirty="0"/>
              <a:t>Debt incurred by intention (we intend to commit to do it)</a:t>
            </a:r>
          </a:p>
          <a:p>
            <a:pPr lvl="1"/>
            <a:r>
              <a:rPr lang="en-US" sz="2400" dirty="0"/>
              <a:t>e.g., “If we don’t get this release done, there won’t be a second release. Let’s focus on coding with minimal testing effort. No documentation. Operate the system with users in the first few days after the release rather than training them upfront. ”  </a:t>
            </a:r>
          </a:p>
          <a:p>
            <a:pPr lvl="1"/>
            <a:r>
              <a:rPr lang="en-US" sz="2400" dirty="0"/>
              <a:t>e.g., “We don’t have time to build general support for multiple platforms. We’ll support iOS now and build in support for Android, etc., later. Code only needs to function well in iOS apps.”</a:t>
            </a:r>
          </a:p>
          <a:p>
            <a:pPr lvl="1"/>
            <a:r>
              <a:rPr lang="en-US" sz="2400" dirty="0"/>
              <a:t>e.g., “We didn’t have time to write unit tests for all the code we wrote in the last 2 months of the project even though I know we are using a test-driven development approach. We’ll write those after we release the software.” </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18</a:t>
            </a:fld>
            <a:endParaRPr lang="en-US"/>
          </a:p>
        </p:txBody>
      </p:sp>
    </p:spTree>
    <p:extLst>
      <p:ext uri="{BB962C8B-B14F-4D97-AF65-F5344CB8AC3E}">
        <p14:creationId xmlns:p14="http://schemas.microsoft.com/office/powerpoint/2010/main" val="25493361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Dimension </a:t>
            </a:r>
            <a:r>
              <a:rPr lang="en-US" sz="3200" dirty="0"/>
              <a:t>2: </a:t>
            </a:r>
            <a:br>
              <a:rPr lang="en-US" dirty="0"/>
            </a:br>
            <a:r>
              <a:rPr lang="en-US" dirty="0"/>
              <a:t>Intentionality of Technical Debt</a:t>
            </a:r>
          </a:p>
        </p:txBody>
      </p:sp>
      <p:sp>
        <p:nvSpPr>
          <p:cNvPr id="3" name="Content Placeholder 2"/>
          <p:cNvSpPr>
            <a:spLocks noGrp="1"/>
          </p:cNvSpPr>
          <p:nvPr>
            <p:ph idx="1"/>
          </p:nvPr>
        </p:nvSpPr>
        <p:spPr>
          <a:xfrm>
            <a:off x="412749" y="1676400"/>
            <a:ext cx="9490075" cy="4953000"/>
          </a:xfrm>
        </p:spPr>
        <p:txBody>
          <a:bodyPr/>
          <a:lstStyle/>
          <a:p>
            <a:r>
              <a:rPr lang="en-US" sz="2800" dirty="0"/>
              <a:t>Unintentional Technical Debt</a:t>
            </a:r>
          </a:p>
          <a:p>
            <a:pPr lvl="1"/>
            <a:r>
              <a:rPr lang="en-US" sz="2400" dirty="0"/>
              <a:t>Debt incurred unintentionally due to low-quality work.</a:t>
            </a:r>
          </a:p>
          <a:p>
            <a:pPr lvl="1"/>
            <a:r>
              <a:rPr lang="en-US" sz="2400" dirty="0"/>
              <a:t>e.g., A junior programmer writes bad code</a:t>
            </a:r>
          </a:p>
          <a:p>
            <a:pPr lvl="1"/>
            <a:r>
              <a:rPr lang="en-US" sz="2400" dirty="0"/>
              <a:t>e.g., A newcomer/contractor writes code that doesn’t follow the coding standard</a:t>
            </a:r>
          </a:p>
          <a:p>
            <a:pPr lvl="1"/>
            <a:r>
              <a:rPr lang="en-US" sz="2400" dirty="0"/>
              <a:t>e.g., A major design strategy (e.g., decide to use the model-view-controller architecture to connect all major modules in the software) turns out poorly</a:t>
            </a:r>
          </a:p>
          <a:p>
            <a:pPr lvl="1"/>
            <a:r>
              <a:rPr lang="en-US" sz="2400" dirty="0"/>
              <a:t>e.g., A comprehensive refactoring task goes sideways</a:t>
            </a:r>
          </a:p>
          <a:p>
            <a:pPr lvl="1"/>
            <a:r>
              <a:rPr lang="en-US" sz="2400" dirty="0"/>
              <a:t>e.g., Honest Mistakes. “I wish we’d known Framework 2.1 would be so much better than Framework 2.0.” </a:t>
            </a:r>
          </a:p>
          <a:p>
            <a:pPr lvl="1"/>
            <a:r>
              <a:rPr lang="en-US" sz="2400" dirty="0"/>
              <a:t>e.g., Careless Mistakes. “Design? What design? Hardware design?</a:t>
            </a:r>
          </a:p>
          <a:p>
            <a:pPr marL="512763" lvl="1" indent="0">
              <a:buNone/>
            </a:pPr>
            <a:endParaRPr lang="en-US" sz="24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19</a:t>
            </a:fld>
            <a:endParaRPr lang="en-US"/>
          </a:p>
        </p:txBody>
      </p:sp>
    </p:spTree>
    <p:extLst>
      <p:ext uri="{BB962C8B-B14F-4D97-AF65-F5344CB8AC3E}">
        <p14:creationId xmlns:p14="http://schemas.microsoft.com/office/powerpoint/2010/main" val="36594701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a:xfrm>
            <a:off x="412749" y="1676400"/>
            <a:ext cx="9490075" cy="4953000"/>
          </a:xfrm>
        </p:spPr>
        <p:txBody>
          <a:bodyPr/>
          <a:lstStyle/>
          <a:p>
            <a:r>
              <a:rPr lang="en-US" dirty="0"/>
              <a:t>What is Technical Debt</a:t>
            </a:r>
          </a:p>
          <a:p>
            <a:r>
              <a:rPr lang="en-US" dirty="0"/>
              <a:t>Identify Technical Debt</a:t>
            </a:r>
          </a:p>
          <a:p>
            <a:r>
              <a:rPr lang="en-US" dirty="0"/>
              <a:t>Manage Technical Debt</a:t>
            </a:r>
          </a:p>
          <a:p>
            <a:r>
              <a:rPr lang="en-US" dirty="0"/>
              <a:t>Card Game for Managing Technical Debts</a:t>
            </a:r>
          </a:p>
          <a:p>
            <a:r>
              <a:rPr lang="en-US" dirty="0"/>
              <a:t>Managing Technical Debts in Practice</a:t>
            </a:r>
          </a:p>
          <a:p>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a:t>
            </a:fld>
            <a:endParaRPr lang="en-US"/>
          </a:p>
        </p:txBody>
      </p:sp>
    </p:spTree>
    <p:extLst>
      <p:ext uri="{BB962C8B-B14F-4D97-AF65-F5344CB8AC3E}">
        <p14:creationId xmlns:p14="http://schemas.microsoft.com/office/powerpoint/2010/main" val="22959851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Dimension </a:t>
            </a:r>
            <a:r>
              <a:rPr lang="en-US" sz="3200" dirty="0"/>
              <a:t>3: </a:t>
            </a:r>
            <a:br>
              <a:rPr lang="en-US" dirty="0"/>
            </a:br>
            <a:r>
              <a:rPr lang="en-US" dirty="0"/>
              <a:t>Time Horizon</a:t>
            </a:r>
          </a:p>
        </p:txBody>
      </p:sp>
      <p:sp>
        <p:nvSpPr>
          <p:cNvPr id="3" name="Content Placeholder 2"/>
          <p:cNvSpPr>
            <a:spLocks noGrp="1"/>
          </p:cNvSpPr>
          <p:nvPr>
            <p:ph idx="1"/>
          </p:nvPr>
        </p:nvSpPr>
        <p:spPr>
          <a:xfrm>
            <a:off x="412750" y="1524000"/>
            <a:ext cx="9567862" cy="4953000"/>
          </a:xfrm>
        </p:spPr>
        <p:txBody>
          <a:bodyPr/>
          <a:lstStyle/>
          <a:p>
            <a:pPr>
              <a:spcBef>
                <a:spcPts val="300"/>
              </a:spcBef>
            </a:pPr>
            <a:r>
              <a:rPr lang="en-US" sz="2800" dirty="0"/>
              <a:t>Short-Term Debt</a:t>
            </a:r>
          </a:p>
          <a:p>
            <a:pPr lvl="1">
              <a:spcBef>
                <a:spcPts val="300"/>
              </a:spcBef>
            </a:pPr>
            <a:r>
              <a:rPr lang="en-US" sz="2400" dirty="0"/>
              <a:t>Usually incurred reactively and actions are done in a short time</a:t>
            </a:r>
          </a:p>
          <a:p>
            <a:pPr lvl="1">
              <a:spcBef>
                <a:spcPts val="300"/>
              </a:spcBef>
            </a:pPr>
            <a:r>
              <a:rPr lang="en-US" sz="2400" dirty="0"/>
              <a:t>e.g., Skipping some integration tests to get a release out the door</a:t>
            </a:r>
          </a:p>
          <a:p>
            <a:pPr lvl="1">
              <a:spcBef>
                <a:spcPts val="300"/>
              </a:spcBef>
            </a:pPr>
            <a:r>
              <a:rPr lang="en-US" sz="2400" dirty="0"/>
              <a:t>e.g., "We don't have time to implement this the right way; just hack it in, and we'll fix it after we ship." </a:t>
            </a:r>
          </a:p>
          <a:p>
            <a:pPr lvl="1">
              <a:spcBef>
                <a:spcPts val="300"/>
              </a:spcBef>
            </a:pPr>
            <a:r>
              <a:rPr lang="en-US" sz="2400" dirty="0"/>
              <a:t>e.g., Violating the coding standards to deploy a critical patch urgently</a:t>
            </a:r>
          </a:p>
          <a:p>
            <a:pPr>
              <a:spcBef>
                <a:spcPts val="300"/>
              </a:spcBef>
            </a:pPr>
            <a:r>
              <a:rPr lang="en-US" sz="2800" dirty="0"/>
              <a:t>Long-Term Debt</a:t>
            </a:r>
          </a:p>
          <a:p>
            <a:pPr lvl="1">
              <a:spcBef>
                <a:spcPts val="300"/>
              </a:spcBef>
            </a:pPr>
            <a:r>
              <a:rPr lang="en-US" sz="2400" dirty="0"/>
              <a:t>Usually incurred proactively, for strategic reasons</a:t>
            </a:r>
          </a:p>
          <a:p>
            <a:pPr lvl="1">
              <a:spcBef>
                <a:spcPts val="300"/>
              </a:spcBef>
            </a:pPr>
            <a:r>
              <a:rPr lang="en-US" sz="2400" dirty="0"/>
              <a:t>e.g., “We don’t think we’re going to need to support a second platform for at least 3 years, so our design supports only one platform.”</a:t>
            </a:r>
          </a:p>
          <a:p>
            <a:pPr lvl="1">
              <a:spcBef>
                <a:spcPts val="300"/>
              </a:spcBef>
            </a:pPr>
            <a:r>
              <a:rPr lang="en-US" sz="2400" dirty="0"/>
              <a:t>e.g.,  The core part is in COBOL for 40 years. This module should continue to use COBOL as the programming language.  </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20</a:t>
            </a:fld>
            <a:endParaRPr lang="en-US"/>
          </a:p>
        </p:txBody>
      </p:sp>
    </p:spTree>
    <p:extLst>
      <p:ext uri="{BB962C8B-B14F-4D97-AF65-F5344CB8AC3E}">
        <p14:creationId xmlns:p14="http://schemas.microsoft.com/office/powerpoint/2010/main" val="23600705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Dimension </a:t>
            </a:r>
            <a:r>
              <a:rPr lang="en-US" sz="3200" dirty="0"/>
              <a:t>4: </a:t>
            </a:r>
            <a:br>
              <a:rPr lang="en-US" dirty="0"/>
            </a:br>
            <a:r>
              <a:rPr lang="en-US" dirty="0"/>
              <a:t>Degree of Focus</a:t>
            </a:r>
          </a:p>
        </p:txBody>
      </p:sp>
      <p:sp>
        <p:nvSpPr>
          <p:cNvPr id="3" name="Content Placeholder 2"/>
          <p:cNvSpPr>
            <a:spLocks noGrp="1"/>
          </p:cNvSpPr>
          <p:nvPr>
            <p:ph idx="1"/>
          </p:nvPr>
        </p:nvSpPr>
        <p:spPr>
          <a:xfrm>
            <a:off x="227012" y="1524000"/>
            <a:ext cx="9907587" cy="4953000"/>
          </a:xfrm>
        </p:spPr>
        <p:txBody>
          <a:bodyPr/>
          <a:lstStyle/>
          <a:p>
            <a:r>
              <a:rPr lang="en-US" sz="2800" dirty="0"/>
              <a:t>Focused Short-Term Debt</a:t>
            </a:r>
          </a:p>
          <a:p>
            <a:pPr lvl="1"/>
            <a:r>
              <a:rPr lang="en-US" sz="2400" dirty="0"/>
              <a:t>Individually identifiable shortcuts (e.g., partial implementation of a class)</a:t>
            </a:r>
          </a:p>
          <a:p>
            <a:r>
              <a:rPr lang="en-US" sz="2800" dirty="0"/>
              <a:t>Unfocused Short-Term Debt</a:t>
            </a:r>
          </a:p>
          <a:p>
            <a:pPr lvl="1"/>
            <a:r>
              <a:rPr lang="en-US" sz="2400" dirty="0"/>
              <a:t>Numerous tiny shortcuts (e.g., not following the coding standard frequently or loose documentation)</a:t>
            </a:r>
          </a:p>
          <a:p>
            <a:r>
              <a:rPr lang="en-US" sz="2800" dirty="0"/>
              <a:t>Focused Long-Term Debt</a:t>
            </a:r>
          </a:p>
          <a:p>
            <a:pPr lvl="1"/>
            <a:r>
              <a:rPr lang="en-US" sz="2400" dirty="0"/>
              <a:t>e.g., “We don’t think we’re going to need to support a second platform for at least 3 years, so our design supports only one platform.”</a:t>
            </a:r>
          </a:p>
          <a:p>
            <a:r>
              <a:rPr lang="en-US" sz="2800" dirty="0"/>
              <a:t>Unfocused Long-Term Debt</a:t>
            </a:r>
          </a:p>
          <a:p>
            <a:pPr lvl="1"/>
            <a:r>
              <a:rPr lang="en-US" sz="2400" dirty="0"/>
              <a:t>e.g., Let’s use the most productive languages and frameworks to implement individual features.</a:t>
            </a:r>
          </a:p>
          <a:p>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21</a:t>
            </a:fld>
            <a:endParaRPr lang="en-US"/>
          </a:p>
        </p:txBody>
      </p:sp>
    </p:spTree>
    <p:extLst>
      <p:ext uri="{BB962C8B-B14F-4D97-AF65-F5344CB8AC3E}">
        <p14:creationId xmlns:p14="http://schemas.microsoft.com/office/powerpoint/2010/main" val="36012758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Identify Technical Debts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22</a:t>
            </a:fld>
            <a:endParaRPr lang="en-US"/>
          </a:p>
        </p:txBody>
      </p:sp>
    </p:spTree>
    <p:extLst>
      <p:ext uri="{BB962C8B-B14F-4D97-AF65-F5344CB8AC3E}">
        <p14:creationId xmlns:p14="http://schemas.microsoft.com/office/powerpoint/2010/main" val="7150079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Patterns to Increase Technical Debts</a:t>
            </a:r>
          </a:p>
        </p:txBody>
      </p:sp>
      <p:sp>
        <p:nvSpPr>
          <p:cNvPr id="7" name="Content Placeholder 6"/>
          <p:cNvSpPr>
            <a:spLocks noGrp="1"/>
          </p:cNvSpPr>
          <p:nvPr>
            <p:ph idx="1"/>
          </p:nvPr>
        </p:nvSpPr>
        <p:spPr/>
        <p:txBody>
          <a:bodyPr/>
          <a:lstStyle/>
          <a:p>
            <a:r>
              <a:rPr lang="en-US" sz="2800" dirty="0"/>
              <a:t>There are some well-known patterns in software development to </a:t>
            </a:r>
            <a:r>
              <a:rPr lang="en-US" sz="2800" i="1" dirty="0"/>
              <a:t>increase</a:t>
            </a:r>
            <a:r>
              <a:rPr lang="en-US" sz="2800" dirty="0"/>
              <a:t> technical debts</a:t>
            </a:r>
          </a:p>
          <a:p>
            <a:endParaRPr lang="en-US" sz="2800" dirty="0"/>
          </a:p>
          <a:p>
            <a:pPr marL="514350" indent="-514350">
              <a:buFont typeface="+mj-lt"/>
              <a:buAutoNum type="arabicPeriod"/>
            </a:pPr>
            <a:r>
              <a:rPr lang="en-US" sz="2800" dirty="0"/>
              <a:t>Schedule Pressure</a:t>
            </a:r>
          </a:p>
          <a:p>
            <a:pPr marL="514350" indent="-514350">
              <a:buFont typeface="+mj-lt"/>
              <a:buAutoNum type="arabicPeriod"/>
            </a:pPr>
            <a:r>
              <a:rPr lang="en-US" sz="2800" dirty="0"/>
              <a:t>Duplication of Code</a:t>
            </a:r>
          </a:p>
          <a:p>
            <a:pPr marL="514350" indent="-514350">
              <a:buFont typeface="+mj-lt"/>
              <a:buAutoNum type="arabicPeriod"/>
            </a:pPr>
            <a:r>
              <a:rPr lang="en-US" sz="2800" dirty="0"/>
              <a:t>Get it “right” the first time</a:t>
            </a:r>
          </a:p>
        </p:txBody>
      </p:sp>
      <p:sp>
        <p:nvSpPr>
          <p:cNvPr id="5" name="Slide Number Placeholder 4"/>
          <p:cNvSpPr>
            <a:spLocks noGrp="1"/>
          </p:cNvSpPr>
          <p:nvPr>
            <p:ph type="sldNum" sz="quarter" idx="12"/>
          </p:nvPr>
        </p:nvSpPr>
        <p:spPr/>
        <p:txBody>
          <a:bodyPr/>
          <a:lstStyle/>
          <a:p>
            <a:pPr>
              <a:defRPr/>
            </a:pPr>
            <a:fld id="{D6C972CB-25A0-49CA-A04F-81E0CCB967DE}" type="slidenum">
              <a:rPr lang="en-US" smtClean="0"/>
              <a:pPr>
                <a:defRPr/>
              </a:pPr>
              <a:t>23</a:t>
            </a:fld>
            <a:endParaRPr lang="en-US"/>
          </a:p>
        </p:txBody>
      </p:sp>
    </p:spTree>
    <p:extLst>
      <p:ext uri="{BB962C8B-B14F-4D97-AF65-F5344CB8AC3E}">
        <p14:creationId xmlns:p14="http://schemas.microsoft.com/office/powerpoint/2010/main" val="322285829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i="1" dirty="0"/>
              <a:t>Patterns to Increase Technical Debts:</a:t>
            </a:r>
            <a:br>
              <a:rPr lang="en-US" dirty="0"/>
            </a:br>
            <a:r>
              <a:rPr lang="en-US" dirty="0"/>
              <a:t>1. Schedule Pressure</a:t>
            </a:r>
          </a:p>
        </p:txBody>
      </p:sp>
      <p:sp>
        <p:nvSpPr>
          <p:cNvPr id="7" name="Content Placeholder 6"/>
          <p:cNvSpPr>
            <a:spLocks noGrp="1"/>
          </p:cNvSpPr>
          <p:nvPr>
            <p:ph idx="1"/>
          </p:nvPr>
        </p:nvSpPr>
        <p:spPr/>
        <p:txBody>
          <a:bodyPr/>
          <a:lstStyle/>
          <a:p>
            <a:pPr marL="514350" indent="-514350"/>
            <a:r>
              <a:rPr lang="en-US" sz="2800" dirty="0"/>
              <a:t>When a team is held to a commitment that is unreasonable, they are bound to cut corners to meet management expectations. </a:t>
            </a:r>
          </a:p>
          <a:p>
            <a:pPr marL="977900" lvl="1" indent="-514350"/>
            <a:r>
              <a:rPr lang="en-US" sz="2400" dirty="0"/>
              <a:t>E.g., creeping scope of new features, change in team composition, late integration</a:t>
            </a:r>
          </a:p>
          <a:p>
            <a:pPr marL="514350" indent="-514350"/>
            <a:r>
              <a:rPr lang="en-US" sz="2800" dirty="0"/>
              <a:t>Solution</a:t>
            </a:r>
          </a:p>
          <a:p>
            <a:pPr marL="977900" lvl="1" indent="-514350"/>
            <a:r>
              <a:rPr lang="en-US" sz="2400" dirty="0"/>
              <a:t>Use a more flexible planning approach</a:t>
            </a:r>
          </a:p>
        </p:txBody>
      </p:sp>
      <p:sp>
        <p:nvSpPr>
          <p:cNvPr id="5" name="Slide Number Placeholder 4"/>
          <p:cNvSpPr>
            <a:spLocks noGrp="1"/>
          </p:cNvSpPr>
          <p:nvPr>
            <p:ph type="sldNum" sz="quarter" idx="12"/>
          </p:nvPr>
        </p:nvSpPr>
        <p:spPr/>
        <p:txBody>
          <a:bodyPr/>
          <a:lstStyle/>
          <a:p>
            <a:pPr>
              <a:defRPr/>
            </a:pPr>
            <a:fld id="{D6C972CB-25A0-49CA-A04F-81E0CCB967DE}" type="slidenum">
              <a:rPr lang="en-US" smtClean="0"/>
              <a:pPr>
                <a:defRPr/>
              </a:pPr>
              <a:t>24</a:t>
            </a:fld>
            <a:endParaRPr lang="en-US"/>
          </a:p>
        </p:txBody>
      </p:sp>
    </p:spTree>
    <p:extLst>
      <p:ext uri="{BB962C8B-B14F-4D97-AF65-F5344CB8AC3E}">
        <p14:creationId xmlns:p14="http://schemas.microsoft.com/office/powerpoint/2010/main" val="39388628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i="1" dirty="0"/>
              <a:t>Patterns to Increase Technical Debts:</a:t>
            </a:r>
            <a:br>
              <a:rPr lang="en-US" dirty="0"/>
            </a:br>
            <a:r>
              <a:rPr lang="en-US" dirty="0"/>
              <a:t>2. Duplication of Code</a:t>
            </a:r>
          </a:p>
        </p:txBody>
      </p:sp>
      <p:sp>
        <p:nvSpPr>
          <p:cNvPr id="7" name="Content Placeholder 6"/>
          <p:cNvSpPr>
            <a:spLocks noGrp="1"/>
          </p:cNvSpPr>
          <p:nvPr>
            <p:ph idx="1"/>
          </p:nvPr>
        </p:nvSpPr>
        <p:spPr>
          <a:xfrm>
            <a:off x="412749" y="1676400"/>
            <a:ext cx="9077325" cy="4953000"/>
          </a:xfrm>
        </p:spPr>
        <p:txBody>
          <a:bodyPr/>
          <a:lstStyle/>
          <a:p>
            <a:pPr marL="514350" indent="-514350"/>
            <a:r>
              <a:rPr lang="en-US" sz="2800" dirty="0"/>
              <a:t>Many reasons for code duplications</a:t>
            </a:r>
          </a:p>
          <a:p>
            <a:pPr marL="977900" lvl="1" indent="-514350"/>
            <a:r>
              <a:rPr lang="en-US" sz="2000" dirty="0"/>
              <a:t>Lack of experience on the part of the team members</a:t>
            </a:r>
          </a:p>
          <a:p>
            <a:pPr marL="977900" lvl="1" indent="-514350"/>
            <a:r>
              <a:rPr lang="en-US" sz="2000" dirty="0"/>
              <a:t>Copy-and-paste programming practice </a:t>
            </a:r>
          </a:p>
          <a:p>
            <a:pPr marL="977900" lvl="1" indent="-514350"/>
            <a:r>
              <a:rPr lang="en-US" sz="2000" dirty="0"/>
              <a:t>Conform to the poor design of existing software</a:t>
            </a:r>
          </a:p>
          <a:p>
            <a:pPr marL="977900" lvl="1" indent="-514350"/>
            <a:r>
              <a:rPr lang="en-US" sz="2000" dirty="0"/>
              <a:t>Pressure to deliver; guess a schedule</a:t>
            </a:r>
          </a:p>
          <a:p>
            <a:pPr marL="514350" indent="-514350"/>
            <a:r>
              <a:rPr lang="en-US" sz="2800" dirty="0"/>
              <a:t>Solution</a:t>
            </a:r>
          </a:p>
          <a:p>
            <a:pPr marL="977900" lvl="1" indent="-514350"/>
            <a:r>
              <a:rPr lang="en-US" sz="2000" dirty="0"/>
              <a:t>Use static analysis tool for assistance (see Code for Quality slides)</a:t>
            </a:r>
          </a:p>
          <a:p>
            <a:pPr marL="977900" lvl="1" indent="-514350"/>
            <a:r>
              <a:rPr lang="en-US" sz="2000" dirty="0"/>
              <a:t>Pair programming </a:t>
            </a:r>
          </a:p>
          <a:p>
            <a:pPr marL="1377950" lvl="2" indent="-514350"/>
            <a:r>
              <a:rPr lang="en-US" sz="2000" dirty="0"/>
              <a:t>To spread the knowledge and improve the competence of team members</a:t>
            </a:r>
          </a:p>
          <a:p>
            <a:pPr marL="977900" lvl="1" indent="-514350"/>
            <a:r>
              <a:rPr lang="en-US" sz="2000" i="1" dirty="0"/>
              <a:t>Either</a:t>
            </a:r>
            <a:r>
              <a:rPr lang="en-US" sz="2000" dirty="0"/>
              <a:t> (a) Repay debts now </a:t>
            </a:r>
            <a:r>
              <a:rPr lang="en-US" sz="2000" i="1" dirty="0"/>
              <a:t>or</a:t>
            </a:r>
            <a:r>
              <a:rPr lang="en-US" sz="2000" dirty="0"/>
              <a:t> (b) Track it if replay later, </a:t>
            </a:r>
          </a:p>
          <a:p>
            <a:pPr marL="1377950" lvl="2" indent="-514350"/>
            <a:r>
              <a:rPr lang="en-US" sz="2000" dirty="0"/>
              <a:t>(1) fix it now, (2) add a runtime exception to the location of technical debts and fix it a few minutes later, (3) add the debt (location, description, potential cost of not fixing it) to the project backlog</a:t>
            </a:r>
          </a:p>
        </p:txBody>
      </p:sp>
      <p:sp>
        <p:nvSpPr>
          <p:cNvPr id="5" name="Slide Number Placeholder 4"/>
          <p:cNvSpPr>
            <a:spLocks noGrp="1"/>
          </p:cNvSpPr>
          <p:nvPr>
            <p:ph type="sldNum" sz="quarter" idx="12"/>
          </p:nvPr>
        </p:nvSpPr>
        <p:spPr>
          <a:xfrm>
            <a:off x="7427913" y="6400800"/>
            <a:ext cx="2062162" cy="457200"/>
          </a:xfrm>
        </p:spPr>
        <p:txBody>
          <a:bodyPr/>
          <a:lstStyle/>
          <a:p>
            <a:pPr>
              <a:defRPr/>
            </a:pPr>
            <a:fld id="{D6C972CB-25A0-49CA-A04F-81E0CCB967DE}" type="slidenum">
              <a:rPr lang="en-US" smtClean="0"/>
              <a:pPr>
                <a:defRPr/>
              </a:pPr>
              <a:t>25</a:t>
            </a:fld>
            <a:endParaRPr lang="en-US"/>
          </a:p>
        </p:txBody>
      </p:sp>
    </p:spTree>
    <p:extLst>
      <p:ext uri="{BB962C8B-B14F-4D97-AF65-F5344CB8AC3E}">
        <p14:creationId xmlns:p14="http://schemas.microsoft.com/office/powerpoint/2010/main" val="31628015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i="1" dirty="0"/>
              <a:t>Patterns to Increase Technical Debts:</a:t>
            </a:r>
            <a:br>
              <a:rPr lang="en-US" dirty="0"/>
            </a:br>
            <a:r>
              <a:rPr lang="en-US" dirty="0"/>
              <a:t>3. Get it “right” the first time</a:t>
            </a:r>
          </a:p>
        </p:txBody>
      </p:sp>
      <p:sp>
        <p:nvSpPr>
          <p:cNvPr id="7" name="Content Placeholder 6"/>
          <p:cNvSpPr>
            <a:spLocks noGrp="1"/>
          </p:cNvSpPr>
          <p:nvPr>
            <p:ph idx="1"/>
          </p:nvPr>
        </p:nvSpPr>
        <p:spPr>
          <a:xfrm>
            <a:off x="412750" y="1676400"/>
            <a:ext cx="8653462" cy="4953000"/>
          </a:xfrm>
        </p:spPr>
        <p:txBody>
          <a:bodyPr/>
          <a:lstStyle/>
          <a:p>
            <a:r>
              <a:rPr lang="en-US" sz="2800" dirty="0"/>
              <a:t>Opposite of duplication – create a lot of powerful design up-front.</a:t>
            </a:r>
          </a:p>
          <a:p>
            <a:pPr lvl="1"/>
            <a:r>
              <a:rPr lang="en-US" sz="2400" dirty="0"/>
              <a:t>We have over-engineered and over-generalized our intended product.</a:t>
            </a:r>
          </a:p>
          <a:p>
            <a:r>
              <a:rPr lang="en-US" sz="2800" dirty="0"/>
              <a:t>Costs associated with fixing </a:t>
            </a:r>
            <a:r>
              <a:rPr lang="en-US" sz="2800" i="1" dirty="0"/>
              <a:t>keep growing</a:t>
            </a:r>
          </a:p>
          <a:p>
            <a:endParaRPr lang="en-US" sz="2800" i="1" dirty="0"/>
          </a:p>
          <a:p>
            <a:pPr marL="0" indent="0">
              <a:buNone/>
            </a:pPr>
            <a:endParaRPr lang="en-US" sz="2800" dirty="0"/>
          </a:p>
          <a:p>
            <a:endParaRPr lang="en-US" sz="2800" dirty="0"/>
          </a:p>
        </p:txBody>
      </p:sp>
      <p:sp>
        <p:nvSpPr>
          <p:cNvPr id="5" name="Slide Number Placeholder 4"/>
          <p:cNvSpPr>
            <a:spLocks noGrp="1"/>
          </p:cNvSpPr>
          <p:nvPr>
            <p:ph type="sldNum" sz="quarter" idx="12"/>
          </p:nvPr>
        </p:nvSpPr>
        <p:spPr>
          <a:xfrm>
            <a:off x="7427913" y="6400800"/>
            <a:ext cx="2062162" cy="457200"/>
          </a:xfrm>
        </p:spPr>
        <p:txBody>
          <a:bodyPr/>
          <a:lstStyle/>
          <a:p>
            <a:pPr>
              <a:defRPr/>
            </a:pPr>
            <a:fld id="{D6C972CB-25A0-49CA-A04F-81E0CCB967DE}" type="slidenum">
              <a:rPr lang="en-US" smtClean="0"/>
              <a:pPr>
                <a:defRPr/>
              </a:pPr>
              <a:t>26</a:t>
            </a:fld>
            <a:endParaRPr lang="en-US"/>
          </a:p>
        </p:txBody>
      </p:sp>
    </p:spTree>
    <p:extLst>
      <p:ext uri="{BB962C8B-B14F-4D97-AF65-F5344CB8AC3E}">
        <p14:creationId xmlns:p14="http://schemas.microsoft.com/office/powerpoint/2010/main" val="1318608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Manage Technical Debts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27</a:t>
            </a:fld>
            <a:endParaRPr lang="en-US"/>
          </a:p>
        </p:txBody>
      </p:sp>
    </p:spTree>
    <p:extLst>
      <p:ext uri="{BB962C8B-B14F-4D97-AF65-F5344CB8AC3E}">
        <p14:creationId xmlns:p14="http://schemas.microsoft.com/office/powerpoint/2010/main" val="19086413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Mange Technical Debts [5]</a:t>
            </a:r>
          </a:p>
        </p:txBody>
      </p:sp>
      <p:sp>
        <p:nvSpPr>
          <p:cNvPr id="3" name="Content Placeholder 2"/>
          <p:cNvSpPr>
            <a:spLocks noGrp="1"/>
          </p:cNvSpPr>
          <p:nvPr>
            <p:ph idx="1"/>
          </p:nvPr>
        </p:nvSpPr>
        <p:spPr/>
        <p:txBody>
          <a:bodyPr/>
          <a:lstStyle/>
          <a:p>
            <a:r>
              <a:rPr lang="en-US" sz="2800" dirty="0"/>
              <a:t>If we can’t avoid technical debt, we must manage it. </a:t>
            </a:r>
          </a:p>
          <a:p>
            <a:endParaRPr lang="en-US" sz="2800" dirty="0"/>
          </a:p>
          <a:p>
            <a:r>
              <a:rPr lang="en-US" sz="2800" dirty="0"/>
              <a:t>This means recognizing it, tracking it, making reasoned decisions about it, and preventing its worst consequences. </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28</a:t>
            </a:fld>
            <a:endParaRPr lang="en-US"/>
          </a:p>
        </p:txBody>
      </p:sp>
    </p:spTree>
    <p:extLst>
      <p:ext uri="{BB962C8B-B14F-4D97-AF65-F5344CB8AC3E}">
        <p14:creationId xmlns:p14="http://schemas.microsoft.com/office/powerpoint/2010/main" val="25148689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Methods to Manage Technical Debts:</a:t>
            </a:r>
            <a:br>
              <a:rPr lang="en-US" dirty="0"/>
            </a:br>
            <a:r>
              <a:rPr lang="en-US" dirty="0"/>
              <a:t>Tracking Technical Debts [2]</a:t>
            </a:r>
          </a:p>
        </p:txBody>
      </p:sp>
      <p:sp>
        <p:nvSpPr>
          <p:cNvPr id="3" name="Content Placeholder 2"/>
          <p:cNvSpPr>
            <a:spLocks noGrp="1"/>
          </p:cNvSpPr>
          <p:nvPr>
            <p:ph idx="1"/>
          </p:nvPr>
        </p:nvSpPr>
        <p:spPr>
          <a:xfrm>
            <a:off x="412749" y="1676400"/>
            <a:ext cx="9490075" cy="4953000"/>
          </a:xfrm>
        </p:spPr>
        <p:txBody>
          <a:bodyPr/>
          <a:lstStyle/>
          <a:p>
            <a:r>
              <a:rPr lang="en-US" sz="2800" dirty="0"/>
              <a:t>Tracking technical debts (TD) is necessary to manage them.</a:t>
            </a:r>
          </a:p>
          <a:p>
            <a:pPr lvl="1"/>
            <a:r>
              <a:rPr lang="en-US" sz="2400" dirty="0"/>
              <a:t>All “good debt” can be tracked (at least by definition)</a:t>
            </a:r>
          </a:p>
          <a:p>
            <a:pPr lvl="1"/>
            <a:r>
              <a:rPr lang="en-US" sz="2400" dirty="0"/>
              <a:t>Log as defects</a:t>
            </a:r>
          </a:p>
          <a:p>
            <a:pPr lvl="1"/>
            <a:r>
              <a:rPr lang="en-US" sz="2400" dirty="0"/>
              <a:t>Include in product backlogs</a:t>
            </a:r>
          </a:p>
          <a:p>
            <a:pPr lvl="1"/>
            <a:r>
              <a:rPr lang="en-US" sz="2400" dirty="0"/>
              <a:t>Monitor project velocity</a:t>
            </a:r>
          </a:p>
          <a:p>
            <a:pPr lvl="1"/>
            <a:r>
              <a:rPr lang="en-US" sz="2400" dirty="0"/>
              <a:t>Monitor the amount of rework</a:t>
            </a:r>
          </a:p>
          <a:p>
            <a:r>
              <a:rPr lang="en-US" sz="2800" dirty="0"/>
              <a:t>Ways to Measure Debt</a:t>
            </a:r>
          </a:p>
          <a:p>
            <a:pPr lvl="1"/>
            <a:r>
              <a:rPr lang="en-US" sz="2400" dirty="0"/>
              <a:t>Total debt in the product backlog</a:t>
            </a:r>
          </a:p>
          <a:p>
            <a:pPr lvl="1"/>
            <a:r>
              <a:rPr lang="en-US" sz="2400" dirty="0"/>
              <a:t>Maintenance budget (or fraction of maintenance budget) </a:t>
            </a:r>
          </a:p>
          <a:p>
            <a:pPr lvl="1"/>
            <a:r>
              <a:rPr lang="en-US" sz="2400" dirty="0"/>
              <a:t>Measure debt in money, not features, e.g., “50% of the R&amp;D budget is nonproductive maintenance work” </a:t>
            </a:r>
          </a:p>
          <a:p>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29</a:t>
            </a:fld>
            <a:endParaRPr lang="en-US"/>
          </a:p>
        </p:txBody>
      </p:sp>
    </p:spTree>
    <p:extLst>
      <p:ext uri="{BB962C8B-B14F-4D97-AF65-F5344CB8AC3E}">
        <p14:creationId xmlns:p14="http://schemas.microsoft.com/office/powerpoint/2010/main" val="17694006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a:t>
            </a:r>
          </a:p>
        </p:txBody>
      </p:sp>
      <p:sp>
        <p:nvSpPr>
          <p:cNvPr id="3" name="Content Placeholder 2"/>
          <p:cNvSpPr>
            <a:spLocks noGrp="1"/>
          </p:cNvSpPr>
          <p:nvPr>
            <p:ph idx="1"/>
          </p:nvPr>
        </p:nvSpPr>
        <p:spPr>
          <a:xfrm>
            <a:off x="412750" y="1447800"/>
            <a:ext cx="8805862" cy="4953000"/>
          </a:xfrm>
        </p:spPr>
        <p:txBody>
          <a:bodyPr/>
          <a:lstStyle/>
          <a:p>
            <a:r>
              <a:rPr lang="en-US" sz="2800" dirty="0"/>
              <a:t>Technical debt (TD) </a:t>
            </a:r>
          </a:p>
          <a:p>
            <a:pPr lvl="1"/>
            <a:r>
              <a:rPr lang="en-US" sz="2400" dirty="0"/>
              <a:t>is a metaphor originally proposed in 1992 [1]. The metaphor is that </a:t>
            </a:r>
            <a:r>
              <a:rPr lang="en-US" sz="2400" b="1" dirty="0">
                <a:solidFill>
                  <a:srgbClr val="FF0000"/>
                </a:solidFill>
              </a:rPr>
              <a:t>doing</a:t>
            </a:r>
            <a:r>
              <a:rPr lang="en-US" sz="2400" dirty="0"/>
              <a:t> </a:t>
            </a:r>
            <a:r>
              <a:rPr lang="en-US" sz="2400" b="1" dirty="0">
                <a:solidFill>
                  <a:srgbClr val="FF0000"/>
                </a:solidFill>
              </a:rPr>
              <a:t>things</a:t>
            </a:r>
            <a:r>
              <a:rPr lang="en-US" sz="2400" dirty="0"/>
              <a:t> in a “</a:t>
            </a:r>
            <a:r>
              <a:rPr lang="en-US" sz="2400" b="1" dirty="0">
                <a:solidFill>
                  <a:srgbClr val="FF0000"/>
                </a:solidFill>
              </a:rPr>
              <a:t>quick and dirty</a:t>
            </a:r>
            <a:r>
              <a:rPr lang="en-US" sz="2400" dirty="0"/>
              <a:t>” way </a:t>
            </a:r>
            <a:r>
              <a:rPr lang="en-US" sz="2400" b="1" dirty="0">
                <a:solidFill>
                  <a:srgbClr val="FF0000"/>
                </a:solidFill>
              </a:rPr>
              <a:t>creates a technical debt </a:t>
            </a:r>
            <a:r>
              <a:rPr lang="en-US" sz="2400" dirty="0"/>
              <a:t>(TD).  </a:t>
            </a:r>
          </a:p>
          <a:p>
            <a:pPr lvl="1"/>
            <a:r>
              <a:rPr lang="en-US" sz="2400" dirty="0"/>
              <a:t>is a design or construction approach that is expedient in the short term but that creates a technical context in which </a:t>
            </a:r>
            <a:r>
              <a:rPr lang="en-US" sz="2400" b="1" dirty="0"/>
              <a:t>the same work will cost more to do later than it would cost to do now </a:t>
            </a:r>
            <a:r>
              <a:rPr lang="en-US" sz="2400" dirty="0"/>
              <a:t>(including increased cost over time) [2]. </a:t>
            </a:r>
          </a:p>
          <a:p>
            <a:r>
              <a:rPr lang="en-US" sz="2800" dirty="0"/>
              <a:t>Example of a decision leading to a TD consequence</a:t>
            </a:r>
          </a:p>
          <a:p>
            <a:pPr lvl="1"/>
            <a:r>
              <a:rPr lang="en-US" sz="2400" dirty="0"/>
              <a:t>“We don't have time to reconcile these two databases before our deadline, so we'll write some glue code that keeps them synchronized for now and reconcile them after we ship.” </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a:t>
            </a:fld>
            <a:endParaRPr lang="en-US"/>
          </a:p>
        </p:txBody>
      </p:sp>
    </p:spTree>
    <p:extLst>
      <p:ext uri="{BB962C8B-B14F-4D97-AF65-F5344CB8AC3E}">
        <p14:creationId xmlns:p14="http://schemas.microsoft.com/office/powerpoint/2010/main" val="21457804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567862" cy="1104900"/>
          </a:xfrm>
        </p:spPr>
        <p:txBody>
          <a:bodyPr/>
          <a:lstStyle/>
          <a:p>
            <a:r>
              <a:rPr lang="en-US" sz="3200" i="1" dirty="0"/>
              <a:t>Methods to Manage Technical Debts:</a:t>
            </a:r>
            <a:br>
              <a:rPr lang="en-US" dirty="0"/>
            </a:br>
            <a:r>
              <a:rPr lang="en-US" dirty="0"/>
              <a:t>Tracking Technical Debts Visually [6]</a:t>
            </a:r>
          </a:p>
        </p:txBody>
      </p:sp>
      <p:sp>
        <p:nvSpPr>
          <p:cNvPr id="3" name="Content Placeholder 2"/>
          <p:cNvSpPr>
            <a:spLocks noGrp="1"/>
          </p:cNvSpPr>
          <p:nvPr>
            <p:ph idx="1"/>
          </p:nvPr>
        </p:nvSpPr>
        <p:spPr>
          <a:xfrm>
            <a:off x="412749" y="1676400"/>
            <a:ext cx="9490075" cy="4953000"/>
          </a:xfrm>
        </p:spPr>
        <p:txBody>
          <a:bodyPr/>
          <a:lstStyle/>
          <a:p>
            <a:r>
              <a:rPr lang="en-US" sz="2400" dirty="0"/>
              <a:t>Visualize the technical debts on task boards. The lower section includes three refactoring tasks (i.e., instances of technical debts) to be addressed in a project: one is under code review, another one is “in progress”, and the last one has not been handled at all.</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30</a:t>
            </a:fld>
            <a:endParaRPr lang="en-US"/>
          </a:p>
        </p:txBody>
      </p:sp>
      <p:pic>
        <p:nvPicPr>
          <p:cNvPr id="1026" name="Picture 2" descr="http://agileupgrade.com/wp-content/uploads/2017/04/img_58eb6d97322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6" y="3171825"/>
            <a:ext cx="808793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8049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567862" cy="1104900"/>
          </a:xfrm>
        </p:spPr>
        <p:txBody>
          <a:bodyPr/>
          <a:lstStyle/>
          <a:p>
            <a:r>
              <a:rPr lang="en-US" sz="3200" i="1" dirty="0"/>
              <a:t>Methods to Manage Technical Debts:</a:t>
            </a:r>
            <a:br>
              <a:rPr lang="en-US" dirty="0"/>
            </a:br>
            <a:r>
              <a:rPr lang="en-US" dirty="0"/>
              <a:t>Tracking Technical Debts Visually [6]</a:t>
            </a:r>
          </a:p>
        </p:txBody>
      </p:sp>
      <p:sp>
        <p:nvSpPr>
          <p:cNvPr id="3" name="Content Placeholder 2"/>
          <p:cNvSpPr>
            <a:spLocks noGrp="1"/>
          </p:cNvSpPr>
          <p:nvPr>
            <p:ph idx="1"/>
          </p:nvPr>
        </p:nvSpPr>
        <p:spPr>
          <a:xfrm>
            <a:off x="412749" y="1676400"/>
            <a:ext cx="9490075" cy="4953000"/>
          </a:xfrm>
        </p:spPr>
        <p:txBody>
          <a:bodyPr/>
          <a:lstStyle/>
          <a:p>
            <a:r>
              <a:rPr lang="en-US" sz="2400" dirty="0"/>
              <a:t>Visualize the technical debts on Kanban board. (for the 1-7, see the next         </a:t>
            </a:r>
          </a:p>
          <a:p>
            <a:pPr marL="0" indent="0">
              <a:buNone/>
            </a:pPr>
            <a:r>
              <a:rPr lang="en-US" sz="2400" dirty="0"/>
              <a:t>                                                                                                                slide)</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31</a:t>
            </a:fld>
            <a:endParaRPr lang="en-US"/>
          </a:p>
        </p:txBody>
      </p:sp>
      <p:pic>
        <p:nvPicPr>
          <p:cNvPr id="3074" name="Picture 2" descr="Kanban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2133600"/>
            <a:ext cx="600583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8666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seven legends on the last slide</a:t>
            </a:r>
            <a:endParaRPr lang="en-US" dirty="0"/>
          </a:p>
        </p:txBody>
      </p:sp>
      <p:sp>
        <p:nvSpPr>
          <p:cNvPr id="3" name="Content Placeholder 2"/>
          <p:cNvSpPr>
            <a:spLocks noGrp="1"/>
          </p:cNvSpPr>
          <p:nvPr>
            <p:ph idx="1"/>
          </p:nvPr>
        </p:nvSpPr>
        <p:spPr>
          <a:xfrm>
            <a:off x="74612" y="1476375"/>
            <a:ext cx="9828213" cy="4953000"/>
          </a:xfrm>
        </p:spPr>
        <p:txBody>
          <a:bodyPr/>
          <a:lstStyle/>
          <a:p>
            <a:r>
              <a:rPr lang="en-US" sz="1600" b="1" kern="1200" dirty="0"/>
              <a:t>Legend</a:t>
            </a:r>
            <a:r>
              <a:rPr lang="en-US" sz="1600" kern="1200" dirty="0"/>
              <a:t> – This shows the types of cards (by color) that can be on the board, these include New features, Tech debt, Defects, Investigations (support) and External Issues (e.g. new servers). The purpose of this is to clearly </a:t>
            </a:r>
            <a:r>
              <a:rPr lang="en-US" sz="1600" b="1" kern="1200" dirty="0"/>
              <a:t>visualize</a:t>
            </a:r>
            <a:r>
              <a:rPr lang="en-US" sz="1600" kern="1200" dirty="0"/>
              <a:t> the type of work that is being processed</a:t>
            </a:r>
          </a:p>
          <a:p>
            <a:r>
              <a:rPr lang="en-US" sz="1600" b="1" kern="1200" dirty="0"/>
              <a:t>Limits</a:t>
            </a:r>
            <a:r>
              <a:rPr lang="en-US" sz="1600" kern="1200" dirty="0"/>
              <a:t> – Each pending and work in progress column has a limit to control the amount of work that can be taken on. These limits are set based on resource levels and other </a:t>
            </a:r>
            <a:r>
              <a:rPr lang="en-US" sz="1600" b="1" kern="1200" dirty="0"/>
              <a:t>bottlenecks</a:t>
            </a:r>
            <a:r>
              <a:rPr lang="en-US" sz="1600" kern="1200" dirty="0"/>
              <a:t>, and are intended to encourage the PULLING of work when capacity exists rather than continuing to force more work onto a bottleneck.</a:t>
            </a:r>
          </a:p>
          <a:p>
            <a:r>
              <a:rPr lang="en-US" sz="1600" b="1" kern="1200" dirty="0"/>
              <a:t>Avatar</a:t>
            </a:r>
            <a:r>
              <a:rPr lang="en-US" sz="1600" kern="1200" dirty="0"/>
              <a:t> – Each team member has ONE avatar to place on the item they are on, this tells other team members that this card is being worked upon and should be progressing. As we pair on most development, there will often be more than one avatar on each Dev task.</a:t>
            </a:r>
          </a:p>
          <a:p>
            <a:r>
              <a:rPr lang="en-US" sz="1600" b="1" kern="1200" dirty="0"/>
              <a:t>Arrows</a:t>
            </a:r>
            <a:r>
              <a:rPr lang="en-US" sz="1600" kern="1200" dirty="0"/>
              <a:t> – Indicate movement of tasks since the last standup, again this is part of the </a:t>
            </a:r>
            <a:r>
              <a:rPr lang="en-US" sz="1600" b="1" kern="1200" dirty="0"/>
              <a:t>visualization</a:t>
            </a:r>
            <a:r>
              <a:rPr lang="en-US" sz="1600" kern="1200" dirty="0"/>
              <a:t> of the process. These cards are often ignored at the standup, as we want to focus on the items that are not progressing, such as…</a:t>
            </a:r>
          </a:p>
          <a:p>
            <a:r>
              <a:rPr lang="en-US" sz="1600" b="1" kern="1200" dirty="0"/>
              <a:t>Blockers</a:t>
            </a:r>
            <a:r>
              <a:rPr lang="en-US" sz="1600" kern="1200" dirty="0"/>
              <a:t> – We want to minimize blockers as they cause more bottlenecks in the system, so we clearly indicate these items with blocked avatar. An additional requirement to blocking a card is to add the details of WHO and WHY the item is unable to proceed.</a:t>
            </a:r>
          </a:p>
          <a:p>
            <a:r>
              <a:rPr lang="en-US" sz="1600" b="1" kern="1200" dirty="0"/>
              <a:t>Waste</a:t>
            </a:r>
            <a:r>
              <a:rPr lang="en-US" sz="1600" kern="1200" dirty="0"/>
              <a:t> – Tasks can be abandoned at any stage in the process, we collect these and review at the weekly </a:t>
            </a:r>
            <a:r>
              <a:rPr lang="en-US" sz="1600" b="1" kern="1200" dirty="0"/>
              <a:t>retrospective</a:t>
            </a:r>
            <a:r>
              <a:rPr lang="en-US" sz="1600" kern="1200" dirty="0"/>
              <a:t>.</a:t>
            </a:r>
          </a:p>
          <a:p>
            <a:r>
              <a:rPr lang="en-US" sz="1600" b="1" kern="1200" dirty="0"/>
              <a:t>Continuous Improvements</a:t>
            </a:r>
            <a:r>
              <a:rPr lang="en-US" sz="1600" kern="1200" dirty="0"/>
              <a:t> – Also, at the weekly </a:t>
            </a:r>
            <a:r>
              <a:rPr lang="en-US" sz="1600" b="1" kern="1200" dirty="0"/>
              <a:t>retrospective</a:t>
            </a:r>
            <a:r>
              <a:rPr lang="en-US" sz="1600" kern="1200" dirty="0"/>
              <a:t> we decide upon three improvement points that we want to tackle for the following week. These are summarized on the board and recalled at the beginning of the morning standup, if we fail to make any progress on an improvement then it may be rolled over to the next week.</a:t>
            </a:r>
          </a:p>
          <a:p>
            <a:pPr marL="0" lvl="0" indent="0" defTabSz="839788">
              <a:spcBef>
                <a:spcPct val="30000"/>
              </a:spcBef>
              <a:buClrTx/>
              <a:buSzTx/>
              <a:buNone/>
              <a:defRPr/>
            </a:pPr>
            <a:br>
              <a:rPr lang="en-US" sz="2400" dirty="0"/>
            </a:br>
            <a:endParaRPr lang="en-US" sz="2400" dirty="0"/>
          </a:p>
          <a:p>
            <a:endParaRPr lang="en-US" sz="2400" dirty="0"/>
          </a:p>
          <a:p>
            <a:endParaRPr lang="en-US" sz="2400" dirty="0"/>
          </a:p>
        </p:txBody>
      </p:sp>
    </p:spTree>
    <p:extLst>
      <p:ext uri="{BB962C8B-B14F-4D97-AF65-F5344CB8AC3E}">
        <p14:creationId xmlns:p14="http://schemas.microsoft.com/office/powerpoint/2010/main" val="20572556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Methods to Manage Technical Debts:</a:t>
            </a:r>
            <a:br>
              <a:rPr lang="en-US" dirty="0"/>
            </a:br>
            <a:r>
              <a:rPr lang="en-US" dirty="0"/>
              <a:t>Repay Technical Debts</a:t>
            </a:r>
          </a:p>
        </p:txBody>
      </p:sp>
      <p:sp>
        <p:nvSpPr>
          <p:cNvPr id="3" name="Content Placeholder 2"/>
          <p:cNvSpPr>
            <a:spLocks noGrp="1"/>
          </p:cNvSpPr>
          <p:nvPr>
            <p:ph idx="1"/>
          </p:nvPr>
        </p:nvSpPr>
        <p:spPr>
          <a:xfrm>
            <a:off x="412749" y="1676400"/>
            <a:ext cx="9036051" cy="4953000"/>
          </a:xfrm>
        </p:spPr>
        <p:txBody>
          <a:bodyPr/>
          <a:lstStyle/>
          <a:p>
            <a:r>
              <a:rPr lang="en-US" sz="2800" dirty="0"/>
              <a:t>An effective tactic is to periodically reserve a timeslot to deal with technical debt. </a:t>
            </a:r>
          </a:p>
          <a:p>
            <a:endParaRPr lang="en-US" sz="2400" dirty="0"/>
          </a:p>
          <a:p>
            <a:endParaRPr lang="en-US" sz="2400" dirty="0"/>
          </a:p>
          <a:p>
            <a:endParaRPr lang="en-US" sz="2400" dirty="0"/>
          </a:p>
          <a:p>
            <a:endParaRPr lang="en-US" sz="2400" dirty="0"/>
          </a:p>
          <a:p>
            <a:r>
              <a:rPr lang="en-US" sz="2800" dirty="0"/>
              <a:t>Longer time for refactoring to trade for a smaller number of refactoring cycles, and vice versa.</a:t>
            </a:r>
          </a:p>
          <a:p>
            <a:pPr lvl="1"/>
            <a:r>
              <a:rPr lang="en-US" sz="2400" dirty="0"/>
              <a:t>Prioritize refactoring tasks to address the critical areas first.</a:t>
            </a:r>
          </a:p>
          <a:p>
            <a:pPr lvl="1"/>
            <a:r>
              <a:rPr lang="en-US" sz="2400" dirty="0"/>
              <a:t>Involve product owners and stakeholders to get their perspectives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33</a:t>
            </a:fld>
            <a:endParaRPr lang="en-US"/>
          </a:p>
        </p:txBody>
      </p:sp>
      <p:grpSp>
        <p:nvGrpSpPr>
          <p:cNvPr id="19" name="Group 18"/>
          <p:cNvGrpSpPr/>
          <p:nvPr/>
        </p:nvGrpSpPr>
        <p:grpSpPr>
          <a:xfrm>
            <a:off x="1370012" y="2610505"/>
            <a:ext cx="7415534" cy="1313795"/>
            <a:chOff x="964878" y="2392085"/>
            <a:chExt cx="7415534" cy="1313795"/>
          </a:xfrm>
        </p:grpSpPr>
        <p:sp>
          <p:nvSpPr>
            <p:cNvPr id="5" name="Right Arrow 4"/>
            <p:cNvSpPr/>
            <p:nvPr/>
          </p:nvSpPr>
          <p:spPr bwMode="auto">
            <a:xfrm>
              <a:off x="1827212" y="2590800"/>
              <a:ext cx="6553200" cy="200681"/>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6" name="TextBox 5"/>
            <p:cNvSpPr txBox="1"/>
            <p:nvPr/>
          </p:nvSpPr>
          <p:spPr>
            <a:xfrm>
              <a:off x="964878" y="2392085"/>
              <a:ext cx="821059" cy="523220"/>
            </a:xfrm>
            <a:prstGeom prst="rect">
              <a:avLst/>
            </a:prstGeom>
            <a:noFill/>
          </p:spPr>
          <p:txBody>
            <a:bodyPr wrap="none" rtlCol="0">
              <a:spAutoFit/>
            </a:bodyPr>
            <a:lstStyle/>
            <a:p>
              <a:r>
                <a:rPr lang="en-US" dirty="0"/>
                <a:t>time</a:t>
              </a:r>
            </a:p>
          </p:txBody>
        </p:sp>
        <p:sp>
          <p:nvSpPr>
            <p:cNvPr id="7" name="Rectangle 6"/>
            <p:cNvSpPr/>
            <p:nvPr/>
          </p:nvSpPr>
          <p:spPr bwMode="auto">
            <a:xfrm>
              <a:off x="1827212" y="2943880"/>
              <a:ext cx="1371600" cy="762000"/>
            </a:xfrm>
            <a:prstGeom prst="rect">
              <a:avLst/>
            </a:pr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Feature development</a:t>
              </a:r>
            </a:p>
          </p:txBody>
        </p:sp>
        <p:sp>
          <p:nvSpPr>
            <p:cNvPr id="8" name="Rectangle 7"/>
            <p:cNvSpPr/>
            <p:nvPr/>
          </p:nvSpPr>
          <p:spPr bwMode="auto">
            <a:xfrm>
              <a:off x="3656012" y="3058180"/>
              <a:ext cx="1219200" cy="5334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refactoring</a:t>
              </a:r>
            </a:p>
          </p:txBody>
        </p:sp>
        <p:sp>
          <p:nvSpPr>
            <p:cNvPr id="11" name="Rectangle 10"/>
            <p:cNvSpPr/>
            <p:nvPr/>
          </p:nvSpPr>
          <p:spPr bwMode="auto">
            <a:xfrm>
              <a:off x="5332412" y="2943880"/>
              <a:ext cx="1371600" cy="762000"/>
            </a:xfrm>
            <a:prstGeom prst="rect">
              <a:avLst/>
            </a:pr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Feature development</a:t>
              </a:r>
            </a:p>
          </p:txBody>
        </p:sp>
        <p:sp>
          <p:nvSpPr>
            <p:cNvPr id="12" name="Rectangle 11"/>
            <p:cNvSpPr/>
            <p:nvPr/>
          </p:nvSpPr>
          <p:spPr bwMode="auto">
            <a:xfrm>
              <a:off x="7034211" y="3058180"/>
              <a:ext cx="1219200" cy="5334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refactoring</a:t>
              </a:r>
            </a:p>
          </p:txBody>
        </p:sp>
        <p:cxnSp>
          <p:nvCxnSpPr>
            <p:cNvPr id="10" name="Straight Arrow Connector 9"/>
            <p:cNvCxnSpPr/>
            <p:nvPr/>
          </p:nvCxnSpPr>
          <p:spPr bwMode="auto">
            <a:xfrm>
              <a:off x="3198812" y="3324880"/>
              <a:ext cx="457200"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a:off x="4875212" y="3324880"/>
              <a:ext cx="457200"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a:off x="6704012" y="3324880"/>
              <a:ext cx="330199"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35711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Methods to Manage Technical Debts: </a:t>
            </a:r>
            <a:br>
              <a:rPr lang="en-US" sz="3200" i="1" dirty="0"/>
            </a:br>
            <a:r>
              <a:rPr lang="en-US" dirty="0"/>
              <a:t>Discuss Technical Debts</a:t>
            </a:r>
          </a:p>
        </p:txBody>
      </p:sp>
      <p:sp>
        <p:nvSpPr>
          <p:cNvPr id="3" name="Content Placeholder 2"/>
          <p:cNvSpPr>
            <a:spLocks noGrp="1"/>
          </p:cNvSpPr>
          <p:nvPr>
            <p:ph idx="1"/>
          </p:nvPr>
        </p:nvSpPr>
        <p:spPr/>
        <p:txBody>
          <a:bodyPr/>
          <a:lstStyle/>
          <a:p>
            <a:r>
              <a:rPr lang="en-US" sz="2800" dirty="0"/>
              <a:t>Educate technical staff about business decision-making involved in the project</a:t>
            </a:r>
          </a:p>
          <a:p>
            <a:pPr lvl="1"/>
            <a:r>
              <a:rPr lang="en-US" sz="2400" dirty="0"/>
              <a:t>Fit developers into the business context</a:t>
            </a:r>
          </a:p>
          <a:p>
            <a:r>
              <a:rPr lang="en-US" sz="2800" dirty="0"/>
              <a:t>Educate business staff about technical decision-making</a:t>
            </a:r>
          </a:p>
          <a:p>
            <a:pPr lvl="1"/>
            <a:r>
              <a:rPr lang="en-US" sz="2400" dirty="0"/>
              <a:t>Also serve as an aspect of the inputs to their business or operational decisions</a:t>
            </a:r>
          </a:p>
          <a:p>
            <a:r>
              <a:rPr lang="en-US" sz="2800" dirty="0"/>
              <a:t>Raises awareness/transparency of important issues that are often covered up  </a:t>
            </a:r>
          </a:p>
          <a:p>
            <a:pPr lvl="1"/>
            <a:r>
              <a:rPr lang="en-US" sz="2400" dirty="0"/>
              <a:t>As a risk aversion measure</a:t>
            </a:r>
          </a:p>
          <a:p>
            <a:r>
              <a:rPr lang="en-US" sz="2800" dirty="0"/>
              <a:t> Allows TDs to be managed more explicitly and visually</a:t>
            </a:r>
          </a:p>
          <a:p>
            <a:pPr lvl="1"/>
            <a:r>
              <a:rPr lang="en-US" sz="2400" dirty="0"/>
              <a:t>As a starting point for a project to resolve them individually.</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34</a:t>
            </a:fld>
            <a:endParaRPr lang="en-US" dirty="0"/>
          </a:p>
        </p:txBody>
      </p:sp>
    </p:spTree>
    <p:extLst>
      <p:ext uri="{BB962C8B-B14F-4D97-AF65-F5344CB8AC3E}">
        <p14:creationId xmlns:p14="http://schemas.microsoft.com/office/powerpoint/2010/main" val="24959348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br>
              <a:rPr lang="en-US" dirty="0"/>
            </a:br>
            <a:r>
              <a:rPr lang="en-US" dirty="0"/>
              <a:t>Managing </a:t>
            </a:r>
            <a:br>
              <a:rPr lang="en-US" dirty="0"/>
            </a:br>
            <a:r>
              <a:rPr lang="en-US" dirty="0"/>
              <a:t>Technical Debt</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35</a:t>
            </a:fld>
            <a:endParaRPr lang="en-US"/>
          </a:p>
        </p:txBody>
      </p:sp>
    </p:spTree>
    <p:extLst>
      <p:ext uri="{BB962C8B-B14F-4D97-AF65-F5344CB8AC3E}">
        <p14:creationId xmlns:p14="http://schemas.microsoft.com/office/powerpoint/2010/main" val="35343257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796462" cy="1104900"/>
          </a:xfrm>
        </p:spPr>
        <p:txBody>
          <a:bodyPr/>
          <a:lstStyle/>
          <a:p>
            <a:r>
              <a:rPr lang="en-US" dirty="0"/>
              <a:t>Managing Technical Debts in Practice</a:t>
            </a:r>
          </a:p>
        </p:txBody>
      </p:sp>
      <p:sp>
        <p:nvSpPr>
          <p:cNvPr id="3" name="Content Placeholder 2"/>
          <p:cNvSpPr>
            <a:spLocks noGrp="1"/>
          </p:cNvSpPr>
          <p:nvPr>
            <p:ph idx="1"/>
          </p:nvPr>
        </p:nvSpPr>
        <p:spPr>
          <a:xfrm>
            <a:off x="412749" y="1497374"/>
            <a:ext cx="9415463" cy="4953000"/>
          </a:xfrm>
        </p:spPr>
        <p:txBody>
          <a:bodyPr/>
          <a:lstStyle/>
          <a:p>
            <a:r>
              <a:rPr lang="en-US" sz="2800" dirty="0"/>
              <a:t>Although developers may have a desire for better ways of doing all these things, and yet they do not do it.</a:t>
            </a:r>
          </a:p>
          <a:p>
            <a:r>
              <a:rPr lang="en-US" sz="2800" dirty="0"/>
              <a:t>Strategies in workplaces (from a survey [5] on 26 companies)</a:t>
            </a:r>
          </a:p>
          <a:p>
            <a:pPr marL="969963" lvl="1" indent="-457200">
              <a:buFont typeface="+mj-lt"/>
              <a:buAutoNum type="arabicPeriod"/>
            </a:pPr>
            <a:r>
              <a:rPr lang="en-US" sz="2400" dirty="0"/>
              <a:t>Do nothing—“if it </a:t>
            </a:r>
            <a:r>
              <a:rPr lang="en-US" sz="2400" dirty="0" err="1"/>
              <a:t>ain’t</a:t>
            </a:r>
            <a:r>
              <a:rPr lang="en-US" sz="2400" dirty="0"/>
              <a:t> broke, don’t fix it”—because the debt might never become visible to the customer.</a:t>
            </a:r>
          </a:p>
          <a:p>
            <a:pPr marL="969963" lvl="1" indent="-457200">
              <a:buFont typeface="+mj-lt"/>
              <a:buAutoNum type="arabicPeriod"/>
            </a:pPr>
            <a:r>
              <a:rPr lang="en-US" sz="2400" dirty="0"/>
              <a:t>Use a risk management approach to evaluating and prioritizing technical debt’s cost and value. E.g., allocate 5 to 10 percent of each release cycle to addressing technical debt.</a:t>
            </a:r>
          </a:p>
          <a:p>
            <a:pPr marL="969963" lvl="1" indent="-457200">
              <a:buFont typeface="+mj-lt"/>
              <a:buAutoNum type="arabicPeriod"/>
            </a:pPr>
            <a:r>
              <a:rPr lang="en-US" sz="2400" dirty="0"/>
              <a:t>Manage the expectations of customers and nontechnical stakeholders by making them equal partners and facilitating open dialogue about the debt’s implications.</a:t>
            </a:r>
          </a:p>
          <a:p>
            <a:pPr marL="969963" lvl="1" indent="-457200">
              <a:buFont typeface="+mj-lt"/>
              <a:buAutoNum type="arabicPeriod"/>
            </a:pPr>
            <a:r>
              <a:rPr lang="en-US" sz="2400" dirty="0"/>
              <a:t>Conduct audits with the development team to make technical debt visible and explicit; track it using a backlog/task board. </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36</a:t>
            </a:fld>
            <a:endParaRPr lang="en-US"/>
          </a:p>
        </p:txBody>
      </p:sp>
    </p:spTree>
    <p:extLst>
      <p:ext uri="{BB962C8B-B14F-4D97-AF65-F5344CB8AC3E}">
        <p14:creationId xmlns:p14="http://schemas.microsoft.com/office/powerpoint/2010/main" val="9176507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948862" cy="1104900"/>
          </a:xfrm>
        </p:spPr>
        <p:txBody>
          <a:bodyPr/>
          <a:lstStyle/>
          <a:p>
            <a:r>
              <a:rPr lang="en-US" sz="4000" dirty="0"/>
              <a:t>Managing Technical Debts in Practice [7]</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37</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1" y="1676400"/>
            <a:ext cx="9556163" cy="4114800"/>
          </a:xfrm>
          <a:prstGeom prst="rect">
            <a:avLst/>
          </a:prstGeom>
        </p:spPr>
      </p:pic>
      <p:sp>
        <p:nvSpPr>
          <p:cNvPr id="6" name="TextBox 5"/>
          <p:cNvSpPr txBox="1"/>
          <p:nvPr/>
        </p:nvSpPr>
        <p:spPr>
          <a:xfrm>
            <a:off x="531812" y="5708302"/>
            <a:ext cx="8763000" cy="830997"/>
          </a:xfrm>
          <a:prstGeom prst="rect">
            <a:avLst/>
          </a:prstGeom>
          <a:noFill/>
        </p:spPr>
        <p:txBody>
          <a:bodyPr wrap="square" rtlCol="0">
            <a:spAutoFit/>
          </a:bodyPr>
          <a:lstStyle/>
          <a:p>
            <a:r>
              <a:rPr lang="en-US" sz="2400" dirty="0"/>
              <a:t>Context of the survey [7] : 226 participants from 15 large organizations with different roles (developers, architects, managers)</a:t>
            </a:r>
          </a:p>
        </p:txBody>
      </p:sp>
      <p:cxnSp>
        <p:nvCxnSpPr>
          <p:cNvPr id="8" name="Straight Arrow Connector 7"/>
          <p:cNvCxnSpPr/>
          <p:nvPr/>
        </p:nvCxnSpPr>
        <p:spPr bwMode="auto">
          <a:xfrm>
            <a:off x="1674812" y="2667000"/>
            <a:ext cx="3733800" cy="0"/>
          </a:xfrm>
          <a:prstGeom prst="straightConnector1">
            <a:avLst/>
          </a:prstGeom>
          <a:ln w="5715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979612" y="2590800"/>
            <a:ext cx="1887183" cy="523220"/>
          </a:xfrm>
          <a:prstGeom prst="rect">
            <a:avLst/>
          </a:prstGeom>
          <a:noFill/>
          <a:ln>
            <a:noFill/>
          </a:ln>
        </p:spPr>
        <p:txBody>
          <a:bodyPr wrap="none" rtlCol="0">
            <a:spAutoFit/>
          </a:bodyPr>
          <a:lstStyle/>
          <a:p>
            <a:r>
              <a:rPr lang="en-HK" dirty="0">
                <a:solidFill>
                  <a:srgbClr val="92D050"/>
                </a:solidFill>
              </a:rPr>
              <a:t>We are here</a:t>
            </a:r>
          </a:p>
        </p:txBody>
      </p:sp>
    </p:spTree>
    <p:extLst>
      <p:ext uri="{BB962C8B-B14F-4D97-AF65-F5344CB8AC3E}">
        <p14:creationId xmlns:p14="http://schemas.microsoft.com/office/powerpoint/2010/main" val="976328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49" y="266700"/>
            <a:ext cx="9490075" cy="1104900"/>
          </a:xfrm>
        </p:spPr>
        <p:txBody>
          <a:bodyPr/>
          <a:lstStyle/>
          <a:p>
            <a:r>
              <a:rPr lang="en-US" sz="4000" dirty="0"/>
              <a:t>Managing Technical Debts in Practice [7]</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637" y="2209874"/>
            <a:ext cx="4448796" cy="2476846"/>
          </a:xfrm>
        </p:spPr>
      </p:pic>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38</a:t>
            </a:fld>
            <a:endParaRPr lang="en-US"/>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12" y="1676400"/>
            <a:ext cx="4477375" cy="3010320"/>
          </a:xfrm>
          <a:prstGeom prst="rect">
            <a:avLst/>
          </a:prstGeom>
        </p:spPr>
      </p:pic>
      <p:sp>
        <p:nvSpPr>
          <p:cNvPr id="10" name="TextBox 9"/>
          <p:cNvSpPr txBox="1"/>
          <p:nvPr/>
        </p:nvSpPr>
        <p:spPr>
          <a:xfrm>
            <a:off x="379412" y="5097222"/>
            <a:ext cx="9414757" cy="523220"/>
          </a:xfrm>
          <a:prstGeom prst="rect">
            <a:avLst/>
          </a:prstGeom>
          <a:noFill/>
        </p:spPr>
        <p:txBody>
          <a:bodyPr wrap="none" rtlCol="0">
            <a:spAutoFit/>
          </a:bodyPr>
          <a:lstStyle/>
          <a:p>
            <a:r>
              <a:rPr lang="en-US" dirty="0"/>
              <a:t>See the next two slides for the qualitative analysis on these tools</a:t>
            </a:r>
          </a:p>
        </p:txBody>
      </p:sp>
      <p:sp>
        <p:nvSpPr>
          <p:cNvPr id="3" name="Arrow: Down 2">
            <a:extLst>
              <a:ext uri="{FF2B5EF4-FFF2-40B4-BE49-F238E27FC236}">
                <a16:creationId xmlns:a16="http://schemas.microsoft.com/office/drawing/2014/main" id="{A876B65D-BEC3-45A7-9E00-1118F9648B2E}"/>
              </a:ext>
            </a:extLst>
          </p:cNvPr>
          <p:cNvSpPr/>
          <p:nvPr/>
        </p:nvSpPr>
        <p:spPr bwMode="auto">
          <a:xfrm>
            <a:off x="2360612" y="1828800"/>
            <a:ext cx="457200" cy="533400"/>
          </a:xfrm>
          <a:prstGeom prst="down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9" name="Arrow: Down 8">
            <a:extLst>
              <a:ext uri="{FF2B5EF4-FFF2-40B4-BE49-F238E27FC236}">
                <a16:creationId xmlns:a16="http://schemas.microsoft.com/office/drawing/2014/main" id="{618EFDA4-E9C5-4300-B463-55BD0B66B490}"/>
              </a:ext>
            </a:extLst>
          </p:cNvPr>
          <p:cNvSpPr/>
          <p:nvPr/>
        </p:nvSpPr>
        <p:spPr bwMode="auto">
          <a:xfrm>
            <a:off x="6986587" y="1878040"/>
            <a:ext cx="457200" cy="533400"/>
          </a:xfrm>
          <a:prstGeom prst="down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4EBC74FF-B9C6-40F3-A6EE-AE5BC4F36724}"/>
              </a:ext>
            </a:extLst>
          </p:cNvPr>
          <p:cNvSpPr txBox="1"/>
          <p:nvPr/>
        </p:nvSpPr>
        <p:spPr>
          <a:xfrm>
            <a:off x="1969427" y="1338590"/>
            <a:ext cx="1220206" cy="523220"/>
          </a:xfrm>
          <a:prstGeom prst="rect">
            <a:avLst/>
          </a:prstGeom>
          <a:noFill/>
        </p:spPr>
        <p:txBody>
          <a:bodyPr wrap="none" rtlCol="0">
            <a:spAutoFit/>
          </a:bodyPr>
          <a:lstStyle/>
          <a:p>
            <a:r>
              <a:rPr lang="en-US" dirty="0"/>
              <a:t>highest</a:t>
            </a:r>
          </a:p>
        </p:txBody>
      </p:sp>
      <p:sp>
        <p:nvSpPr>
          <p:cNvPr id="11" name="TextBox 10">
            <a:extLst>
              <a:ext uri="{FF2B5EF4-FFF2-40B4-BE49-F238E27FC236}">
                <a16:creationId xmlns:a16="http://schemas.microsoft.com/office/drawing/2014/main" id="{9CCF52BF-6092-40D2-8F47-ED9B2498E6C3}"/>
              </a:ext>
            </a:extLst>
          </p:cNvPr>
          <p:cNvSpPr txBox="1"/>
          <p:nvPr/>
        </p:nvSpPr>
        <p:spPr>
          <a:xfrm>
            <a:off x="6627812" y="1311630"/>
            <a:ext cx="1120820" cy="523220"/>
          </a:xfrm>
          <a:prstGeom prst="rect">
            <a:avLst/>
          </a:prstGeom>
          <a:noFill/>
        </p:spPr>
        <p:txBody>
          <a:bodyPr wrap="none" rtlCol="0">
            <a:spAutoFit/>
          </a:bodyPr>
          <a:lstStyle/>
          <a:p>
            <a:r>
              <a:rPr lang="en-US" dirty="0"/>
              <a:t>lowest</a:t>
            </a:r>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7055640" y="3024720"/>
              <a:ext cx="309960" cy="611640"/>
            </p14:xfrm>
          </p:contentPart>
        </mc:Choice>
        <mc:Fallback xmlns="">
          <p:pic>
            <p:nvPicPr>
              <p:cNvPr id="6" name="Ink 5"/>
              <p:cNvPicPr/>
              <p:nvPr/>
            </p:nvPicPr>
            <p:blipFill>
              <a:blip r:embed="rId5"/>
              <a:stretch>
                <a:fillRect/>
              </a:stretch>
            </p:blipFill>
            <p:spPr>
              <a:xfrm>
                <a:off x="7046280" y="3015360"/>
                <a:ext cx="328680" cy="630360"/>
              </a:xfrm>
              <a:prstGeom prst="rect">
                <a:avLst/>
              </a:prstGeom>
            </p:spPr>
          </p:pic>
        </mc:Fallback>
      </mc:AlternateContent>
    </p:spTree>
    <p:extLst>
      <p:ext uri="{BB962C8B-B14F-4D97-AF65-F5344CB8AC3E}">
        <p14:creationId xmlns:p14="http://schemas.microsoft.com/office/powerpoint/2010/main" val="66418046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49" y="266700"/>
            <a:ext cx="9490075" cy="1104900"/>
          </a:xfrm>
        </p:spPr>
        <p:txBody>
          <a:bodyPr/>
          <a:lstStyle/>
          <a:p>
            <a:r>
              <a:rPr lang="en-US" sz="4000" dirty="0"/>
              <a:t>Managing Technical Debts in Practice [7]</a:t>
            </a:r>
          </a:p>
        </p:txBody>
      </p:sp>
      <p:sp>
        <p:nvSpPr>
          <p:cNvPr id="3" name="Content Placeholder 2"/>
          <p:cNvSpPr>
            <a:spLocks noGrp="1"/>
          </p:cNvSpPr>
          <p:nvPr>
            <p:ph idx="1"/>
          </p:nvPr>
        </p:nvSpPr>
        <p:spPr>
          <a:xfrm>
            <a:off x="412749" y="1447800"/>
            <a:ext cx="9415463" cy="4953000"/>
          </a:xfrm>
        </p:spPr>
        <p:txBody>
          <a:bodyPr/>
          <a:lstStyle/>
          <a:p>
            <a:r>
              <a:rPr lang="en-US" sz="1800" b="1" dirty="0">
                <a:solidFill>
                  <a:srgbClr val="92D050"/>
                </a:solidFill>
              </a:rPr>
              <a:t>[Effective] Backlogs, static analyzers and “lint” programs </a:t>
            </a:r>
            <a:r>
              <a:rPr lang="en-US" sz="1800" dirty="0"/>
              <a:t>all </a:t>
            </a:r>
            <a:r>
              <a:rPr lang="en-US" sz="1800" b="1" dirty="0"/>
              <a:t>increase the tracking level</a:t>
            </a:r>
            <a:r>
              <a:rPr lang="en-US" sz="1800" dirty="0"/>
              <a:t>, but we cannot see a big difference (although static code analyzers seem to contribute better to the participants’ awareness). They are also the ones with the </a:t>
            </a:r>
            <a:r>
              <a:rPr lang="en-US" sz="1800" b="1" dirty="0">
                <a:solidFill>
                  <a:srgbClr val="92D050"/>
                </a:solidFill>
              </a:rPr>
              <a:t>least overhead</a:t>
            </a:r>
            <a:r>
              <a:rPr lang="en-US" sz="1800" dirty="0"/>
              <a:t>. They therefore seem to be considered the </a:t>
            </a:r>
            <a:r>
              <a:rPr lang="en-US" sz="1800" b="1" dirty="0">
                <a:solidFill>
                  <a:srgbClr val="92D050"/>
                </a:solidFill>
              </a:rPr>
              <a:t>best practices </a:t>
            </a:r>
            <a:r>
              <a:rPr lang="en-US" sz="1800" dirty="0"/>
              <a:t>at the moment </a:t>
            </a:r>
            <a:r>
              <a:rPr lang="en-US" sz="1800" b="1" dirty="0">
                <a:solidFill>
                  <a:srgbClr val="92D050"/>
                </a:solidFill>
              </a:rPr>
              <a:t>to track TD</a:t>
            </a:r>
            <a:r>
              <a:rPr lang="en-US" sz="1800" dirty="0"/>
              <a:t>.</a:t>
            </a:r>
          </a:p>
          <a:p>
            <a:pPr lvl="1"/>
            <a:r>
              <a:rPr lang="en-US" sz="1600" b="1" dirty="0">
                <a:solidFill>
                  <a:srgbClr val="92D050"/>
                </a:solidFill>
              </a:rPr>
              <a:t>[Effective] </a:t>
            </a:r>
            <a:r>
              <a:rPr lang="en-US" sz="1600" b="1" dirty="0">
                <a:solidFill>
                  <a:schemeClr val="bg2"/>
                </a:solidFill>
              </a:rPr>
              <a:t>Backlogs</a:t>
            </a:r>
            <a:r>
              <a:rPr lang="en-US" sz="1600" b="1" dirty="0">
                <a:solidFill>
                  <a:srgbClr val="92D050"/>
                </a:solidFill>
              </a:rPr>
              <a:t> are the most used tool </a:t>
            </a:r>
            <a:r>
              <a:rPr lang="en-US" sz="1600" dirty="0"/>
              <a:t>among the participants. In particular, the most used backlog tools are Jira, </a:t>
            </a:r>
            <a:r>
              <a:rPr lang="en-US" sz="1600" dirty="0" err="1"/>
              <a:t>Hansoft</a:t>
            </a:r>
            <a:r>
              <a:rPr lang="en-US" sz="1600" dirty="0"/>
              <a:t>, and Excel.</a:t>
            </a:r>
          </a:p>
          <a:p>
            <a:r>
              <a:rPr lang="en-US" sz="1800" b="1" dirty="0">
                <a:solidFill>
                  <a:srgbClr val="00B0F0"/>
                </a:solidFill>
              </a:rPr>
              <a:t>[Ineffective] Comments</a:t>
            </a:r>
            <a:r>
              <a:rPr lang="en-US" sz="1800" dirty="0">
                <a:solidFill>
                  <a:srgbClr val="00B0F0"/>
                </a:solidFill>
              </a:rPr>
              <a:t> </a:t>
            </a:r>
            <a:r>
              <a:rPr lang="en-US" sz="1800" dirty="0"/>
              <a:t>in the code help awareness, but they are </a:t>
            </a:r>
            <a:r>
              <a:rPr lang="en-US" sz="1800" b="1" dirty="0">
                <a:solidFill>
                  <a:srgbClr val="00B0F0"/>
                </a:solidFill>
              </a:rPr>
              <a:t>not considered tracking</a:t>
            </a:r>
            <a:r>
              <a:rPr lang="en-US" sz="1800" dirty="0"/>
              <a:t>, and they are used by just 1% of the respondents. This is probably because they are not used in a document that can be monitored by the team outside the code.</a:t>
            </a:r>
          </a:p>
          <a:p>
            <a:r>
              <a:rPr lang="en-US" sz="1800" b="1" dirty="0">
                <a:solidFill>
                  <a:srgbClr val="00B0F0"/>
                </a:solidFill>
              </a:rPr>
              <a:t>[Ineffective] Documentation</a:t>
            </a:r>
            <a:r>
              <a:rPr lang="en-US" sz="1800" dirty="0">
                <a:solidFill>
                  <a:srgbClr val="00B0F0"/>
                </a:solidFill>
              </a:rPr>
              <a:t> </a:t>
            </a:r>
            <a:r>
              <a:rPr lang="en-US" sz="1800" dirty="0"/>
              <a:t>increases TD awareness, but it is </a:t>
            </a:r>
            <a:r>
              <a:rPr lang="en-US" sz="1800" b="1" dirty="0"/>
              <a:t>not considered as a high level of tracking</a:t>
            </a:r>
            <a:r>
              <a:rPr lang="en-US" sz="1800" dirty="0"/>
              <a:t>, and it has the </a:t>
            </a:r>
            <a:r>
              <a:rPr lang="en-US" sz="1800" b="1" dirty="0">
                <a:solidFill>
                  <a:srgbClr val="00B0F0"/>
                </a:solidFill>
              </a:rPr>
              <a:t>highest overhead</a:t>
            </a:r>
            <a:r>
              <a:rPr lang="en-US" sz="1800" dirty="0"/>
              <a:t>. The main tools used here were Microsoft Excel or Word. We can infer that this practice is </a:t>
            </a:r>
            <a:r>
              <a:rPr lang="en-US" sz="1800" b="1" dirty="0">
                <a:solidFill>
                  <a:srgbClr val="0070C0"/>
                </a:solidFill>
              </a:rPr>
              <a:t>not recommendable </a:t>
            </a:r>
            <a:r>
              <a:rPr lang="en-US" sz="1800" dirty="0"/>
              <a:t>in comparison with the other ones.</a:t>
            </a:r>
          </a:p>
          <a:p>
            <a:r>
              <a:rPr lang="en-US" sz="1800" b="1" dirty="0">
                <a:solidFill>
                  <a:srgbClr val="00B0F0"/>
                </a:solidFill>
              </a:rPr>
              <a:t>[Ineffective] </a:t>
            </a:r>
            <a:r>
              <a:rPr lang="en-US" sz="1800" dirty="0"/>
              <a:t>Using a </a:t>
            </a:r>
            <a:r>
              <a:rPr lang="en-US" sz="1800" b="1" dirty="0">
                <a:solidFill>
                  <a:srgbClr val="00B0F0"/>
                </a:solidFill>
              </a:rPr>
              <a:t>bug system </a:t>
            </a:r>
            <a:r>
              <a:rPr lang="en-US" sz="1800" dirty="0"/>
              <a:t>for tracking TD is not considered as contributing to a better level of awareness or tracking compared to the other techniques, and it has a slightly higher overhead. We would infer that this is also</a:t>
            </a:r>
            <a:r>
              <a:rPr lang="en-US" sz="1800" b="1" dirty="0"/>
              <a:t> </a:t>
            </a:r>
            <a:r>
              <a:rPr lang="en-US" sz="1800" b="1" dirty="0">
                <a:solidFill>
                  <a:srgbClr val="00B0F0"/>
                </a:solidFill>
              </a:rPr>
              <a:t>not the best way </a:t>
            </a:r>
            <a:r>
              <a:rPr lang="en-US" sz="1800" b="1" dirty="0"/>
              <a:t>of tracking TD</a:t>
            </a:r>
            <a:r>
              <a:rPr lang="en-US" sz="1800" dirty="0"/>
              <a:t>.</a:t>
            </a:r>
          </a:p>
          <a:p>
            <a:r>
              <a:rPr lang="en-US" sz="1800" b="1" dirty="0">
                <a:solidFill>
                  <a:srgbClr val="00B0F0"/>
                </a:solidFill>
              </a:rPr>
              <a:t>[Ineffective] Test coverage </a:t>
            </a:r>
            <a:r>
              <a:rPr lang="en-US" sz="1800" b="1" dirty="0"/>
              <a:t>does </a:t>
            </a:r>
            <a:r>
              <a:rPr lang="en-US" sz="1800" b="1" dirty="0">
                <a:solidFill>
                  <a:srgbClr val="00B0F0"/>
                </a:solidFill>
              </a:rPr>
              <a:t>not</a:t>
            </a:r>
            <a:r>
              <a:rPr lang="en-US" sz="1800" dirty="0">
                <a:solidFill>
                  <a:srgbClr val="00B0F0"/>
                </a:solidFill>
              </a:rPr>
              <a:t> </a:t>
            </a:r>
            <a:r>
              <a:rPr lang="en-US" sz="1800" dirty="0"/>
              <a:t>seem to </a:t>
            </a:r>
            <a:r>
              <a:rPr lang="en-US" sz="1800" b="1" dirty="0">
                <a:solidFill>
                  <a:srgbClr val="00B0F0"/>
                </a:solidFill>
              </a:rPr>
              <a:t>contribute</a:t>
            </a:r>
            <a:r>
              <a:rPr lang="en-US" sz="1800" dirty="0">
                <a:solidFill>
                  <a:srgbClr val="00B0F0"/>
                </a:solidFill>
              </a:rPr>
              <a:t> </a:t>
            </a:r>
            <a:r>
              <a:rPr lang="en-US" sz="1800" dirty="0"/>
              <a:t>too much </a:t>
            </a:r>
            <a:r>
              <a:rPr lang="en-US" sz="1800" b="1" dirty="0">
                <a:solidFill>
                  <a:srgbClr val="00B0F0"/>
                </a:solidFill>
              </a:rPr>
              <a:t>to</a:t>
            </a:r>
            <a:r>
              <a:rPr lang="en-US" sz="1800" b="1" dirty="0"/>
              <a:t> the awareness and </a:t>
            </a:r>
            <a:r>
              <a:rPr lang="en-US" sz="1800" b="1" dirty="0">
                <a:solidFill>
                  <a:srgbClr val="00B0F0"/>
                </a:solidFill>
              </a:rPr>
              <a:t>tracking</a:t>
            </a:r>
            <a:r>
              <a:rPr lang="en-US" sz="1800" b="1" dirty="0"/>
              <a:t> level</a:t>
            </a:r>
            <a:r>
              <a:rPr lang="en-US" sz="1800" dirty="0"/>
              <a:t>, although it does not involve much overhead. This might be because test coverage is related to only a small part of TD.</a:t>
            </a:r>
          </a:p>
          <a:p>
            <a:pPr marL="0" indent="0">
              <a:buNone/>
            </a:pPr>
            <a:endParaRPr lang="en-US" sz="1800" dirty="0"/>
          </a:p>
        </p:txBody>
      </p:sp>
    </p:spTree>
    <p:extLst>
      <p:ext uri="{BB962C8B-B14F-4D97-AF65-F5344CB8AC3E}">
        <p14:creationId xmlns:p14="http://schemas.microsoft.com/office/powerpoint/2010/main" val="16824637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E867-7440-4F0C-976F-610D61368D62}"/>
              </a:ext>
            </a:extLst>
          </p:cNvPr>
          <p:cNvSpPr>
            <a:spLocks noGrp="1"/>
          </p:cNvSpPr>
          <p:nvPr>
            <p:ph type="title"/>
          </p:nvPr>
        </p:nvSpPr>
        <p:spPr/>
        <p:txBody>
          <a:bodyPr/>
          <a:lstStyle/>
          <a:p>
            <a:r>
              <a:rPr lang="en-US" dirty="0"/>
              <a:t>Examples</a:t>
            </a:r>
          </a:p>
        </p:txBody>
      </p:sp>
      <p:sp>
        <p:nvSpPr>
          <p:cNvPr id="4" name="Slide Number Placeholder 3">
            <a:extLst>
              <a:ext uri="{FF2B5EF4-FFF2-40B4-BE49-F238E27FC236}">
                <a16:creationId xmlns:a16="http://schemas.microsoft.com/office/drawing/2014/main" id="{4FB0D325-D136-4907-8B5D-E0E97E1499BA}"/>
              </a:ext>
            </a:extLst>
          </p:cNvPr>
          <p:cNvSpPr>
            <a:spLocks noGrp="1"/>
          </p:cNvSpPr>
          <p:nvPr>
            <p:ph type="sldNum" sz="quarter" idx="12"/>
          </p:nvPr>
        </p:nvSpPr>
        <p:spPr>
          <a:xfrm>
            <a:off x="7427913" y="6400800"/>
            <a:ext cx="2062162" cy="457200"/>
          </a:xfrm>
        </p:spPr>
        <p:txBody>
          <a:bodyPr/>
          <a:lstStyle/>
          <a:p>
            <a:pPr>
              <a:defRPr/>
            </a:pPr>
            <a:fld id="{63B8F44C-0EDE-4D7D-9086-BD1CF3CE7AF7}" type="slidenum">
              <a:rPr lang="en-US" smtClean="0"/>
              <a:pPr>
                <a:defRPr/>
              </a:pPr>
              <a:t>4</a:t>
            </a:fld>
            <a:endParaRPr lang="en-US"/>
          </a:p>
        </p:txBody>
      </p:sp>
      <p:pic>
        <p:nvPicPr>
          <p:cNvPr id="2050" name="Picture 2" descr="https://media.springernature.com/original/springer-static/image/chp%3A10.1007%2F978-3-319-57633-6_6/MediaObjects/449471_1_En_6_Fig1_HTML.gif">
            <a:extLst>
              <a:ext uri="{FF2B5EF4-FFF2-40B4-BE49-F238E27FC236}">
                <a16:creationId xmlns:a16="http://schemas.microsoft.com/office/drawing/2014/main" id="{2B67D93F-43C9-4F95-8BB6-DF24A94F5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1981200"/>
            <a:ext cx="260985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63E1229-B31F-4331-A434-8744D9F796E9}"/>
              </a:ext>
            </a:extLst>
          </p:cNvPr>
          <p:cNvSpPr/>
          <p:nvPr/>
        </p:nvSpPr>
        <p:spPr>
          <a:xfrm>
            <a:off x="150812" y="1463296"/>
            <a:ext cx="4753224" cy="523220"/>
          </a:xfrm>
          <a:prstGeom prst="rect">
            <a:avLst/>
          </a:prstGeom>
        </p:spPr>
        <p:txBody>
          <a:bodyPr wrap="none">
            <a:spAutoFit/>
          </a:bodyPr>
          <a:lstStyle/>
          <a:p>
            <a:r>
              <a:rPr lang="en-US" dirty="0">
                <a:solidFill>
                  <a:srgbClr val="333333"/>
                </a:solidFill>
                <a:latin typeface="Georgia" panose="02040502050405020303" pitchFamily="18" charset="0"/>
              </a:rPr>
              <a:t>Technical debt in task board </a:t>
            </a:r>
            <a:endParaRPr lang="en-US" dirty="0"/>
          </a:p>
        </p:txBody>
      </p:sp>
      <p:pic>
        <p:nvPicPr>
          <p:cNvPr id="3074" name="Picture 2" descr="img_3915">
            <a:extLst>
              <a:ext uri="{FF2B5EF4-FFF2-40B4-BE49-F238E27FC236}">
                <a16:creationId xmlns:a16="http://schemas.microsoft.com/office/drawing/2014/main" id="{8037DA15-E86F-43AB-882A-894E2DCAC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4307706"/>
            <a:ext cx="3050603" cy="22835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DCF260-8B8D-4728-805F-180C47803231}"/>
              </a:ext>
            </a:extLst>
          </p:cNvPr>
          <p:cNvSpPr txBox="1"/>
          <p:nvPr/>
        </p:nvSpPr>
        <p:spPr>
          <a:xfrm>
            <a:off x="379412" y="6615301"/>
            <a:ext cx="4952198" cy="261610"/>
          </a:xfrm>
          <a:prstGeom prst="rect">
            <a:avLst/>
          </a:prstGeom>
          <a:noFill/>
        </p:spPr>
        <p:txBody>
          <a:bodyPr wrap="square">
            <a:spAutoFit/>
          </a:bodyPr>
          <a:lstStyle/>
          <a:p>
            <a:r>
              <a:rPr lang="en-HK" sz="1100" dirty="0"/>
              <a:t>https://theagilepmo.blog/2016/12/30/technical-debt-visualised-using-cost-of-delay/</a:t>
            </a:r>
          </a:p>
        </p:txBody>
      </p:sp>
      <p:pic>
        <p:nvPicPr>
          <p:cNvPr id="7" name="Picture 6">
            <a:extLst>
              <a:ext uri="{FF2B5EF4-FFF2-40B4-BE49-F238E27FC236}">
                <a16:creationId xmlns:a16="http://schemas.microsoft.com/office/drawing/2014/main" id="{BCD42D30-05AD-472A-B55D-E241A4EDE79B}"/>
              </a:ext>
            </a:extLst>
          </p:cNvPr>
          <p:cNvPicPr>
            <a:picLocks noChangeAspect="1"/>
          </p:cNvPicPr>
          <p:nvPr/>
        </p:nvPicPr>
        <p:blipFill rotWithShape="1">
          <a:blip r:embed="rId4"/>
          <a:srcRect l="17682" t="2909"/>
          <a:stretch/>
        </p:blipFill>
        <p:spPr>
          <a:xfrm>
            <a:off x="3499417" y="2010517"/>
            <a:ext cx="6324457" cy="3252600"/>
          </a:xfrm>
          <a:prstGeom prst="rect">
            <a:avLst/>
          </a:prstGeom>
        </p:spPr>
      </p:pic>
      <p:sp>
        <p:nvSpPr>
          <p:cNvPr id="15" name="TextBox 14">
            <a:extLst>
              <a:ext uri="{FF2B5EF4-FFF2-40B4-BE49-F238E27FC236}">
                <a16:creationId xmlns:a16="http://schemas.microsoft.com/office/drawing/2014/main" id="{FCB52887-084B-40FB-B1A5-9780F646FC4D}"/>
              </a:ext>
            </a:extLst>
          </p:cNvPr>
          <p:cNvSpPr txBox="1"/>
          <p:nvPr/>
        </p:nvSpPr>
        <p:spPr>
          <a:xfrm>
            <a:off x="3499416" y="5293821"/>
            <a:ext cx="6557395" cy="261610"/>
          </a:xfrm>
          <a:prstGeom prst="rect">
            <a:avLst/>
          </a:prstGeom>
          <a:noFill/>
        </p:spPr>
        <p:txBody>
          <a:bodyPr wrap="square">
            <a:spAutoFit/>
          </a:bodyPr>
          <a:lstStyle/>
          <a:p>
            <a:r>
              <a:rPr lang="en-HK" sz="1100" dirty="0"/>
              <a:t>https://addshore.com/2021/06/tackling-technical-debt-big-and-small-in-wikidata-and-wikibase/</a:t>
            </a:r>
          </a:p>
        </p:txBody>
      </p:sp>
    </p:spTree>
    <p:extLst>
      <p:ext uri="{BB962C8B-B14F-4D97-AF65-F5344CB8AC3E}">
        <p14:creationId xmlns:p14="http://schemas.microsoft.com/office/powerpoint/2010/main" val="387479765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Resources</a:t>
            </a:r>
          </a:p>
        </p:txBody>
      </p:sp>
      <p:sp>
        <p:nvSpPr>
          <p:cNvPr id="3" name="Content Placeholder 2"/>
          <p:cNvSpPr>
            <a:spLocks noGrp="1"/>
          </p:cNvSpPr>
          <p:nvPr>
            <p:ph idx="1"/>
          </p:nvPr>
        </p:nvSpPr>
        <p:spPr>
          <a:xfrm>
            <a:off x="150812" y="1600200"/>
            <a:ext cx="9036050" cy="4953000"/>
          </a:xfrm>
        </p:spPr>
        <p:txBody>
          <a:bodyPr/>
          <a:lstStyle/>
          <a:p>
            <a:pPr marL="514350" indent="-514350">
              <a:buFont typeface="+mj-lt"/>
              <a:buAutoNum type="arabicPeriod"/>
            </a:pPr>
            <a:r>
              <a:rPr lang="en-US" sz="1400" dirty="0"/>
              <a:t>Ward Cunningham. 1992. The </a:t>
            </a:r>
            <a:r>
              <a:rPr lang="en-US" sz="1400" dirty="0" err="1"/>
              <a:t>WyCash</a:t>
            </a:r>
            <a:r>
              <a:rPr lang="en-US" sz="1400" dirty="0"/>
              <a:t> portfolio management system. In Addendum to the proceedings on Object-oriented programming systems, languages, and applications (Addendum) (OOPSLA '92), Jerry L. Archibald and Mark C. Wilkes (Eds.). ACM, New York, NY, USA, 29-30. DOI=http://dx.doi.org/10.1145/157709.157715</a:t>
            </a:r>
          </a:p>
          <a:p>
            <a:pPr marL="514350" indent="-514350">
              <a:buFont typeface="+mj-lt"/>
              <a:buAutoNum type="arabicPeriod"/>
            </a:pPr>
            <a:r>
              <a:rPr lang="en-US" sz="1400" dirty="0"/>
              <a:t>S. McConnell, "Managing technical debt (slides)," in Workshop on Managing Technical Debt (part of ICSE 2013): IEEE, 2013</a:t>
            </a:r>
          </a:p>
          <a:p>
            <a:pPr marL="977900" lvl="1" indent="-514350"/>
            <a:r>
              <a:rPr lang="en-US" sz="1100" dirty="0"/>
              <a:t>http://2013.icse-conferences.org/documents/publicity/MTD-WS-McConnell-slides.pdf</a:t>
            </a:r>
          </a:p>
          <a:p>
            <a:pPr marL="514350" indent="-514350">
              <a:buFont typeface="+mj-lt"/>
              <a:buAutoNum type="arabicPeriod"/>
            </a:pPr>
            <a:r>
              <a:rPr lang="en-US" sz="1400" dirty="0"/>
              <a:t>Philippe </a:t>
            </a:r>
            <a:r>
              <a:rPr lang="en-US" sz="1400" dirty="0" err="1"/>
              <a:t>Kruchten</a:t>
            </a:r>
            <a:r>
              <a:rPr lang="en-US" sz="1400" dirty="0"/>
              <a:t>, Robert L. Nord, and </a:t>
            </a:r>
            <a:r>
              <a:rPr lang="en-US" sz="1400" dirty="0" err="1"/>
              <a:t>Ipek</a:t>
            </a:r>
            <a:r>
              <a:rPr lang="en-US" sz="1400" dirty="0"/>
              <a:t> </a:t>
            </a:r>
            <a:r>
              <a:rPr lang="en-US" sz="1400" dirty="0" err="1"/>
              <a:t>Ozkaya</a:t>
            </a:r>
            <a:r>
              <a:rPr lang="en-US" sz="1400" dirty="0"/>
              <a:t>. 2012. Technical Debt: From Metaphor to Theory and Practice. IEEE </a:t>
            </a:r>
            <a:r>
              <a:rPr lang="en-US" sz="1400" dirty="0" err="1"/>
              <a:t>Softw</a:t>
            </a:r>
            <a:r>
              <a:rPr lang="en-US" sz="1400" dirty="0"/>
              <a:t>. 29, 6 (November 2012), 18-21. DOI: </a:t>
            </a:r>
            <a:r>
              <a:rPr lang="en-US" sz="1400" dirty="0">
                <a:hlinkClick r:id="rId3"/>
              </a:rPr>
              <a:t>https://doi.org/10.1109/MS.2012.167</a:t>
            </a:r>
            <a:endParaRPr lang="en-US" sz="1400" dirty="0"/>
          </a:p>
          <a:p>
            <a:pPr marL="514350" indent="-514350">
              <a:buFont typeface="+mj-lt"/>
              <a:buAutoNum type="arabicPeriod"/>
            </a:pPr>
            <a:r>
              <a:rPr lang="en-US" sz="1400" dirty="0"/>
              <a:t>Chris Sterling, 2010. Managing Software Debt: Building for Inevitable Change. Addison-Wesley Professional; 1 edition, ISBN-10: 0321948610. [a good resource to know technical debts]</a:t>
            </a:r>
          </a:p>
          <a:p>
            <a:pPr marL="514350" indent="-514350">
              <a:buFont typeface="+mj-lt"/>
              <a:buAutoNum type="arabicPeriod"/>
            </a:pPr>
            <a:r>
              <a:rPr lang="en-US" sz="1400" dirty="0"/>
              <a:t>Lim, N. </a:t>
            </a:r>
            <a:r>
              <a:rPr lang="en-US" sz="1400" dirty="0" err="1"/>
              <a:t>Taksande</a:t>
            </a:r>
            <a:r>
              <a:rPr lang="en-US" sz="1400" dirty="0"/>
              <a:t>, and C. Seaman, “A balancing act: What software practitioners have to say about technical debt,” IEEE Software.  DOI: 10.1109/MS.2012.130</a:t>
            </a:r>
          </a:p>
          <a:p>
            <a:pPr marL="514350" indent="-514350">
              <a:buFont typeface="+mj-lt"/>
              <a:buAutoNum type="arabicPeriod"/>
            </a:pPr>
            <a:r>
              <a:rPr lang="en-US" sz="1400" dirty="0" err="1"/>
              <a:t>Jesper</a:t>
            </a:r>
            <a:r>
              <a:rPr lang="en-US" sz="1400" dirty="0"/>
              <a:t> </a:t>
            </a:r>
            <a:r>
              <a:rPr lang="en-US" sz="1400" dirty="0" err="1"/>
              <a:t>Boeg</a:t>
            </a:r>
            <a:r>
              <a:rPr lang="en-US" sz="1400" dirty="0"/>
              <a:t>, Successfully balancing technical debt and new features – staying in the “flow-zone” or how to get back in there. </a:t>
            </a:r>
            <a:r>
              <a:rPr lang="en-US" sz="1400" dirty="0">
                <a:hlinkClick r:id="rId4"/>
              </a:rPr>
              <a:t>http://agileupgrade.com/successfully-balancing-technical-depth-and-new-features-staying-in-the-flow-zone-or-how-to-get-back-in-there/</a:t>
            </a:r>
            <a:endParaRPr lang="en-US" sz="1400" dirty="0"/>
          </a:p>
          <a:p>
            <a:pPr marL="514350" indent="-514350">
              <a:buFont typeface="+mj-lt"/>
              <a:buAutoNum type="arabicPeriod"/>
            </a:pPr>
            <a:r>
              <a:rPr lang="en-US" sz="1400" dirty="0"/>
              <a:t>Antonio Martini, </a:t>
            </a:r>
            <a:r>
              <a:rPr lang="en-US" sz="1400" dirty="0" err="1"/>
              <a:t>Tersese</a:t>
            </a:r>
            <a:r>
              <a:rPr lang="en-US" sz="1400" dirty="0"/>
              <a:t> </a:t>
            </a:r>
            <a:r>
              <a:rPr lang="en-US" sz="1400" dirty="0" err="1"/>
              <a:t>Besker</a:t>
            </a:r>
            <a:r>
              <a:rPr lang="en-US" sz="1400" dirty="0"/>
              <a:t>, Jan Bosch:  Technical Debt tracking: Current state of practice: A survey and multiple case study in 15 large organizations. Sci. </a:t>
            </a:r>
            <a:r>
              <a:rPr lang="en-US" sz="1400" dirty="0" err="1"/>
              <a:t>Comput</a:t>
            </a:r>
            <a:r>
              <a:rPr lang="en-US" sz="1400" dirty="0"/>
              <a:t>. Program. 163: 42-61 (2018)</a:t>
            </a:r>
          </a:p>
          <a:p>
            <a:pPr marL="514350" indent="-514350">
              <a:buFont typeface="+mj-lt"/>
              <a:buAutoNum type="arabicPeriod"/>
            </a:pPr>
            <a:r>
              <a:rPr lang="en-HK" sz="1400" dirty="0" err="1"/>
              <a:t>Terese</a:t>
            </a:r>
            <a:r>
              <a:rPr lang="en-HK" sz="1400" dirty="0"/>
              <a:t> </a:t>
            </a:r>
            <a:r>
              <a:rPr lang="en-HK" sz="1400" dirty="0" err="1"/>
              <a:t>Besker</a:t>
            </a:r>
            <a:r>
              <a:rPr lang="en-HK" sz="1400" dirty="0"/>
              <a:t>, Antonio Martini, and Jan Bosch. 2019. Technical debt triage in backlog management. In Proceedings of the Second International Conference on Technical Debt (</a:t>
            </a:r>
            <a:r>
              <a:rPr lang="en-HK" sz="1400" dirty="0" err="1"/>
              <a:t>TechDebt</a:t>
            </a:r>
            <a:r>
              <a:rPr lang="en-HK" sz="1400" dirty="0"/>
              <a:t> '19). IEEE Press, Piscataway, NJ, USA, 13-22. DOI: https://doi.org/10.1109/TechDebt.2019.00010</a:t>
            </a:r>
            <a:br>
              <a:rPr lang="en-US" sz="1400" dirty="0"/>
            </a:br>
            <a:endParaRPr lang="en-US" sz="14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40</a:t>
            </a:fld>
            <a:endParaRPr lang="en-US" dirty="0"/>
          </a:p>
        </p:txBody>
      </p:sp>
    </p:spTree>
    <p:extLst>
      <p:ext uri="{BB962C8B-B14F-4D97-AF65-F5344CB8AC3E}">
        <p14:creationId xmlns:p14="http://schemas.microsoft.com/office/powerpoint/2010/main" val="18640578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Technical Debt in Media</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5</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DD6CBCD1-12EE-493E-98D3-DAB4BA75F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 y="1494448"/>
            <a:ext cx="5786467" cy="4982552"/>
          </a:xfrm>
          <a:prstGeom prst="rect">
            <a:avLst/>
          </a:prstGeom>
        </p:spPr>
      </p:pic>
      <p:sp>
        <p:nvSpPr>
          <p:cNvPr id="9" name="Arrow: Right 8">
            <a:extLst>
              <a:ext uri="{FF2B5EF4-FFF2-40B4-BE49-F238E27FC236}">
                <a16:creationId xmlns:a16="http://schemas.microsoft.com/office/drawing/2014/main" id="{760B54BE-F1C6-4983-AA5B-8373AEEC20AA}"/>
              </a:ext>
            </a:extLst>
          </p:cNvPr>
          <p:cNvSpPr/>
          <p:nvPr/>
        </p:nvSpPr>
        <p:spPr bwMode="auto">
          <a:xfrm>
            <a:off x="-382588" y="5774356"/>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pic>
        <p:nvPicPr>
          <p:cNvPr id="13" name="Picture 12" descr="Text&#10;&#10;Description automatically generated">
            <a:extLst>
              <a:ext uri="{FF2B5EF4-FFF2-40B4-BE49-F238E27FC236}">
                <a16:creationId xmlns:a16="http://schemas.microsoft.com/office/drawing/2014/main" id="{0D99A8EB-8454-4011-B1B2-841644482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812" y="1600200"/>
            <a:ext cx="5477993" cy="3170820"/>
          </a:xfrm>
          <a:prstGeom prst="rect">
            <a:avLst/>
          </a:prstGeom>
        </p:spPr>
      </p:pic>
      <p:pic>
        <p:nvPicPr>
          <p:cNvPr id="15" name="Picture 14">
            <a:extLst>
              <a:ext uri="{FF2B5EF4-FFF2-40B4-BE49-F238E27FC236}">
                <a16:creationId xmlns:a16="http://schemas.microsoft.com/office/drawing/2014/main" id="{9995D175-E7AA-42A9-B830-DBE55327C120}"/>
              </a:ext>
            </a:extLst>
          </p:cNvPr>
          <p:cNvPicPr>
            <a:picLocks noChangeAspect="1"/>
          </p:cNvPicPr>
          <p:nvPr/>
        </p:nvPicPr>
        <p:blipFill>
          <a:blip r:embed="rId4"/>
          <a:stretch>
            <a:fillRect/>
          </a:stretch>
        </p:blipFill>
        <p:spPr>
          <a:xfrm>
            <a:off x="7999412" y="956371"/>
            <a:ext cx="2419350" cy="520981"/>
          </a:xfrm>
          <a:prstGeom prst="rect">
            <a:avLst/>
          </a:prstGeom>
        </p:spPr>
      </p:pic>
      <p:sp>
        <p:nvSpPr>
          <p:cNvPr id="16" name="Arrow: Right 15">
            <a:extLst>
              <a:ext uri="{FF2B5EF4-FFF2-40B4-BE49-F238E27FC236}">
                <a16:creationId xmlns:a16="http://schemas.microsoft.com/office/drawing/2014/main" id="{53FF0454-9949-44EC-8D21-3BDFC0F1D549}"/>
              </a:ext>
            </a:extLst>
          </p:cNvPr>
          <p:cNvSpPr/>
          <p:nvPr/>
        </p:nvSpPr>
        <p:spPr bwMode="auto">
          <a:xfrm>
            <a:off x="4456113" y="2804610"/>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17" name="Arrow: Right 16">
            <a:extLst>
              <a:ext uri="{FF2B5EF4-FFF2-40B4-BE49-F238E27FC236}">
                <a16:creationId xmlns:a16="http://schemas.microsoft.com/office/drawing/2014/main" id="{5A75AC83-2C38-4AE8-97D9-CF40990C66F9}"/>
              </a:ext>
            </a:extLst>
          </p:cNvPr>
          <p:cNvSpPr/>
          <p:nvPr/>
        </p:nvSpPr>
        <p:spPr bwMode="auto">
          <a:xfrm>
            <a:off x="4469163" y="4114772"/>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434343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 of </a:t>
            </a:r>
            <a:br>
              <a:rPr lang="en-US" dirty="0"/>
            </a:br>
            <a:r>
              <a:rPr lang="en-US" dirty="0"/>
              <a:t>Technical Debt in Media</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6</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256" y="2590800"/>
            <a:ext cx="4574027" cy="2691892"/>
          </a:xfrm>
          <a:prstGeom prst="rect">
            <a:avLst/>
          </a:prstGeom>
        </p:spPr>
      </p:pic>
      <p:pic>
        <p:nvPicPr>
          <p:cNvPr id="11" name="Content Placeholder 10"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90769"/>
          <a:stretch/>
        </p:blipFill>
        <p:spPr>
          <a:xfrm>
            <a:off x="412750" y="1524000"/>
            <a:ext cx="4342086" cy="457200"/>
          </a:xfrm>
        </p:spPr>
      </p:pic>
      <p:pic>
        <p:nvPicPr>
          <p:cNvPr id="12" name="Content Placeholder 10" descr="Screen Clipping"/>
          <p:cNvPicPr>
            <a:picLocks noChangeAspect="1"/>
          </p:cNvPicPr>
          <p:nvPr/>
        </p:nvPicPr>
        <p:blipFill rotWithShape="1">
          <a:blip r:embed="rId3">
            <a:extLst>
              <a:ext uri="{28A0092B-C50C-407E-A947-70E740481C1C}">
                <a14:useLocalDpi xmlns:a14="http://schemas.microsoft.com/office/drawing/2010/main" val="0"/>
              </a:ext>
            </a:extLst>
          </a:blip>
          <a:srcRect t="37941"/>
          <a:stretch/>
        </p:blipFill>
        <p:spPr bwMode="auto">
          <a:xfrm>
            <a:off x="388888" y="1981200"/>
            <a:ext cx="4342086" cy="307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rrow: Right 12">
            <a:extLst>
              <a:ext uri="{FF2B5EF4-FFF2-40B4-BE49-F238E27FC236}">
                <a16:creationId xmlns:a16="http://schemas.microsoft.com/office/drawing/2014/main" id="{6C03FC59-EE3D-D2A1-BFD7-7CEF3EF0F4AA}"/>
              </a:ext>
            </a:extLst>
          </p:cNvPr>
          <p:cNvSpPr/>
          <p:nvPr/>
        </p:nvSpPr>
        <p:spPr bwMode="auto">
          <a:xfrm>
            <a:off x="4056481" y="4882212"/>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14" name="Arrow: Right 13">
            <a:extLst>
              <a:ext uri="{FF2B5EF4-FFF2-40B4-BE49-F238E27FC236}">
                <a16:creationId xmlns:a16="http://schemas.microsoft.com/office/drawing/2014/main" id="{EAFA8E78-976D-5D4C-781F-4EC7C97ABB16}"/>
              </a:ext>
            </a:extLst>
          </p:cNvPr>
          <p:cNvSpPr/>
          <p:nvPr/>
        </p:nvSpPr>
        <p:spPr bwMode="auto">
          <a:xfrm>
            <a:off x="347026" y="3733800"/>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059027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 name="Picture 16" descr="Graphical user interface&#10;&#10;Description automatically generated">
            <a:extLst>
              <a:ext uri="{FF2B5EF4-FFF2-40B4-BE49-F238E27FC236}">
                <a16:creationId xmlns:a16="http://schemas.microsoft.com/office/drawing/2014/main" id="{8E2CAC12-7670-1B86-7959-797F91E5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2223" y="1361049"/>
            <a:ext cx="2881718" cy="4114800"/>
          </a:xfrm>
          <a:prstGeom prst="rect">
            <a:avLst/>
          </a:prstGeom>
        </p:spPr>
      </p:pic>
      <p:sp>
        <p:nvSpPr>
          <p:cNvPr id="18" name="Arrow: Right 17">
            <a:extLst>
              <a:ext uri="{FF2B5EF4-FFF2-40B4-BE49-F238E27FC236}">
                <a16:creationId xmlns:a16="http://schemas.microsoft.com/office/drawing/2014/main" id="{AFF025FA-5BD3-600E-0461-12E7074932C6}"/>
              </a:ext>
            </a:extLst>
          </p:cNvPr>
          <p:cNvSpPr/>
          <p:nvPr/>
        </p:nvSpPr>
        <p:spPr bwMode="auto">
          <a:xfrm>
            <a:off x="2031901" y="1818249"/>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2" name="Title 1">
            <a:extLst>
              <a:ext uri="{FF2B5EF4-FFF2-40B4-BE49-F238E27FC236}">
                <a16:creationId xmlns:a16="http://schemas.microsoft.com/office/drawing/2014/main" id="{9C0ED079-D631-F30B-F078-900A461826B4}"/>
              </a:ext>
            </a:extLst>
          </p:cNvPr>
          <p:cNvSpPr>
            <a:spLocks noGrp="1"/>
          </p:cNvSpPr>
          <p:nvPr>
            <p:ph type="title"/>
          </p:nvPr>
        </p:nvSpPr>
        <p:spPr/>
        <p:txBody>
          <a:bodyPr/>
          <a:lstStyle/>
          <a:p>
            <a:r>
              <a:rPr lang="en-US" dirty="0"/>
              <a:t>Solutions to Technical Debt in Media</a:t>
            </a:r>
            <a:endParaRPr lang="en-HK" dirty="0"/>
          </a:p>
        </p:txBody>
      </p:sp>
      <p:sp>
        <p:nvSpPr>
          <p:cNvPr id="4" name="Slide Number Placeholder 3">
            <a:extLst>
              <a:ext uri="{FF2B5EF4-FFF2-40B4-BE49-F238E27FC236}">
                <a16:creationId xmlns:a16="http://schemas.microsoft.com/office/drawing/2014/main" id="{7420FB13-04EC-CC4F-4F64-A55A273FC28B}"/>
              </a:ext>
            </a:extLst>
          </p:cNvPr>
          <p:cNvSpPr>
            <a:spLocks noGrp="1"/>
          </p:cNvSpPr>
          <p:nvPr>
            <p:ph type="sldNum" sz="quarter" idx="12"/>
          </p:nvPr>
        </p:nvSpPr>
        <p:spPr/>
        <p:txBody>
          <a:bodyPr/>
          <a:lstStyle/>
          <a:p>
            <a:pPr>
              <a:defRPr/>
            </a:pPr>
            <a:fld id="{63B8F44C-0EDE-4D7D-9086-BD1CF3CE7AF7}" type="slidenum">
              <a:rPr lang="en-US" smtClean="0"/>
              <a:pPr>
                <a:defRPr/>
              </a:pPr>
              <a:t>7</a:t>
            </a:fld>
            <a:endParaRPr lang="en-US"/>
          </a:p>
        </p:txBody>
      </p:sp>
      <p:pic>
        <p:nvPicPr>
          <p:cNvPr id="10" name="Picture 9" descr="A screenshot of a computer&#10;&#10;Description automatically generated">
            <a:extLst>
              <a:ext uri="{FF2B5EF4-FFF2-40B4-BE49-F238E27FC236}">
                <a16:creationId xmlns:a16="http://schemas.microsoft.com/office/drawing/2014/main" id="{1CD9B67E-D82B-C7F6-E0CF-A2495EF6F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812" y="1546274"/>
            <a:ext cx="4590703" cy="2730598"/>
          </a:xfrm>
          <a:prstGeom prst="rect">
            <a:avLst/>
          </a:prstGeom>
        </p:spPr>
      </p:pic>
      <p:pic>
        <p:nvPicPr>
          <p:cNvPr id="13" name="Picture 12" descr="A page of a document&#10;&#10;Description automatically generated">
            <a:extLst>
              <a:ext uri="{FF2B5EF4-FFF2-40B4-BE49-F238E27FC236}">
                <a16:creationId xmlns:a16="http://schemas.microsoft.com/office/drawing/2014/main" id="{215FF7A0-C9CC-DFE3-89FC-13C74D8603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2012" y="3581400"/>
            <a:ext cx="2707239" cy="3174333"/>
          </a:xfrm>
          <a:prstGeom prst="rect">
            <a:avLst/>
          </a:prstGeom>
        </p:spPr>
      </p:pic>
      <p:pic>
        <p:nvPicPr>
          <p:cNvPr id="14" name="Picture 13" descr="Text&#10;&#10;Description automatically generated">
            <a:extLst>
              <a:ext uri="{FF2B5EF4-FFF2-40B4-BE49-F238E27FC236}">
                <a16:creationId xmlns:a16="http://schemas.microsoft.com/office/drawing/2014/main" id="{5FB5C4B7-AB18-E199-33E0-12762C898A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609" y="2365705"/>
            <a:ext cx="3341069" cy="4272634"/>
          </a:xfrm>
          <a:prstGeom prst="rect">
            <a:avLst/>
          </a:prstGeom>
        </p:spPr>
      </p:pic>
      <p:sp>
        <p:nvSpPr>
          <p:cNvPr id="15" name="Right Brace 14">
            <a:extLst>
              <a:ext uri="{FF2B5EF4-FFF2-40B4-BE49-F238E27FC236}">
                <a16:creationId xmlns:a16="http://schemas.microsoft.com/office/drawing/2014/main" id="{FE8BA02E-CAD4-C4DF-3F50-CCC6B221A7AE}"/>
              </a:ext>
            </a:extLst>
          </p:cNvPr>
          <p:cNvSpPr/>
          <p:nvPr/>
        </p:nvSpPr>
        <p:spPr bwMode="auto">
          <a:xfrm rot="10800000">
            <a:off x="270420" y="4714434"/>
            <a:ext cx="211888" cy="1905001"/>
          </a:xfrm>
          <a:prstGeom prst="rightBrac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
        <p:nvSpPr>
          <p:cNvPr id="16" name="Arrow: Right 15">
            <a:extLst>
              <a:ext uri="{FF2B5EF4-FFF2-40B4-BE49-F238E27FC236}">
                <a16:creationId xmlns:a16="http://schemas.microsoft.com/office/drawing/2014/main" id="{00359D93-CEA7-8D20-7D04-119BF6F6822C}"/>
              </a:ext>
            </a:extLst>
          </p:cNvPr>
          <p:cNvSpPr/>
          <p:nvPr/>
        </p:nvSpPr>
        <p:spPr bwMode="auto">
          <a:xfrm>
            <a:off x="-416980" y="5475849"/>
            <a:ext cx="685800" cy="3810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pic>
        <p:nvPicPr>
          <p:cNvPr id="22" name="Content Placeholder 5" descr="Graphical user interface, text, application&#10;&#10;Description automatically generated">
            <a:extLst>
              <a:ext uri="{FF2B5EF4-FFF2-40B4-BE49-F238E27FC236}">
                <a16:creationId xmlns:a16="http://schemas.microsoft.com/office/drawing/2014/main" id="{495B5A4F-0AEB-B043-AB6D-1F7FCBA0DF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3365960" y="5645834"/>
            <a:ext cx="3962401" cy="1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rrow: Right 22">
            <a:extLst>
              <a:ext uri="{FF2B5EF4-FFF2-40B4-BE49-F238E27FC236}">
                <a16:creationId xmlns:a16="http://schemas.microsoft.com/office/drawing/2014/main" id="{C9A7A894-BC01-40E8-0419-56E14737FFC6}"/>
              </a:ext>
            </a:extLst>
          </p:cNvPr>
          <p:cNvSpPr/>
          <p:nvPr/>
        </p:nvSpPr>
        <p:spPr bwMode="auto">
          <a:xfrm>
            <a:off x="3454166" y="6365713"/>
            <a:ext cx="533923" cy="290743"/>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HK"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265223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a:t>
            </a:r>
            <a:br>
              <a:rPr lang="en-US" dirty="0"/>
            </a:br>
            <a:r>
              <a:rPr lang="en-US" sz="4000" dirty="0"/>
              <a:t>incur, then pay interest, finally pay back</a:t>
            </a:r>
          </a:p>
        </p:txBody>
      </p:sp>
      <p:sp>
        <p:nvSpPr>
          <p:cNvPr id="3" name="Content Placeholder 2"/>
          <p:cNvSpPr>
            <a:spLocks noGrp="1"/>
          </p:cNvSpPr>
          <p:nvPr>
            <p:ph idx="1"/>
          </p:nvPr>
        </p:nvSpPr>
        <p:spPr/>
        <p:txBody>
          <a:bodyPr/>
          <a:lstStyle/>
          <a:p>
            <a:r>
              <a:rPr lang="en-US" dirty="0"/>
              <a:t>Typical scenario:</a:t>
            </a:r>
          </a:p>
        </p:txBody>
      </p:sp>
      <p:cxnSp>
        <p:nvCxnSpPr>
          <p:cNvPr id="5" name="Straight Connector 4"/>
          <p:cNvCxnSpPr/>
          <p:nvPr/>
        </p:nvCxnSpPr>
        <p:spPr>
          <a:xfrm flipV="1">
            <a:off x="1370012" y="3200400"/>
            <a:ext cx="7162800" cy="1018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970212" y="2665512"/>
            <a:ext cx="0" cy="990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256212" y="2665512"/>
            <a:ext cx="0" cy="990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94612" y="2665512"/>
            <a:ext cx="0" cy="9906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65804" y="2562017"/>
            <a:ext cx="1332416" cy="523220"/>
          </a:xfrm>
          <a:prstGeom prst="rect">
            <a:avLst/>
          </a:prstGeom>
          <a:noFill/>
        </p:spPr>
        <p:txBody>
          <a:bodyPr wrap="none" rtlCol="0">
            <a:spAutoFit/>
          </a:bodyPr>
          <a:lstStyle/>
          <a:p>
            <a:r>
              <a:rPr lang="en-US" dirty="0"/>
              <a:t>Sprint 1</a:t>
            </a:r>
          </a:p>
        </p:txBody>
      </p:sp>
      <p:sp>
        <p:nvSpPr>
          <p:cNvPr id="11" name="TextBox 10"/>
          <p:cNvSpPr txBox="1"/>
          <p:nvPr/>
        </p:nvSpPr>
        <p:spPr>
          <a:xfrm>
            <a:off x="3447004" y="2554307"/>
            <a:ext cx="1332416" cy="523220"/>
          </a:xfrm>
          <a:prstGeom prst="rect">
            <a:avLst/>
          </a:prstGeom>
          <a:noFill/>
        </p:spPr>
        <p:txBody>
          <a:bodyPr wrap="none" rtlCol="0">
            <a:spAutoFit/>
          </a:bodyPr>
          <a:lstStyle/>
          <a:p>
            <a:r>
              <a:rPr lang="en-US" dirty="0"/>
              <a:t>Sprint 6</a:t>
            </a:r>
          </a:p>
        </p:txBody>
      </p:sp>
      <p:sp>
        <p:nvSpPr>
          <p:cNvPr id="12" name="TextBox 11"/>
          <p:cNvSpPr txBox="1"/>
          <p:nvPr/>
        </p:nvSpPr>
        <p:spPr>
          <a:xfrm>
            <a:off x="5637970" y="2577264"/>
            <a:ext cx="1511952" cy="523220"/>
          </a:xfrm>
          <a:prstGeom prst="rect">
            <a:avLst/>
          </a:prstGeom>
          <a:noFill/>
        </p:spPr>
        <p:txBody>
          <a:bodyPr wrap="none" rtlCol="0">
            <a:spAutoFit/>
          </a:bodyPr>
          <a:lstStyle/>
          <a:p>
            <a:r>
              <a:rPr lang="en-US" dirty="0"/>
              <a:t>Sprint 10</a:t>
            </a:r>
          </a:p>
        </p:txBody>
      </p:sp>
      <p:sp>
        <p:nvSpPr>
          <p:cNvPr id="13" name="TextBox 12"/>
          <p:cNvSpPr txBox="1"/>
          <p:nvPr/>
        </p:nvSpPr>
        <p:spPr>
          <a:xfrm>
            <a:off x="280673" y="3286781"/>
            <a:ext cx="2722561" cy="2308324"/>
          </a:xfrm>
          <a:prstGeom prst="rect">
            <a:avLst/>
          </a:prstGeom>
          <a:noFill/>
        </p:spPr>
        <p:txBody>
          <a:bodyPr wrap="square" rtlCol="0">
            <a:spAutoFit/>
          </a:bodyPr>
          <a:lstStyle/>
          <a:p>
            <a:r>
              <a:rPr lang="en-US" sz="2400" dirty="0"/>
              <a:t>“Expose module X as API for other modules to use? We aren’t going to need it! </a:t>
            </a:r>
            <a:r>
              <a:rPr lang="en-US" sz="2400" b="1" i="1" dirty="0">
                <a:solidFill>
                  <a:srgbClr val="C00000"/>
                </a:solidFill>
              </a:rPr>
              <a:t>No need to design </a:t>
            </a:r>
            <a:r>
              <a:rPr lang="en-US" sz="2400" dirty="0"/>
              <a:t>for it.”</a:t>
            </a:r>
          </a:p>
        </p:txBody>
      </p:sp>
      <p:sp>
        <p:nvSpPr>
          <p:cNvPr id="14" name="TextBox 13"/>
          <p:cNvSpPr txBox="1"/>
          <p:nvPr/>
        </p:nvSpPr>
        <p:spPr>
          <a:xfrm>
            <a:off x="3275011" y="3286780"/>
            <a:ext cx="1981199" cy="2677656"/>
          </a:xfrm>
          <a:prstGeom prst="rect">
            <a:avLst/>
          </a:prstGeom>
          <a:noFill/>
        </p:spPr>
        <p:txBody>
          <a:bodyPr wrap="square" rtlCol="0">
            <a:spAutoFit/>
          </a:bodyPr>
          <a:lstStyle/>
          <a:p>
            <a:r>
              <a:rPr lang="en-US" sz="2400" dirty="0"/>
              <a:t>“Uh oh, we ARE going to need it! Let’s </a:t>
            </a:r>
            <a:r>
              <a:rPr lang="en-US" sz="2400" b="1" i="1" dirty="0">
                <a:solidFill>
                  <a:srgbClr val="C00000"/>
                </a:solidFill>
              </a:rPr>
              <a:t>work around </a:t>
            </a:r>
            <a:r>
              <a:rPr lang="en-US" sz="2400" dirty="0"/>
              <a:t>it to make the current release possible first.”</a:t>
            </a:r>
          </a:p>
        </p:txBody>
      </p:sp>
      <p:sp>
        <p:nvSpPr>
          <p:cNvPr id="15" name="TextBox 14"/>
          <p:cNvSpPr txBox="1"/>
          <p:nvPr/>
        </p:nvSpPr>
        <p:spPr>
          <a:xfrm>
            <a:off x="5441630" y="3368070"/>
            <a:ext cx="2710182" cy="1200329"/>
          </a:xfrm>
          <a:prstGeom prst="rect">
            <a:avLst/>
          </a:prstGeom>
          <a:noFill/>
        </p:spPr>
        <p:txBody>
          <a:bodyPr wrap="square" rtlCol="0">
            <a:spAutoFit/>
          </a:bodyPr>
          <a:lstStyle/>
          <a:p>
            <a:r>
              <a:rPr lang="en-US" sz="2400" dirty="0"/>
              <a:t>“Time to </a:t>
            </a:r>
            <a:r>
              <a:rPr lang="en-US" sz="2400" b="1" i="1" dirty="0">
                <a:solidFill>
                  <a:srgbClr val="C00000"/>
                </a:solidFill>
              </a:rPr>
              <a:t>refactor</a:t>
            </a:r>
            <a:r>
              <a:rPr lang="en-US" sz="2400" dirty="0"/>
              <a:t> – we’ve </a:t>
            </a:r>
            <a:r>
              <a:rPr lang="en-US" sz="2400" dirty="0" err="1"/>
              <a:t>gotta</a:t>
            </a:r>
            <a:r>
              <a:rPr lang="en-US" sz="2400" dirty="0"/>
              <a:t> fix it (the workaround) !”</a:t>
            </a:r>
          </a:p>
        </p:txBody>
      </p:sp>
      <p:sp>
        <p:nvSpPr>
          <p:cNvPr id="16" name="TextBox 15"/>
          <p:cNvSpPr txBox="1"/>
          <p:nvPr/>
        </p:nvSpPr>
        <p:spPr>
          <a:xfrm>
            <a:off x="737872" y="5858850"/>
            <a:ext cx="2351718" cy="830997"/>
          </a:xfrm>
          <a:prstGeom prst="rect">
            <a:avLst/>
          </a:prstGeom>
          <a:noFill/>
        </p:spPr>
        <p:txBody>
          <a:bodyPr wrap="square" rtlCol="0">
            <a:spAutoFit/>
          </a:bodyPr>
          <a:lstStyle/>
          <a:p>
            <a:r>
              <a:rPr lang="en-US" sz="2400" dirty="0">
                <a:solidFill>
                  <a:srgbClr val="C00000"/>
                </a:solidFill>
              </a:rPr>
              <a:t>Wrong - Incur the technical debt</a:t>
            </a:r>
          </a:p>
        </p:txBody>
      </p:sp>
      <p:sp>
        <p:nvSpPr>
          <p:cNvPr id="17" name="TextBox 16"/>
          <p:cNvSpPr txBox="1"/>
          <p:nvPr/>
        </p:nvSpPr>
        <p:spPr>
          <a:xfrm>
            <a:off x="3394390" y="5898319"/>
            <a:ext cx="2438400" cy="830997"/>
          </a:xfrm>
          <a:prstGeom prst="rect">
            <a:avLst/>
          </a:prstGeom>
          <a:noFill/>
        </p:spPr>
        <p:txBody>
          <a:bodyPr wrap="square" rtlCol="0">
            <a:spAutoFit/>
          </a:bodyPr>
          <a:lstStyle/>
          <a:p>
            <a:r>
              <a:rPr lang="en-US" sz="2400" dirty="0">
                <a:solidFill>
                  <a:srgbClr val="C00000"/>
                </a:solidFill>
              </a:rPr>
              <a:t>Pay interest on the technical debt</a:t>
            </a:r>
          </a:p>
        </p:txBody>
      </p:sp>
      <p:sp>
        <p:nvSpPr>
          <p:cNvPr id="18" name="TextBox 17"/>
          <p:cNvSpPr txBox="1"/>
          <p:nvPr/>
        </p:nvSpPr>
        <p:spPr>
          <a:xfrm>
            <a:off x="5865812" y="5898319"/>
            <a:ext cx="1905000" cy="830997"/>
          </a:xfrm>
          <a:prstGeom prst="rect">
            <a:avLst/>
          </a:prstGeom>
          <a:noFill/>
        </p:spPr>
        <p:txBody>
          <a:bodyPr wrap="square" rtlCol="0">
            <a:spAutoFit/>
          </a:bodyPr>
          <a:lstStyle/>
          <a:p>
            <a:r>
              <a:rPr lang="en-US" sz="2400" dirty="0">
                <a:solidFill>
                  <a:srgbClr val="C00000"/>
                </a:solidFill>
              </a:rPr>
              <a:t>Pay back the technical debt</a:t>
            </a:r>
          </a:p>
        </p:txBody>
      </p:sp>
      <p:sp>
        <p:nvSpPr>
          <p:cNvPr id="6" name="TextBox 5">
            <a:extLst>
              <a:ext uri="{FF2B5EF4-FFF2-40B4-BE49-F238E27FC236}">
                <a16:creationId xmlns:a16="http://schemas.microsoft.com/office/drawing/2014/main" id="{D56D0E4F-9FCA-8756-C637-721BCE3ECE4D}"/>
              </a:ext>
            </a:extLst>
          </p:cNvPr>
          <p:cNvSpPr txBox="1"/>
          <p:nvPr/>
        </p:nvSpPr>
        <p:spPr>
          <a:xfrm>
            <a:off x="7118487" y="4664940"/>
            <a:ext cx="2784338" cy="1015663"/>
          </a:xfrm>
          <a:prstGeom prst="rect">
            <a:avLst/>
          </a:prstGeom>
          <a:noFill/>
        </p:spPr>
        <p:txBody>
          <a:bodyPr wrap="square" rtlCol="0">
            <a:spAutoFit/>
          </a:bodyPr>
          <a:lstStyle/>
          <a:p>
            <a:r>
              <a:rPr lang="en-US" sz="2000" dirty="0">
                <a:solidFill>
                  <a:srgbClr val="0070C0"/>
                </a:solidFill>
              </a:rPr>
              <a:t>Note: the API development is a feature, rather than a TD.</a:t>
            </a:r>
            <a:endParaRPr lang="en-HK" sz="2000" dirty="0">
              <a:solidFill>
                <a:srgbClr val="0070C0"/>
              </a:solidFill>
            </a:endParaRPr>
          </a:p>
        </p:txBody>
      </p:sp>
    </p:spTree>
    <p:extLst>
      <p:ext uri="{BB962C8B-B14F-4D97-AF65-F5344CB8AC3E}">
        <p14:creationId xmlns:p14="http://schemas.microsoft.com/office/powerpoint/2010/main" val="7441255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Examples</a:t>
            </a:r>
            <a:r>
              <a:rPr lang="en-US" dirty="0"/>
              <a:t> of “Interest Payments” on Technical Debt</a:t>
            </a:r>
          </a:p>
        </p:txBody>
      </p:sp>
      <p:sp>
        <p:nvSpPr>
          <p:cNvPr id="3" name="Content Placeholder 2"/>
          <p:cNvSpPr>
            <a:spLocks noGrp="1"/>
          </p:cNvSpPr>
          <p:nvPr>
            <p:ph idx="1"/>
          </p:nvPr>
        </p:nvSpPr>
        <p:spPr>
          <a:xfrm>
            <a:off x="261144" y="1483242"/>
            <a:ext cx="9414668" cy="4953000"/>
          </a:xfrm>
        </p:spPr>
        <p:txBody>
          <a:bodyPr/>
          <a:lstStyle/>
          <a:p>
            <a:r>
              <a:rPr lang="en-US" sz="2400" i="1" dirty="0"/>
              <a:t>e.g., </a:t>
            </a:r>
            <a:r>
              <a:rPr lang="en-US" sz="2400" dirty="0"/>
              <a:t>Lack of unit tests on legacy code causes new development, testing, and debugging to take longer </a:t>
            </a:r>
          </a:p>
          <a:p>
            <a:r>
              <a:rPr lang="en-US" sz="2400" i="1" dirty="0"/>
              <a:t>e.g., </a:t>
            </a:r>
            <a:r>
              <a:rPr lang="en-US" sz="2400" dirty="0"/>
              <a:t>Overly simple design does not readily support changes in the environment, and seemingly simple environment changes require massive code rework </a:t>
            </a:r>
          </a:p>
          <a:p>
            <a:r>
              <a:rPr lang="en-US" sz="2400" i="1" dirty="0"/>
              <a:t>e.g., </a:t>
            </a:r>
            <a:r>
              <a:rPr lang="en-US" sz="2400" dirty="0"/>
              <a:t>High product support cost for a buggy system (non-software interest payment)</a:t>
            </a:r>
          </a:p>
          <a:p>
            <a:r>
              <a:rPr lang="en-US" sz="2400" i="1" dirty="0"/>
              <a:t>e.g., </a:t>
            </a:r>
            <a:r>
              <a:rPr lang="en-US" sz="2400" dirty="0"/>
              <a:t>Brittle system means each bug-fix introduces unintended side effects (e.g., new bugs), so each bug-fix becomes a </a:t>
            </a:r>
            <a:r>
              <a:rPr lang="en-US" sz="2400" dirty="0" err="1"/>
              <a:t>multibug</a:t>
            </a:r>
            <a:r>
              <a:rPr lang="en-US" sz="2400" dirty="0"/>
              <a:t>-fix project</a:t>
            </a:r>
          </a:p>
          <a:p>
            <a:r>
              <a:rPr lang="en-US" sz="2400" i="1" dirty="0"/>
              <a:t>e.g., </a:t>
            </a:r>
            <a:r>
              <a:rPr lang="en-US" sz="2400" dirty="0"/>
              <a:t>Bug reports are so frequent that time spent fixing bugs in the production system prevents any work on new functionality</a:t>
            </a:r>
          </a:p>
          <a:p>
            <a:r>
              <a:rPr lang="en-US" sz="2400" i="1" dirty="0"/>
              <a:t>e.g., </a:t>
            </a:r>
            <a:r>
              <a:rPr lang="en-US" sz="2400" dirty="0"/>
              <a:t>Overly lengthy edit-compile-debug times due to poor development environment (non-code cause of technical debt)</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9</a:t>
            </a:fld>
            <a:endParaRPr lang="en-US"/>
          </a:p>
        </p:txBody>
      </p:sp>
    </p:spTree>
    <p:extLst>
      <p:ext uri="{BB962C8B-B14F-4D97-AF65-F5344CB8AC3E}">
        <p14:creationId xmlns:p14="http://schemas.microsoft.com/office/powerpoint/2010/main" val="2311554648"/>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ppt/theme/themeOverride2.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11544</TotalTime>
  <Words>4006</Words>
  <Application>Microsoft Macintosh PowerPoint</Application>
  <PresentationFormat>自定义</PresentationFormat>
  <Paragraphs>315</Paragraphs>
  <Slides>40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Arial</vt:lpstr>
      <vt:lpstr>Courier New</vt:lpstr>
      <vt:lpstr>Georgia</vt:lpstr>
      <vt:lpstr>Times New Roman</vt:lpstr>
      <vt:lpstr>Wingdings</vt:lpstr>
      <vt:lpstr>Side Bar</vt:lpstr>
      <vt:lpstr>CS5351 Software Engineering 2024/25 Semester B Technical Debt</vt:lpstr>
      <vt:lpstr>Outline </vt:lpstr>
      <vt:lpstr>Technical Debt</vt:lpstr>
      <vt:lpstr>Examples</vt:lpstr>
      <vt:lpstr>Effects of Technical Debt in Media</vt:lpstr>
      <vt:lpstr>Consequence of  Technical Debt in Media</vt:lpstr>
      <vt:lpstr>Solutions to Technical Debt in Media</vt:lpstr>
      <vt:lpstr>Technical Debt incur, then pay interest, finally pay back</vt:lpstr>
      <vt:lpstr>Examples of “Interest Payments” on Technical Debt</vt:lpstr>
      <vt:lpstr>Counterexamples of Technical Debts</vt:lpstr>
      <vt:lpstr>Technical Debts in Practice [8]</vt:lpstr>
      <vt:lpstr>Impacts of Technical Debts</vt:lpstr>
      <vt:lpstr>Company View</vt:lpstr>
      <vt:lpstr>Two Sides of the Same Story with a Company [2]</vt:lpstr>
      <vt:lpstr>Technical Debt and Its Basic Management</vt:lpstr>
      <vt:lpstr>Dimensions of Technical Debts</vt:lpstr>
      <vt:lpstr>Dimension 1: Types of Technical Debt</vt:lpstr>
      <vt:lpstr>Dimension 2:  Intentionality of Technical Debt</vt:lpstr>
      <vt:lpstr>Dimension 2:  Intentionality of Technical Debt</vt:lpstr>
      <vt:lpstr>Dimension 3:  Time Horizon</vt:lpstr>
      <vt:lpstr>Dimension 4:  Degree of Focus</vt:lpstr>
      <vt:lpstr>Identify Technical Debts</vt:lpstr>
      <vt:lpstr>Patterns to Increase Technical Debts</vt:lpstr>
      <vt:lpstr>Patterns to Increase Technical Debts: 1. Schedule Pressure</vt:lpstr>
      <vt:lpstr>Patterns to Increase Technical Debts: 2. Duplication of Code</vt:lpstr>
      <vt:lpstr>Patterns to Increase Technical Debts: 3. Get it “right” the first time</vt:lpstr>
      <vt:lpstr>Manage Technical Debts</vt:lpstr>
      <vt:lpstr>Mange Technical Debts [5]</vt:lpstr>
      <vt:lpstr>Methods to Manage Technical Debts: Tracking Technical Debts [2]</vt:lpstr>
      <vt:lpstr>Methods to Manage Technical Debts: Tracking Technical Debts Visually [6]</vt:lpstr>
      <vt:lpstr>Methods to Manage Technical Debts: Tracking Technical Debts Visually [6]</vt:lpstr>
      <vt:lpstr>The seven legends on the last slide</vt:lpstr>
      <vt:lpstr>Methods to Manage Technical Debts: Repay Technical Debts</vt:lpstr>
      <vt:lpstr>Methods to Manage Technical Debts:  Discuss Technical Debts</vt:lpstr>
      <vt:lpstr> Managing  Technical Debt</vt:lpstr>
      <vt:lpstr>Managing Technical Debts in Practice</vt:lpstr>
      <vt:lpstr>Managing Technical Debts in Practice [7]</vt:lpstr>
      <vt:lpstr>Managing Technical Debts in Practice [7]</vt:lpstr>
      <vt:lpstr>Managing Technical Debts in Practice [7]</vt:lpstr>
      <vt:lpstr>References and Resources</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Zhian HUANG 黄志安</cp:lastModifiedBy>
  <cp:revision>527</cp:revision>
  <cp:lastPrinted>2018-10-23T06:40:34Z</cp:lastPrinted>
  <dcterms:created xsi:type="dcterms:W3CDTF">1999-09-08T02:17:18Z</dcterms:created>
  <dcterms:modified xsi:type="dcterms:W3CDTF">2025-02-21T13:41:05Z</dcterms:modified>
</cp:coreProperties>
</file>