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FEEA2C3-381B-4922-AB26-E24E109E709D}">
          <p14:sldIdLst>
            <p14:sldId id="256"/>
            <p14:sldId id="257"/>
            <p14:sldId id="258"/>
          </p14:sldIdLst>
        </p14:section>
        <p14:section name="week2 Symmetric Encryption" id="{3F85CF29-A588-4E84-945F-6A074F8326A2}">
          <p14:sldIdLst>
            <p14:sldId id="259"/>
            <p14:sldId id="260"/>
          </p14:sldIdLst>
        </p14:section>
        <p14:section name="week4" id="{D8E89133-247F-4470-A70B-CAA8F0AD11D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22684-995B-A4D9-A9C9-BD2B22DC0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F18CD4-0234-D5B3-3298-8AFD382F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700514-931B-34ED-85A0-2BDDF34C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5FF06-9002-7BDF-8B83-F0D15C67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8272E-5271-37BA-C5CB-1EE465A7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9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A174D-019D-C98A-8C1A-0C0F2039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15DD14-936E-F221-C9C2-3217C4AF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5166C-DA79-126C-93FB-E48222CD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AF0949-EC0A-C35E-5350-1842E49A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A5FAD-6158-1953-4863-BAD05263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9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A2F7C3-2F9A-3109-297B-4D2F0EF3F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2468A-BF7F-336C-57F9-3F2991802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7AC7D-CD80-4D1D-D4F3-C51E914A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722A3-8AB7-5C81-B46C-BBBD7CEF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C3A2A-808E-1C8A-E2AE-0DE56F13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42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231B0-C1BE-CEAA-6DC3-788AD248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1090A-CFF5-F5B9-6F62-8C60BF502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9D5842-95FD-4068-DA82-F9E3C139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C94DF-8B06-6102-89E6-F5D36023F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8D38D-A1D2-ECF4-28CD-5C8E0DA3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79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590D2-581A-5D61-375B-F31624AD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B82BF3-FF46-E667-A0AD-3D7CD514E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DEAD0-0590-D1AB-83BF-63C351AB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F1EAC-BA95-605A-6178-F4F8EC34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A68491-E781-85E3-2F33-55144B5D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8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73BBC-78FD-558F-25A7-F45CC7D4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8D68A8-0536-C2C0-2E0A-2FBC4E277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63D515-88B6-2256-873D-3179B5328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7A5056-B788-CD42-6B3A-8B749F5D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384E6F-1FA2-77AD-C6BC-45387831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9AFA46-4E5B-982E-F2CD-DDF89E81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0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5EDD9-90FF-AFC5-5738-E1E68611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F8447E-8285-738A-A871-29F3D727F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DEDEB5-A896-A2B3-E2E0-BEE349113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F0E380-D4F3-2C23-14DD-FDD56B24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C86EA-5F3A-6E34-9AB6-C5B8D262E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B255EC-B347-A07D-5803-45050815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E6260A-73CB-8D76-6B3B-CC6DF117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26C676-7C3F-CAFE-AB8F-BCD0BCBD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1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98F44-3465-1E44-7C5B-083C1036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09A1BA-929D-7CFA-1FC2-00E7A967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5C1A4A-45C6-1FA8-8E79-6668BED25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B871E3-9DD0-9E41-CD52-6A4BC50F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65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1EC36F-7C02-0262-F0DD-2B250427B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432932-45F4-399D-A1D7-C3125336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FB9C3B-ADBD-D0BB-8DBE-95601EF5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73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4015E-30C0-147F-724C-454C0E32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EDB5F3-DF20-11BC-BAA9-D58965AFC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5BC419-076D-E135-72A4-F34DA3672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97377-1BA0-1C93-9D27-78F96883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89B6DF-37AA-5838-CBAD-DD291D2B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7D453-E73F-6018-E388-C18898E1F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5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F97B4-67DF-EA98-EC5E-0862A0BD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9596709-F522-2F63-EE28-3184848FB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35D7A3-A347-6F99-FBFF-8A21ECA08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A3C7D-194B-7D48-0FB2-40A6995A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60C0-697F-4A71-A128-5BC4EBA1888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F47712-28B8-A216-DC92-65941D75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A9265-D4C1-3CC5-B7E7-3B333AE0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2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18335F-5904-DA85-2072-7E84EF6B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B9B67-4FCD-5556-4098-772D5E83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645D58-0020-3988-0A7A-A31DC7A74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60C0-697F-4A71-A128-5BC4EBA1888E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8CAB2-B9CD-8610-DC30-455F879B4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86E1D-9FB0-4607-AF34-C408A6A88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B836B-85E1-4BC1-A4C7-EBA4D818AA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2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.cam.ac.uk/~rja14/book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acr.uwaterloo.ca/hac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dboshoff2-c@my.cityu.edu.hk" TargetMode="External"/><Relationship Id="rId2" Type="http://schemas.openxmlformats.org/officeDocument/2006/relationships/hyperlink" Target="mailto:gp.hancke@cityu-dg.edu.c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mailto:renkrow2-c@my.cityu.edu.hk" TargetMode="External"/><Relationship Id="rId4" Type="http://schemas.openxmlformats.org/officeDocument/2006/relationships/hyperlink" Target="mailto:yiyuli2-c@my.cityu.edu.h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guardian.com/blog/history-data-breaches" TargetMode="External"/><Relationship Id="rId2" Type="http://schemas.openxmlformats.org/officeDocument/2006/relationships/hyperlink" Target="https://www.informationisbeautiful.net/visualizations/worlds-biggest-data-breaches-hack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BCBF86D-A5FD-EC8A-DD1E-55909B9D5CD3}"/>
              </a:ext>
            </a:extLst>
          </p:cNvPr>
          <p:cNvSpPr txBox="1"/>
          <p:nvPr/>
        </p:nvSpPr>
        <p:spPr>
          <a:xfrm>
            <a:off x="1524" y="402023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0. Additional Books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7B274F-206B-120F-B4A5-219C39752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937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CFCCB9-2931-E479-30CA-C72C9B029D38}"/>
              </a:ext>
            </a:extLst>
          </p:cNvPr>
          <p:cNvSpPr txBox="1"/>
          <p:nvPr/>
        </p:nvSpPr>
        <p:spPr>
          <a:xfrm>
            <a:off x="333756" y="4389567"/>
            <a:ext cx="6117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· Security Engineering - A Guide to Building Dependable Distributed Systems (cam.ac.uk)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B8761B-B0B3-8080-B9EA-FEB240FB87DF}"/>
              </a:ext>
            </a:extLst>
          </p:cNvPr>
          <p:cNvSpPr txBox="1"/>
          <p:nvPr/>
        </p:nvSpPr>
        <p:spPr>
          <a:xfrm>
            <a:off x="333756" y="5220564"/>
            <a:ext cx="611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· Handbook of Applied Cryptography (uwaterloo.ca)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90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F1A1B60-BA49-979E-E85C-E313626A9581}"/>
              </a:ext>
            </a:extLst>
          </p:cNvPr>
          <p:cNvSpPr txBox="1"/>
          <p:nvPr/>
        </p:nvSpPr>
        <p:spPr>
          <a:xfrm>
            <a:off x="450342" y="293269"/>
            <a:ext cx="60944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Teaching Team </a:t>
            </a:r>
          </a:p>
          <a:p>
            <a:r>
              <a:rPr lang="en-US" altLang="zh-CN" dirty="0"/>
              <a:t>• Instructor: </a:t>
            </a:r>
          </a:p>
          <a:p>
            <a:r>
              <a:rPr lang="en-US" altLang="zh-CN" dirty="0"/>
              <a:t>– Prof. Gerhard HANCKE </a:t>
            </a:r>
          </a:p>
          <a:p>
            <a:r>
              <a:rPr lang="en-US" altLang="zh-CN" dirty="0"/>
              <a:t>– Email: </a:t>
            </a:r>
            <a:r>
              <a:rPr lang="en-US" altLang="zh-CN" dirty="0">
                <a:hlinkClick r:id="rId2"/>
              </a:rPr>
              <a:t>gp.hancke@cityu-dg.edu.cn</a:t>
            </a:r>
            <a:endParaRPr lang="en-US" altLang="zh-CN" dirty="0"/>
          </a:p>
          <a:p>
            <a:r>
              <a:rPr lang="en-US" altLang="zh-CN" dirty="0"/>
              <a:t>– Questions: Contact me </a:t>
            </a:r>
          </a:p>
          <a:p>
            <a:r>
              <a:rPr lang="en-US" altLang="zh-CN" dirty="0"/>
              <a:t>• Teaching Assistants: </a:t>
            </a:r>
          </a:p>
          <a:p>
            <a:r>
              <a:rPr lang="en-US" altLang="zh-CN" dirty="0"/>
              <a:t>– BOSHOFF </a:t>
            </a:r>
            <a:r>
              <a:rPr lang="en-US" altLang="zh-CN" dirty="0" err="1"/>
              <a:t>Dutliff</a:t>
            </a:r>
            <a:r>
              <a:rPr lang="en-US" altLang="zh-CN" dirty="0"/>
              <a:t>(</a:t>
            </a:r>
            <a:r>
              <a:rPr lang="en-US" altLang="zh-CN" dirty="0">
                <a:hlinkClick r:id="rId3"/>
              </a:rPr>
              <a:t>dboshoff2-c@my.cityu.edu.hk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– LI </a:t>
            </a:r>
            <a:r>
              <a:rPr lang="en-US" altLang="zh-CN" dirty="0" err="1"/>
              <a:t>Yiyu</a:t>
            </a:r>
            <a:r>
              <a:rPr lang="en-US" altLang="zh-CN" dirty="0"/>
              <a:t> (</a:t>
            </a:r>
            <a:r>
              <a:rPr lang="en-US" altLang="zh-CN" dirty="0">
                <a:hlinkClick r:id="rId4"/>
              </a:rPr>
              <a:t>yiyuli2-c@my.cityu.edu.hk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– NKROW Raphael (</a:t>
            </a:r>
            <a:r>
              <a:rPr lang="en-US" altLang="zh-CN" dirty="0">
                <a:hlinkClick r:id="rId5"/>
              </a:rPr>
              <a:t>renkrow2-c@my.cityu.edu.hk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– ZHANG </a:t>
            </a:r>
            <a:r>
              <a:rPr lang="en-US" altLang="zh-CN" dirty="0" err="1"/>
              <a:t>Zhifu</a:t>
            </a:r>
            <a:r>
              <a:rPr lang="en-US" altLang="zh-CN" dirty="0"/>
              <a:t> (zhifzhang3-c@my.cityu.edu.hk)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A8E6394-33CB-AFC7-ABD7-74A9C4619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9549" y="164592"/>
            <a:ext cx="5166838" cy="3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1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8C40F-6A84-48B8-396E-22FD401E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49CB5-EA52-59E2-3501-738502270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Terminology	</a:t>
            </a:r>
            <a:r>
              <a:rPr lang="zh-CN" altLang="en-US" dirty="0"/>
              <a:t>术语</a:t>
            </a:r>
            <a:endParaRPr lang="en-US" altLang="zh-CN" dirty="0"/>
          </a:p>
          <a:p>
            <a:r>
              <a:rPr lang="en-US" altLang="zh-CN" dirty="0"/>
              <a:t>Symmetric encryption	</a:t>
            </a:r>
            <a:r>
              <a:rPr lang="zh-CN" altLang="en-US" dirty="0"/>
              <a:t>对称加密</a:t>
            </a:r>
            <a:endParaRPr lang="en-US" altLang="zh-CN" dirty="0"/>
          </a:p>
          <a:p>
            <a:r>
              <a:rPr lang="en-US" altLang="zh-CN" dirty="0"/>
              <a:t>Asymmetric Encryption	</a:t>
            </a:r>
            <a:r>
              <a:rPr lang="zh-CN" altLang="en-US" dirty="0"/>
              <a:t>非对称加密</a:t>
            </a:r>
            <a:endParaRPr lang="en-US" altLang="zh-CN" dirty="0"/>
          </a:p>
          <a:p>
            <a:r>
              <a:rPr lang="en-US" altLang="zh-CN" dirty="0"/>
              <a:t>Adversary		n</a:t>
            </a:r>
            <a:r>
              <a:rPr lang="en-US" altLang="zh-CN"/>
              <a:t>.</a:t>
            </a:r>
            <a:r>
              <a:rPr lang="zh-CN" altLang="en-US"/>
              <a:t>对手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580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DEA4A-010D-F9A8-93BA-AC625EBD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Week2 </a:t>
            </a:r>
            <a:r>
              <a:rPr lang="zh-CN" altLang="en-US" dirty="0"/>
              <a:t>的</a:t>
            </a:r>
            <a:r>
              <a:rPr lang="en-US" altLang="zh-CN" dirty="0"/>
              <a:t>Canvas</a:t>
            </a:r>
            <a:r>
              <a:rPr lang="zh-CN" altLang="en-US" dirty="0"/>
              <a:t>的</a:t>
            </a:r>
            <a:r>
              <a:rPr lang="en-US" altLang="zh-CN" dirty="0"/>
              <a:t>Pages</a:t>
            </a:r>
            <a:r>
              <a:rPr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E2FF3-B280-D164-0475-E61B8A063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本周</a:t>
            </a:r>
            <a:r>
              <a:rPr lang="en-US" altLang="zh-CN" dirty="0"/>
              <a:t>slides</a:t>
            </a:r>
            <a:r>
              <a:rPr lang="zh-CN" altLang="en-US" dirty="0"/>
              <a:t>有</a:t>
            </a:r>
            <a:r>
              <a:rPr lang="en-US" altLang="zh-CN" dirty="0"/>
              <a:t>pdf</a:t>
            </a:r>
            <a:r>
              <a:rPr lang="zh-CN" altLang="en-US" dirty="0"/>
              <a:t>有</a:t>
            </a:r>
            <a:r>
              <a:rPr lang="en-US" altLang="zh-CN" dirty="0"/>
              <a:t>ppt</a:t>
            </a:r>
            <a:r>
              <a:rPr lang="zh-CN" altLang="en-US" dirty="0"/>
              <a:t>以便能看动画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 Extended"/>
              </a:rPr>
              <a:t>谈到数据泄露案例，有两个网站可以看看：</a:t>
            </a:r>
            <a:endParaRPr lang="en-US" altLang="zh-CN" b="0" i="0" dirty="0">
              <a:solidFill>
                <a:srgbClr val="2D3B45"/>
              </a:solidFill>
              <a:effectLst/>
              <a:latin typeface="Lato Extended"/>
              <a:hlinkClick r:id="rId2"/>
            </a:endParaRPr>
          </a:p>
          <a:p>
            <a:r>
              <a:rPr lang="en-US" altLang="zh-CN" b="0" i="0" dirty="0">
                <a:solidFill>
                  <a:srgbClr val="2D3B45"/>
                </a:solidFill>
                <a:effectLst/>
                <a:latin typeface="Lato Extended"/>
                <a:hlinkClick r:id="rId2"/>
              </a:rPr>
              <a:t>https://www.informationisbeautiful.net/visualizations/worlds-biggest-data-breaches-hacks/</a:t>
            </a:r>
            <a:endParaRPr lang="en-US" altLang="zh-CN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altLang="zh-CN" b="0" i="0" dirty="0">
                <a:solidFill>
                  <a:srgbClr val="2D3B45"/>
                </a:solidFill>
                <a:effectLst/>
                <a:latin typeface="Lato Extended"/>
                <a:hlinkClick r:id="rId3"/>
              </a:rPr>
              <a:t>https://digitalguardian.com/blog/history-data-breaches</a:t>
            </a:r>
            <a:endParaRPr lang="en-US" altLang="zh-CN" dirty="0">
              <a:solidFill>
                <a:srgbClr val="2D3B45"/>
              </a:solidFill>
              <a:latin typeface="Lato Extended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27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70F5F-FAE0-F194-B137-C43DDC2B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2512B-16F6-B50E-C7EB-85575BC1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又补充了两本书：</a:t>
            </a:r>
            <a:endParaRPr lang="en-US" altLang="zh-CN" dirty="0"/>
          </a:p>
          <a:p>
            <a:r>
              <a:rPr lang="en-US" altLang="en-US" sz="2800" dirty="0">
                <a:highlight>
                  <a:srgbClr val="FFFF00"/>
                </a:highlight>
                <a:latin typeface="Calibri" panose="020F0502020204030204" pitchFamily="34" charset="0"/>
              </a:rPr>
              <a:t>Bruce Schneier’</a:t>
            </a:r>
            <a:r>
              <a:rPr lang="en-US" altLang="ja-JP" sz="2800" dirty="0">
                <a:highlight>
                  <a:srgbClr val="FFFF00"/>
                </a:highlight>
                <a:latin typeface="Calibri" panose="020F0502020204030204" pitchFamily="34" charset="0"/>
              </a:rPr>
              <a:t>s Applied Cryptography</a:t>
            </a:r>
          </a:p>
          <a:p>
            <a:r>
              <a:rPr lang="en-US" altLang="ja-JP" sz="2800">
                <a:latin typeface="Calibri" panose="020F0502020204030204" pitchFamily="34" charset="0"/>
              </a:rPr>
              <a:t>Introduction to Modern Cryptography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97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202</Words>
  <Application>Microsoft Office PowerPoint</Application>
  <PresentationFormat>宽屏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Lato Extended</vt:lpstr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Week2 的Canvas的Pages说明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joger watson</dc:creator>
  <cp:lastModifiedBy>joger watson</cp:lastModifiedBy>
  <cp:revision>9</cp:revision>
  <dcterms:created xsi:type="dcterms:W3CDTF">2024-09-03T01:10:40Z</dcterms:created>
  <dcterms:modified xsi:type="dcterms:W3CDTF">2024-09-23T19:59:00Z</dcterms:modified>
</cp:coreProperties>
</file>