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78"/>
  </p:normalViewPr>
  <p:slideViewPr>
    <p:cSldViewPr snapToGrid="0" snapToObjects="1">
      <p:cViewPr varScale="1">
        <p:scale>
          <a:sx n="117" d="100"/>
          <a:sy n="117" d="100"/>
        </p:scale>
        <p:origin x="6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FFC35D-2D03-1643-870B-96B1AC2F9581}" type="datetimeFigureOut">
              <a:rPr lang="en-US" smtClean="0"/>
              <a:t>2/27/25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2B4F29-BB2F-F742-B4D7-663D57F66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71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2B4F29-BB2F-F742-B4D7-663D57F660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0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2B4F29-BB2F-F742-B4D7-663D57F660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2B4F29-BB2F-F742-B4D7-663D57F660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979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AA542-BAFD-C340-A25C-B5F99EBC3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C2862D-DCB6-F546-8775-C5F4B1146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3E9AD-237C-8B46-9ADC-82EA32E44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08441-D50B-F147-A2AB-8CB734F94669}" type="datetimeFigureOut">
              <a:rPr lang="en-US" smtClean="0"/>
              <a:t>2/27/25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6E888-5A18-E04B-8688-45D1AD57A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B08C4-0EF5-C447-A076-4801A0637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7B05-6A86-A344-BAA6-435ABD728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19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A94DA-044B-314A-A22E-4C9C00FA4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82E52C-A2EB-8D4C-B23B-3FF749EC6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4FC1C-0D87-7642-8042-4BA4124C2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08441-D50B-F147-A2AB-8CB734F94669}" type="datetimeFigureOut">
              <a:rPr lang="en-US" smtClean="0"/>
              <a:t>2/27/25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16156-E1CF-5248-949C-DB3E92A87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C4019-E8F6-BF47-80BE-B54A89B7E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7B05-6A86-A344-BAA6-435ABD728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49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5B3928-FE7C-424A-B866-D390B21EA3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A2C63A-C3E0-574E-BD91-737AF65D0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89517-08E0-FC47-AD5A-D776815F4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08441-D50B-F147-A2AB-8CB734F94669}" type="datetimeFigureOut">
              <a:rPr lang="en-US" smtClean="0"/>
              <a:t>2/27/25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C4D52-0CEB-534B-A796-D0AD49836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5F3B7-7134-934E-BF1A-D2532FAD2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7B05-6A86-A344-BAA6-435ABD728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38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6AD50-FB56-C846-B61A-851945034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3EAB9-7DC7-9342-A8CB-FD4E787F2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5558F-B408-9D4D-BC60-C970907C9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08441-D50B-F147-A2AB-8CB734F94669}" type="datetimeFigureOut">
              <a:rPr lang="en-US" smtClean="0"/>
              <a:t>2/27/25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CE439-898A-0641-916C-9740D43B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1920D-5E7D-7E4E-9EB9-0D9B6CD84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7B05-6A86-A344-BAA6-435ABD728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50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5D01B-D6E1-5C45-9C75-96EFB7A30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A8825-88BB-AF43-9A84-1EC8AB6A4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9C801-9375-F242-97F8-BD7B74D43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08441-D50B-F147-A2AB-8CB734F94669}" type="datetimeFigureOut">
              <a:rPr lang="en-US" smtClean="0"/>
              <a:t>2/27/25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5C064-9A2B-FB4E-97FA-EC66ECE24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13675-97A5-8B44-99D1-A92BB8589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7B05-6A86-A344-BAA6-435ABD728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776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BAE1A-596C-E24D-9FEA-F4E7D4DB5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D54EB-DDAA-D44D-A629-6AF902F6B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1F9369-E672-8040-BE5D-906F0BB29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2ED21-0F97-DE4C-B99A-8B3F3E983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08441-D50B-F147-A2AB-8CB734F94669}" type="datetimeFigureOut">
              <a:rPr lang="en-US" smtClean="0"/>
              <a:t>2/27/25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3ADBE1-8775-1E48-B807-56F31BAA4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81304-83CC-B742-8C89-3AF613757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7B05-6A86-A344-BAA6-435ABD728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46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3BB70-11BA-B344-81FC-4638B4F60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B1630-5259-9546-9E88-62C4C5CB6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893570-12FD-364F-87D7-1BBA9D3CD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A72F99-EA48-0A42-8C9C-1D98D06269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11A0E7-17DD-7A46-95F6-88E33BDA33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C41C3A-D61E-9342-9941-43D182670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08441-D50B-F147-A2AB-8CB734F94669}" type="datetimeFigureOut">
              <a:rPr lang="en-US" smtClean="0"/>
              <a:t>2/27/25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B2ED37-254A-A548-A870-B993AB804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306397-A1D3-3F42-987C-2CDD778F5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7B05-6A86-A344-BAA6-435ABD728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15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5E1AA-DBAA-574A-A552-24697A418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7F4CF8-F959-5047-9E03-A6E57A12A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08441-D50B-F147-A2AB-8CB734F94669}" type="datetimeFigureOut">
              <a:rPr lang="en-US" smtClean="0"/>
              <a:t>2/27/25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C58ADE-A884-8348-A504-23A8C0A25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C3C561-9DF8-824C-ADEF-F4A493178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7B05-6A86-A344-BAA6-435ABD728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31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F00813-A344-954E-9749-532A63BAE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08441-D50B-F147-A2AB-8CB734F94669}" type="datetimeFigureOut">
              <a:rPr lang="en-US" smtClean="0"/>
              <a:t>2/27/25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D73344-0D93-F349-AD8C-0FA446CED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1F476-6EE8-C94B-BE2E-31BEADB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7B05-6A86-A344-BAA6-435ABD728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27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29431-F5D2-E54A-951B-1ADC0A581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3D19B-EA80-2F41-9A56-00577D685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A607F3-497D-CF40-8B78-11BA774379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D66E4A-5C4D-9247-9F81-BAFC8FCF7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08441-D50B-F147-A2AB-8CB734F94669}" type="datetimeFigureOut">
              <a:rPr lang="en-US" smtClean="0"/>
              <a:t>2/27/25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2B3B09-FBE2-D349-979A-A1A518803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3EAC0-0B81-914A-870E-5799783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7B05-6A86-A344-BAA6-435ABD728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87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C41A5-363F-E34B-B26F-6828D940C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20DD3C-DB6A-344B-AA1A-BDD3128840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DD950A-11A1-BD43-84E8-CFF81A6AE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6A34B6-EB83-CA47-99BA-5B807DCEB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08441-D50B-F147-A2AB-8CB734F94669}" type="datetimeFigureOut">
              <a:rPr lang="en-US" smtClean="0"/>
              <a:t>2/27/25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860CE7-5A99-EC42-B224-CB0BCB41E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A181F4-60C3-5847-9E0F-326266D24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7B05-6A86-A344-BAA6-435ABD728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59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F59347-5041-5A4F-B0D0-5582C8C43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949A3-CE5F-FA45-98DB-3314F3D24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0484B-AEA9-6747-8B47-E8952E4BF1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08441-D50B-F147-A2AB-8CB734F94669}" type="datetimeFigureOut">
              <a:rPr lang="en-US" smtClean="0"/>
              <a:t>2/27/25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5DBDE-82A4-F249-9935-5DE7810FD6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7B502-F9AF-3E4D-B0D9-6FE03D3E94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B7B05-6A86-A344-BAA6-435ABD728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56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11" Type="http://schemas.openxmlformats.org/officeDocument/2006/relationships/image" Target="../media/image9.jpg"/><Relationship Id="rId5" Type="http://schemas.openxmlformats.org/officeDocument/2006/relationships/image" Target="../media/image3.png"/><Relationship Id="rId10" Type="http://schemas.openxmlformats.org/officeDocument/2006/relationships/image" Target="../media/image8.jp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6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loud 33">
            <a:extLst>
              <a:ext uri="{FF2B5EF4-FFF2-40B4-BE49-F238E27FC236}">
                <a16:creationId xmlns:a16="http://schemas.microsoft.com/office/drawing/2014/main" id="{94F8D992-8CF9-514E-96A5-1EBF7B0D1E39}"/>
              </a:ext>
            </a:extLst>
          </p:cNvPr>
          <p:cNvSpPr/>
          <p:nvPr/>
        </p:nvSpPr>
        <p:spPr>
          <a:xfrm>
            <a:off x="6556979" y="3650136"/>
            <a:ext cx="3075182" cy="2332023"/>
          </a:xfrm>
          <a:prstGeom prst="cloud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Image result for cityu logo">
            <a:extLst>
              <a:ext uri="{FF2B5EF4-FFF2-40B4-BE49-F238E27FC236}">
                <a16:creationId xmlns:a16="http://schemas.microsoft.com/office/drawing/2014/main" id="{477F1997-77AA-0A43-855B-305ED527B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56" y="338185"/>
            <a:ext cx="1349999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A049679-26EF-E244-99F8-736529CFCDEF}"/>
              </a:ext>
            </a:extLst>
          </p:cNvPr>
          <p:cNvSpPr/>
          <p:nvPr/>
        </p:nvSpPr>
        <p:spPr>
          <a:xfrm>
            <a:off x="901755" y="2502625"/>
            <a:ext cx="103439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You are given a collection of </a:t>
            </a:r>
            <a:r>
              <a:rPr lang="en-US" altLang="zh-CN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5000</a:t>
            </a:r>
            <a:r>
              <a:rPr 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images and </a:t>
            </a:r>
            <a:r>
              <a:rPr lang="en-US" altLang="zh-CN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20</a:t>
            </a:r>
            <a:r>
              <a:rPr 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testing query images.</a:t>
            </a:r>
            <a:r>
              <a:rPr lang="zh-CN" alt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Each image contains one instance (object). Your task is to implement any two object matching methods for instance search.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62448C-406A-4A47-8437-24A7EB2C0F6D}"/>
              </a:ext>
            </a:extLst>
          </p:cNvPr>
          <p:cNvSpPr txBox="1"/>
          <p:nvPr/>
        </p:nvSpPr>
        <p:spPr>
          <a:xfrm>
            <a:off x="901755" y="1972384"/>
            <a:ext cx="2274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A picture containing sky, outdoor, building, tower&#10;&#10;Description automatically generated">
            <a:extLst>
              <a:ext uri="{FF2B5EF4-FFF2-40B4-BE49-F238E27FC236}">
                <a16:creationId xmlns:a16="http://schemas.microsoft.com/office/drawing/2014/main" id="{F9918CB8-3E63-5843-BF82-35D7AA482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504" y="4199226"/>
            <a:ext cx="1824824" cy="12003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7B2E49-9198-7141-B02B-DAE37F72E9E7}"/>
              </a:ext>
            </a:extLst>
          </p:cNvPr>
          <p:cNvSpPr txBox="1"/>
          <p:nvPr/>
        </p:nvSpPr>
        <p:spPr>
          <a:xfrm>
            <a:off x="1295172" y="5399555"/>
            <a:ext cx="1263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2B1290-9439-4544-B037-F6145EBB27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2131" y="4199226"/>
            <a:ext cx="811421" cy="1295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44C6C45-8895-1243-9C80-3B6110C8C719}"/>
              </a:ext>
            </a:extLst>
          </p:cNvPr>
          <p:cNvSpPr txBox="1"/>
          <p:nvPr/>
        </p:nvSpPr>
        <p:spPr>
          <a:xfrm>
            <a:off x="2905244" y="469629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 descr="A picture containing building, place of worship, church, tall&#10;&#10;Description automatically generated">
            <a:extLst>
              <a:ext uri="{FF2B5EF4-FFF2-40B4-BE49-F238E27FC236}">
                <a16:creationId xmlns:a16="http://schemas.microsoft.com/office/drawing/2014/main" id="{B604D9A4-A6E1-AB4D-8222-DFD24E64FA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6523" y="4421476"/>
            <a:ext cx="698500" cy="8509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5FEAF7F-198B-C645-A5C9-F3BF6A5DCFDE}"/>
              </a:ext>
            </a:extLst>
          </p:cNvPr>
          <p:cNvSpPr txBox="1"/>
          <p:nvPr/>
        </p:nvSpPr>
        <p:spPr>
          <a:xfrm>
            <a:off x="4214586" y="447759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Crop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1C30BE-F4B5-824D-B2D5-C3A2B42AB94B}"/>
              </a:ext>
            </a:extLst>
          </p:cNvPr>
          <p:cNvSpPr txBox="1"/>
          <p:nvPr/>
        </p:nvSpPr>
        <p:spPr>
          <a:xfrm>
            <a:off x="5617686" y="4511632"/>
            <a:ext cx="939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Retrieval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B6EFE9-6FA1-914E-BEFE-938D84BC0294}"/>
              </a:ext>
            </a:extLst>
          </p:cNvPr>
          <p:cNvCxnSpPr/>
          <p:nvPr/>
        </p:nvCxnSpPr>
        <p:spPr>
          <a:xfrm>
            <a:off x="4123217" y="4880964"/>
            <a:ext cx="756000" cy="0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F06C4E1-8F05-BA40-B821-C70F96A9754E}"/>
              </a:ext>
            </a:extLst>
          </p:cNvPr>
          <p:cNvCxnSpPr/>
          <p:nvPr/>
        </p:nvCxnSpPr>
        <p:spPr>
          <a:xfrm>
            <a:off x="5723417" y="4880964"/>
            <a:ext cx="756000" cy="0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A picture containing building, outdoor, colonnade&#10;&#10;Description automatically generated">
            <a:extLst>
              <a:ext uri="{FF2B5EF4-FFF2-40B4-BE49-F238E27FC236}">
                <a16:creationId xmlns:a16="http://schemas.microsoft.com/office/drawing/2014/main" id="{CA6E9E4B-2C64-3F40-A0F3-6458AEFA02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0435" y="4068504"/>
            <a:ext cx="1312574" cy="902395"/>
          </a:xfrm>
          <a:prstGeom prst="rect">
            <a:avLst/>
          </a:prstGeom>
        </p:spPr>
      </p:pic>
      <p:pic>
        <p:nvPicPr>
          <p:cNvPr id="26" name="Picture 25" descr="A picture containing outdoor, building, sky, ruin&#10;&#10;Description automatically generated">
            <a:extLst>
              <a:ext uri="{FF2B5EF4-FFF2-40B4-BE49-F238E27FC236}">
                <a16:creationId xmlns:a16="http://schemas.microsoft.com/office/drawing/2014/main" id="{78ABCE63-DF97-C247-82F0-A0E468665A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49930" y="4409164"/>
            <a:ext cx="1410467" cy="860385"/>
          </a:xfrm>
          <a:prstGeom prst="rect">
            <a:avLst/>
          </a:prstGeom>
        </p:spPr>
      </p:pic>
      <p:pic>
        <p:nvPicPr>
          <p:cNvPr id="30" name="Picture 29" descr="A picture containing orange&#10;&#10;Description automatically generated">
            <a:extLst>
              <a:ext uri="{FF2B5EF4-FFF2-40B4-BE49-F238E27FC236}">
                <a16:creationId xmlns:a16="http://schemas.microsoft.com/office/drawing/2014/main" id="{B9123068-55D5-3A4F-BF71-4A1C2EC678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81210" y="3847988"/>
            <a:ext cx="1204263" cy="90239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0C61304-90F7-7048-88D2-37045E9070F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21798" y="4603459"/>
            <a:ext cx="752599" cy="1004358"/>
          </a:xfrm>
          <a:prstGeom prst="rect">
            <a:avLst/>
          </a:prstGeom>
        </p:spPr>
      </p:pic>
      <p:pic>
        <p:nvPicPr>
          <p:cNvPr id="28" name="Picture 27" descr="A picture containing grass, outdoor, laying, lying&#10;&#10;Description automatically generated">
            <a:extLst>
              <a:ext uri="{FF2B5EF4-FFF2-40B4-BE49-F238E27FC236}">
                <a16:creationId xmlns:a16="http://schemas.microsoft.com/office/drawing/2014/main" id="{4E424EF3-7850-6546-8B22-F571B66BFBE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30123" y="4598465"/>
            <a:ext cx="1135543" cy="85090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456E715-43BB-F149-A10D-60964831D448}"/>
              </a:ext>
            </a:extLst>
          </p:cNvPr>
          <p:cNvCxnSpPr/>
          <p:nvPr/>
        </p:nvCxnSpPr>
        <p:spPr>
          <a:xfrm>
            <a:off x="9685817" y="4880964"/>
            <a:ext cx="468000" cy="0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53F2E8D8-1D52-E241-8659-BDD81DCF5A8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39216" y="4313968"/>
            <a:ext cx="752599" cy="100435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2F068E3A-BCD7-FC4A-BB6C-3AF4E55ECE41}"/>
              </a:ext>
            </a:extLst>
          </p:cNvPr>
          <p:cNvSpPr txBox="1"/>
          <p:nvPr/>
        </p:nvSpPr>
        <p:spPr>
          <a:xfrm>
            <a:off x="9508359" y="5368250"/>
            <a:ext cx="2443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matching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F8C6440-6FBC-AC47-9DED-B1E627E949B6}"/>
              </a:ext>
            </a:extLst>
          </p:cNvPr>
          <p:cNvSpPr/>
          <p:nvPr/>
        </p:nvSpPr>
        <p:spPr>
          <a:xfrm>
            <a:off x="1889603" y="254102"/>
            <a:ext cx="10418014" cy="1588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4000" b="1" i="1" cap="all" spc="30" dirty="0">
                <a:solidFill>
                  <a:srgbClr val="2E2E2E"/>
                </a:solidFill>
                <a:latin typeface="Cambria" panose="02040503050406030204" pitchFamily="18" charset="0"/>
                <a:ea typeface="Microsoft YaHei" panose="020B0503020204020204" pitchFamily="34" charset="-122"/>
                <a:cs typeface="Shruti" panose="020B0502040204020203" pitchFamily="34" charset="0"/>
              </a:rPr>
              <a:t>Assignment 1</a:t>
            </a:r>
            <a:r>
              <a:rPr lang="zh-CN" altLang="en-US" sz="4000" b="1" i="1" cap="all" spc="30" dirty="0">
                <a:solidFill>
                  <a:srgbClr val="2E2E2E"/>
                </a:solidFill>
                <a:latin typeface="Cambria" panose="02040503050406030204" pitchFamily="18" charset="0"/>
                <a:ea typeface="Microsoft YaHei" panose="020B0503020204020204" pitchFamily="34" charset="-122"/>
                <a:cs typeface="Shruti" panose="020B0502040204020203" pitchFamily="34" charset="0"/>
              </a:rPr>
              <a:t>  </a:t>
            </a:r>
            <a:r>
              <a:rPr lang="en-US" sz="4000" b="1" cap="all" spc="30" dirty="0">
                <a:solidFill>
                  <a:srgbClr val="2E2E2E"/>
                </a:solidFill>
                <a:latin typeface="Cambria" panose="02040503050406030204" pitchFamily="18" charset="0"/>
                <a:ea typeface="Microsoft YaHei" panose="020B0503020204020204" pitchFamily="34" charset="-122"/>
                <a:cs typeface="Shruti" panose="020B0502040204020203" pitchFamily="34" charset="0"/>
              </a:rPr>
              <a:t>CS5187 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altLang="zh-CN" sz="3600" b="1" cap="all" spc="30" dirty="0">
                <a:solidFill>
                  <a:srgbClr val="2E2E2E"/>
                </a:solidFill>
                <a:latin typeface="Cambria" panose="02040503050406030204" pitchFamily="18" charset="0"/>
                <a:ea typeface="Microsoft YaHei" panose="020B0503020204020204" pitchFamily="34" charset="-122"/>
                <a:cs typeface="Shruti" panose="020B0502040204020203" pitchFamily="34" charset="0"/>
              </a:rPr>
              <a:t>Computer</a:t>
            </a:r>
            <a:r>
              <a:rPr lang="zh-CN" altLang="en-US" sz="3600" b="1" cap="all" spc="30" dirty="0">
                <a:solidFill>
                  <a:srgbClr val="2E2E2E"/>
                </a:solidFill>
                <a:latin typeface="Cambria" panose="02040503050406030204" pitchFamily="18" charset="0"/>
                <a:ea typeface="Microsoft YaHei" panose="020B0503020204020204" pitchFamily="34" charset="-122"/>
                <a:cs typeface="Shruti" panose="020B0502040204020203" pitchFamily="34" charset="0"/>
              </a:rPr>
              <a:t> </a:t>
            </a:r>
            <a:r>
              <a:rPr lang="en-US" altLang="zh-CN" sz="3600" b="1" cap="all" spc="30" dirty="0">
                <a:solidFill>
                  <a:srgbClr val="2E2E2E"/>
                </a:solidFill>
                <a:latin typeface="Cambria" panose="02040503050406030204" pitchFamily="18" charset="0"/>
                <a:ea typeface="Microsoft YaHei" panose="020B0503020204020204" pitchFamily="34" charset="-122"/>
                <a:cs typeface="Shruti" panose="020B0502040204020203" pitchFamily="34" charset="0"/>
              </a:rPr>
              <a:t>vision</a:t>
            </a:r>
            <a:r>
              <a:rPr lang="zh-CN" altLang="en-US" sz="3600" b="1" cap="all" spc="30" dirty="0">
                <a:solidFill>
                  <a:srgbClr val="2E2E2E"/>
                </a:solidFill>
                <a:latin typeface="Cambria" panose="02040503050406030204" pitchFamily="18" charset="0"/>
                <a:ea typeface="Microsoft YaHei" panose="020B0503020204020204" pitchFamily="34" charset="-122"/>
                <a:cs typeface="Shruti" panose="020B0502040204020203" pitchFamily="34" charset="0"/>
              </a:rPr>
              <a:t> </a:t>
            </a:r>
            <a:r>
              <a:rPr lang="en-US" altLang="zh-CN" sz="3600" b="1" cap="all" spc="30" dirty="0">
                <a:solidFill>
                  <a:srgbClr val="2E2E2E"/>
                </a:solidFill>
                <a:latin typeface="Cambria" panose="02040503050406030204" pitchFamily="18" charset="0"/>
                <a:ea typeface="Microsoft YaHei" panose="020B0503020204020204" pitchFamily="34" charset="-122"/>
                <a:cs typeface="Shruti" panose="020B0502040204020203" pitchFamily="34" charset="0"/>
              </a:rPr>
              <a:t>and</a:t>
            </a:r>
            <a:r>
              <a:rPr lang="zh-CN" altLang="en-US" sz="3600" b="1" cap="all" spc="30" dirty="0">
                <a:solidFill>
                  <a:srgbClr val="2E2E2E"/>
                </a:solidFill>
                <a:latin typeface="Cambria" panose="02040503050406030204" pitchFamily="18" charset="0"/>
                <a:ea typeface="Microsoft YaHei" panose="020B0503020204020204" pitchFamily="34" charset="-122"/>
                <a:cs typeface="Shruti" panose="020B0502040204020203" pitchFamily="34" charset="0"/>
              </a:rPr>
              <a:t> </a:t>
            </a:r>
            <a:r>
              <a:rPr lang="en-US" altLang="zh-CN" sz="3600" b="1" cap="all" spc="30" dirty="0">
                <a:solidFill>
                  <a:srgbClr val="2E2E2E"/>
                </a:solidFill>
                <a:latin typeface="Cambria" panose="02040503050406030204" pitchFamily="18" charset="0"/>
                <a:ea typeface="Microsoft YaHei" panose="020B0503020204020204" pitchFamily="34" charset="-122"/>
                <a:cs typeface="Shruti" panose="020B0502040204020203" pitchFamily="34" charset="0"/>
              </a:rPr>
              <a:t>image</a:t>
            </a:r>
            <a:r>
              <a:rPr lang="zh-CN" altLang="en-US" sz="3600" b="1" cap="all" spc="30" dirty="0">
                <a:solidFill>
                  <a:srgbClr val="2E2E2E"/>
                </a:solidFill>
                <a:latin typeface="Cambria" panose="02040503050406030204" pitchFamily="18" charset="0"/>
                <a:ea typeface="Microsoft YaHei" panose="020B0503020204020204" pitchFamily="34" charset="-122"/>
                <a:cs typeface="Shruti" panose="020B0502040204020203" pitchFamily="34" charset="0"/>
              </a:rPr>
              <a:t> </a:t>
            </a:r>
            <a:r>
              <a:rPr lang="en-US" altLang="zh-CN" sz="3600" b="1" cap="all" spc="30" dirty="0">
                <a:solidFill>
                  <a:srgbClr val="2E2E2E"/>
                </a:solidFill>
                <a:latin typeface="Cambria" panose="02040503050406030204" pitchFamily="18" charset="0"/>
                <a:ea typeface="Microsoft YaHei" panose="020B0503020204020204" pitchFamily="34" charset="-122"/>
                <a:cs typeface="Shruti" panose="020B0502040204020203" pitchFamily="34" charset="0"/>
              </a:rPr>
              <a:t>processing</a:t>
            </a:r>
            <a:endParaRPr lang="en-CN" sz="3600" b="1" cap="all" spc="30" dirty="0">
              <a:solidFill>
                <a:srgbClr val="2E2E2E"/>
              </a:solidFill>
              <a:latin typeface="Cambria" panose="02040503050406030204" pitchFamily="18" charset="0"/>
              <a:ea typeface="Microsoft YaHei" panose="020B0503020204020204" pitchFamily="34" charset="-122"/>
              <a:cs typeface="Shrut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792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 result for cityu logo">
            <a:extLst>
              <a:ext uri="{FF2B5EF4-FFF2-40B4-BE49-F238E27FC236}">
                <a16:creationId xmlns:a16="http://schemas.microsoft.com/office/drawing/2014/main" id="{477F1997-77AA-0A43-855B-305ED527B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56" y="338185"/>
            <a:ext cx="1349999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1E5249C-0D10-974D-A3D1-76B5686E3AF8}"/>
              </a:ext>
            </a:extLst>
          </p:cNvPr>
          <p:cNvSpPr/>
          <p:nvPr/>
        </p:nvSpPr>
        <p:spPr>
          <a:xfrm>
            <a:off x="901755" y="1850830"/>
            <a:ext cx="59234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ethod based on the deep neural networks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B573F82-58AA-854A-AA5C-C5A7B5A4212C}"/>
              </a:ext>
            </a:extLst>
          </p:cNvPr>
          <p:cNvSpPr/>
          <p:nvPr/>
        </p:nvSpPr>
        <p:spPr>
          <a:xfrm>
            <a:off x="4043596" y="3921156"/>
            <a:ext cx="701318" cy="711087"/>
          </a:xfrm>
          <a:prstGeom prst="rect">
            <a:avLst/>
          </a:prstGeom>
          <a:solidFill>
            <a:schemeClr val="accent4">
              <a:lumMod val="20000"/>
              <a:lumOff val="80000"/>
              <a:alpha val="70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立方体 19">
            <a:extLst>
              <a:ext uri="{FF2B5EF4-FFF2-40B4-BE49-F238E27FC236}">
                <a16:creationId xmlns:a16="http://schemas.microsoft.com/office/drawing/2014/main" id="{C633E0BF-B10E-424D-B6D8-6B2A18F77A5A}"/>
              </a:ext>
            </a:extLst>
          </p:cNvPr>
          <p:cNvSpPr/>
          <p:nvPr/>
        </p:nvSpPr>
        <p:spPr>
          <a:xfrm>
            <a:off x="1571887" y="3234529"/>
            <a:ext cx="125999" cy="1800000"/>
          </a:xfrm>
          <a:prstGeom prst="cube">
            <a:avLst>
              <a:gd name="adj" fmla="val 65007"/>
            </a:avLst>
          </a:prstGeom>
          <a:solidFill>
            <a:schemeClr val="accent6">
              <a:lumMod val="60000"/>
              <a:lumOff val="40000"/>
              <a:alpha val="74827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ysClr val="window" lastClr="FFFFFF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" name="立方体 19">
            <a:extLst>
              <a:ext uri="{FF2B5EF4-FFF2-40B4-BE49-F238E27FC236}">
                <a16:creationId xmlns:a16="http://schemas.microsoft.com/office/drawing/2014/main" id="{1E7C85D2-199B-B94F-8F4B-E2EA0BC39934}"/>
              </a:ext>
            </a:extLst>
          </p:cNvPr>
          <p:cNvSpPr/>
          <p:nvPr/>
        </p:nvSpPr>
        <p:spPr>
          <a:xfrm>
            <a:off x="2070667" y="3460947"/>
            <a:ext cx="251999" cy="1427002"/>
          </a:xfrm>
          <a:prstGeom prst="cube">
            <a:avLst>
              <a:gd name="adj" fmla="val 57801"/>
            </a:avLst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ysClr val="window" lastClr="FFFFFF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立方体 19">
            <a:extLst>
              <a:ext uri="{FF2B5EF4-FFF2-40B4-BE49-F238E27FC236}">
                <a16:creationId xmlns:a16="http://schemas.microsoft.com/office/drawing/2014/main" id="{693E5150-4DE3-AF43-9CED-9CC94573C83E}"/>
              </a:ext>
            </a:extLst>
          </p:cNvPr>
          <p:cNvSpPr/>
          <p:nvPr/>
        </p:nvSpPr>
        <p:spPr>
          <a:xfrm>
            <a:off x="2883676" y="3767963"/>
            <a:ext cx="324000" cy="936000"/>
          </a:xfrm>
          <a:prstGeom prst="cube">
            <a:avLst>
              <a:gd name="adj" fmla="val 37535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ysClr val="window" lastClr="FFFFFF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0" name="立方体 209">
            <a:extLst>
              <a:ext uri="{FF2B5EF4-FFF2-40B4-BE49-F238E27FC236}">
                <a16:creationId xmlns:a16="http://schemas.microsoft.com/office/drawing/2014/main" id="{2B12982A-D2B0-584E-A538-89AF6A061B96}"/>
              </a:ext>
            </a:extLst>
          </p:cNvPr>
          <p:cNvSpPr/>
          <p:nvPr/>
        </p:nvSpPr>
        <p:spPr>
          <a:xfrm>
            <a:off x="4235682" y="4033514"/>
            <a:ext cx="82282" cy="540000"/>
          </a:xfrm>
          <a:prstGeom prst="cube">
            <a:avLst>
              <a:gd name="adj" fmla="val 39147"/>
            </a:avLst>
          </a:prstGeom>
          <a:solidFill>
            <a:schemeClr val="accent2">
              <a:lumMod val="75000"/>
              <a:alpha val="5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ysClr val="window" lastClr="FFFFFF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" name="立方体 209">
            <a:extLst>
              <a:ext uri="{FF2B5EF4-FFF2-40B4-BE49-F238E27FC236}">
                <a16:creationId xmlns:a16="http://schemas.microsoft.com/office/drawing/2014/main" id="{4C9CE696-DA61-964A-9FF4-4583F9ED66B2}"/>
              </a:ext>
            </a:extLst>
          </p:cNvPr>
          <p:cNvSpPr/>
          <p:nvPr/>
        </p:nvSpPr>
        <p:spPr>
          <a:xfrm>
            <a:off x="4116727" y="4032394"/>
            <a:ext cx="82282" cy="540000"/>
          </a:xfrm>
          <a:prstGeom prst="cube">
            <a:avLst>
              <a:gd name="adj" fmla="val 39147"/>
            </a:avLst>
          </a:prstGeom>
          <a:solidFill>
            <a:schemeClr val="accent2">
              <a:lumMod val="75000"/>
              <a:alpha val="5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ysClr val="window" lastClr="FFFFFF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2" name="立方体 209">
            <a:extLst>
              <a:ext uri="{FF2B5EF4-FFF2-40B4-BE49-F238E27FC236}">
                <a16:creationId xmlns:a16="http://schemas.microsoft.com/office/drawing/2014/main" id="{0D6679A9-3E10-7F42-BE00-F13A8A13D741}"/>
              </a:ext>
            </a:extLst>
          </p:cNvPr>
          <p:cNvSpPr/>
          <p:nvPr/>
        </p:nvSpPr>
        <p:spPr>
          <a:xfrm>
            <a:off x="4588403" y="4026034"/>
            <a:ext cx="82282" cy="540000"/>
          </a:xfrm>
          <a:prstGeom prst="cube">
            <a:avLst>
              <a:gd name="adj" fmla="val 39147"/>
            </a:avLst>
          </a:prstGeom>
          <a:solidFill>
            <a:schemeClr val="accent2">
              <a:lumMod val="75000"/>
              <a:alpha val="5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ysClr val="window" lastClr="FFFFFF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A845CB4-5F0A-664C-A674-0E800013A7C7}"/>
              </a:ext>
            </a:extLst>
          </p:cNvPr>
          <p:cNvSpPr txBox="1"/>
          <p:nvPr/>
        </p:nvSpPr>
        <p:spPr>
          <a:xfrm>
            <a:off x="4249218" y="4098254"/>
            <a:ext cx="417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立方体 19">
            <a:extLst>
              <a:ext uri="{FF2B5EF4-FFF2-40B4-BE49-F238E27FC236}">
                <a16:creationId xmlns:a16="http://schemas.microsoft.com/office/drawing/2014/main" id="{D5C1AA3F-E250-1345-A097-23F39D20749D}"/>
              </a:ext>
            </a:extLst>
          </p:cNvPr>
          <p:cNvSpPr/>
          <p:nvPr/>
        </p:nvSpPr>
        <p:spPr>
          <a:xfrm>
            <a:off x="1642749" y="3233928"/>
            <a:ext cx="125999" cy="1800000"/>
          </a:xfrm>
          <a:prstGeom prst="cube">
            <a:avLst>
              <a:gd name="adj" fmla="val 65007"/>
            </a:avLst>
          </a:prstGeom>
          <a:solidFill>
            <a:schemeClr val="accent6">
              <a:lumMod val="60000"/>
              <a:lumOff val="40000"/>
              <a:alpha val="74827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ysClr val="window" lastClr="FFFFFF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5" name="立方体 19">
            <a:extLst>
              <a:ext uri="{FF2B5EF4-FFF2-40B4-BE49-F238E27FC236}">
                <a16:creationId xmlns:a16="http://schemas.microsoft.com/office/drawing/2014/main" id="{006EFB8F-517E-874A-83F6-DFC8A5722BD0}"/>
              </a:ext>
            </a:extLst>
          </p:cNvPr>
          <p:cNvSpPr/>
          <p:nvPr/>
        </p:nvSpPr>
        <p:spPr>
          <a:xfrm>
            <a:off x="1843476" y="3237473"/>
            <a:ext cx="125999" cy="1800000"/>
          </a:xfrm>
          <a:prstGeom prst="cube">
            <a:avLst>
              <a:gd name="adj" fmla="val 65007"/>
            </a:avLst>
          </a:prstGeom>
          <a:solidFill>
            <a:schemeClr val="accent6">
              <a:lumMod val="60000"/>
              <a:lumOff val="40000"/>
              <a:alpha val="74827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ysClr val="window" lastClr="FFFFFF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547D6A-BFFF-CB47-8C91-BC40575CB33A}"/>
              </a:ext>
            </a:extLst>
          </p:cNvPr>
          <p:cNvSpPr txBox="1"/>
          <p:nvPr/>
        </p:nvSpPr>
        <p:spPr>
          <a:xfrm>
            <a:off x="1623714" y="3971455"/>
            <a:ext cx="4174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立方体 19">
            <a:extLst>
              <a:ext uri="{FF2B5EF4-FFF2-40B4-BE49-F238E27FC236}">
                <a16:creationId xmlns:a16="http://schemas.microsoft.com/office/drawing/2014/main" id="{F1F6A632-74EA-DB46-A6ED-4365D800F9A2}"/>
              </a:ext>
            </a:extLst>
          </p:cNvPr>
          <p:cNvSpPr/>
          <p:nvPr/>
        </p:nvSpPr>
        <p:spPr>
          <a:xfrm>
            <a:off x="1908194" y="3239561"/>
            <a:ext cx="108000" cy="1800000"/>
          </a:xfrm>
          <a:prstGeom prst="cube">
            <a:avLst>
              <a:gd name="adj" fmla="val 65007"/>
            </a:avLst>
          </a:prstGeom>
          <a:solidFill>
            <a:schemeClr val="accent2">
              <a:lumMod val="40000"/>
              <a:lumOff val="60000"/>
              <a:alpha val="9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ysClr val="window" lastClr="FFFFFF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" name="立方体 19">
            <a:extLst>
              <a:ext uri="{FF2B5EF4-FFF2-40B4-BE49-F238E27FC236}">
                <a16:creationId xmlns:a16="http://schemas.microsoft.com/office/drawing/2014/main" id="{BA5EF558-FAA7-9B44-AB80-6FAF3DCD0E93}"/>
              </a:ext>
            </a:extLst>
          </p:cNvPr>
          <p:cNvSpPr/>
          <p:nvPr/>
        </p:nvSpPr>
        <p:spPr>
          <a:xfrm>
            <a:off x="2210367" y="3460947"/>
            <a:ext cx="251999" cy="1427002"/>
          </a:xfrm>
          <a:prstGeom prst="cube">
            <a:avLst>
              <a:gd name="adj" fmla="val 57801"/>
            </a:avLst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ysClr val="window" lastClr="FFFFFF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607A78F-DEAF-6D41-94DC-42AB8EF3E355}"/>
              </a:ext>
            </a:extLst>
          </p:cNvPr>
          <p:cNvSpPr txBox="1"/>
          <p:nvPr/>
        </p:nvSpPr>
        <p:spPr>
          <a:xfrm>
            <a:off x="2294986" y="4012180"/>
            <a:ext cx="4174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立方体 19">
            <a:extLst>
              <a:ext uri="{FF2B5EF4-FFF2-40B4-BE49-F238E27FC236}">
                <a16:creationId xmlns:a16="http://schemas.microsoft.com/office/drawing/2014/main" id="{0EA7096A-8802-394B-A243-A60AE9F682F2}"/>
              </a:ext>
            </a:extLst>
          </p:cNvPr>
          <p:cNvSpPr/>
          <p:nvPr/>
        </p:nvSpPr>
        <p:spPr>
          <a:xfrm>
            <a:off x="2521223" y="3460947"/>
            <a:ext cx="251999" cy="1427002"/>
          </a:xfrm>
          <a:prstGeom prst="cube">
            <a:avLst>
              <a:gd name="adj" fmla="val 57801"/>
            </a:avLst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ysClr val="window" lastClr="FFFFFF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" name="立方体 19">
            <a:extLst>
              <a:ext uri="{FF2B5EF4-FFF2-40B4-BE49-F238E27FC236}">
                <a16:creationId xmlns:a16="http://schemas.microsoft.com/office/drawing/2014/main" id="{8D038569-1439-184A-A4C1-52D94DCDAED9}"/>
              </a:ext>
            </a:extLst>
          </p:cNvPr>
          <p:cNvSpPr/>
          <p:nvPr/>
        </p:nvSpPr>
        <p:spPr>
          <a:xfrm>
            <a:off x="2653042" y="3466249"/>
            <a:ext cx="198000" cy="1421700"/>
          </a:xfrm>
          <a:prstGeom prst="cube">
            <a:avLst>
              <a:gd name="adj" fmla="val 71605"/>
            </a:avLst>
          </a:prstGeom>
          <a:solidFill>
            <a:schemeClr val="accent2">
              <a:lumMod val="40000"/>
              <a:lumOff val="60000"/>
              <a:alpha val="9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ysClr val="window" lastClr="FFFFFF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立方体 19">
            <a:extLst>
              <a:ext uri="{FF2B5EF4-FFF2-40B4-BE49-F238E27FC236}">
                <a16:creationId xmlns:a16="http://schemas.microsoft.com/office/drawing/2014/main" id="{BE2CEE59-AD47-A74E-B548-A6510F1CF55C}"/>
              </a:ext>
            </a:extLst>
          </p:cNvPr>
          <p:cNvSpPr/>
          <p:nvPr/>
        </p:nvSpPr>
        <p:spPr>
          <a:xfrm>
            <a:off x="3113789" y="3767963"/>
            <a:ext cx="324000" cy="936000"/>
          </a:xfrm>
          <a:prstGeom prst="cube">
            <a:avLst>
              <a:gd name="adj" fmla="val 37535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ysClr val="window" lastClr="FFFFFF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3" name="立方体 19">
            <a:extLst>
              <a:ext uri="{FF2B5EF4-FFF2-40B4-BE49-F238E27FC236}">
                <a16:creationId xmlns:a16="http://schemas.microsoft.com/office/drawing/2014/main" id="{2E2C03B5-81ED-1E40-B645-6BB45B1474A9}"/>
              </a:ext>
            </a:extLst>
          </p:cNvPr>
          <p:cNvSpPr/>
          <p:nvPr/>
        </p:nvSpPr>
        <p:spPr>
          <a:xfrm>
            <a:off x="3537294" y="3767963"/>
            <a:ext cx="324000" cy="936000"/>
          </a:xfrm>
          <a:prstGeom prst="cube">
            <a:avLst>
              <a:gd name="adj" fmla="val 37535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ysClr val="window" lastClr="FFFFFF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C269AC-7C3A-8D47-BB98-047F8119DD92}"/>
              </a:ext>
            </a:extLst>
          </p:cNvPr>
          <p:cNvSpPr txBox="1"/>
          <p:nvPr/>
        </p:nvSpPr>
        <p:spPr>
          <a:xfrm>
            <a:off x="2301042" y="4012180"/>
            <a:ext cx="4174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4FC8B9-216A-D841-AD0C-AC69B3813856}"/>
              </a:ext>
            </a:extLst>
          </p:cNvPr>
          <p:cNvSpPr txBox="1"/>
          <p:nvPr/>
        </p:nvSpPr>
        <p:spPr>
          <a:xfrm>
            <a:off x="3301235" y="4078590"/>
            <a:ext cx="4174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立方体 19">
            <a:extLst>
              <a:ext uri="{FF2B5EF4-FFF2-40B4-BE49-F238E27FC236}">
                <a16:creationId xmlns:a16="http://schemas.microsoft.com/office/drawing/2014/main" id="{9F3BCAF0-A917-4E45-BBF0-D0CF4C5BB6C7}"/>
              </a:ext>
            </a:extLst>
          </p:cNvPr>
          <p:cNvSpPr/>
          <p:nvPr/>
        </p:nvSpPr>
        <p:spPr>
          <a:xfrm>
            <a:off x="3773393" y="3761104"/>
            <a:ext cx="216000" cy="936000"/>
          </a:xfrm>
          <a:prstGeom prst="cube">
            <a:avLst>
              <a:gd name="adj" fmla="val 75845"/>
            </a:avLst>
          </a:prstGeom>
          <a:solidFill>
            <a:schemeClr val="accent2">
              <a:lumMod val="40000"/>
              <a:lumOff val="60000"/>
              <a:alpha val="9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ysClr val="window" lastClr="FFFFFF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0FCBCD-E9EE-944F-BD5D-07B12F573660}"/>
              </a:ext>
            </a:extLst>
          </p:cNvPr>
          <p:cNvSpPr txBox="1"/>
          <p:nvPr/>
        </p:nvSpPr>
        <p:spPr>
          <a:xfrm>
            <a:off x="1254894" y="5173306"/>
            <a:ext cx="3781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backbone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(pretrained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ImageNet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5" name="Picture 84" descr="A picture containing building, place of worship, church, tall&#10;&#10;Description automatically generated">
            <a:extLst>
              <a:ext uri="{FF2B5EF4-FFF2-40B4-BE49-F238E27FC236}">
                <a16:creationId xmlns:a16="http://schemas.microsoft.com/office/drawing/2014/main" id="{98B16959-993A-134B-B057-F52DB12D7C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918" y="3749072"/>
            <a:ext cx="698500" cy="850900"/>
          </a:xfrm>
          <a:prstGeom prst="rect">
            <a:avLst/>
          </a:prstGeom>
        </p:spPr>
      </p:pic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032751D-F10A-1747-917C-42680C764BE1}"/>
              </a:ext>
            </a:extLst>
          </p:cNvPr>
          <p:cNvCxnSpPr/>
          <p:nvPr/>
        </p:nvCxnSpPr>
        <p:spPr>
          <a:xfrm>
            <a:off x="1087476" y="4221806"/>
            <a:ext cx="468000" cy="0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4A29E731-C85F-3B49-B588-39B5B4242581}"/>
              </a:ext>
            </a:extLst>
          </p:cNvPr>
          <p:cNvSpPr txBox="1"/>
          <p:nvPr/>
        </p:nvSpPr>
        <p:spPr>
          <a:xfrm>
            <a:off x="163331" y="4610387"/>
            <a:ext cx="1149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Cropped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CF0E531-309C-5D47-8582-338C94F5A92F}"/>
              </a:ext>
            </a:extLst>
          </p:cNvPr>
          <p:cNvCxnSpPr>
            <a:cxnSpLocks/>
          </p:cNvCxnSpPr>
          <p:nvPr/>
        </p:nvCxnSpPr>
        <p:spPr>
          <a:xfrm flipV="1">
            <a:off x="2050008" y="2815214"/>
            <a:ext cx="5439" cy="432000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4C3E91D-D2D8-D646-8B55-DC9D117D0857}"/>
              </a:ext>
            </a:extLst>
          </p:cNvPr>
          <p:cNvCxnSpPr>
            <a:cxnSpLocks/>
          </p:cNvCxnSpPr>
          <p:nvPr/>
        </p:nvCxnSpPr>
        <p:spPr>
          <a:xfrm flipV="1">
            <a:off x="2820029" y="2815214"/>
            <a:ext cx="5439" cy="648000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85354A3-176E-A84E-B3C4-85E2C1BA3BAB}"/>
              </a:ext>
            </a:extLst>
          </p:cNvPr>
          <p:cNvCxnSpPr>
            <a:cxnSpLocks/>
          </p:cNvCxnSpPr>
          <p:nvPr/>
        </p:nvCxnSpPr>
        <p:spPr>
          <a:xfrm flipV="1">
            <a:off x="3926934" y="2815214"/>
            <a:ext cx="5439" cy="864000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D180E4F-3B7F-F844-92ED-FC25230DCB40}"/>
              </a:ext>
            </a:extLst>
          </p:cNvPr>
          <p:cNvSpPr txBox="1"/>
          <p:nvPr/>
        </p:nvSpPr>
        <p:spPr>
          <a:xfrm>
            <a:off x="1406390" y="2426924"/>
            <a:ext cx="1080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0BC23DC-B930-2A4C-86E4-3992D62EBAB9}"/>
              </a:ext>
            </a:extLst>
          </p:cNvPr>
          <p:cNvSpPr txBox="1"/>
          <p:nvPr/>
        </p:nvSpPr>
        <p:spPr>
          <a:xfrm>
            <a:off x="2464365" y="2415439"/>
            <a:ext cx="1028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83126E6-D9C6-3040-9BB1-11321BED2E83}"/>
              </a:ext>
            </a:extLst>
          </p:cNvPr>
          <p:cNvSpPr txBox="1"/>
          <p:nvPr/>
        </p:nvSpPr>
        <p:spPr>
          <a:xfrm>
            <a:off x="3462986" y="2415439"/>
            <a:ext cx="1118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4E5620D-1A43-7B4B-AD65-90E0CD069203}"/>
              </a:ext>
            </a:extLst>
          </p:cNvPr>
          <p:cNvSpPr/>
          <p:nvPr/>
        </p:nvSpPr>
        <p:spPr>
          <a:xfrm>
            <a:off x="11162309" y="3921156"/>
            <a:ext cx="701318" cy="711087"/>
          </a:xfrm>
          <a:prstGeom prst="rect">
            <a:avLst/>
          </a:prstGeom>
          <a:solidFill>
            <a:schemeClr val="accent4">
              <a:lumMod val="20000"/>
              <a:lumOff val="80000"/>
              <a:alpha val="70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立方体 19">
            <a:extLst>
              <a:ext uri="{FF2B5EF4-FFF2-40B4-BE49-F238E27FC236}">
                <a16:creationId xmlns:a16="http://schemas.microsoft.com/office/drawing/2014/main" id="{2B1FF7EB-A954-0241-9286-6DBA8A4E8D71}"/>
              </a:ext>
            </a:extLst>
          </p:cNvPr>
          <p:cNvSpPr/>
          <p:nvPr/>
        </p:nvSpPr>
        <p:spPr>
          <a:xfrm>
            <a:off x="8690600" y="3234529"/>
            <a:ext cx="125999" cy="1800000"/>
          </a:xfrm>
          <a:prstGeom prst="cube">
            <a:avLst>
              <a:gd name="adj" fmla="val 65007"/>
            </a:avLst>
          </a:prstGeom>
          <a:solidFill>
            <a:schemeClr val="accent6">
              <a:lumMod val="60000"/>
              <a:lumOff val="40000"/>
              <a:alpha val="74827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ysClr val="window" lastClr="FFFFFF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" name="立方体 19">
            <a:extLst>
              <a:ext uri="{FF2B5EF4-FFF2-40B4-BE49-F238E27FC236}">
                <a16:creationId xmlns:a16="http://schemas.microsoft.com/office/drawing/2014/main" id="{B0D1E100-AD4C-8E48-8267-9A6BC29C9734}"/>
              </a:ext>
            </a:extLst>
          </p:cNvPr>
          <p:cNvSpPr/>
          <p:nvPr/>
        </p:nvSpPr>
        <p:spPr>
          <a:xfrm>
            <a:off x="9189380" y="3460947"/>
            <a:ext cx="251999" cy="1427002"/>
          </a:xfrm>
          <a:prstGeom prst="cube">
            <a:avLst>
              <a:gd name="adj" fmla="val 57801"/>
            </a:avLst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ysClr val="window" lastClr="FFFFFF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6" name="立方体 19">
            <a:extLst>
              <a:ext uri="{FF2B5EF4-FFF2-40B4-BE49-F238E27FC236}">
                <a16:creationId xmlns:a16="http://schemas.microsoft.com/office/drawing/2014/main" id="{1BB88E7D-4F7A-3C45-B578-0BD387D0E75A}"/>
              </a:ext>
            </a:extLst>
          </p:cNvPr>
          <p:cNvSpPr/>
          <p:nvPr/>
        </p:nvSpPr>
        <p:spPr>
          <a:xfrm>
            <a:off x="10002389" y="3767963"/>
            <a:ext cx="324000" cy="936000"/>
          </a:xfrm>
          <a:prstGeom prst="cube">
            <a:avLst>
              <a:gd name="adj" fmla="val 37535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ysClr val="window" lastClr="FFFFFF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7" name="立方体 209">
            <a:extLst>
              <a:ext uri="{FF2B5EF4-FFF2-40B4-BE49-F238E27FC236}">
                <a16:creationId xmlns:a16="http://schemas.microsoft.com/office/drawing/2014/main" id="{14193AAD-9535-204E-93DC-6EC1F8C5272F}"/>
              </a:ext>
            </a:extLst>
          </p:cNvPr>
          <p:cNvSpPr/>
          <p:nvPr/>
        </p:nvSpPr>
        <p:spPr>
          <a:xfrm>
            <a:off x="11354395" y="4033514"/>
            <a:ext cx="82282" cy="540000"/>
          </a:xfrm>
          <a:prstGeom prst="cube">
            <a:avLst>
              <a:gd name="adj" fmla="val 39147"/>
            </a:avLst>
          </a:prstGeom>
          <a:solidFill>
            <a:schemeClr val="accent2">
              <a:lumMod val="75000"/>
              <a:alpha val="5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ysClr val="window" lastClr="FFFFFF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8" name="立方体 209">
            <a:extLst>
              <a:ext uri="{FF2B5EF4-FFF2-40B4-BE49-F238E27FC236}">
                <a16:creationId xmlns:a16="http://schemas.microsoft.com/office/drawing/2014/main" id="{FB4B55DF-4B72-1145-A884-5F0B8D6605FE}"/>
              </a:ext>
            </a:extLst>
          </p:cNvPr>
          <p:cNvSpPr/>
          <p:nvPr/>
        </p:nvSpPr>
        <p:spPr>
          <a:xfrm>
            <a:off x="11235440" y="4032394"/>
            <a:ext cx="82282" cy="540000"/>
          </a:xfrm>
          <a:prstGeom prst="cube">
            <a:avLst>
              <a:gd name="adj" fmla="val 39147"/>
            </a:avLst>
          </a:prstGeom>
          <a:solidFill>
            <a:schemeClr val="accent2">
              <a:lumMod val="75000"/>
              <a:alpha val="5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ysClr val="window" lastClr="FFFFFF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9" name="立方体 209">
            <a:extLst>
              <a:ext uri="{FF2B5EF4-FFF2-40B4-BE49-F238E27FC236}">
                <a16:creationId xmlns:a16="http://schemas.microsoft.com/office/drawing/2014/main" id="{E30C4B24-24A9-8B44-BA4D-7FA85E6263E1}"/>
              </a:ext>
            </a:extLst>
          </p:cNvPr>
          <p:cNvSpPr/>
          <p:nvPr/>
        </p:nvSpPr>
        <p:spPr>
          <a:xfrm>
            <a:off x="11707116" y="4026034"/>
            <a:ext cx="82282" cy="540000"/>
          </a:xfrm>
          <a:prstGeom prst="cube">
            <a:avLst>
              <a:gd name="adj" fmla="val 39147"/>
            </a:avLst>
          </a:prstGeom>
          <a:solidFill>
            <a:schemeClr val="accent2">
              <a:lumMod val="75000"/>
              <a:alpha val="5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ysClr val="window" lastClr="FFFFFF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9FB1A7F-8026-3347-B257-DD13ECAC737C}"/>
              </a:ext>
            </a:extLst>
          </p:cNvPr>
          <p:cNvSpPr txBox="1"/>
          <p:nvPr/>
        </p:nvSpPr>
        <p:spPr>
          <a:xfrm>
            <a:off x="11367931" y="4098254"/>
            <a:ext cx="417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立方体 19">
            <a:extLst>
              <a:ext uri="{FF2B5EF4-FFF2-40B4-BE49-F238E27FC236}">
                <a16:creationId xmlns:a16="http://schemas.microsoft.com/office/drawing/2014/main" id="{F09CD55F-F6AC-6E4F-820A-F2A8A0940910}"/>
              </a:ext>
            </a:extLst>
          </p:cNvPr>
          <p:cNvSpPr/>
          <p:nvPr/>
        </p:nvSpPr>
        <p:spPr>
          <a:xfrm>
            <a:off x="8761462" y="3233928"/>
            <a:ext cx="125999" cy="1800000"/>
          </a:xfrm>
          <a:prstGeom prst="cube">
            <a:avLst>
              <a:gd name="adj" fmla="val 65007"/>
            </a:avLst>
          </a:prstGeom>
          <a:solidFill>
            <a:schemeClr val="accent6">
              <a:lumMod val="60000"/>
              <a:lumOff val="40000"/>
              <a:alpha val="74827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ysClr val="window" lastClr="FFFFFF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2" name="立方体 19">
            <a:extLst>
              <a:ext uri="{FF2B5EF4-FFF2-40B4-BE49-F238E27FC236}">
                <a16:creationId xmlns:a16="http://schemas.microsoft.com/office/drawing/2014/main" id="{AE8FFC5D-FF87-5844-9EA4-3AB8B5359921}"/>
              </a:ext>
            </a:extLst>
          </p:cNvPr>
          <p:cNvSpPr/>
          <p:nvPr/>
        </p:nvSpPr>
        <p:spPr>
          <a:xfrm>
            <a:off x="8962189" y="3237473"/>
            <a:ext cx="125999" cy="1800000"/>
          </a:xfrm>
          <a:prstGeom prst="cube">
            <a:avLst>
              <a:gd name="adj" fmla="val 65007"/>
            </a:avLst>
          </a:prstGeom>
          <a:solidFill>
            <a:schemeClr val="accent6">
              <a:lumMod val="60000"/>
              <a:lumOff val="40000"/>
              <a:alpha val="74827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ysClr val="window" lastClr="FFFFFF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167C27E-6E2A-A047-8502-CF62D18A18CA}"/>
              </a:ext>
            </a:extLst>
          </p:cNvPr>
          <p:cNvSpPr txBox="1"/>
          <p:nvPr/>
        </p:nvSpPr>
        <p:spPr>
          <a:xfrm>
            <a:off x="8742427" y="3971455"/>
            <a:ext cx="4174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立方体 19">
            <a:extLst>
              <a:ext uri="{FF2B5EF4-FFF2-40B4-BE49-F238E27FC236}">
                <a16:creationId xmlns:a16="http://schemas.microsoft.com/office/drawing/2014/main" id="{5197D761-1978-0747-B704-1743C0CFBB78}"/>
              </a:ext>
            </a:extLst>
          </p:cNvPr>
          <p:cNvSpPr/>
          <p:nvPr/>
        </p:nvSpPr>
        <p:spPr>
          <a:xfrm>
            <a:off x="9026907" y="3239561"/>
            <a:ext cx="108000" cy="1800000"/>
          </a:xfrm>
          <a:prstGeom prst="cube">
            <a:avLst>
              <a:gd name="adj" fmla="val 65007"/>
            </a:avLst>
          </a:prstGeom>
          <a:solidFill>
            <a:schemeClr val="accent2">
              <a:lumMod val="40000"/>
              <a:lumOff val="60000"/>
              <a:alpha val="9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ysClr val="window" lastClr="FFFFFF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5" name="立方体 19">
            <a:extLst>
              <a:ext uri="{FF2B5EF4-FFF2-40B4-BE49-F238E27FC236}">
                <a16:creationId xmlns:a16="http://schemas.microsoft.com/office/drawing/2014/main" id="{9609BE60-9CC6-464A-91F6-96F6A9C9107A}"/>
              </a:ext>
            </a:extLst>
          </p:cNvPr>
          <p:cNvSpPr/>
          <p:nvPr/>
        </p:nvSpPr>
        <p:spPr>
          <a:xfrm>
            <a:off x="9329080" y="3460947"/>
            <a:ext cx="251999" cy="1427002"/>
          </a:xfrm>
          <a:prstGeom prst="cube">
            <a:avLst>
              <a:gd name="adj" fmla="val 57801"/>
            </a:avLst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ysClr val="window" lastClr="FFFFFF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1B9C11E-CA8D-B547-B37C-839DBBB9E979}"/>
              </a:ext>
            </a:extLst>
          </p:cNvPr>
          <p:cNvSpPr txBox="1"/>
          <p:nvPr/>
        </p:nvSpPr>
        <p:spPr>
          <a:xfrm>
            <a:off x="9413699" y="4012180"/>
            <a:ext cx="4174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立方体 19">
            <a:extLst>
              <a:ext uri="{FF2B5EF4-FFF2-40B4-BE49-F238E27FC236}">
                <a16:creationId xmlns:a16="http://schemas.microsoft.com/office/drawing/2014/main" id="{D7C81DF6-4019-0040-86C3-4B9E52EB4C97}"/>
              </a:ext>
            </a:extLst>
          </p:cNvPr>
          <p:cNvSpPr/>
          <p:nvPr/>
        </p:nvSpPr>
        <p:spPr>
          <a:xfrm>
            <a:off x="9639936" y="3460947"/>
            <a:ext cx="251999" cy="1427002"/>
          </a:xfrm>
          <a:prstGeom prst="cube">
            <a:avLst>
              <a:gd name="adj" fmla="val 57801"/>
            </a:avLst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ysClr val="window" lastClr="FFFFFF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8" name="立方体 19">
            <a:extLst>
              <a:ext uri="{FF2B5EF4-FFF2-40B4-BE49-F238E27FC236}">
                <a16:creationId xmlns:a16="http://schemas.microsoft.com/office/drawing/2014/main" id="{0F6098C5-30D1-B340-9C14-45A25D057CCC}"/>
              </a:ext>
            </a:extLst>
          </p:cNvPr>
          <p:cNvSpPr/>
          <p:nvPr/>
        </p:nvSpPr>
        <p:spPr>
          <a:xfrm>
            <a:off x="9771755" y="3466249"/>
            <a:ext cx="198000" cy="1421700"/>
          </a:xfrm>
          <a:prstGeom prst="cube">
            <a:avLst>
              <a:gd name="adj" fmla="val 71605"/>
            </a:avLst>
          </a:prstGeom>
          <a:solidFill>
            <a:schemeClr val="accent2">
              <a:lumMod val="40000"/>
              <a:lumOff val="60000"/>
              <a:alpha val="9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ysClr val="window" lastClr="FFFFFF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9" name="立方体 19">
            <a:extLst>
              <a:ext uri="{FF2B5EF4-FFF2-40B4-BE49-F238E27FC236}">
                <a16:creationId xmlns:a16="http://schemas.microsoft.com/office/drawing/2014/main" id="{DA9CE982-B920-E848-93AD-32FB6CCC617E}"/>
              </a:ext>
            </a:extLst>
          </p:cNvPr>
          <p:cNvSpPr/>
          <p:nvPr/>
        </p:nvSpPr>
        <p:spPr>
          <a:xfrm>
            <a:off x="10232502" y="3767963"/>
            <a:ext cx="324000" cy="936000"/>
          </a:xfrm>
          <a:prstGeom prst="cube">
            <a:avLst>
              <a:gd name="adj" fmla="val 37535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ysClr val="window" lastClr="FFFFFF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0" name="立方体 19">
            <a:extLst>
              <a:ext uri="{FF2B5EF4-FFF2-40B4-BE49-F238E27FC236}">
                <a16:creationId xmlns:a16="http://schemas.microsoft.com/office/drawing/2014/main" id="{7441B19B-0985-7143-9213-682E2C9761B9}"/>
              </a:ext>
            </a:extLst>
          </p:cNvPr>
          <p:cNvSpPr/>
          <p:nvPr/>
        </p:nvSpPr>
        <p:spPr>
          <a:xfrm>
            <a:off x="10656007" y="3767963"/>
            <a:ext cx="324000" cy="936000"/>
          </a:xfrm>
          <a:prstGeom prst="cube">
            <a:avLst>
              <a:gd name="adj" fmla="val 37535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ysClr val="window" lastClr="FFFFFF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1271F62-B039-E344-8467-00AD10CB5ECD}"/>
              </a:ext>
            </a:extLst>
          </p:cNvPr>
          <p:cNvSpPr txBox="1"/>
          <p:nvPr/>
        </p:nvSpPr>
        <p:spPr>
          <a:xfrm>
            <a:off x="9419755" y="4012180"/>
            <a:ext cx="4174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D7A10A8-D17A-F940-AFDA-60365A32CCFA}"/>
              </a:ext>
            </a:extLst>
          </p:cNvPr>
          <p:cNvSpPr txBox="1"/>
          <p:nvPr/>
        </p:nvSpPr>
        <p:spPr>
          <a:xfrm>
            <a:off x="10419948" y="4078590"/>
            <a:ext cx="4174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立方体 19">
            <a:extLst>
              <a:ext uri="{FF2B5EF4-FFF2-40B4-BE49-F238E27FC236}">
                <a16:creationId xmlns:a16="http://schemas.microsoft.com/office/drawing/2014/main" id="{52DE2D9A-0FDF-AB4D-B756-D2D3FE715941}"/>
              </a:ext>
            </a:extLst>
          </p:cNvPr>
          <p:cNvSpPr/>
          <p:nvPr/>
        </p:nvSpPr>
        <p:spPr>
          <a:xfrm>
            <a:off x="10892106" y="3761104"/>
            <a:ext cx="216000" cy="936000"/>
          </a:xfrm>
          <a:prstGeom prst="cube">
            <a:avLst>
              <a:gd name="adj" fmla="val 75845"/>
            </a:avLst>
          </a:prstGeom>
          <a:solidFill>
            <a:schemeClr val="accent2">
              <a:lumMod val="40000"/>
              <a:lumOff val="60000"/>
              <a:alpha val="9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ysClr val="window" lastClr="FFFFFF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7345B3B-1A42-BF4E-9038-1C3B1269BD19}"/>
              </a:ext>
            </a:extLst>
          </p:cNvPr>
          <p:cNvSpPr txBox="1"/>
          <p:nvPr/>
        </p:nvSpPr>
        <p:spPr>
          <a:xfrm>
            <a:off x="8373607" y="5173306"/>
            <a:ext cx="3781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backbone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(pretrained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ImageNet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AC082C1-05D4-244E-BF78-709E89E94301}"/>
              </a:ext>
            </a:extLst>
          </p:cNvPr>
          <p:cNvCxnSpPr/>
          <p:nvPr/>
        </p:nvCxnSpPr>
        <p:spPr>
          <a:xfrm>
            <a:off x="8218715" y="4221806"/>
            <a:ext cx="468000" cy="0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88A59C90-EFDA-994E-96C6-369A077D98B4}"/>
              </a:ext>
            </a:extLst>
          </p:cNvPr>
          <p:cNvSpPr txBox="1"/>
          <p:nvPr/>
        </p:nvSpPr>
        <p:spPr>
          <a:xfrm>
            <a:off x="5062351" y="4642958"/>
            <a:ext cx="20997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Gallery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crop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C70A6590-62A6-2A4D-BF82-092FBD76A134}"/>
              </a:ext>
            </a:extLst>
          </p:cNvPr>
          <p:cNvCxnSpPr>
            <a:cxnSpLocks/>
          </p:cNvCxnSpPr>
          <p:nvPr/>
        </p:nvCxnSpPr>
        <p:spPr>
          <a:xfrm flipV="1">
            <a:off x="9168721" y="2815214"/>
            <a:ext cx="5439" cy="432000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DC7C8850-8B71-AE40-960C-C6A605EF2AA7}"/>
              </a:ext>
            </a:extLst>
          </p:cNvPr>
          <p:cNvCxnSpPr>
            <a:cxnSpLocks/>
          </p:cNvCxnSpPr>
          <p:nvPr/>
        </p:nvCxnSpPr>
        <p:spPr>
          <a:xfrm flipV="1">
            <a:off x="9938742" y="2815214"/>
            <a:ext cx="5439" cy="648000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46F88BCD-E7AA-9643-8669-F72EDF2BE785}"/>
              </a:ext>
            </a:extLst>
          </p:cNvPr>
          <p:cNvCxnSpPr>
            <a:cxnSpLocks/>
          </p:cNvCxnSpPr>
          <p:nvPr/>
        </p:nvCxnSpPr>
        <p:spPr>
          <a:xfrm flipV="1">
            <a:off x="11045647" y="2815214"/>
            <a:ext cx="5439" cy="864000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0122E18C-BF6A-2840-A300-D9693AD4C23B}"/>
              </a:ext>
            </a:extLst>
          </p:cNvPr>
          <p:cNvSpPr txBox="1"/>
          <p:nvPr/>
        </p:nvSpPr>
        <p:spPr>
          <a:xfrm>
            <a:off x="8525103" y="2426924"/>
            <a:ext cx="1080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92A713D-9B53-2247-8054-6B68039D7623}"/>
              </a:ext>
            </a:extLst>
          </p:cNvPr>
          <p:cNvSpPr txBox="1"/>
          <p:nvPr/>
        </p:nvSpPr>
        <p:spPr>
          <a:xfrm>
            <a:off x="9583078" y="2415439"/>
            <a:ext cx="1028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D860C58-40ED-FD40-95DA-C73503DE1EEE}"/>
              </a:ext>
            </a:extLst>
          </p:cNvPr>
          <p:cNvSpPr txBox="1"/>
          <p:nvPr/>
        </p:nvSpPr>
        <p:spPr>
          <a:xfrm>
            <a:off x="10581699" y="2415439"/>
            <a:ext cx="1118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4" name="Picture 123" descr="A picture containing outdoor, building, sky, ruin&#10;&#10;Description automatically generated">
            <a:extLst>
              <a:ext uri="{FF2B5EF4-FFF2-40B4-BE49-F238E27FC236}">
                <a16:creationId xmlns:a16="http://schemas.microsoft.com/office/drawing/2014/main" id="{D7407E0E-6CD3-AD47-B8EE-1881620398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5033" y="3744256"/>
            <a:ext cx="1347177" cy="82177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A97D8B5-7471-514E-A583-B4BADE16CE4B}"/>
              </a:ext>
            </a:extLst>
          </p:cNvPr>
          <p:cNvSpPr/>
          <p:nvPr/>
        </p:nvSpPr>
        <p:spPr>
          <a:xfrm>
            <a:off x="5469157" y="3845524"/>
            <a:ext cx="457200" cy="282388"/>
          </a:xfrm>
          <a:prstGeom prst="rect">
            <a:avLst/>
          </a:prstGeom>
          <a:noFill/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2F30D9C9-05B0-9243-8CAF-4EF3C268A48B}"/>
              </a:ext>
            </a:extLst>
          </p:cNvPr>
          <p:cNvSpPr/>
          <p:nvPr/>
        </p:nvSpPr>
        <p:spPr>
          <a:xfrm>
            <a:off x="5621557" y="3997924"/>
            <a:ext cx="942592" cy="493304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5148848-0E30-7546-BAA6-E66A4EFDE1DF}"/>
              </a:ext>
            </a:extLst>
          </p:cNvPr>
          <p:cNvSpPr/>
          <p:nvPr/>
        </p:nvSpPr>
        <p:spPr>
          <a:xfrm>
            <a:off x="6040383" y="3921156"/>
            <a:ext cx="640038" cy="285736"/>
          </a:xfrm>
          <a:prstGeom prst="rect">
            <a:avLst/>
          </a:prstGeom>
          <a:noFill/>
          <a:ln w="254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B82C188-7BCB-A148-A33A-D3EF3769D9D5}"/>
              </a:ext>
            </a:extLst>
          </p:cNvPr>
          <p:cNvSpPr/>
          <p:nvPr/>
        </p:nvSpPr>
        <p:spPr>
          <a:xfrm>
            <a:off x="5439034" y="3758797"/>
            <a:ext cx="1268125" cy="787181"/>
          </a:xfrm>
          <a:prstGeom prst="rect">
            <a:avLst/>
          </a:prstGeom>
          <a:noFill/>
          <a:ln w="254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FF52A37-F693-294A-8B40-76F52C3E29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2565" y="4113702"/>
            <a:ext cx="632109" cy="32599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8E1A62E-754A-E341-9B5A-8FFAEA0EDA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4773" y="3754590"/>
            <a:ext cx="971809" cy="46721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BB6CB5E-CDEE-0747-B7B5-DE0AFC6164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78402" y="3938132"/>
            <a:ext cx="1255963" cy="758972"/>
          </a:xfrm>
          <a:prstGeom prst="rect">
            <a:avLst/>
          </a:prstGeom>
        </p:spPr>
      </p:pic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30F2506F-5EF4-4242-BCBB-5CB2B7B1E575}"/>
              </a:ext>
            </a:extLst>
          </p:cNvPr>
          <p:cNvCxnSpPr/>
          <p:nvPr/>
        </p:nvCxnSpPr>
        <p:spPr>
          <a:xfrm>
            <a:off x="6753169" y="4221806"/>
            <a:ext cx="252000" cy="0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C2EE6A7D-8730-A243-9AA1-D3F3C5D7723A}"/>
              </a:ext>
            </a:extLst>
          </p:cNvPr>
          <p:cNvSpPr txBox="1"/>
          <p:nvPr/>
        </p:nvSpPr>
        <p:spPr>
          <a:xfrm>
            <a:off x="1291986" y="6049378"/>
            <a:ext cx="9469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similarity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scores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images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gallery;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DF35CCF-32B8-E844-876F-B37D296EE7D6}"/>
              </a:ext>
            </a:extLst>
          </p:cNvPr>
          <p:cNvSpPr txBox="1"/>
          <p:nvPr/>
        </p:nvSpPr>
        <p:spPr>
          <a:xfrm>
            <a:off x="1310112" y="6427928"/>
            <a:ext cx="6295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Rank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retrieval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according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similarity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scores.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F754319A-ABA0-644D-8288-7F0DE5EFF909}"/>
              </a:ext>
            </a:extLst>
          </p:cNvPr>
          <p:cNvCxnSpPr/>
          <p:nvPr/>
        </p:nvCxnSpPr>
        <p:spPr>
          <a:xfrm>
            <a:off x="5061084" y="2365964"/>
            <a:ext cx="0" cy="3392713"/>
          </a:xfrm>
          <a:prstGeom prst="line">
            <a:avLst/>
          </a:prstGeom>
          <a:ln w="38100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5D6C866D-DB98-BF40-B199-11FEED324D29}"/>
              </a:ext>
            </a:extLst>
          </p:cNvPr>
          <p:cNvSpPr/>
          <p:nvPr/>
        </p:nvSpPr>
        <p:spPr>
          <a:xfrm>
            <a:off x="1767575" y="317742"/>
            <a:ext cx="10418014" cy="129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4000" b="1" i="1" cap="all" spc="30" dirty="0">
                <a:solidFill>
                  <a:srgbClr val="2E2E2E"/>
                </a:solidFill>
                <a:latin typeface="Cambria" panose="02040503050406030204" pitchFamily="18" charset="0"/>
                <a:ea typeface="Microsoft YaHei" panose="020B0503020204020204" pitchFamily="34" charset="-122"/>
                <a:cs typeface="Shruti" panose="020B0502040204020203" pitchFamily="34" charset="0"/>
              </a:rPr>
              <a:t>Assignment 1</a:t>
            </a:r>
            <a:r>
              <a:rPr lang="zh-CN" altLang="en-US" sz="4000" b="1" i="1" cap="all" spc="30" dirty="0">
                <a:solidFill>
                  <a:srgbClr val="2E2E2E"/>
                </a:solidFill>
                <a:latin typeface="Cambria" panose="02040503050406030204" pitchFamily="18" charset="0"/>
                <a:ea typeface="Microsoft YaHei" panose="020B0503020204020204" pitchFamily="34" charset="-122"/>
                <a:cs typeface="Shruti" panose="020B0502040204020203" pitchFamily="34" charset="0"/>
              </a:rPr>
              <a:t>  </a:t>
            </a:r>
            <a:r>
              <a:rPr lang="en-US" sz="4000" b="1" cap="all" spc="30" dirty="0">
                <a:solidFill>
                  <a:srgbClr val="2E2E2E"/>
                </a:solidFill>
                <a:latin typeface="Cambria" panose="02040503050406030204" pitchFamily="18" charset="0"/>
                <a:ea typeface="Microsoft YaHei" panose="020B0503020204020204" pitchFamily="34" charset="-122"/>
                <a:cs typeface="Shruti" panose="020B0502040204020203" pitchFamily="34" charset="0"/>
              </a:rPr>
              <a:t>CS5187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CN" sz="3600" b="1" cap="all" spc="30" dirty="0">
                <a:solidFill>
                  <a:srgbClr val="2E2E2E"/>
                </a:solidFill>
                <a:latin typeface="Cambria" panose="02040503050406030204" pitchFamily="18" charset="0"/>
                <a:ea typeface="Microsoft YaHei" panose="020B0503020204020204" pitchFamily="34" charset="-122"/>
                <a:cs typeface="Shruti" panose="020B0502040204020203" pitchFamily="34" charset="0"/>
              </a:rPr>
              <a:t>Computer</a:t>
            </a:r>
            <a:r>
              <a:rPr lang="zh-CN" altLang="en-US" sz="3600" b="1" cap="all" spc="30" dirty="0">
                <a:solidFill>
                  <a:srgbClr val="2E2E2E"/>
                </a:solidFill>
                <a:latin typeface="Cambria" panose="02040503050406030204" pitchFamily="18" charset="0"/>
                <a:ea typeface="Microsoft YaHei" panose="020B0503020204020204" pitchFamily="34" charset="-122"/>
                <a:cs typeface="Shruti" panose="020B0502040204020203" pitchFamily="34" charset="0"/>
              </a:rPr>
              <a:t> </a:t>
            </a:r>
            <a:r>
              <a:rPr lang="en-US" altLang="zh-CN" sz="3600" b="1" cap="all" spc="30" dirty="0">
                <a:solidFill>
                  <a:srgbClr val="2E2E2E"/>
                </a:solidFill>
                <a:latin typeface="Cambria" panose="02040503050406030204" pitchFamily="18" charset="0"/>
                <a:ea typeface="Microsoft YaHei" panose="020B0503020204020204" pitchFamily="34" charset="-122"/>
                <a:cs typeface="Shruti" panose="020B0502040204020203" pitchFamily="34" charset="0"/>
              </a:rPr>
              <a:t>vision</a:t>
            </a:r>
            <a:r>
              <a:rPr lang="zh-CN" altLang="en-US" sz="3600" b="1" cap="all" spc="30" dirty="0">
                <a:solidFill>
                  <a:srgbClr val="2E2E2E"/>
                </a:solidFill>
                <a:latin typeface="Cambria" panose="02040503050406030204" pitchFamily="18" charset="0"/>
                <a:ea typeface="Microsoft YaHei" panose="020B0503020204020204" pitchFamily="34" charset="-122"/>
                <a:cs typeface="Shruti" panose="020B0502040204020203" pitchFamily="34" charset="0"/>
              </a:rPr>
              <a:t> </a:t>
            </a:r>
            <a:r>
              <a:rPr lang="en-US" altLang="zh-CN" sz="3600" b="1" cap="all" spc="30" dirty="0">
                <a:solidFill>
                  <a:srgbClr val="2E2E2E"/>
                </a:solidFill>
                <a:latin typeface="Cambria" panose="02040503050406030204" pitchFamily="18" charset="0"/>
                <a:ea typeface="Microsoft YaHei" panose="020B0503020204020204" pitchFamily="34" charset="-122"/>
                <a:cs typeface="Shruti" panose="020B0502040204020203" pitchFamily="34" charset="0"/>
              </a:rPr>
              <a:t>and</a:t>
            </a:r>
            <a:r>
              <a:rPr lang="zh-CN" altLang="en-US" sz="3600" b="1" cap="all" spc="30" dirty="0">
                <a:solidFill>
                  <a:srgbClr val="2E2E2E"/>
                </a:solidFill>
                <a:latin typeface="Cambria" panose="02040503050406030204" pitchFamily="18" charset="0"/>
                <a:ea typeface="Microsoft YaHei" panose="020B0503020204020204" pitchFamily="34" charset="-122"/>
                <a:cs typeface="Shruti" panose="020B0502040204020203" pitchFamily="34" charset="0"/>
              </a:rPr>
              <a:t> </a:t>
            </a:r>
            <a:r>
              <a:rPr lang="en-US" altLang="zh-CN" sz="3600" b="1" cap="all" spc="30" dirty="0">
                <a:solidFill>
                  <a:srgbClr val="2E2E2E"/>
                </a:solidFill>
                <a:latin typeface="Cambria" panose="02040503050406030204" pitchFamily="18" charset="0"/>
                <a:ea typeface="Microsoft YaHei" panose="020B0503020204020204" pitchFamily="34" charset="-122"/>
                <a:cs typeface="Shruti" panose="020B0502040204020203" pitchFamily="34" charset="0"/>
              </a:rPr>
              <a:t>image</a:t>
            </a:r>
            <a:r>
              <a:rPr lang="zh-CN" altLang="en-US" sz="3600" b="1" cap="all" spc="30" dirty="0">
                <a:solidFill>
                  <a:srgbClr val="2E2E2E"/>
                </a:solidFill>
                <a:latin typeface="Cambria" panose="02040503050406030204" pitchFamily="18" charset="0"/>
                <a:ea typeface="Microsoft YaHei" panose="020B0503020204020204" pitchFamily="34" charset="-122"/>
                <a:cs typeface="Shruti" panose="020B0502040204020203" pitchFamily="34" charset="0"/>
              </a:rPr>
              <a:t> </a:t>
            </a:r>
            <a:r>
              <a:rPr lang="en-US" altLang="zh-CN" sz="3600" b="1" cap="all" spc="30" dirty="0">
                <a:solidFill>
                  <a:srgbClr val="2E2E2E"/>
                </a:solidFill>
                <a:latin typeface="Cambria" panose="02040503050406030204" pitchFamily="18" charset="0"/>
                <a:ea typeface="Microsoft YaHei" panose="020B0503020204020204" pitchFamily="34" charset="-122"/>
                <a:cs typeface="Shruti" panose="020B0502040204020203" pitchFamily="34" charset="0"/>
              </a:rPr>
              <a:t>processing</a:t>
            </a:r>
            <a:endParaRPr lang="en-CN" sz="3600" b="1" cap="all" spc="30" dirty="0">
              <a:solidFill>
                <a:srgbClr val="2E2E2E"/>
              </a:solidFill>
              <a:latin typeface="Cambria" panose="02040503050406030204" pitchFamily="18" charset="0"/>
              <a:ea typeface="Microsoft YaHei" panose="020B0503020204020204" pitchFamily="34" charset="-122"/>
              <a:cs typeface="Shrut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649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  <p:bldP spid="1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 result for cityu logo">
            <a:extLst>
              <a:ext uri="{FF2B5EF4-FFF2-40B4-BE49-F238E27FC236}">
                <a16:creationId xmlns:a16="http://schemas.microsoft.com/office/drawing/2014/main" id="{477F1997-77AA-0A43-855B-305ED527B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56" y="338185"/>
            <a:ext cx="1349999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1E5249C-0D10-974D-A3D1-76B5686E3AF8}"/>
              </a:ext>
            </a:extLst>
          </p:cNvPr>
          <p:cNvSpPr/>
          <p:nvPr/>
        </p:nvSpPr>
        <p:spPr>
          <a:xfrm>
            <a:off x="901755" y="1535524"/>
            <a:ext cx="59427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Pytorch</a:t>
            </a:r>
            <a:r>
              <a:rPr lang="zh-CN" altLang="en-US" sz="2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implementation</a:t>
            </a:r>
            <a:r>
              <a:rPr lang="zh-CN" altLang="en-US" sz="2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of</a:t>
            </a:r>
            <a:r>
              <a:rPr lang="zh-CN" altLang="en-US" sz="2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Instance</a:t>
            </a:r>
            <a:r>
              <a:rPr lang="zh-CN" altLang="en-US" sz="2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Search.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2EE6A7D-8730-A243-9AA1-D3F3C5D7723A}"/>
              </a:ext>
            </a:extLst>
          </p:cNvPr>
          <p:cNvSpPr txBox="1"/>
          <p:nvPr/>
        </p:nvSpPr>
        <p:spPr>
          <a:xfrm>
            <a:off x="915211" y="3116771"/>
            <a:ext cx="100088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instance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VGG11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backbone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gallery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images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example).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encouraged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backbones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(e.g.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Xception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AlexNet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…);</a:t>
            </a:r>
          </a:p>
          <a:p>
            <a:pPr marL="342900" indent="-342900" algn="just">
              <a:buAutoNum type="arabicPeriod"/>
            </a:pP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extracts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VGG11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backbone.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could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layers;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feeds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whole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gallery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neural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network.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could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 the gallery images by cropping them using windows with different sizes and shapes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fine-grained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employs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cosine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similarity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similarity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scores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features.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could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other metrics to measure the similarity scores between features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9C5A23-E49E-2842-A52A-E6345856CA02}"/>
              </a:ext>
            </a:extLst>
          </p:cNvPr>
          <p:cNvSpPr txBox="1"/>
          <p:nvPr/>
        </p:nvSpPr>
        <p:spPr>
          <a:xfrm>
            <a:off x="913947" y="1943133"/>
            <a:ext cx="1648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Preliminaries: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54E6B1A-E70C-F64C-A08E-43C7161F6385}"/>
              </a:ext>
            </a:extLst>
          </p:cNvPr>
          <p:cNvSpPr txBox="1"/>
          <p:nvPr/>
        </p:nvSpPr>
        <p:spPr>
          <a:xfrm>
            <a:off x="913947" y="2224813"/>
            <a:ext cx="8086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HOW TO INSTALL ANNACONDA:</a:t>
            </a:r>
            <a:r>
              <a:rPr lang="zh-CN" altLang="en-US" i="1" dirty="0"/>
              <a:t> </a:t>
            </a:r>
            <a:r>
              <a:rPr lang="en-US" i="1" dirty="0"/>
              <a:t>https://</a:t>
            </a:r>
            <a:r>
              <a:rPr lang="en-US" i="1" dirty="0" err="1"/>
              <a:t>www.youtube.com</a:t>
            </a:r>
            <a:r>
              <a:rPr lang="en-US" i="1" dirty="0"/>
              <a:t>/</a:t>
            </a:r>
            <a:r>
              <a:rPr lang="en-US" i="1" dirty="0" err="1"/>
              <a:t>watch?v</a:t>
            </a:r>
            <a:r>
              <a:rPr lang="en-US" i="1" dirty="0"/>
              <a:t>=YJC6ldI3hWk</a:t>
            </a:r>
            <a:br>
              <a:rPr lang="en-US" i="1" dirty="0"/>
            </a:br>
            <a:r>
              <a:rPr lang="en-US" i="1" dirty="0"/>
              <a:t>WHAT IS IMAGENET DATABASE: https://</a:t>
            </a:r>
            <a:r>
              <a:rPr lang="en-US" i="1" dirty="0" err="1"/>
              <a:t>www.youtube.com</a:t>
            </a:r>
            <a:r>
              <a:rPr lang="en-US" i="1" dirty="0"/>
              <a:t>/</a:t>
            </a:r>
            <a:r>
              <a:rPr lang="en-US" i="1" dirty="0" err="1"/>
              <a:t>watch?v</a:t>
            </a:r>
            <a:r>
              <a:rPr lang="en-US" i="1" dirty="0"/>
              <a:t>=gogV2wKKF_8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99ED439-B200-4841-B459-0BBBBB13D1EE}"/>
              </a:ext>
            </a:extLst>
          </p:cNvPr>
          <p:cNvSpPr txBox="1"/>
          <p:nvPr/>
        </p:nvSpPr>
        <p:spPr>
          <a:xfrm>
            <a:off x="950523" y="2784384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Notes: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26AA32C-42BF-5245-AF7E-5A9AEA70980E}"/>
              </a:ext>
            </a:extLst>
          </p:cNvPr>
          <p:cNvSpPr txBox="1"/>
          <p:nvPr/>
        </p:nvSpPr>
        <p:spPr>
          <a:xfrm>
            <a:off x="950523" y="5910561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Steps: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A7A8F5E-3A03-1244-838B-84D3AC6DB168}"/>
              </a:ext>
            </a:extLst>
          </p:cNvPr>
          <p:cNvSpPr txBox="1"/>
          <p:nvPr/>
        </p:nvSpPr>
        <p:spPr>
          <a:xfrm>
            <a:off x="915211" y="6184934"/>
            <a:ext cx="10008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extract_feature.py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(Extracting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gallery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features)</a:t>
            </a:r>
          </a:p>
          <a:p>
            <a:pPr marL="342900" indent="-342900">
              <a:buAutoNum type="arabicPeriod"/>
            </a:pP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retrieval.py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(Retrieving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matching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images)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8DA8DC-103E-3441-AF3E-41978567B2E5}"/>
              </a:ext>
            </a:extLst>
          </p:cNvPr>
          <p:cNvSpPr/>
          <p:nvPr/>
        </p:nvSpPr>
        <p:spPr>
          <a:xfrm>
            <a:off x="1635465" y="236707"/>
            <a:ext cx="10418014" cy="129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4000" b="1" i="1" cap="all" spc="30" dirty="0">
                <a:solidFill>
                  <a:srgbClr val="2E2E2E"/>
                </a:solidFill>
                <a:latin typeface="Cambria" panose="02040503050406030204" pitchFamily="18" charset="0"/>
                <a:ea typeface="Microsoft YaHei" panose="020B0503020204020204" pitchFamily="34" charset="-122"/>
                <a:cs typeface="Shruti" panose="020B0502040204020203" pitchFamily="34" charset="0"/>
              </a:rPr>
              <a:t>Assignment 1</a:t>
            </a:r>
            <a:r>
              <a:rPr lang="zh-CN" altLang="en-US" sz="4000" b="1" i="1" cap="all" spc="30" dirty="0">
                <a:solidFill>
                  <a:srgbClr val="2E2E2E"/>
                </a:solidFill>
                <a:latin typeface="Cambria" panose="02040503050406030204" pitchFamily="18" charset="0"/>
                <a:ea typeface="Microsoft YaHei" panose="020B0503020204020204" pitchFamily="34" charset="-122"/>
                <a:cs typeface="Shruti" panose="020B0502040204020203" pitchFamily="34" charset="0"/>
              </a:rPr>
              <a:t>  </a:t>
            </a:r>
            <a:r>
              <a:rPr lang="en-US" sz="4000" b="1" cap="all" spc="30" dirty="0">
                <a:solidFill>
                  <a:srgbClr val="2E2E2E"/>
                </a:solidFill>
                <a:latin typeface="Cambria" panose="02040503050406030204" pitchFamily="18" charset="0"/>
                <a:ea typeface="Microsoft YaHei" panose="020B0503020204020204" pitchFamily="34" charset="-122"/>
                <a:cs typeface="Shruti" panose="020B0502040204020203" pitchFamily="34" charset="0"/>
              </a:rPr>
              <a:t>CS5187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CN" sz="3600" b="1" cap="all" spc="30" dirty="0">
                <a:solidFill>
                  <a:srgbClr val="2E2E2E"/>
                </a:solidFill>
                <a:latin typeface="Cambria" panose="02040503050406030204" pitchFamily="18" charset="0"/>
                <a:ea typeface="Microsoft YaHei" panose="020B0503020204020204" pitchFamily="34" charset="-122"/>
                <a:cs typeface="Shruti" panose="020B0502040204020203" pitchFamily="34" charset="0"/>
              </a:rPr>
              <a:t>Computer</a:t>
            </a:r>
            <a:r>
              <a:rPr lang="zh-CN" altLang="en-US" sz="3600" b="1" cap="all" spc="30" dirty="0">
                <a:solidFill>
                  <a:srgbClr val="2E2E2E"/>
                </a:solidFill>
                <a:latin typeface="Cambria" panose="02040503050406030204" pitchFamily="18" charset="0"/>
                <a:ea typeface="Microsoft YaHei" panose="020B0503020204020204" pitchFamily="34" charset="-122"/>
                <a:cs typeface="Shruti" panose="020B0502040204020203" pitchFamily="34" charset="0"/>
              </a:rPr>
              <a:t> </a:t>
            </a:r>
            <a:r>
              <a:rPr lang="en-US" altLang="zh-CN" sz="3600" b="1" cap="all" spc="30" dirty="0">
                <a:solidFill>
                  <a:srgbClr val="2E2E2E"/>
                </a:solidFill>
                <a:latin typeface="Cambria" panose="02040503050406030204" pitchFamily="18" charset="0"/>
                <a:ea typeface="Microsoft YaHei" panose="020B0503020204020204" pitchFamily="34" charset="-122"/>
                <a:cs typeface="Shruti" panose="020B0502040204020203" pitchFamily="34" charset="0"/>
              </a:rPr>
              <a:t>vision</a:t>
            </a:r>
            <a:r>
              <a:rPr lang="zh-CN" altLang="en-US" sz="3600" b="1" cap="all" spc="30" dirty="0">
                <a:solidFill>
                  <a:srgbClr val="2E2E2E"/>
                </a:solidFill>
                <a:latin typeface="Cambria" panose="02040503050406030204" pitchFamily="18" charset="0"/>
                <a:ea typeface="Microsoft YaHei" panose="020B0503020204020204" pitchFamily="34" charset="-122"/>
                <a:cs typeface="Shruti" panose="020B0502040204020203" pitchFamily="34" charset="0"/>
              </a:rPr>
              <a:t> </a:t>
            </a:r>
            <a:r>
              <a:rPr lang="en-US" altLang="zh-CN" sz="3600" b="1" cap="all" spc="30" dirty="0">
                <a:solidFill>
                  <a:srgbClr val="2E2E2E"/>
                </a:solidFill>
                <a:latin typeface="Cambria" panose="02040503050406030204" pitchFamily="18" charset="0"/>
                <a:ea typeface="Microsoft YaHei" panose="020B0503020204020204" pitchFamily="34" charset="-122"/>
                <a:cs typeface="Shruti" panose="020B0502040204020203" pitchFamily="34" charset="0"/>
              </a:rPr>
              <a:t>and</a:t>
            </a:r>
            <a:r>
              <a:rPr lang="zh-CN" altLang="en-US" sz="3600" b="1" cap="all" spc="30" dirty="0">
                <a:solidFill>
                  <a:srgbClr val="2E2E2E"/>
                </a:solidFill>
                <a:latin typeface="Cambria" panose="02040503050406030204" pitchFamily="18" charset="0"/>
                <a:ea typeface="Microsoft YaHei" panose="020B0503020204020204" pitchFamily="34" charset="-122"/>
                <a:cs typeface="Shruti" panose="020B0502040204020203" pitchFamily="34" charset="0"/>
              </a:rPr>
              <a:t> </a:t>
            </a:r>
            <a:r>
              <a:rPr lang="en-US" altLang="zh-CN" sz="3600" b="1" cap="all" spc="30" dirty="0">
                <a:solidFill>
                  <a:srgbClr val="2E2E2E"/>
                </a:solidFill>
                <a:latin typeface="Cambria" panose="02040503050406030204" pitchFamily="18" charset="0"/>
                <a:ea typeface="Microsoft YaHei" panose="020B0503020204020204" pitchFamily="34" charset="-122"/>
                <a:cs typeface="Shruti" panose="020B0502040204020203" pitchFamily="34" charset="0"/>
              </a:rPr>
              <a:t>image</a:t>
            </a:r>
            <a:r>
              <a:rPr lang="zh-CN" altLang="en-US" sz="3600" b="1" cap="all" spc="30" dirty="0">
                <a:solidFill>
                  <a:srgbClr val="2E2E2E"/>
                </a:solidFill>
                <a:latin typeface="Cambria" panose="02040503050406030204" pitchFamily="18" charset="0"/>
                <a:ea typeface="Microsoft YaHei" panose="020B0503020204020204" pitchFamily="34" charset="-122"/>
                <a:cs typeface="Shruti" panose="020B0502040204020203" pitchFamily="34" charset="0"/>
              </a:rPr>
              <a:t> </a:t>
            </a:r>
            <a:r>
              <a:rPr lang="en-US" altLang="zh-CN" sz="3600" b="1" cap="all" spc="30" dirty="0">
                <a:solidFill>
                  <a:srgbClr val="2E2E2E"/>
                </a:solidFill>
                <a:latin typeface="Cambria" panose="02040503050406030204" pitchFamily="18" charset="0"/>
                <a:ea typeface="Microsoft YaHei" panose="020B0503020204020204" pitchFamily="34" charset="-122"/>
                <a:cs typeface="Shruti" panose="020B0502040204020203" pitchFamily="34" charset="0"/>
              </a:rPr>
              <a:t>processing</a:t>
            </a:r>
            <a:endParaRPr lang="en-CN" sz="3600" b="1" cap="all" spc="30" dirty="0">
              <a:solidFill>
                <a:srgbClr val="2E2E2E"/>
              </a:solidFill>
              <a:latin typeface="Cambria" panose="02040503050406030204" pitchFamily="18" charset="0"/>
              <a:ea typeface="Microsoft YaHei" panose="020B0503020204020204" pitchFamily="34" charset="-122"/>
              <a:cs typeface="Shrut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19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  <p:bldP spid="6" grpId="0"/>
      <p:bldP spid="78" grpId="0"/>
      <p:bldP spid="80" grpId="0"/>
      <p:bldP spid="83" grpId="0"/>
      <p:bldP spid="8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364</Words>
  <Application>Microsoft Macintosh PowerPoint</Application>
  <PresentationFormat>宽屏</PresentationFormat>
  <Paragraphs>54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</vt:lpstr>
      <vt:lpstr>Times New Roman</vt:lpstr>
      <vt:lpstr>Office Theme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KONG Chenqi</dc:creator>
  <cp:lastModifiedBy>Linfeng ZHENG</cp:lastModifiedBy>
  <cp:revision>81</cp:revision>
  <dcterms:created xsi:type="dcterms:W3CDTF">2022-01-30T11:43:18Z</dcterms:created>
  <dcterms:modified xsi:type="dcterms:W3CDTF">2025-02-27T13:13:30Z</dcterms:modified>
</cp:coreProperties>
</file>