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ts" ContentType="video/unknown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1" r:id="rId4"/>
    <p:sldId id="281" r:id="rId5"/>
    <p:sldId id="282" r:id="rId6"/>
    <p:sldId id="278" r:id="rId7"/>
    <p:sldId id="279" r:id="rId8"/>
    <p:sldId id="280" r:id="rId9"/>
    <p:sldId id="275" r:id="rId10"/>
    <p:sldId id="276" r:id="rId11"/>
    <p:sldId id="263" r:id="rId12"/>
    <p:sldId id="264" r:id="rId13"/>
    <p:sldId id="265" r:id="rId14"/>
    <p:sldId id="277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87119" autoAdjust="0"/>
  </p:normalViewPr>
  <p:slideViewPr>
    <p:cSldViewPr snapToGrid="0">
      <p:cViewPr varScale="1">
        <p:scale>
          <a:sx n="125" d="100"/>
          <a:sy n="125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43296-031B-4E62-BD23-3AACAECB7C3D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D91D-34FF-4F61-ABD7-E097FE45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4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crespocano/opencv-python/issues/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2943-30DC-A14F-A789-20101A3306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7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DD91D-34FF-4F61-ABD7-E097FE452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64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NumPy N-dimensional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DD91D-34FF-4F61-ABD7-E097FE4529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5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DD91D-34FF-4F61-ABD7-E097FE4529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97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https://github.com/rcrespocano/opencv-python/issues/5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DD91D-34FF-4F61-ABD7-E097FE452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0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DD91D-34FF-4F61-ABD7-E097FE4529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7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opencv</a:t>
            </a:r>
            <a:r>
              <a:rPr lang="en-US" dirty="0"/>
              <a:t>/</a:t>
            </a:r>
            <a:r>
              <a:rPr lang="en-US" dirty="0" err="1"/>
              <a:t>opencv</a:t>
            </a:r>
            <a:r>
              <a:rPr lang="en-US" dirty="0"/>
              <a:t>/tree/17234f82d025e3bbfbf611089637e5aa2038e7b8/data/</a:t>
            </a:r>
            <a:r>
              <a:rPr lang="en-US" dirty="0" err="1"/>
              <a:t>haarcascades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DD91D-34FF-4F61-ABD7-E097FE4529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8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https://docs.opencv.org/3.4.0/d1/de5/classcv_1_1CascadeClassifier.html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DD91D-34FF-4F61-ABD7-E097FE4529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2943-30DC-A14F-A789-20101A3306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9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BE6C-6081-41BD-A829-825630A2A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FDB92-87B9-462C-9514-17401A1C6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ADE1-5FD4-4522-A7DE-29650262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97A6-5606-401B-9D95-BD09845BE62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3D49-6C6A-4B65-ACAC-8728BB52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8D38-6A99-4FA4-B017-0A85F217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48E9-2A6F-45EB-BBB9-B803E92A5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A27A-08F7-4EDF-B706-E68E3EA5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3790A-A4DB-4F6E-A3EB-5F8D7AA83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F3C6-850C-4598-929B-337E23BF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97A6-5606-401B-9D95-BD09845BE62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4D4B-2FCF-4593-82AD-9F3D56C5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2B9A2-87F7-4C6A-845F-A702DD4E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48E9-2A6F-45EB-BBB9-B803E92A5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3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9153A-5A23-4E7F-AFD0-E816C321E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2C67A-BAC4-4676-95F6-BD7E1829F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2A658-AF05-48F9-A68C-C7C44A6B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97A6-5606-401B-9D95-BD09845BE62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B455-963D-4E87-AC68-E7057D3F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EA89-C190-4061-9D3E-66919341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48E9-2A6F-45EB-BBB9-B803E92A5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3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7FEE-49DE-4718-BBD1-984762CD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3967-7048-4A35-A6BF-A1F90250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B9DA9-7918-46D8-B2B9-03E00F59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97A6-5606-401B-9D95-BD09845BE62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A9BE3-69BD-48EE-8C73-AE1C2B2C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BE8C-6F9E-43E4-8829-074550C2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48E9-2A6F-45EB-BBB9-B803E92A5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1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2FFE-53F2-43B5-938E-F302FA48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CB54A-E822-44D6-A13F-866D15B32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C172-D64D-407A-97DD-F8D16D0F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97A6-5606-401B-9D95-BD09845BE62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8ECD4-71C9-462B-888F-70AB1609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EEF7-DB21-4D6B-8666-2EE9533A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48E9-2A6F-45EB-BBB9-B803E92A5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7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37AA-37AD-4AE2-BE4F-32CA19F2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644C-1521-46AE-A1DB-BA84D50A9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0F4A-6FDC-4336-810E-CA3932D9F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F4BF8-EF45-4D32-B92F-64DED9A8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97A6-5606-401B-9D95-BD09845BE62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3F44-D76F-4FA7-9A14-25229C03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3BB56-1D33-4D56-9CF0-71AA83AF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48E9-2A6F-45EB-BBB9-B803E92A5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9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6BCF-066B-4802-9F75-F0C87088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D9AA1-5A4E-49F2-AAEB-6A02193B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20DD3-8C00-4C1F-8003-06194D313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BFE49-CD18-462F-B1F0-81E32A49D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42353-25CC-4174-AEDC-5DDA9A0A0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8073A-B76B-4923-9CEC-6A0EE5E6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97A6-5606-401B-9D95-BD09845BE62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FA9DB-2A70-4386-AFE8-9A652334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B98B5-D872-47D7-8B9B-F4C07B6E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48E9-2A6F-45EB-BBB9-B803E92A5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5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A14A-F3AF-4593-AA6C-1FAEF34B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7E683-BE86-4DA6-BD28-90AC5B79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97A6-5606-401B-9D95-BD09845BE62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9EACA-874A-4E8A-B381-0F673594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A5BD4-83B9-4B40-9A65-DFD183B8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48E9-2A6F-45EB-BBB9-B803E92A5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B456E-771C-45C7-AD77-193903BB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97A6-5606-401B-9D95-BD09845BE62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3D188-A925-44BF-ADBB-46EF1865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C1AD-EB0C-4354-B750-16B674A3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48E9-2A6F-45EB-BBB9-B803E92A5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5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7479-2BF9-4A53-914B-41E57E37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5445-3225-42CD-B073-FE48281F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0E154-E09E-4FE9-B8AE-8F59A3F1D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C98AB-A144-4475-8FB0-C9C4EE1E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97A6-5606-401B-9D95-BD09845BE62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3D819-8DD3-4960-824B-39AE01A5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ADDBB-9B02-4FC8-A981-C6846802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48E9-2A6F-45EB-BBB9-B803E92A5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4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43A1-3300-4870-8D62-B5E35461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A0A06-A7FA-454C-BB56-2EC3AA28E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46A81-C108-4FAC-9BF9-8DE3560D1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E8DA0-E148-41D0-8CBB-BD34B5B8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97A6-5606-401B-9D95-BD09845BE62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554F8-131F-4839-9A03-98691692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A90FA-09EF-4359-8896-D9E49BE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48E9-2A6F-45EB-BBB9-B803E92A5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7BD20-6A77-46E9-8638-89EC6681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94823-2E19-4092-8527-5E33989E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78DF-31B6-40A5-B809-791C64B2A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997A6-5606-401B-9D95-BD09845BE62F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403A-9A99-4113-A42B-2639E6723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FDCC-D600-4D74-9679-AB7DC935F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48E9-2A6F-45EB-BBB9-B803E92A5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8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2.ts"/><Relationship Id="rId7" Type="http://schemas.openxmlformats.org/officeDocument/2006/relationships/image" Target="../media/image1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ts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modules/core/doc/intro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trunk/d5/de5/tutorial_py_setup_in_window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conda.io/projects/conda/en/latest/user-guide/tasks/manage-environments.html" TargetMode="External"/><Relationship Id="rId4" Type="http://schemas.openxmlformats.org/officeDocument/2006/relationships/hyperlink" Target="https://docs.anaconda.com/anaconda/instal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thumb/3/32/OpenCV_Logo_with_text_svg_version.svg/1200px-OpenCV_Logo_with_text_svg_version.svg.png">
            <a:extLst>
              <a:ext uri="{FF2B5EF4-FFF2-40B4-BE49-F238E27FC236}">
                <a16:creationId xmlns:a16="http://schemas.microsoft.com/office/drawing/2014/main" id="{79FCA91D-ABE8-4BE4-8F9D-8ACD80DFE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73" y="3971396"/>
            <a:ext cx="1300853" cy="16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OpenCV</a:t>
            </a:r>
          </a:p>
        </p:txBody>
      </p:sp>
    </p:spTree>
    <p:extLst>
      <p:ext uri="{BB962C8B-B14F-4D97-AF65-F5344CB8AC3E}">
        <p14:creationId xmlns:p14="http://schemas.microsoft.com/office/powerpoint/2010/main" val="154371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E00-8761-47E5-9F76-7EDBBF51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E514-A9F3-495C-8F0D-5D073F35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1041" cy="435133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D5719-F13E-4200-983D-EDAC4ECF83C9}"/>
              </a:ext>
            </a:extLst>
          </p:cNvPr>
          <p:cNvSpPr txBox="1"/>
          <p:nvPr/>
        </p:nvSpPr>
        <p:spPr>
          <a:xfrm>
            <a:off x="838200" y="2592159"/>
            <a:ext cx="7239000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numpy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as np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import cv2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img1 = cv2.imread('church.jpg',0)      #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queryImage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img2 = cv2.imread('church_part.jpg',0) #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trainImage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Initiate detector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orb = cv2.ORB_create()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find the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keypoints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and descriptors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kp1, des1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orb.detectAndCompute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(img1,None)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kp2, des2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orb.detectAndCompute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(img2,None)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BAD61-BFE0-43EF-A578-A1027D03D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957" y="2155223"/>
            <a:ext cx="3217644" cy="2145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E95D21-A812-4E38-AE10-24FC08E9F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957" y="4563663"/>
            <a:ext cx="1664037" cy="143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711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E00-8761-47E5-9F76-7EDBBF51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E514-A9F3-495C-8F0D-5D073F35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6200" cy="4351338"/>
          </a:xfrm>
        </p:spPr>
        <p:txBody>
          <a:bodyPr/>
          <a:lstStyle/>
          <a:p>
            <a:r>
              <a:rPr lang="en-US" dirty="0"/>
              <a:t>Brute-Force matcher</a:t>
            </a:r>
          </a:p>
          <a:p>
            <a:pPr lvl="1"/>
            <a:r>
              <a:rPr lang="en-US" dirty="0"/>
              <a:t>It takes the descriptor of one feature in first set and matches it with all other features in second set using some distance calculation</a:t>
            </a:r>
          </a:p>
          <a:p>
            <a:pPr lvl="1"/>
            <a:r>
              <a:rPr lang="en-US" dirty="0"/>
              <a:t>The closest one is returned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D5719-F13E-4200-983D-EDAC4ECF83C9}"/>
              </a:ext>
            </a:extLst>
          </p:cNvPr>
          <p:cNvSpPr txBox="1"/>
          <p:nvPr/>
        </p:nvSpPr>
        <p:spPr>
          <a:xfrm>
            <a:off x="838200" y="4001294"/>
            <a:ext cx="7827010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create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BFMatcher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object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bf = cv2.BFMatcher(cv2.NORM_HAMMING,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crossCheck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=True)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Match descriptors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matches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bf.match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(des1,des2)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Sort them in the order of their distance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matches = sorted(matches, key = lambda x:x.distance)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E5439-A0E9-44E8-AA4F-163893C87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185249"/>
            <a:ext cx="4501661" cy="2161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35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3FE9-247B-4BD2-9082-12912C13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D356-5D17-4F8D-BA4D-60BC4DD3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4AB7B-71D3-4CF5-BD28-BDA5CFEC1AB7}"/>
              </a:ext>
            </a:extLst>
          </p:cNvPr>
          <p:cNvSpPr txBox="1"/>
          <p:nvPr/>
        </p:nvSpPr>
        <p:spPr>
          <a:xfrm>
            <a:off x="838200" y="1690688"/>
            <a:ext cx="10718800" cy="48013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Draw first 10 matches using random colors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h1, w1 = img1.shape[:2]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h2, w2 = img2.shape[:2]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img3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np.zeros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((max(h1, h2), w1 + w2, 3), np.uint8)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img3[:h1, :w1, 0] = img1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img3[:h2, w1:, 0] = img2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img3[:, :, 1] = img3[:, :, 0]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img3[:, :, 2] = img3[:, :, 0]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for m in matches[:10]: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# draw the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keypoints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color = tuple([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np.random.randint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(0, 255) for _ in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xrange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(3)])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cv2.line(img3, 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(kp1[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m.queryIdx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].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pt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[0]),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(kp1[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m.queryIdx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].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pt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[1])),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	      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(kp2[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m.trainIdx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].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pt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[0] + w1),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	     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int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(kp2[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m.trainIdx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].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pt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[1])), color, 3)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cv2.imwrite("result.jpg", img3)</a:t>
            </a:r>
          </a:p>
        </p:txBody>
      </p:sp>
    </p:spTree>
    <p:extLst>
      <p:ext uri="{BB962C8B-B14F-4D97-AF65-F5344CB8AC3E}">
        <p14:creationId xmlns:p14="http://schemas.microsoft.com/office/powerpoint/2010/main" val="2895800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63D367A-ABED-4819-883C-CEE76A0B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0" y="2235201"/>
            <a:ext cx="4924980" cy="236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7297C2-EE73-4C6C-B699-EE638AA4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3C79A-11C3-48F3-A4BE-458CB8387A62}"/>
              </a:ext>
            </a:extLst>
          </p:cNvPr>
          <p:cNvSpPr txBox="1"/>
          <p:nvPr/>
        </p:nvSpPr>
        <p:spPr>
          <a:xfrm>
            <a:off x="2539385" y="4863069"/>
            <a:ext cx="75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51F85-6C67-4630-A19E-346116A61E0D}"/>
              </a:ext>
            </a:extLst>
          </p:cNvPr>
          <p:cNvSpPr txBox="1"/>
          <p:nvPr/>
        </p:nvSpPr>
        <p:spPr>
          <a:xfrm>
            <a:off x="8749231" y="4863069"/>
            <a:ext cx="96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4DFBF4A-D182-4F54-A9D2-C849334EDEB9}"/>
              </a:ext>
            </a:extLst>
          </p:cNvPr>
          <p:cNvSpPr/>
          <p:nvPr/>
        </p:nvSpPr>
        <p:spPr>
          <a:xfrm>
            <a:off x="5572094" y="3455583"/>
            <a:ext cx="1047812" cy="36786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409780-DBCE-4EB4-8DEA-35822A5E5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3500" y="3455584"/>
            <a:ext cx="1326770" cy="1144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69480D-8055-4CEA-B4EE-DAADBC111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99" y="2235201"/>
            <a:ext cx="3547401" cy="2364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48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D54A-2E35-4514-8675-2F855667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A440-E44F-4A77-B9DA-9FBA0582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Haar</a:t>
            </a:r>
            <a:r>
              <a:rPr lang="en-US" b="1" dirty="0"/>
              <a:t> feature-based cascade classifiers </a:t>
            </a:r>
            <a:r>
              <a:rPr lang="en-US" dirty="0"/>
              <a:t>is an effective object detection method</a:t>
            </a:r>
          </a:p>
          <a:p>
            <a:pPr lvl="1"/>
            <a:r>
              <a:rPr lang="en-US" dirty="0"/>
              <a:t>Group the features into different stages of classifiers and apply one-by-one</a:t>
            </a:r>
          </a:p>
          <a:p>
            <a:pPr lvl="1"/>
            <a:r>
              <a:rPr lang="en-US" dirty="0"/>
              <a:t>If a window fails the first stage, discard it. </a:t>
            </a:r>
          </a:p>
          <a:p>
            <a:pPr lvl="1"/>
            <a:r>
              <a:rPr lang="en-US" dirty="0"/>
              <a:t>If it passes, apply the second stage of features and continue the process</a:t>
            </a:r>
          </a:p>
          <a:p>
            <a:pPr lvl="1"/>
            <a:r>
              <a:rPr lang="en-US" dirty="0"/>
              <a:t>The window which passes all stages is a face region</a:t>
            </a:r>
          </a:p>
          <a:p>
            <a:endParaRPr lang="en-US" dirty="0"/>
          </a:p>
          <a:p>
            <a:r>
              <a:rPr lang="en-US" dirty="0"/>
              <a:t>OpenCV contains many pre-trained classifiers for face, eyes, smile etc. </a:t>
            </a:r>
          </a:p>
          <a:p>
            <a:r>
              <a:rPr lang="en-US" dirty="0"/>
              <a:t>Those XML files are stored in </a:t>
            </a:r>
            <a:r>
              <a:rPr lang="en-US" b="1" dirty="0" err="1"/>
              <a:t>opencv</a:t>
            </a:r>
            <a:r>
              <a:rPr lang="en-US" b="1" dirty="0"/>
              <a:t>/data/</a:t>
            </a:r>
            <a:r>
              <a:rPr lang="en-US" b="1" dirty="0" err="1"/>
              <a:t>haarcascades</a:t>
            </a:r>
            <a:r>
              <a:rPr lang="en-US" b="1" dirty="0"/>
              <a:t>/ </a:t>
            </a:r>
            <a:r>
              <a:rPr lang="en-US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146721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34FF-806F-4A3D-A827-5E3546F6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6CC9-B0D4-4CF0-917C-B2CCDD07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0E50D-79B3-4E11-BD04-BB92409216D5}"/>
              </a:ext>
            </a:extLst>
          </p:cNvPr>
          <p:cNvSpPr txBox="1"/>
          <p:nvPr/>
        </p:nvSpPr>
        <p:spPr>
          <a:xfrm>
            <a:off x="838200" y="2483644"/>
            <a:ext cx="10807700" cy="36933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import cv2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face detector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faceCascade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= cv2.CascadeClassifier("haarcascade_frontalface_default.xml")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use camera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video_capture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= cv2.VideoCapture(0)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use input video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video_capture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= cv2.VideoCapture(‘input.avi’)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Define the codec and output video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fourcc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= cv2.VideoWriter_fourcc(*'XVID')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out = cv2.VideoWriter('output.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avi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',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fourcc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, 20.0, (160,112))</a:t>
            </a:r>
          </a:p>
        </p:txBody>
      </p:sp>
    </p:spTree>
    <p:extLst>
      <p:ext uri="{BB962C8B-B14F-4D97-AF65-F5344CB8AC3E}">
        <p14:creationId xmlns:p14="http://schemas.microsoft.com/office/powerpoint/2010/main" val="302830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34FF-806F-4A3D-A827-5E3546F6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6CC9-B0D4-4CF0-917C-B2CCDD07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0E50D-79B3-4E11-BD04-BB92409216D5}"/>
              </a:ext>
            </a:extLst>
          </p:cNvPr>
          <p:cNvSpPr txBox="1"/>
          <p:nvPr/>
        </p:nvSpPr>
        <p:spPr>
          <a:xfrm>
            <a:off x="838200" y="1825625"/>
            <a:ext cx="9435353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while True: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# Capture frame-by-frame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ret, frame = video_capture.read()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if frame is None: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break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gray = cv2.cvtColor(frame, cv2.COLOR_BGR2GRAY)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faces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faceCascade.detectMultiScale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(gray, 1.3, 5)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# Draw a rectangle around the faces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for (x, y, w, h) in faces: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cv2.rectangle(frame, (x, y), 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x+w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y+h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), (0, 255, 0), 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# write frame to video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out.write(frame)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When everything is done, release the capture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video_capture.release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out.release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040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34FF-806F-4A3D-A827-5E3546F6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6CC9-B0D4-4CF0-917C-B2CCDD07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00-1">
            <a:hlinkClick r:id="" action="ppaction://media"/>
            <a:extLst>
              <a:ext uri="{FF2B5EF4-FFF2-40B4-BE49-F238E27FC236}">
                <a16:creationId xmlns:a16="http://schemas.microsoft.com/office/drawing/2014/main" id="{8A427DFE-9D1D-4B90-9327-FF74A79B380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210235" y="2499030"/>
            <a:ext cx="3550023" cy="266251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9E88E-416D-4055-B2E9-A311FDCD15AD}"/>
              </a:ext>
            </a:extLst>
          </p:cNvPr>
          <p:cNvSpPr txBox="1"/>
          <p:nvPr/>
        </p:nvSpPr>
        <p:spPr>
          <a:xfrm>
            <a:off x="2606943" y="5823690"/>
            <a:ext cx="75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22E55-B1C5-4486-BBB8-022EB7F09D33}"/>
              </a:ext>
            </a:extLst>
          </p:cNvPr>
          <p:cNvSpPr txBox="1"/>
          <p:nvPr/>
        </p:nvSpPr>
        <p:spPr>
          <a:xfrm>
            <a:off x="8430408" y="5823690"/>
            <a:ext cx="96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060D608-F589-4893-838E-13882A54609F}"/>
              </a:ext>
            </a:extLst>
          </p:cNvPr>
          <p:cNvSpPr/>
          <p:nvPr/>
        </p:nvSpPr>
        <p:spPr>
          <a:xfrm>
            <a:off x="4999135" y="3737318"/>
            <a:ext cx="1902373" cy="36786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Untitled">
            <a:hlinkClick r:id="" action="ppaction://media"/>
            <a:extLst>
              <a:ext uri="{FF2B5EF4-FFF2-40B4-BE49-F238E27FC236}">
                <a16:creationId xmlns:a16="http://schemas.microsoft.com/office/drawing/2014/main" id="{3DD414DC-8160-9359-E91D-19266EB1845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138756" y="2487769"/>
            <a:ext cx="3553280" cy="26544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56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 mute="1">
                <p:cTn id="8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4603-0141-4AED-8A20-17F0FF53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1A5-A082-4023-8B8E-560902EF4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OpenCV (Open Source Computer Vision Library) is an open source computer vision and machine learning software library</a:t>
            </a:r>
          </a:p>
          <a:p>
            <a:pPr lvl="1"/>
            <a:r>
              <a:rPr lang="en-US" dirty="0"/>
              <a:t>3.4.0 / 2.4.13.5 (Latest version: OpenCV 4.7 )</a:t>
            </a:r>
          </a:p>
          <a:p>
            <a:endParaRPr lang="en-US" dirty="0"/>
          </a:p>
          <a:p>
            <a:r>
              <a:rPr lang="en-US" dirty="0"/>
              <a:t>OpenCV-Python is the Python API of OpenCV</a:t>
            </a:r>
          </a:p>
          <a:p>
            <a:endParaRPr lang="en-US" dirty="0"/>
          </a:p>
          <a:p>
            <a:r>
              <a:rPr lang="en-US" dirty="0"/>
              <a:t>Cross-platform (Windows, Mac, Linux, Android, iOS, </a:t>
            </a:r>
            <a:r>
              <a:rPr lang="en-US" dirty="0" err="1"/>
              <a:t>etc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Open Source and free (May have some commercial packages)</a:t>
            </a:r>
          </a:p>
          <a:p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http://docs.opencv.org/modules/core/doc/intro.html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A8F1-709D-4C94-AE59-9C9924E1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904D-A6D0-4A9B-A749-7C13C0AE7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9929"/>
          </a:xfrm>
        </p:spPr>
        <p:txBody>
          <a:bodyPr>
            <a:normAutofit/>
          </a:bodyPr>
          <a:lstStyle/>
          <a:p>
            <a:r>
              <a:rPr lang="en-US" dirty="0"/>
              <a:t>Install OpenCV-Python in Windows (</a:t>
            </a:r>
            <a:r>
              <a:rPr lang="en-US" dirty="0">
                <a:hlinkClick r:id="rId3"/>
              </a:rPr>
              <a:t>site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 Anaconda</a:t>
            </a:r>
          </a:p>
          <a:p>
            <a:pPr lvl="2"/>
            <a:r>
              <a:rPr lang="en-US" dirty="0"/>
              <a:t>Anaconda is essentially a nicely packaged Python IDE that is shipped with tons of useful packages, such as NumPy, Pandas, </a:t>
            </a:r>
            <a:r>
              <a:rPr lang="en-US" dirty="0" err="1"/>
              <a:t>IPython</a:t>
            </a:r>
            <a:r>
              <a:rPr lang="en-US" dirty="0"/>
              <a:t> Notebook, etc.</a:t>
            </a:r>
          </a:p>
          <a:p>
            <a:pPr lvl="2"/>
            <a:r>
              <a:rPr lang="en-US" dirty="0"/>
              <a:t>Installation: </a:t>
            </a:r>
            <a:r>
              <a:rPr lang="en-HK" dirty="0">
                <a:hlinkClick r:id="rId4"/>
              </a:rPr>
              <a:t>https://docs.anaconda.com/anaconda/install/</a:t>
            </a:r>
            <a:endParaRPr lang="en-US" dirty="0"/>
          </a:p>
          <a:p>
            <a:pPr lvl="1"/>
            <a:r>
              <a:rPr lang="en-US" dirty="0"/>
              <a:t>Install python virtual environment on Anaconda</a:t>
            </a:r>
          </a:p>
          <a:p>
            <a:pPr lvl="2"/>
            <a:r>
              <a:rPr lang="en-HK" dirty="0">
                <a:hlinkClick r:id="rId5"/>
              </a:rPr>
              <a:t>https://docs.conda.io/projects/conda/en/latest/user-guide/tasks/manage-environments.html</a:t>
            </a:r>
            <a:endParaRPr lang="en-HK" dirty="0"/>
          </a:p>
          <a:p>
            <a:pPr lvl="1"/>
            <a:r>
              <a:rPr lang="en-US" dirty="0"/>
              <a:t>Install </a:t>
            </a:r>
            <a:r>
              <a:rPr lang="en-US" dirty="0" err="1"/>
              <a:t>opencv</a:t>
            </a:r>
            <a:r>
              <a:rPr lang="en-US" dirty="0"/>
              <a:t>-python: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Test:</a:t>
            </a:r>
          </a:p>
          <a:p>
            <a:pPr lvl="2"/>
            <a:r>
              <a:rPr lang="en-US" dirty="0"/>
              <a:t>Open Python IDLE and type following codes in Python terminal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BB5C2-0E84-472B-85F9-118D01735804}"/>
              </a:ext>
            </a:extLst>
          </p:cNvPr>
          <p:cNvSpPr txBox="1"/>
          <p:nvPr/>
        </p:nvSpPr>
        <p:spPr>
          <a:xfrm>
            <a:off x="1854200" y="5045534"/>
            <a:ext cx="42418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$ pip install </a:t>
            </a:r>
            <a:r>
              <a:rPr lang="en-US" dirty="0" err="1"/>
              <a:t>opencv</a:t>
            </a:r>
            <a:r>
              <a:rPr lang="en-US" dirty="0"/>
              <a:t>-python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A16D2-ABFA-4A89-923A-24E9B4A1AD61}"/>
              </a:ext>
            </a:extLst>
          </p:cNvPr>
          <p:cNvSpPr txBox="1"/>
          <p:nvPr/>
        </p:nvSpPr>
        <p:spPr>
          <a:xfrm>
            <a:off x="1854200" y="6126400"/>
            <a:ext cx="4241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&gt;&gt;&gt; import cv2</a:t>
            </a:r>
          </a:p>
          <a:p>
            <a:r>
              <a:rPr lang="en-US" dirty="0"/>
              <a:t>&gt;&gt;&gt; print(cv2.__version__)</a:t>
            </a:r>
          </a:p>
        </p:txBody>
      </p:sp>
    </p:spTree>
    <p:extLst>
      <p:ext uri="{BB962C8B-B14F-4D97-AF65-F5344CB8AC3E}">
        <p14:creationId xmlns:p14="http://schemas.microsoft.com/office/powerpoint/2010/main" val="196281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EBA76-6D07-466E-8CD8-085480E5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943-9E07-4580-B0EB-AC3891FA5BE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FA84859F-6370-458B-BE03-6837FF561E41}"/>
              </a:ext>
            </a:extLst>
          </p:cNvPr>
          <p:cNvSpPr txBox="1"/>
          <p:nvPr/>
        </p:nvSpPr>
        <p:spPr>
          <a:xfrm>
            <a:off x="533134" y="1843088"/>
            <a:ext cx="11430531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import cv2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reading image: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image = cv2.imread(‘cat.jpg’) # default 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image = cv2.imread(‘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cat.jpg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’, 1) # colorful, BGR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image = cv2.imread(‘cat.jpg’, 0) # gray-scale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image = cv2.imread(‘cat.jpg’, -1) # unchanged, e.g., images include alpha channel 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51A6A771-3DCC-40EE-A233-12D2C513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062" y="4369071"/>
            <a:ext cx="1663538" cy="1663538"/>
          </a:xfrm>
          <a:prstGeom prst="rect">
            <a:avLst/>
          </a:prstGeom>
        </p:spPr>
      </p:pic>
      <p:pic>
        <p:nvPicPr>
          <p:cNvPr id="26" name="Content Placeholder 12">
            <a:extLst>
              <a:ext uri="{FF2B5EF4-FFF2-40B4-BE49-F238E27FC236}">
                <a16:creationId xmlns:a16="http://schemas.microsoft.com/office/drawing/2014/main" id="{8A60A6C2-1C9A-4351-95F8-76B002F5C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237" y="4345341"/>
            <a:ext cx="1687268" cy="16872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EC666F0-2B57-4CB2-862F-ECE260834C7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Reading, </a:t>
            </a:r>
            <a:r>
              <a:rPr lang="en-US" dirty="0" err="1"/>
              <a:t>Colorspace</a:t>
            </a:r>
            <a:r>
              <a:rPr lang="en-US" dirty="0"/>
              <a:t> Changing: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4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EBA76-6D07-466E-8CD8-085480E5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C943-9E07-4580-B0EB-AC3891FA5BE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FA84859F-6370-458B-BE03-6837FF561E41}"/>
              </a:ext>
            </a:extLst>
          </p:cNvPr>
          <p:cNvSpPr txBox="1"/>
          <p:nvPr/>
        </p:nvSpPr>
        <p:spPr>
          <a:xfrm>
            <a:off x="2159546" y="1676580"/>
            <a:ext cx="8000999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import cv2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change image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colorspace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image = cv2.imread(‘cat.jpg’) # default, BGR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image2 = cv2.cvtColor(image, flag)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194A4E-E90E-4489-BE1F-63F529C3F6E1}"/>
              </a:ext>
            </a:extLst>
          </p:cNvPr>
          <p:cNvSpPr txBox="1">
            <a:spLocks/>
          </p:cNvSpPr>
          <p:nvPr/>
        </p:nvSpPr>
        <p:spPr>
          <a:xfrm>
            <a:off x="3072435" y="3613925"/>
            <a:ext cx="5675325" cy="1608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flag: 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BGR-&gt;Gray: cv2.COLOR_BGR2GRAY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BGR-&gt;RGB: cv2.COLOR_BGR2RGB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BGR-&gt;HSV: cv2.COLOR_BGR2HSV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EC666F0-2B57-4CB2-862F-ECE260834C7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Reading, </a:t>
            </a:r>
            <a:r>
              <a:rPr lang="en-US" dirty="0" err="1"/>
              <a:t>Colorspace</a:t>
            </a:r>
            <a:r>
              <a:rPr lang="en-US" dirty="0"/>
              <a:t> Changing: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66F0-2B57-4CB2-862F-ECE26083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B1B2-8FB7-434B-8AB9-24450259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It clusters the given data into k-clusters or parts based on the k-centroids</a:t>
            </a:r>
          </a:p>
          <a:p>
            <a:pPr lvl="1"/>
            <a:r>
              <a:rPr lang="en-US" dirty="0"/>
              <a:t>The motivation behind image segmentation using k-means is that we try to assign labels to each pixel based on the RGB (or HSV) values</a:t>
            </a:r>
          </a:p>
          <a:p>
            <a:r>
              <a:rPr lang="en-US" dirty="0"/>
              <a:t>OpenCV</a:t>
            </a:r>
          </a:p>
          <a:p>
            <a:pPr lvl="1"/>
            <a:r>
              <a:rPr lang="en-US" sz="1800" b="1" dirty="0"/>
              <a:t>cv2.kmeans(data, K, criteria, attempts, flags[, </a:t>
            </a:r>
            <a:r>
              <a:rPr lang="en-US" sz="1800" b="1" dirty="0" err="1"/>
              <a:t>bestLabels</a:t>
            </a:r>
            <a:r>
              <a:rPr lang="en-US" sz="1800" b="1" dirty="0"/>
              <a:t>[, centers]]) → </a:t>
            </a:r>
            <a:r>
              <a:rPr lang="en-US" sz="1800" b="1" dirty="0" err="1"/>
              <a:t>retval</a:t>
            </a:r>
            <a:r>
              <a:rPr lang="en-US" sz="1800" b="1" dirty="0"/>
              <a:t>, </a:t>
            </a:r>
            <a:r>
              <a:rPr lang="en-US" sz="1800" b="1" dirty="0" err="1"/>
              <a:t>bestLabels</a:t>
            </a:r>
            <a:r>
              <a:rPr lang="en-US" sz="1800" b="1" dirty="0"/>
              <a:t>, centers</a:t>
            </a:r>
          </a:p>
          <a:p>
            <a:pPr lvl="1"/>
            <a:r>
              <a:rPr lang="en-US" dirty="0"/>
              <a:t>Input parameters</a:t>
            </a:r>
          </a:p>
          <a:p>
            <a:pPr lvl="2"/>
            <a:r>
              <a:rPr lang="en-US" dirty="0"/>
              <a:t>data: np.float32 data type, and each feature should be put in a single column</a:t>
            </a:r>
          </a:p>
          <a:p>
            <a:pPr lvl="2"/>
            <a:r>
              <a:rPr lang="en-US" dirty="0"/>
              <a:t>K : Number of clusters required at end</a:t>
            </a:r>
          </a:p>
          <a:p>
            <a:pPr lvl="2"/>
            <a:r>
              <a:rPr lang="en-US" dirty="0"/>
              <a:t>criteria : It is the iteration termination criteria</a:t>
            </a:r>
          </a:p>
          <a:p>
            <a:pPr lvl="2"/>
            <a:r>
              <a:rPr lang="en-US" dirty="0"/>
              <a:t>attempts: Flag to specify the number of times the algorithm is executed</a:t>
            </a:r>
          </a:p>
          <a:p>
            <a:pPr lvl="2"/>
            <a:r>
              <a:rPr lang="en-US" dirty="0"/>
              <a:t>flags: how initial centers are taken</a:t>
            </a:r>
          </a:p>
          <a:p>
            <a:pPr lvl="1"/>
            <a:r>
              <a:rPr lang="en-US" dirty="0"/>
              <a:t>Output parameters</a:t>
            </a:r>
          </a:p>
          <a:p>
            <a:pPr lvl="2"/>
            <a:r>
              <a:rPr lang="en-US" dirty="0" err="1"/>
              <a:t>retval</a:t>
            </a:r>
            <a:r>
              <a:rPr lang="en-US" dirty="0"/>
              <a:t>: the sum of squared distance from each point to their corresponding centers</a:t>
            </a:r>
          </a:p>
          <a:p>
            <a:pPr lvl="2"/>
            <a:r>
              <a:rPr lang="en-US" dirty="0" err="1"/>
              <a:t>bestLabels</a:t>
            </a:r>
            <a:r>
              <a:rPr lang="en-US" dirty="0"/>
              <a:t>: the label array where each element marked ‘0’, ‘1’,......, ‘K-1’</a:t>
            </a:r>
          </a:p>
          <a:p>
            <a:pPr lvl="2"/>
            <a:r>
              <a:rPr lang="en-US" dirty="0"/>
              <a:t>centers: array of centers of clusters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8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4A09-954C-499E-885A-2E1B0751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59B7-AD17-4FF4-A3C9-EA20CB80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  <a:p>
            <a:r>
              <a:rPr lang="en-US" dirty="0"/>
              <a:t>Convert the MxNx3 image into a Kx3 matrix (K=</a:t>
            </a:r>
            <a:r>
              <a:rPr lang="en-US" dirty="0" err="1"/>
              <a:t>MxN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A3E1C-0E97-460F-9ED3-C32B6A0BB5F1}"/>
              </a:ext>
            </a:extLst>
          </p:cNvPr>
          <p:cNvSpPr txBox="1"/>
          <p:nvPr/>
        </p:nvSpPr>
        <p:spPr>
          <a:xfrm>
            <a:off x="838201" y="3212079"/>
            <a:ext cx="8539479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numpy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as np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import cv2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from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matplotlib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import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pyplot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as plt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image = cv2.imread('coins.jpg')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reduce noise and make the image smoother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image = cv2.GaussianBlur(image, (7, 7), 0)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each row is now a vector in the 3-D space of RGB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vectorized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image.reshape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(-1, 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convert the unit8 values to float (cv2.kmeans requirement)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vectorized = np.float32(vectorized)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BACFE-8B47-466A-840F-ABA7F052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61" y="1825625"/>
            <a:ext cx="1424739" cy="1763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2CFB2-9195-404E-B264-C1F7E58D14C0}"/>
              </a:ext>
            </a:extLst>
          </p:cNvPr>
          <p:cNvSpPr txBox="1"/>
          <p:nvPr/>
        </p:nvSpPr>
        <p:spPr>
          <a:xfrm>
            <a:off x="10293767" y="3622379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CEDF7-7D37-4726-92B5-F3AC039C4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060" y="4202355"/>
            <a:ext cx="1424739" cy="1763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247A-E5B7-4303-A6F6-ED6C9D7650AC}"/>
              </a:ext>
            </a:extLst>
          </p:cNvPr>
          <p:cNvSpPr txBox="1"/>
          <p:nvPr/>
        </p:nvSpPr>
        <p:spPr>
          <a:xfrm>
            <a:off x="9836879" y="5999109"/>
            <a:ext cx="160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Removal</a:t>
            </a:r>
          </a:p>
        </p:txBody>
      </p:sp>
    </p:spTree>
    <p:extLst>
      <p:ext uri="{BB962C8B-B14F-4D97-AF65-F5344CB8AC3E}">
        <p14:creationId xmlns:p14="http://schemas.microsoft.com/office/powerpoint/2010/main" val="325398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B2CC-A2EC-4565-804E-9927DFC2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Segmentation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547EDA-B037-4E11-98A2-5CE6DAF41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033" y="4412171"/>
            <a:ext cx="1425409" cy="17647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EE6C92-3FCC-4315-99A6-C06342E1DE58}"/>
              </a:ext>
            </a:extLst>
          </p:cNvPr>
          <p:cNvSpPr txBox="1"/>
          <p:nvPr/>
        </p:nvSpPr>
        <p:spPr>
          <a:xfrm>
            <a:off x="838200" y="2288512"/>
            <a:ext cx="8124823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define number of segments, with default 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segments = 2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OpenCV  k-means function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criteria = (cv2.TERM_CRITERIA_EPS + 	cv2.TERM_CRITERIA_MAX_ITER, 10, 1.0)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ret, label, center = cv2.kmeans(vectorized, segments, 	None, criteria, 10, cv2.KMEANS_RANDOM_CENTERS)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assign every pixel with a color based on the label map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res = center[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label.flatten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()]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reshape to image size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segmented_map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res.reshape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image.shape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result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segmented_map.astype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(np.uint8)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cv2.imwrite("segmented.jpg", result)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684CDA-92A6-4A89-8ED5-9B90B8EEC26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k-means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FBA748-CEF3-428B-B524-53CAB715C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851" y="1937962"/>
            <a:ext cx="1424591" cy="1764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61556-3079-4F20-A49D-A214A375E985}"/>
              </a:ext>
            </a:extLst>
          </p:cNvPr>
          <p:cNvSpPr txBox="1"/>
          <p:nvPr/>
        </p:nvSpPr>
        <p:spPr>
          <a:xfrm>
            <a:off x="10322612" y="3702754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84B56-E9D0-40AC-A583-FE07E25139E6}"/>
              </a:ext>
            </a:extLst>
          </p:cNvPr>
          <p:cNvSpPr txBox="1"/>
          <p:nvPr/>
        </p:nvSpPr>
        <p:spPr>
          <a:xfrm>
            <a:off x="9968943" y="6176963"/>
            <a:ext cx="19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Segmentation map</a:t>
            </a:r>
          </a:p>
        </p:txBody>
      </p:sp>
    </p:spTree>
    <p:extLst>
      <p:ext uri="{BB962C8B-B14F-4D97-AF65-F5344CB8AC3E}">
        <p14:creationId xmlns:p14="http://schemas.microsoft.com/office/powerpoint/2010/main" val="364889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8A8B-2A7A-4BBD-B42F-8E73A07C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0DEE-8F52-448B-95F8-553316B5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SIFT</a:t>
            </a:r>
          </a:p>
          <a:p>
            <a:pPr lvl="1"/>
            <a:r>
              <a:rPr lang="en-US" dirty="0"/>
              <a:t>OpenCV 3 came a big push to move many of these “</a:t>
            </a:r>
            <a:r>
              <a:rPr lang="en-US" b="1" dirty="0"/>
              <a:t>non-free</a:t>
            </a:r>
            <a:r>
              <a:rPr lang="en-US" dirty="0"/>
              <a:t>” modules out of the default OpenCV install and into the </a:t>
            </a:r>
            <a:r>
              <a:rPr lang="en-US" b="1" dirty="0" err="1"/>
              <a:t>opencv_contrib</a:t>
            </a:r>
            <a:r>
              <a:rPr lang="en-US" b="1" dirty="0"/>
              <a:t> </a:t>
            </a:r>
            <a:r>
              <a:rPr lang="en-US" dirty="0"/>
              <a:t>package</a:t>
            </a:r>
          </a:p>
          <a:p>
            <a:pPr lvl="1"/>
            <a:r>
              <a:rPr lang="en-US" dirty="0"/>
              <a:t>To get access to the original SIFT and SURF implementations found in OpenCV 2.4.X, you need to pull down both the </a:t>
            </a:r>
            <a:r>
              <a:rPr lang="en-US" b="1" dirty="0" err="1"/>
              <a:t>opencv</a:t>
            </a:r>
            <a:r>
              <a:rPr lang="en-US" dirty="0"/>
              <a:t> and </a:t>
            </a:r>
            <a:r>
              <a:rPr lang="en-US" b="1" dirty="0" err="1"/>
              <a:t>opencv_contrib</a:t>
            </a:r>
            <a:r>
              <a:rPr lang="en-US" b="1" dirty="0"/>
              <a:t> </a:t>
            </a:r>
            <a:r>
              <a:rPr lang="en-US" dirty="0"/>
              <a:t>repositories from GitHub and then compile and install OpenCV 3 from source</a:t>
            </a:r>
          </a:p>
          <a:p>
            <a:endParaRPr lang="en-US" dirty="0"/>
          </a:p>
          <a:p>
            <a:r>
              <a:rPr lang="en-US" dirty="0"/>
              <a:t>ORB</a:t>
            </a:r>
          </a:p>
          <a:p>
            <a:pPr lvl="1"/>
            <a:r>
              <a:rPr lang="en-US" dirty="0"/>
              <a:t>An efficient alternative to SIFT or SURF</a:t>
            </a:r>
          </a:p>
          <a:p>
            <a:pPr lvl="1"/>
            <a:r>
              <a:rPr lang="en-US" dirty="0"/>
              <a:t>A fusion of FAST </a:t>
            </a:r>
            <a:r>
              <a:rPr lang="en-US" dirty="0" err="1"/>
              <a:t>keypoint</a:t>
            </a:r>
            <a:r>
              <a:rPr lang="en-US" dirty="0"/>
              <a:t> detector and BRIEF descriptor</a:t>
            </a:r>
          </a:p>
        </p:txBody>
      </p:sp>
    </p:spTree>
    <p:extLst>
      <p:ext uri="{BB962C8B-B14F-4D97-AF65-F5344CB8AC3E}">
        <p14:creationId xmlns:p14="http://schemas.microsoft.com/office/powerpoint/2010/main" val="389171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1597</Words>
  <Application>Microsoft Macintosh PowerPoint</Application>
  <PresentationFormat>Widescreen</PresentationFormat>
  <Paragraphs>208</Paragraphs>
  <Slides>17</Slides>
  <Notes>9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Lucida Console</vt:lpstr>
      <vt:lpstr>Times New Roman</vt:lpstr>
      <vt:lpstr>Wingdings</vt:lpstr>
      <vt:lpstr>Office Theme</vt:lpstr>
      <vt:lpstr>Introduction to OpenCV</vt:lpstr>
      <vt:lpstr>OpenCV</vt:lpstr>
      <vt:lpstr>Installation</vt:lpstr>
      <vt:lpstr>PowerPoint Presentation</vt:lpstr>
      <vt:lpstr>PowerPoint Presentation</vt:lpstr>
      <vt:lpstr>Image Segmentation</vt:lpstr>
      <vt:lpstr>Image Segmentation</vt:lpstr>
      <vt:lpstr>Image Segmentation</vt:lpstr>
      <vt:lpstr>Feature Matching</vt:lpstr>
      <vt:lpstr>Feature Matching</vt:lpstr>
      <vt:lpstr>Feature Matching</vt:lpstr>
      <vt:lpstr>Feature Matching</vt:lpstr>
      <vt:lpstr>Feature Matching</vt:lpstr>
      <vt:lpstr>Face Tracking</vt:lpstr>
      <vt:lpstr>Face Tracking</vt:lpstr>
      <vt:lpstr>Face Tracking</vt:lpstr>
      <vt:lpstr>Face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OpenCV</dc:title>
  <dc:creator>QIAO Xiaotian</dc:creator>
  <cp:lastModifiedBy>Microsoft Office</cp:lastModifiedBy>
  <cp:revision>113</cp:revision>
  <dcterms:created xsi:type="dcterms:W3CDTF">2018-01-24T04:02:56Z</dcterms:created>
  <dcterms:modified xsi:type="dcterms:W3CDTF">2023-01-31T15:55:29Z</dcterms:modified>
</cp:coreProperties>
</file>