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40" r:id="rId2"/>
    <p:sldId id="410" r:id="rId3"/>
    <p:sldId id="411" r:id="rId4"/>
    <p:sldId id="341" r:id="rId5"/>
    <p:sldId id="342" r:id="rId6"/>
    <p:sldId id="378" r:id="rId7"/>
    <p:sldId id="401" r:id="rId8"/>
    <p:sldId id="402" r:id="rId9"/>
    <p:sldId id="379" r:id="rId10"/>
    <p:sldId id="406" r:id="rId11"/>
    <p:sldId id="382" r:id="rId12"/>
    <p:sldId id="399" r:id="rId13"/>
    <p:sldId id="403" r:id="rId14"/>
    <p:sldId id="405" r:id="rId15"/>
    <p:sldId id="380" r:id="rId16"/>
    <p:sldId id="407" r:id="rId17"/>
    <p:sldId id="383" r:id="rId18"/>
    <p:sldId id="408" r:id="rId19"/>
    <p:sldId id="381" r:id="rId20"/>
    <p:sldId id="343" r:id="rId21"/>
    <p:sldId id="387" r:id="rId22"/>
    <p:sldId id="261" r:id="rId23"/>
    <p:sldId id="390" r:id="rId24"/>
    <p:sldId id="345" r:id="rId25"/>
    <p:sldId id="3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972" autoAdjust="0"/>
  </p:normalViewPr>
  <p:slideViewPr>
    <p:cSldViewPr snapToGrid="0" snapToObjects="1">
      <p:cViewPr varScale="1">
        <p:scale>
          <a:sx n="54" d="100"/>
          <a:sy n="54" d="100"/>
        </p:scale>
        <p:origin x="1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CFCE-A541-CA45-9991-FFDD190EE303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82943-30DC-A14F-A789-20101A330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class we use Python 2.7.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2943-30DC-A14F-A789-20101A3306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3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class we use Python 2.7.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2943-30DC-A14F-A789-20101A3306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6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class we use Python 2.7.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2943-30DC-A14F-A789-20101A3306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1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2943-30DC-A14F-A789-20101A3306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99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2943-30DC-A14F-A789-20101A3306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0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2943-30DC-A14F-A789-20101A3306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82943-30DC-A14F-A789-20101A3306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4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D66-A142-B24D-ACBB-201B6338D0A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92C-8213-8F48-A41A-4A50A29C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D66-A142-B24D-ACBB-201B6338D0A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92C-8213-8F48-A41A-4A50A29C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3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D66-A142-B24D-ACBB-201B6338D0A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92C-8213-8F48-A41A-4A50A29C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D66-A142-B24D-ACBB-201B6338D0A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92C-8213-8F48-A41A-4A50A29C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D66-A142-B24D-ACBB-201B6338D0A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92C-8213-8F48-A41A-4A50A29C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4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D66-A142-B24D-ACBB-201B6338D0A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92C-8213-8F48-A41A-4A50A29C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D66-A142-B24D-ACBB-201B6338D0A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92C-8213-8F48-A41A-4A50A29C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D66-A142-B24D-ACBB-201B6338D0A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92C-8213-8F48-A41A-4A50A29C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7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D66-A142-B24D-ACBB-201B6338D0A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92C-8213-8F48-A41A-4A50A29C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D66-A142-B24D-ACBB-201B6338D0A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92C-8213-8F48-A41A-4A50A29C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4D66-A142-B24D-ACBB-201B6338D0A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C92C-8213-8F48-A41A-4A50A29C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1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4D66-A142-B24D-ACBB-201B6338D0A8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C92C-8213-8F48-A41A-4A50A29C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llow.readthedocs.io/en/latest/installatio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illow.readthedocs.org/en/latest/reference/index.html" TargetMode="External"/><Relationship Id="rId4" Type="http://schemas.openxmlformats.org/officeDocument/2006/relationships/hyperlink" Target="http://pillow.readthedocs.org/en/latest/handbook/concepts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python.org/moin/PythonBooks" TargetMode="External"/><Relationship Id="rId5" Type="http://schemas.openxmlformats.org/officeDocument/2006/relationships/hyperlink" Target="https://docs.python.org/2/tutorial/index.html" TargetMode="External"/><Relationship Id="rId4" Type="http://schemas.openxmlformats.org/officeDocument/2006/relationships/hyperlink" Target="http://www.python.org/doc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81584" TargetMode="External"/><Relationship Id="rId5" Type="http://schemas.openxmlformats.org/officeDocument/2006/relationships/hyperlink" Target="https://docs.conda.io/projects/conda/en/latest/user-guide/tasks/manage-environments.html" TargetMode="External"/><Relationship Id="rId4" Type="http://schemas.openxmlformats.org/officeDocument/2006/relationships/hyperlink" Target="https://docs.anaconda.com/anaconda/instal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 Python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66" y="3509963"/>
            <a:ext cx="2497667" cy="24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1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2C74-22D6-4CB5-A9E2-84340F7B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7225-FEE3-4ABC-8669-6BED5F8A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1884" cy="4351338"/>
          </a:xfrm>
        </p:spPr>
        <p:txBody>
          <a:bodyPr/>
          <a:lstStyle/>
          <a:p>
            <a:r>
              <a:rPr lang="en-US" dirty="0"/>
              <a:t>Tuples</a:t>
            </a:r>
          </a:p>
          <a:p>
            <a:pPr lvl="1"/>
            <a:r>
              <a:rPr lang="en-US" dirty="0"/>
              <a:t>Tuples are usually used in cases where a statement or a user-defined function can safely assume that the collection of values will not change.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9FEED-8996-478F-A2F9-A1C9218B4862}"/>
              </a:ext>
            </a:extLst>
          </p:cNvPr>
          <p:cNvSpPr txBox="1"/>
          <p:nvPr/>
        </p:nvSpPr>
        <p:spPr>
          <a:xfrm>
            <a:off x="838200" y="3480977"/>
            <a:ext cx="10840453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zoo = ('python', 'elephant', 'penguin')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'Number of animals in the zoo is',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len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(zoo)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new_zoo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 'monkey', 'camel', zoo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'Number of cages in the new zoo is',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len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new_zoo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'All animals in new zoo are',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new_zoo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'Animals brought from old zoo are',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new_zoo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[2]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'Last animal brought from old zoo is',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new_zoo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[2][2]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'Number of animals in the new zoo is’,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len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new_zoo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)-1+len(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new_zoo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[2])</a:t>
            </a:r>
          </a:p>
        </p:txBody>
      </p:sp>
    </p:spTree>
    <p:extLst>
      <p:ext uri="{BB962C8B-B14F-4D97-AF65-F5344CB8AC3E}">
        <p14:creationId xmlns:p14="http://schemas.microsoft.com/office/powerpoint/2010/main" val="193989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2C74-22D6-4CB5-A9E2-84340F7B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7225-FEE3-4ABC-8669-6BED5F8A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2347" cy="4351338"/>
          </a:xfrm>
        </p:spPr>
        <p:txBody>
          <a:bodyPr/>
          <a:lstStyle/>
          <a:p>
            <a:r>
              <a:rPr lang="en-US" dirty="0"/>
              <a:t>Dictionaries</a:t>
            </a:r>
          </a:p>
          <a:p>
            <a:pPr lvl="1"/>
            <a:r>
              <a:rPr lang="en-US" dirty="0"/>
              <a:t>A dictionary stores (key, value) pairs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9FEED-8996-478F-A2F9-A1C9218B4862}"/>
              </a:ext>
            </a:extLst>
          </p:cNvPr>
          <p:cNvSpPr txBox="1"/>
          <p:nvPr/>
        </p:nvSpPr>
        <p:spPr>
          <a:xfrm>
            <a:off x="4780547" y="1690688"/>
            <a:ext cx="7267074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Dictionaries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create a new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dict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of &lt;key, value&gt; pairs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name_to_age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 {'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alice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': 10, 'bob': 12, 'eve': 20}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name_to_age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modify and access a &lt;key, value&gt; pair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name_to_age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['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alice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'] = 11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name_to_age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['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alice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']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remove a &lt;key, value&gt; pair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del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name_to_age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['eve’]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loops with key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for name in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name_to_age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'{} : {}'.format(name,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name_to_age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[name])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loops with key and value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for name, age in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name_to_age.iteritems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'{} : {}'.format(name, age)</a:t>
            </a:r>
          </a:p>
        </p:txBody>
      </p:sp>
    </p:spTree>
    <p:extLst>
      <p:ext uri="{BB962C8B-B14F-4D97-AF65-F5344CB8AC3E}">
        <p14:creationId xmlns:p14="http://schemas.microsoft.com/office/powerpoint/2010/main" val="174859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D214-910E-4902-9276-760569BC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DB1A-B74B-434A-A11E-52643F55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  <a:p>
            <a:r>
              <a:rPr lang="en-US" dirty="0"/>
              <a:t>if / else</a:t>
            </a:r>
          </a:p>
          <a:p>
            <a:r>
              <a:rPr lang="en-US" dirty="0"/>
              <a:t>if / </a:t>
            </a:r>
            <a:r>
              <a:rPr lang="en-US" dirty="0" err="1"/>
              <a:t>elif</a:t>
            </a:r>
            <a:r>
              <a:rPr lang="en-US" dirty="0"/>
              <a:t> / else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10646-1536-4A85-BEC3-9B4AE6B2EA87}"/>
              </a:ext>
            </a:extLst>
          </p:cNvPr>
          <p:cNvSpPr txBox="1"/>
          <p:nvPr/>
        </p:nvSpPr>
        <p:spPr>
          <a:xfrm>
            <a:off x="4924926" y="671691"/>
            <a:ext cx="7122694" cy="618630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numberOfWheels =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if 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if (numberOfWheels &lt; 4):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“You don't have enough wheels!”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“I'm giving you 4 wheels!”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numberOfWheels =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“You now have”, numberOfWheels, “wheels”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if ( numberOfWheels &lt; 3):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“You are a motorcycle!”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else: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“You are a Car!”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“You have”, numberOfWheels, “wheels”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elif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if ( numberOfWheels == 1):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“You are a Unicycle!”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elif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(numberOfWheels == 2):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“You are a Motorcycle!”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else: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“That's a LOT of wheels!”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A462B-E9BE-4D44-861E-CCA42338FC9B}"/>
              </a:ext>
            </a:extLst>
          </p:cNvPr>
          <p:cNvSpPr txBox="1"/>
          <p:nvPr/>
        </p:nvSpPr>
        <p:spPr>
          <a:xfrm>
            <a:off x="263355" y="3591640"/>
            <a:ext cx="4469066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if ( </a:t>
            </a:r>
            <a:r>
              <a:rPr lang="en-US" alt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boolean</a:t>
            </a: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expression 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 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 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elif</a:t>
            </a: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(2nd </a:t>
            </a:r>
            <a:r>
              <a:rPr lang="en-US" alt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boolean</a:t>
            </a: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expression 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 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 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else: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 STATEMENT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 STATEMENT</a:t>
            </a:r>
          </a:p>
        </p:txBody>
      </p:sp>
    </p:spTree>
    <p:extLst>
      <p:ext uri="{BB962C8B-B14F-4D97-AF65-F5344CB8AC3E}">
        <p14:creationId xmlns:p14="http://schemas.microsoft.com/office/powerpoint/2010/main" val="259559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D214-910E-4902-9276-760569BC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DB1A-B74B-434A-A11E-52643F55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7482" cy="4351338"/>
          </a:xfrm>
        </p:spPr>
        <p:txBody>
          <a:bodyPr/>
          <a:lstStyle/>
          <a:p>
            <a:r>
              <a:rPr lang="en-US" dirty="0"/>
              <a:t>while statement</a:t>
            </a:r>
          </a:p>
          <a:p>
            <a:pPr lvl="1"/>
            <a:r>
              <a:rPr lang="en-US" dirty="0"/>
              <a:t>repeatedly execute a block of statements as long as a condition is true.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10646-1536-4A85-BEC3-9B4AE6B2EA87}"/>
              </a:ext>
            </a:extLst>
          </p:cNvPr>
          <p:cNvSpPr txBox="1"/>
          <p:nvPr/>
        </p:nvSpPr>
        <p:spPr>
          <a:xfrm>
            <a:off x="5265682" y="1554470"/>
            <a:ext cx="6726621" cy="489364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number = 23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running = True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while running: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guess = int(input('Enter an integer : '))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if guess == number: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print 'Congratulations, you guessed it.'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# this causes the while loop to stop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running = False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elif</a:t>
            </a: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 guess &lt; number: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print 'No, it is a little higher than that.'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else: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print 'No, it is a little lower than that.'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else: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'The while loop is over.'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# Do anything else you want to do here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'Done'</a:t>
            </a:r>
          </a:p>
        </p:txBody>
      </p:sp>
    </p:spTree>
    <p:extLst>
      <p:ext uri="{BB962C8B-B14F-4D97-AF65-F5344CB8AC3E}">
        <p14:creationId xmlns:p14="http://schemas.microsoft.com/office/powerpoint/2010/main" val="329327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D214-910E-4902-9276-760569BC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DB1A-B74B-434A-A11E-52643F55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64243" cy="4351338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</a:p>
          <a:p>
            <a:pPr lvl="1"/>
            <a:r>
              <a:rPr lang="en-US" dirty="0"/>
              <a:t>another looping statement which iterates over a sequence of objects </a:t>
            </a:r>
          </a:p>
          <a:p>
            <a:endParaRPr lang="en-US" dirty="0"/>
          </a:p>
          <a:p>
            <a:r>
              <a:rPr lang="en-US" dirty="0"/>
              <a:t>break statement</a:t>
            </a:r>
          </a:p>
          <a:p>
            <a:endParaRPr lang="en-US" dirty="0"/>
          </a:p>
          <a:p>
            <a:r>
              <a:rPr lang="en-US" dirty="0"/>
              <a:t>continue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10646-1536-4A85-BEC3-9B4AE6B2EA87}"/>
              </a:ext>
            </a:extLst>
          </p:cNvPr>
          <p:cNvSpPr txBox="1"/>
          <p:nvPr/>
        </p:nvSpPr>
        <p:spPr>
          <a:xfrm>
            <a:off x="5662863" y="2054361"/>
            <a:ext cx="638475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in range(1, 5):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62C73-B93E-4012-88FC-FC41E2A6B264}"/>
              </a:ext>
            </a:extLst>
          </p:cNvPr>
          <p:cNvSpPr txBox="1"/>
          <p:nvPr/>
        </p:nvSpPr>
        <p:spPr>
          <a:xfrm>
            <a:off x="5662863" y="3064366"/>
            <a:ext cx="6384756" cy="36933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in "string":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if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== "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":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break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</a:t>
            </a:r>
            <a:r>
              <a:rPr lang="zh-CN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val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latin typeface="Lucida Console" panose="020B0609040504020204" pitchFamily="49" charset="0"/>
              </a:rPr>
              <a:t>p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rint</a:t>
            </a:r>
            <a:r>
              <a:rPr lang="zh-CN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"The end"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in "string":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if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val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== "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":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continue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</a:t>
            </a:r>
            <a:r>
              <a:rPr lang="zh-CN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val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latin typeface="Lucida Console" panose="020B0609040504020204" pitchFamily="49" charset="0"/>
              </a:rPr>
              <a:t>p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rint</a:t>
            </a:r>
            <a:r>
              <a:rPr lang="zh-CN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"The end"</a:t>
            </a:r>
          </a:p>
        </p:txBody>
      </p:sp>
    </p:spTree>
    <p:extLst>
      <p:ext uri="{BB962C8B-B14F-4D97-AF65-F5344CB8AC3E}">
        <p14:creationId xmlns:p14="http://schemas.microsoft.com/office/powerpoint/2010/main" val="205143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CE57-489E-413A-BB95-1B2D316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9B59-CD9B-49D5-96B3-9F86F2FCD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5715" cy="4351338"/>
          </a:xfrm>
        </p:spPr>
        <p:txBody>
          <a:bodyPr/>
          <a:lstStyle/>
          <a:p>
            <a:r>
              <a:rPr lang="en-US" dirty="0"/>
              <a:t>Python functions are defined using the </a:t>
            </a:r>
            <a:r>
              <a:rPr lang="en-US" b="1" dirty="0">
                <a:highlight>
                  <a:srgbClr val="C0C0C0"/>
                </a:highlight>
              </a:rPr>
              <a:t>def</a:t>
            </a:r>
            <a:r>
              <a:rPr lang="en-US" dirty="0"/>
              <a:t> keyword</a:t>
            </a:r>
          </a:p>
          <a:p>
            <a:endParaRPr lang="en-US" dirty="0"/>
          </a:p>
          <a:p>
            <a:r>
              <a:rPr lang="en-US" dirty="0"/>
              <a:t>return statement</a:t>
            </a:r>
          </a:p>
          <a:p>
            <a:endParaRPr lang="en-US" dirty="0"/>
          </a:p>
          <a:p>
            <a:r>
              <a:rPr lang="en-US" dirty="0"/>
              <a:t>Define functions to take optional keyword 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44EA3-45C0-4129-8199-45132C5CCA6D}"/>
              </a:ext>
            </a:extLst>
          </p:cNvPr>
          <p:cNvSpPr txBox="1"/>
          <p:nvPr/>
        </p:nvSpPr>
        <p:spPr>
          <a:xfrm>
            <a:off x="6063915" y="1185138"/>
            <a:ext cx="5983705" cy="563231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Functions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def sign(x):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if x &gt; 0: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return 'positive'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elif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x &lt; 0: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return 'negative'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else: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return 'zero'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for x in [-1, 0, 1]: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sign(x)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def hello(name, loud=False):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if loud: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print 'HELLO, %s!' %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name.upper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else: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print 'Hello, %s' % name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hello('Bob’)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hello('Fred', loud=True)</a:t>
            </a:r>
          </a:p>
        </p:txBody>
      </p:sp>
    </p:spTree>
    <p:extLst>
      <p:ext uri="{BB962C8B-B14F-4D97-AF65-F5344CB8AC3E}">
        <p14:creationId xmlns:p14="http://schemas.microsoft.com/office/powerpoint/2010/main" val="208120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CE57-489E-413A-BB95-1B2D316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9B59-CD9B-49D5-96B3-9F86F2FCD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5715" cy="4351338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global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lambda expressions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44EA3-45C0-4129-8199-45132C5CCA6D}"/>
              </a:ext>
            </a:extLst>
          </p:cNvPr>
          <p:cNvSpPr txBox="1"/>
          <p:nvPr/>
        </p:nvSpPr>
        <p:spPr>
          <a:xfrm>
            <a:off x="6063915" y="1050215"/>
            <a:ext cx="5983705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x = 50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def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global 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'x is', 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x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print 'Changed global x to', x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func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'Value of x is', 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A88E5-EA77-4D32-967C-B415AC102A14}"/>
              </a:ext>
            </a:extLst>
          </p:cNvPr>
          <p:cNvSpPr txBox="1"/>
          <p:nvPr/>
        </p:nvSpPr>
        <p:spPr>
          <a:xfrm>
            <a:off x="6063914" y="4886591"/>
            <a:ext cx="5983705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points = [{'x': 2, 'y': 3},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  {'x': 4, 'y': 1}]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points.sort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(key=lambda i: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['y'])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points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[{'y': 1, 'x': 4}, {'y': 3, 'x': 2}]</a:t>
            </a:r>
          </a:p>
        </p:txBody>
      </p:sp>
    </p:spTree>
    <p:extLst>
      <p:ext uri="{BB962C8B-B14F-4D97-AF65-F5344CB8AC3E}">
        <p14:creationId xmlns:p14="http://schemas.microsoft.com/office/powerpoint/2010/main" val="3842745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7C27-4EBC-4796-BCBD-D119C3C2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B144-9620-4052-A100-0F07FB8A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5715" cy="4351338"/>
          </a:xfrm>
        </p:spPr>
        <p:txBody>
          <a:bodyPr>
            <a:normAutofit/>
          </a:bodyPr>
          <a:lstStyle/>
          <a:p>
            <a:r>
              <a:rPr lang="en-US" dirty="0"/>
              <a:t>Collection of functions and variables, typically in scripts</a:t>
            </a:r>
          </a:p>
          <a:p>
            <a:r>
              <a:rPr lang="en-US" dirty="0"/>
              <a:t>Definitions can be imported</a:t>
            </a:r>
          </a:p>
          <a:p>
            <a:endParaRPr lang="en-US" dirty="0"/>
          </a:p>
          <a:p>
            <a:r>
              <a:rPr lang="en-US" dirty="0" err="1"/>
              <a:t>from..import</a:t>
            </a:r>
            <a:r>
              <a:rPr lang="en-US" dirty="0"/>
              <a:t> statement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98D51-BD9F-49EA-B642-8E4E7C4964ED}"/>
              </a:ext>
            </a:extLst>
          </p:cNvPr>
          <p:cNvSpPr txBox="1"/>
          <p:nvPr/>
        </p:nvSpPr>
        <p:spPr>
          <a:xfrm>
            <a:off x="6063915" y="1739136"/>
            <a:ext cx="5983705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exercise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create module fibo.py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def fib(n): # write Fib. series up to 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import module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import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fibo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import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numpy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as np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import math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from math import cos, pi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from math import *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Use modules: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fibo.fib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(1000)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math.pi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can give it a local name: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fib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fibo.fib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fib(500)</a:t>
            </a:r>
          </a:p>
        </p:txBody>
      </p:sp>
    </p:spTree>
    <p:extLst>
      <p:ext uri="{BB962C8B-B14F-4D97-AF65-F5344CB8AC3E}">
        <p14:creationId xmlns:p14="http://schemas.microsoft.com/office/powerpoint/2010/main" val="286626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7C27-4EBC-4796-BCBD-D119C3C2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B144-9620-4052-A100-0F07FB8A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05400" cy="4351338"/>
          </a:xfrm>
        </p:spPr>
        <p:txBody>
          <a:bodyPr>
            <a:normAutofit/>
          </a:bodyPr>
          <a:lstStyle/>
          <a:p>
            <a:r>
              <a:rPr lang="en-US" dirty="0"/>
              <a:t>Built-in </a:t>
            </a:r>
            <a:r>
              <a:rPr lang="en-US" dirty="0" err="1"/>
              <a:t>dir</a:t>
            </a:r>
            <a:r>
              <a:rPr lang="en-US" dirty="0"/>
              <a:t>() function returns list of names defined by an object. </a:t>
            </a:r>
          </a:p>
          <a:p>
            <a:endParaRPr lang="en-US" dirty="0"/>
          </a:p>
          <a:p>
            <a:r>
              <a:rPr lang="en-US" dirty="0"/>
              <a:t>If the object is a module, this list includes functions, classes and variables, defined inside that module.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98D51-BD9F-49EA-B642-8E4E7C4964ED}"/>
              </a:ext>
            </a:extLst>
          </p:cNvPr>
          <p:cNvSpPr txBox="1"/>
          <p:nvPr/>
        </p:nvSpPr>
        <p:spPr>
          <a:xfrm>
            <a:off x="5913168" y="1716707"/>
            <a:ext cx="6278832" cy="424731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import sys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get names of attributes in sys module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dir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(sys)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get names of attributes for current module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dir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create a new variable 'a’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a = 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dir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delete/remove a 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del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dir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7854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70FE-7A58-47BB-988E-EF38442D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ACC8-C9CC-4362-83D1-F73A76432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2779" cy="4351338"/>
          </a:xfrm>
        </p:spPr>
        <p:txBody>
          <a:bodyPr/>
          <a:lstStyle/>
          <a:p>
            <a:r>
              <a:rPr lang="en-US" dirty="0"/>
              <a:t>Classes Definition</a:t>
            </a:r>
          </a:p>
          <a:p>
            <a:pPr lvl="1"/>
            <a:r>
              <a:rPr lang="en-US" dirty="0"/>
              <a:t>Construct an instance </a:t>
            </a:r>
          </a:p>
          <a:p>
            <a:pPr lvl="1"/>
            <a:r>
              <a:rPr lang="en-US" dirty="0"/>
              <a:t>Call an instance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7E188-3C32-452F-833D-79BA9E7B8B0B}"/>
              </a:ext>
            </a:extLst>
          </p:cNvPr>
          <p:cNvSpPr txBox="1"/>
          <p:nvPr/>
        </p:nvSpPr>
        <p:spPr>
          <a:xfrm>
            <a:off x="4403834" y="1681377"/>
            <a:ext cx="7643786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class Greeter(object):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# Constructor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def __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init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__(self, name):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self.name = name # Create an instance variable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# Instance method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def greet(self, loud=False):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if loud: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    print 'HELLO, %s!' %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self.name.upper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else: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    print 'Hello, %s' % self.name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g = Greeter('Fred') # Construct an instance</a:t>
            </a:r>
          </a:p>
          <a:p>
            <a:pPr lvl="0">
              <a:defRPr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g.greet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 		# print "Hello, Fred"</a:t>
            </a:r>
          </a:p>
          <a:p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g.greet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(loud=True)  # print "HELLO, FRED!"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8865-9F9A-4912-A9ED-2E36DC3042B4}"/>
              </a:ext>
            </a:extLst>
          </p:cNvPr>
          <p:cNvSpPr txBox="1"/>
          <p:nvPr/>
        </p:nvSpPr>
        <p:spPr>
          <a:xfrm>
            <a:off x="1161713" y="4024145"/>
            <a:ext cx="2749887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i="1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ClassName</a:t>
            </a: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&lt;</a:t>
            </a:r>
            <a:r>
              <a:rPr lang="en-US" altLang="en-US" i="1" dirty="0">
                <a:solidFill>
                  <a:schemeClr val="accent2"/>
                </a:solidFill>
                <a:latin typeface="Lucida Console" panose="020B0609040504020204" pitchFamily="49" charset="0"/>
              </a:rPr>
              <a:t>statement-1</a:t>
            </a: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  &lt;</a:t>
            </a:r>
            <a:r>
              <a:rPr lang="en-US" altLang="en-US" i="1" dirty="0">
                <a:solidFill>
                  <a:schemeClr val="accent2"/>
                </a:solidFill>
                <a:latin typeface="Lucida Console" panose="020B0609040504020204" pitchFamily="49" charset="0"/>
              </a:rPr>
              <a:t>statement-N</a:t>
            </a: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749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3F343CC7-425B-4FD4-9841-2F62376E7E93}"/>
              </a:ext>
            </a:extLst>
          </p:cNvPr>
          <p:cNvSpPr txBox="1"/>
          <p:nvPr/>
        </p:nvSpPr>
        <p:spPr>
          <a:xfrm>
            <a:off x="1083758" y="1628292"/>
            <a:ext cx="8160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programming language that lets you work more quickly and integrate your systems more effectively.</a:t>
            </a:r>
          </a:p>
        </p:txBody>
      </p:sp>
      <p:sp>
        <p:nvSpPr>
          <p:cNvPr id="20" name="文本框 10">
            <a:extLst>
              <a:ext uri="{FF2B5EF4-FFF2-40B4-BE49-F238E27FC236}">
                <a16:creationId xmlns:a16="http://schemas.microsoft.com/office/drawing/2014/main" id="{4450D845-4756-4714-8302-E381466F22B5}"/>
              </a:ext>
            </a:extLst>
          </p:cNvPr>
          <p:cNvSpPr txBox="1"/>
          <p:nvPr/>
        </p:nvSpPr>
        <p:spPr>
          <a:xfrm>
            <a:off x="1057808" y="4059041"/>
            <a:ext cx="5141627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HelloWorld {</a:t>
            </a:r>
          </a:p>
          <a:p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// Prints "Hello, World" to the terminal window.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("Hello, World");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1" name="文本框 14">
            <a:extLst>
              <a:ext uri="{FF2B5EF4-FFF2-40B4-BE49-F238E27FC236}">
                <a16:creationId xmlns:a16="http://schemas.microsoft.com/office/drawing/2014/main" id="{67C708DF-AC5E-4A88-95D0-B4427B571394}"/>
              </a:ext>
            </a:extLst>
          </p:cNvPr>
          <p:cNvSpPr txBox="1"/>
          <p:nvPr/>
        </p:nvSpPr>
        <p:spPr>
          <a:xfrm>
            <a:off x="1057806" y="2960788"/>
            <a:ext cx="4074282" cy="9233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 This program prints Hello, world!</a:t>
            </a:r>
          </a:p>
          <a:p>
            <a:r>
              <a:rPr lang="en-US" altLang="zh-CN" dirty="0"/>
              <a:t>S = 'Hello, world!'</a:t>
            </a:r>
          </a:p>
          <a:p>
            <a:r>
              <a:rPr lang="en-US" altLang="zh-CN" dirty="0"/>
              <a:t>print(S)</a:t>
            </a:r>
            <a:endParaRPr lang="zh-CN" altLang="en-US" dirty="0"/>
          </a:p>
        </p:txBody>
      </p:sp>
      <p:sp>
        <p:nvSpPr>
          <p:cNvPr id="22" name="文本框 15">
            <a:extLst>
              <a:ext uri="{FF2B5EF4-FFF2-40B4-BE49-F238E27FC236}">
                <a16:creationId xmlns:a16="http://schemas.microsoft.com/office/drawing/2014/main" id="{A38550F8-A7F5-43BF-8109-BDB9EC0CD078}"/>
              </a:ext>
            </a:extLst>
          </p:cNvPr>
          <p:cNvSpPr txBox="1"/>
          <p:nvPr/>
        </p:nvSpPr>
        <p:spPr>
          <a:xfrm>
            <a:off x="6335515" y="3243178"/>
            <a:ext cx="3148872" cy="20313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// </a:t>
            </a:r>
            <a:r>
              <a:rPr lang="en-US" altLang="zh-CN" dirty="0" err="1"/>
              <a:t>printf</a:t>
            </a:r>
            <a:r>
              <a:rPr lang="en-US" altLang="zh-CN" dirty="0"/>
              <a:t>() displays the string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("Hello, World!");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3" name="文本框 16">
            <a:extLst>
              <a:ext uri="{FF2B5EF4-FFF2-40B4-BE49-F238E27FC236}">
                <a16:creationId xmlns:a16="http://schemas.microsoft.com/office/drawing/2014/main" id="{69BCB164-B48A-43C8-AA53-7B90009C24CE}"/>
              </a:ext>
            </a:extLst>
          </p:cNvPr>
          <p:cNvSpPr txBox="1"/>
          <p:nvPr/>
        </p:nvSpPr>
        <p:spPr>
          <a:xfrm>
            <a:off x="3947397" y="3386804"/>
            <a:ext cx="158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24" name="文本框 17">
            <a:extLst>
              <a:ext uri="{FF2B5EF4-FFF2-40B4-BE49-F238E27FC236}">
                <a16:creationId xmlns:a16="http://schemas.microsoft.com/office/drawing/2014/main" id="{B4A3283B-E3B7-4754-8BB7-4FBD103190D1}"/>
              </a:ext>
            </a:extLst>
          </p:cNvPr>
          <p:cNvSpPr txBox="1"/>
          <p:nvPr/>
        </p:nvSpPr>
        <p:spPr>
          <a:xfrm>
            <a:off x="6842371" y="4789045"/>
            <a:ext cx="158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5" name="文本框 18">
            <a:extLst>
              <a:ext uri="{FF2B5EF4-FFF2-40B4-BE49-F238E27FC236}">
                <a16:creationId xmlns:a16="http://schemas.microsoft.com/office/drawing/2014/main" id="{209867CC-684E-44C9-888F-34A0531F2157}"/>
              </a:ext>
            </a:extLst>
          </p:cNvPr>
          <p:cNvSpPr txBox="1"/>
          <p:nvPr/>
        </p:nvSpPr>
        <p:spPr>
          <a:xfrm>
            <a:off x="1503298" y="5332652"/>
            <a:ext cx="158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</p:txBody>
      </p:sp>
      <p:sp>
        <p:nvSpPr>
          <p:cNvPr id="26" name="矩形 11">
            <a:extLst>
              <a:ext uri="{FF2B5EF4-FFF2-40B4-BE49-F238E27FC236}">
                <a16:creationId xmlns:a16="http://schemas.microsoft.com/office/drawing/2014/main" id="{AF0029A4-F725-49F2-A0BB-C1FAC219FF72}"/>
              </a:ext>
            </a:extLst>
          </p:cNvPr>
          <p:cNvSpPr/>
          <p:nvPr/>
        </p:nvSpPr>
        <p:spPr>
          <a:xfrm>
            <a:off x="966696" y="2880916"/>
            <a:ext cx="8633398" cy="313755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19">
            <a:extLst>
              <a:ext uri="{FF2B5EF4-FFF2-40B4-BE49-F238E27FC236}">
                <a16:creationId xmlns:a16="http://schemas.microsoft.com/office/drawing/2014/main" id="{C6AB2068-9057-4439-829E-3A745839562A}"/>
              </a:ext>
            </a:extLst>
          </p:cNvPr>
          <p:cNvSpPr txBox="1"/>
          <p:nvPr/>
        </p:nvSpPr>
        <p:spPr>
          <a:xfrm>
            <a:off x="3394634" y="4059041"/>
            <a:ext cx="187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curly-brackets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0">
            <a:extLst>
              <a:ext uri="{FF2B5EF4-FFF2-40B4-BE49-F238E27FC236}">
                <a16:creationId xmlns:a16="http://schemas.microsoft.com/office/drawing/2014/main" id="{4B5D961D-0992-413A-A701-5712307CD68E}"/>
              </a:ext>
            </a:extLst>
          </p:cNvPr>
          <p:cNvSpPr txBox="1"/>
          <p:nvPr/>
        </p:nvSpPr>
        <p:spPr>
          <a:xfrm>
            <a:off x="4231503" y="5149111"/>
            <a:ext cx="187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semicolons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02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dirty="0"/>
              <a:t>Python Programming </a:t>
            </a:r>
            <a:br>
              <a:rPr lang="en-US" dirty="0"/>
            </a:br>
            <a:r>
              <a:rPr lang="en-US" dirty="0"/>
              <a:t>for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26529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7A6F-760E-4DF8-A253-E4D0A374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6DF1-B044-40AE-B23C-532F10120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Pillow</a:t>
            </a:r>
          </a:p>
          <a:p>
            <a:pPr lvl="1"/>
            <a:r>
              <a:rPr lang="en-US" dirty="0"/>
              <a:t>Pillow is a fork of PIL, the Python Imaging Library </a:t>
            </a:r>
          </a:p>
          <a:p>
            <a:pPr lvl="2"/>
            <a:r>
              <a:rPr lang="en-US" dirty="0"/>
              <a:t>Installation: </a:t>
            </a:r>
            <a:r>
              <a:rPr lang="en-US" dirty="0">
                <a:hlinkClick r:id="rId3"/>
              </a:rPr>
              <a:t>https://pillow.readthedocs.io/en/latest/installation.html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Image Basics</a:t>
            </a:r>
          </a:p>
          <a:p>
            <a:pPr lvl="2"/>
            <a:r>
              <a:rPr lang="en-US" dirty="0">
                <a:hlinkClick r:id="rId4"/>
              </a:rPr>
              <a:t>http://pillow.readthedocs.org/en/latest/handbook/concepts.html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of Modules</a:t>
            </a:r>
          </a:p>
          <a:p>
            <a:pPr lvl="2"/>
            <a:r>
              <a:rPr lang="en-US" dirty="0">
                <a:hlinkClick r:id="rId5"/>
              </a:rPr>
              <a:t>http://pillow.readthedocs.org/en/latest/reference/index.html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41C14-B201-432C-AA0B-6BD6FE93FD98}"/>
              </a:ext>
            </a:extLst>
          </p:cNvPr>
          <p:cNvSpPr txBox="1"/>
          <p:nvPr/>
        </p:nvSpPr>
        <p:spPr>
          <a:xfrm>
            <a:off x="2076113" y="3110109"/>
            <a:ext cx="274988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pip install Pillow</a:t>
            </a:r>
          </a:p>
        </p:txBody>
      </p:sp>
    </p:spTree>
    <p:extLst>
      <p:ext uri="{BB962C8B-B14F-4D97-AF65-F5344CB8AC3E}">
        <p14:creationId xmlns:p14="http://schemas.microsoft.com/office/powerpoint/2010/main" val="82177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3D440F9-9CD7-4890-9120-C18CAD192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895" y="1825625"/>
            <a:ext cx="2249691" cy="22496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Reading / Writing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4FC75-91E3-4BDA-916F-4E285D9E84AF}"/>
              </a:ext>
            </a:extLst>
          </p:cNvPr>
          <p:cNvSpPr txBox="1"/>
          <p:nvPr/>
        </p:nvSpPr>
        <p:spPr>
          <a:xfrm>
            <a:off x="838201" y="1825625"/>
            <a:ext cx="8189214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from PIL import Image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read image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Image.open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("cat.jpg")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im.format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im.size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im.mode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# JPEG (512, 512) RGB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im.show()</a:t>
            </a:r>
          </a:p>
          <a:p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create thumbnails</a:t>
            </a:r>
          </a:p>
          <a:p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newsize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 (128,128)</a:t>
            </a:r>
          </a:p>
          <a:p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im.thumbnail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newsize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)</a:t>
            </a:r>
          </a:p>
          <a:p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write image</a:t>
            </a:r>
          </a:p>
          <a:p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outfile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 "cat_ thumbnail.jpg"</a:t>
            </a:r>
          </a:p>
          <a:p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im.save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outfile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B2D67A-05F0-4FAF-B77B-625EDDEA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570" y="5058693"/>
            <a:ext cx="630340" cy="6303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F9BF3E-496B-4858-8EAF-8521B8495340}"/>
              </a:ext>
            </a:extLst>
          </p:cNvPr>
          <p:cNvSpPr txBox="1"/>
          <p:nvPr/>
        </p:nvSpPr>
        <p:spPr>
          <a:xfrm>
            <a:off x="10149435" y="4067169"/>
            <a:ext cx="75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B5B39F-5602-41C0-96D9-48F1A0E15A59}"/>
              </a:ext>
            </a:extLst>
          </p:cNvPr>
          <p:cNvSpPr txBox="1"/>
          <p:nvPr/>
        </p:nvSpPr>
        <p:spPr>
          <a:xfrm>
            <a:off x="10086304" y="5689033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8995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9B72C-1202-4A25-85DA-777B42096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895" y="1825624"/>
            <a:ext cx="2249691" cy="22496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0ECD57-E27B-44C9-AA34-A919D846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Cutting / Pasting / Merging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C8709-3759-4714-8886-54C41D493235}"/>
              </a:ext>
            </a:extLst>
          </p:cNvPr>
          <p:cNvSpPr txBox="1"/>
          <p:nvPr/>
        </p:nvSpPr>
        <p:spPr>
          <a:xfrm>
            <a:off x="838201" y="1825625"/>
            <a:ext cx="6876392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Copying a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subrectangle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from an image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box = (100, 100, 400, 400)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region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im.crop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(box)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Processing a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subrectangle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, and pasting it back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region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region.transpose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(Image.ROTATE_180)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im.paste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(region, box)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Splitting and merging bands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r, g, b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im.split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Image.merge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("RGB", (b, g, r))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F1C55D-A18A-45C2-BD77-E0AB7B4A8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895" y="4376366"/>
            <a:ext cx="2250090" cy="22500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E964CB-3B81-4C94-86F2-32C90DA010F7}"/>
              </a:ext>
            </a:extLst>
          </p:cNvPr>
          <p:cNvSpPr txBox="1"/>
          <p:nvPr/>
        </p:nvSpPr>
        <p:spPr>
          <a:xfrm>
            <a:off x="9995154" y="4015499"/>
            <a:ext cx="1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4E714-BF07-496F-8E29-D5152C0A7702}"/>
              </a:ext>
            </a:extLst>
          </p:cNvPr>
          <p:cNvSpPr txBox="1"/>
          <p:nvPr/>
        </p:nvSpPr>
        <p:spPr>
          <a:xfrm>
            <a:off x="9995154" y="6523406"/>
            <a:ext cx="1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2</a:t>
            </a:r>
          </a:p>
        </p:txBody>
      </p:sp>
    </p:spTree>
    <p:extLst>
      <p:ext uri="{BB962C8B-B14F-4D97-AF65-F5344CB8AC3E}">
        <p14:creationId xmlns:p14="http://schemas.microsoft.com/office/powerpoint/2010/main" val="1970868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/ Color Transformation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3D72E5-6DD7-4EA0-B6D4-7D6E49991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381" y="4550979"/>
            <a:ext cx="1625983" cy="162598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5763E0-7420-49A2-9533-4AC627A8644C}"/>
              </a:ext>
            </a:extLst>
          </p:cNvPr>
          <p:cNvSpPr txBox="1"/>
          <p:nvPr/>
        </p:nvSpPr>
        <p:spPr>
          <a:xfrm>
            <a:off x="838200" y="1825625"/>
            <a:ext cx="7920789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geometric transforms: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out1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im.resize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((128, 128))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out2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im.rotate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(45) # degrees counter-clockwise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out3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im.transpose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Image.FLIP_LEFT_RIGHT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out4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im.transpose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Image.FLIP_TOP_BOTTOM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color transforms: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out5 = im.convert("L")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F6F25-DC84-41D5-B39A-17F1C5010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46623"/>
            <a:ext cx="630340" cy="630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5F1EC-BA89-4A3A-AF3B-AA000DE74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205" y="4550978"/>
            <a:ext cx="1625984" cy="1625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20498-4405-44D5-993D-41C9549EC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030" y="4550978"/>
            <a:ext cx="1625983" cy="1625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D65C4F-D370-44FC-9166-3602E2B20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5854" y="4550979"/>
            <a:ext cx="1625982" cy="1625982"/>
          </a:xfrm>
          <a:prstGeom prst="rect">
            <a:avLst/>
          </a:prstGeom>
        </p:spPr>
      </p:pic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B59FD030-F969-4904-B003-0DA850F93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895" y="1825625"/>
            <a:ext cx="2249691" cy="22496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E98F25-6FDE-4920-B312-ED22C455374E}"/>
              </a:ext>
            </a:extLst>
          </p:cNvPr>
          <p:cNvSpPr txBox="1"/>
          <p:nvPr/>
        </p:nvSpPr>
        <p:spPr>
          <a:xfrm>
            <a:off x="10149435" y="4067169"/>
            <a:ext cx="75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C4AE7-E082-43C4-AFE1-679F4477E0AA}"/>
              </a:ext>
            </a:extLst>
          </p:cNvPr>
          <p:cNvSpPr txBox="1"/>
          <p:nvPr/>
        </p:nvSpPr>
        <p:spPr>
          <a:xfrm>
            <a:off x="620784" y="6189491"/>
            <a:ext cx="1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669800-89C2-41B5-9C45-C5F5295912BC}"/>
              </a:ext>
            </a:extLst>
          </p:cNvPr>
          <p:cNvSpPr txBox="1"/>
          <p:nvPr/>
        </p:nvSpPr>
        <p:spPr>
          <a:xfrm>
            <a:off x="2490797" y="6189491"/>
            <a:ext cx="1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81C925-B873-4929-B256-D4E4C824290B}"/>
              </a:ext>
            </a:extLst>
          </p:cNvPr>
          <p:cNvSpPr txBox="1"/>
          <p:nvPr/>
        </p:nvSpPr>
        <p:spPr>
          <a:xfrm>
            <a:off x="4984610" y="6189491"/>
            <a:ext cx="1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51A134-A6E2-4686-8CB2-660F03C35400}"/>
              </a:ext>
            </a:extLst>
          </p:cNvPr>
          <p:cNvSpPr txBox="1"/>
          <p:nvPr/>
        </p:nvSpPr>
        <p:spPr>
          <a:xfrm>
            <a:off x="7415435" y="6189491"/>
            <a:ext cx="1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BF76E-3600-47B3-8E6E-BD690392C788}"/>
              </a:ext>
            </a:extLst>
          </p:cNvPr>
          <p:cNvSpPr txBox="1"/>
          <p:nvPr/>
        </p:nvSpPr>
        <p:spPr>
          <a:xfrm>
            <a:off x="9840868" y="6189491"/>
            <a:ext cx="1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</a:t>
            </a:r>
          </a:p>
        </p:txBody>
      </p:sp>
    </p:spTree>
    <p:extLst>
      <p:ext uri="{BB962C8B-B14F-4D97-AF65-F5344CB8AC3E}">
        <p14:creationId xmlns:p14="http://schemas.microsoft.com/office/powerpoint/2010/main" val="55748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2B7-17E7-405A-B7F2-88BA7CC8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Filter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9C6BCD-4915-4965-B8FF-207ED9612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47804"/>
            <a:ext cx="1627632" cy="16276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3FD288-ECAD-491F-B48F-C42BAD7AB2FA}"/>
              </a:ext>
            </a:extLst>
          </p:cNvPr>
          <p:cNvSpPr txBox="1"/>
          <p:nvPr/>
        </p:nvSpPr>
        <p:spPr>
          <a:xfrm>
            <a:off x="838200" y="1825625"/>
            <a:ext cx="7920789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from PIL import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ImageFilter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image smoothing / sharping / edge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out1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im.filter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ImageFilter.BLUR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out2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im.filter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ImageFilter.GaussianBlur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(radius=20))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out3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im.filter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ImageFilter.UnsharpMask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out4 =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im.filter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(ImageFilter.CONTOUR)</a:t>
            </a:r>
          </a:p>
          <a:p>
            <a:pPr>
              <a:buFont typeface="Wingdings" panose="05000000000000000000" pitchFamily="2" charset="2"/>
              <a:buNone/>
            </a:pPr>
            <a:r>
              <a:rPr lang="de-DE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out5 = im.filter(ImageFilter.FIND_EDGES)</a:t>
            </a: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8267A9-5C42-4664-A727-EB4FFBCB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991" y="4547804"/>
            <a:ext cx="1627632" cy="1627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A29B57-F83F-4348-90DA-5AC63B77A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364" y="4547804"/>
            <a:ext cx="1627632" cy="1627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76431D-C326-4125-9BEE-DE5C80FAC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573" y="4547804"/>
            <a:ext cx="1627632" cy="1627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E1138A-17B9-43A5-B400-6E2D5576C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3782" y="4547804"/>
            <a:ext cx="1627632" cy="1627632"/>
          </a:xfrm>
          <a:prstGeom prst="rect">
            <a:avLst/>
          </a:prstGeom>
        </p:spPr>
      </p:pic>
      <p:pic>
        <p:nvPicPr>
          <p:cNvPr id="17" name="Content Placeholder 12">
            <a:extLst>
              <a:ext uri="{FF2B5EF4-FFF2-40B4-BE49-F238E27FC236}">
                <a16:creationId xmlns:a16="http://schemas.microsoft.com/office/drawing/2014/main" id="{83852BFF-6430-4BC2-AD68-0B2A06BAF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895" y="1825625"/>
            <a:ext cx="2249691" cy="22496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A9DD2E-31CA-443D-A257-D607ED7C7F10}"/>
              </a:ext>
            </a:extLst>
          </p:cNvPr>
          <p:cNvSpPr txBox="1"/>
          <p:nvPr/>
        </p:nvSpPr>
        <p:spPr>
          <a:xfrm>
            <a:off x="10149435" y="4067169"/>
            <a:ext cx="75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61CD85-EAC5-4489-83E1-3404D0DA0951}"/>
              </a:ext>
            </a:extLst>
          </p:cNvPr>
          <p:cNvSpPr txBox="1"/>
          <p:nvPr/>
        </p:nvSpPr>
        <p:spPr>
          <a:xfrm>
            <a:off x="1119430" y="6175436"/>
            <a:ext cx="1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7B0117-41AE-4F05-9B2E-B6A763B40463}"/>
              </a:ext>
            </a:extLst>
          </p:cNvPr>
          <p:cNvSpPr txBox="1"/>
          <p:nvPr/>
        </p:nvSpPr>
        <p:spPr>
          <a:xfrm>
            <a:off x="3269579" y="6175436"/>
            <a:ext cx="1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8750FD-5577-4CC4-BE72-41D563A50EA8}"/>
              </a:ext>
            </a:extLst>
          </p:cNvPr>
          <p:cNvSpPr txBox="1"/>
          <p:nvPr/>
        </p:nvSpPr>
        <p:spPr>
          <a:xfrm>
            <a:off x="5419728" y="6175436"/>
            <a:ext cx="1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264903-4412-4674-9D2B-5889A7750021}"/>
              </a:ext>
            </a:extLst>
          </p:cNvPr>
          <p:cNvSpPr txBox="1"/>
          <p:nvPr/>
        </p:nvSpPr>
        <p:spPr>
          <a:xfrm>
            <a:off x="7610660" y="6175436"/>
            <a:ext cx="1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1843DF-8AE3-45BD-A979-7468A5DC3FBE}"/>
              </a:ext>
            </a:extLst>
          </p:cNvPr>
          <p:cNvSpPr txBox="1"/>
          <p:nvPr/>
        </p:nvSpPr>
        <p:spPr>
          <a:xfrm>
            <a:off x="9995151" y="6175436"/>
            <a:ext cx="10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5</a:t>
            </a:r>
          </a:p>
        </p:txBody>
      </p:sp>
    </p:spTree>
    <p:extLst>
      <p:ext uri="{BB962C8B-B14F-4D97-AF65-F5344CB8AC3E}">
        <p14:creationId xmlns:p14="http://schemas.microsoft.com/office/powerpoint/2010/main" val="397549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71DC952-A756-4AE1-A43A-3EDC0B6A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966" y="1971524"/>
            <a:ext cx="7886700" cy="414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Easy to use: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different platforms (Windows, Mac, Linux, Raspberry Pi,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on an interpreter system, meaning that prototyping can be very quick.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Easy to write: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syntax,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object-orientated.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Widely used: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NLP, ..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7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2 / Python 3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3"/>
              </a:rPr>
              <a:t>http://www.python.org</a:t>
            </a:r>
            <a:endParaRPr lang="en-US" dirty="0"/>
          </a:p>
          <a:p>
            <a:r>
              <a:rPr lang="en-US" dirty="0"/>
              <a:t>Documentation: </a:t>
            </a:r>
            <a:r>
              <a:rPr lang="en-US" dirty="0">
                <a:hlinkClick r:id="rId4"/>
              </a:rPr>
              <a:t>http://www.python.org/doc/</a:t>
            </a:r>
            <a:endParaRPr lang="en-US" dirty="0"/>
          </a:p>
          <a:p>
            <a:r>
              <a:rPr lang="en-US" dirty="0"/>
              <a:t>Tutorial: </a:t>
            </a:r>
            <a:r>
              <a:rPr lang="en-US" dirty="0">
                <a:hlinkClick r:id="rId5"/>
              </a:rPr>
              <a:t>https://docs.python.org/2/tutorial/index.html</a:t>
            </a:r>
            <a:endParaRPr lang="en-US" dirty="0"/>
          </a:p>
          <a:p>
            <a:r>
              <a:rPr lang="en-US" dirty="0"/>
              <a:t>Books: </a:t>
            </a:r>
            <a:r>
              <a:rPr lang="en-US" dirty="0">
                <a:hlinkClick r:id="rId6"/>
              </a:rPr>
              <a:t>https://wiki.python.org/moin/PythonBooks</a:t>
            </a:r>
            <a:endParaRPr lang="en-US" dirty="0"/>
          </a:p>
          <a:p>
            <a:endParaRPr lang="en-US" altLang="en-US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14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&amp; Running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 comes pre-installed with Mac OS X and Linux</a:t>
            </a:r>
          </a:p>
          <a:p>
            <a:r>
              <a:rPr lang="en-US" dirty="0"/>
              <a:t>Windows </a:t>
            </a:r>
            <a:r>
              <a:rPr lang="en-US" dirty="0">
                <a:hlinkClick r:id="rId3"/>
              </a:rPr>
              <a:t>http://python.org/</a:t>
            </a:r>
            <a:endParaRPr lang="en-US" dirty="0"/>
          </a:p>
          <a:p>
            <a:r>
              <a:rPr lang="en-US" dirty="0"/>
              <a:t>Anaconda </a:t>
            </a:r>
            <a:r>
              <a:rPr lang="en-HK" dirty="0">
                <a:hlinkClick r:id="rId4"/>
              </a:rPr>
              <a:t>https://docs.anaconda.com/anaconda/install/</a:t>
            </a:r>
            <a:endParaRPr lang="en-HK" dirty="0"/>
          </a:p>
          <a:p>
            <a:r>
              <a:rPr lang="en-US" dirty="0"/>
              <a:t>virtual environment with </a:t>
            </a:r>
            <a:r>
              <a:rPr lang="en-US" dirty="0" err="1"/>
              <a:t>conda</a:t>
            </a:r>
            <a:r>
              <a:rPr lang="en-US" dirty="0"/>
              <a:t>: </a:t>
            </a:r>
            <a:r>
              <a:rPr lang="en-HK" dirty="0">
                <a:hlinkClick r:id="rId5"/>
              </a:rPr>
              <a:t>https://docs.conda.io/projects/conda/en/latest/user-guide/tasks/manage-environments.html</a:t>
            </a:r>
            <a:endParaRPr lang="en-US" dirty="0"/>
          </a:p>
          <a:p>
            <a:r>
              <a:rPr lang="en-US" altLang="en-US" sz="2800" dirty="0">
                <a:ea typeface="ＭＳ Ｐゴシック" charset="-128"/>
              </a:rPr>
              <a:t>Options for an IDE </a:t>
            </a:r>
            <a:r>
              <a:rPr lang="en-US" altLang="en-US" sz="2800" dirty="0">
                <a:hlinkClick r:id="rId6"/>
              </a:rPr>
              <a:t>http://stackoverflow.com/questions/81584</a:t>
            </a:r>
            <a:endParaRPr lang="en-US" altLang="en-US" sz="2800" dirty="0"/>
          </a:p>
          <a:p>
            <a:r>
              <a:rPr lang="en-US" dirty="0"/>
              <a:t>Interactive interface to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exit Python:</a:t>
            </a:r>
          </a:p>
          <a:p>
            <a:pPr lvl="1"/>
            <a:r>
              <a:rPr lang="en-US" dirty="0"/>
              <a:t>exit() or CTRL-D</a:t>
            </a:r>
          </a:p>
          <a:p>
            <a:r>
              <a:rPr lang="en-US" dirty="0"/>
              <a:t>Running</a:t>
            </a:r>
          </a:p>
          <a:p>
            <a:pPr lvl="1"/>
            <a:r>
              <a:rPr lang="en-US" dirty="0"/>
              <a:t>python filename.py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983" y="3851903"/>
            <a:ext cx="4917017" cy="9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9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5732-6D3C-4322-AAE5-959DBA55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723C-924C-4575-AD90-90F12995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906" cy="4943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/>
              <a:t> Integer and float</a:t>
            </a:r>
          </a:p>
          <a:p>
            <a:r>
              <a:rPr lang="en-US" dirty="0"/>
              <a:t>Booleans</a:t>
            </a:r>
          </a:p>
          <a:p>
            <a:pPr lvl="1"/>
            <a:r>
              <a:rPr lang="en-US" dirty="0"/>
              <a:t>Use words rather than symbols (&amp;&amp;, ||, etc.)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Type Conversion</a:t>
            </a:r>
          </a:p>
          <a:p>
            <a:pPr lvl="1"/>
            <a:r>
              <a:rPr lang="en-US" dirty="0"/>
              <a:t>int() - Converts compatible data into an integer. </a:t>
            </a:r>
          </a:p>
          <a:p>
            <a:pPr lvl="1"/>
            <a:r>
              <a:rPr lang="en-US" dirty="0"/>
              <a:t>float() - Converts compatible data into a float.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 - Converts compatible data into 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9FC9B-0EB1-432B-968E-935FFD8AED08}"/>
              </a:ext>
            </a:extLst>
          </p:cNvPr>
          <p:cNvSpPr txBox="1"/>
          <p:nvPr/>
        </p:nvSpPr>
        <p:spPr>
          <a:xfrm>
            <a:off x="5213683" y="1419956"/>
            <a:ext cx="6833937" cy="535531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Numbers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a = 5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b =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(a + b) * (a - b)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Booleans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t = True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f = False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t and f # Logical AND; prints "False“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t != f  # Logical XOR; prints "True“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Strings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s = "hello" # use single quotes or double quotes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s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</a:t>
            </a:r>
            <a:r>
              <a:rPr lang="fr-FR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s.replace</a:t>
            </a:r>
            <a:r>
              <a:rPr lang="fr-FR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('l', '(</a:t>
            </a:r>
            <a:r>
              <a:rPr lang="fr-FR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ell</a:t>
            </a:r>
            <a:r>
              <a:rPr lang="fr-FR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)’)</a:t>
            </a:r>
          </a:p>
          <a:p>
            <a:pPr>
              <a:buFont typeface="Wingdings" panose="05000000000000000000" pitchFamily="2" charset="2"/>
              <a:buNone/>
            </a:pPr>
            <a:endParaRPr lang="fr-FR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Type Conversion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int(3.3)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float(3)</a:t>
            </a:r>
          </a:p>
        </p:txBody>
      </p:sp>
    </p:spTree>
    <p:extLst>
      <p:ext uri="{BB962C8B-B14F-4D97-AF65-F5344CB8AC3E}">
        <p14:creationId xmlns:p14="http://schemas.microsoft.com/office/powerpoint/2010/main" val="149064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4AEF-5A05-4222-8EF0-5E06597A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78B2-C30E-44B0-997C-CE875FEA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4685" cy="4351338"/>
          </a:xfrm>
        </p:spPr>
        <p:txBody>
          <a:bodyPr>
            <a:normAutofit/>
          </a:bodyPr>
          <a:lstStyle/>
          <a:p>
            <a:r>
              <a:rPr lang="en-US" dirty="0"/>
              <a:t>+, -, *, /, %, &gt;, &lt;</a:t>
            </a:r>
          </a:p>
          <a:p>
            <a:r>
              <a:rPr lang="en-US" dirty="0"/>
              <a:t>== : is equal to</a:t>
            </a:r>
          </a:p>
          <a:p>
            <a:r>
              <a:rPr lang="en-US" dirty="0"/>
              <a:t>!= : not equal to</a:t>
            </a:r>
          </a:p>
          <a:p>
            <a:r>
              <a:rPr lang="en-US" dirty="0"/>
              <a:t>&gt; : greater than</a:t>
            </a:r>
          </a:p>
          <a:p>
            <a:r>
              <a:rPr lang="en-US" dirty="0"/>
              <a:t>&lt; : less than</a:t>
            </a:r>
          </a:p>
          <a:p>
            <a:r>
              <a:rPr lang="en-US" dirty="0"/>
              <a:t>&gt;= : greater than or equal to</a:t>
            </a:r>
          </a:p>
          <a:p>
            <a:r>
              <a:rPr lang="en-US" dirty="0"/>
              <a:t>&lt;= : less than or equal to</a:t>
            </a:r>
          </a:p>
          <a:p>
            <a:r>
              <a:rPr lang="en-US" dirty="0"/>
              <a:t>and, or, not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B0D0C-B8FF-465D-92D5-1C6C9FB2B79B}"/>
              </a:ext>
            </a:extLst>
          </p:cNvPr>
          <p:cNvSpPr txBox="1"/>
          <p:nvPr/>
        </p:nvSpPr>
        <p:spPr>
          <a:xfrm>
            <a:off x="6432885" y="1690688"/>
            <a:ext cx="5614736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2*2       #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2**3      # 8</a:t>
            </a:r>
            <a:b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</a:b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10%3      # 1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Difference between floating point # division and integer division (python2) </a:t>
            </a:r>
            <a:b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</a:b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1.0/2.0   # 0.5</a:t>
            </a:r>
            <a:b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</a:b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1/2       # 0</a:t>
            </a:r>
            <a:b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</a:b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"Ni!"*3   # '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Ni!Ni!Ni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!’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"hello " + "world!"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2+2==5 or 1+1==2          # True</a:t>
            </a:r>
            <a:b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</a:b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not(2+2==5) and 1+1==2    # True</a:t>
            </a:r>
          </a:p>
        </p:txBody>
      </p:sp>
    </p:spTree>
    <p:extLst>
      <p:ext uri="{BB962C8B-B14F-4D97-AF65-F5344CB8AC3E}">
        <p14:creationId xmlns:p14="http://schemas.microsoft.com/office/powerpoint/2010/main" val="34060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2022-BFDB-4542-8AE9-B1BCEF7B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8821-6104-4121-A1FB-042C8560E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names that can point to data.</a:t>
            </a:r>
          </a:p>
          <a:p>
            <a:r>
              <a:rPr lang="en-US" dirty="0"/>
              <a:t>The assignment operator (=) assigns data to variables.</a:t>
            </a:r>
          </a:p>
          <a:p>
            <a:r>
              <a:rPr lang="en-US" dirty="0"/>
              <a:t>Variable names can be made up of letters, numbers and underscores (_), and must start with a letter.</a:t>
            </a:r>
          </a:p>
          <a:p>
            <a:r>
              <a:rPr lang="en-US" dirty="0"/>
              <a:t>You MUST assign something to a variable (to create the variable name) before you try to use (evaluate) it.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BC9D8-612C-4BCD-BFE0-733A5E0D32A4}"/>
              </a:ext>
            </a:extLst>
          </p:cNvPr>
          <p:cNvSpPr txBox="1"/>
          <p:nvPr/>
        </p:nvSpPr>
        <p:spPr>
          <a:xfrm>
            <a:off x="3288632" y="4802857"/>
            <a:ext cx="5614736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Radius = 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pi = 3.14159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area = pi * Radius * Radius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area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314.15   </a:t>
            </a:r>
          </a:p>
        </p:txBody>
      </p:sp>
    </p:spTree>
    <p:extLst>
      <p:ext uri="{BB962C8B-B14F-4D97-AF65-F5344CB8AC3E}">
        <p14:creationId xmlns:p14="http://schemas.microsoft.com/office/powerpoint/2010/main" val="5517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2C74-22D6-4CB5-A9E2-84340F7B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7225-FEE3-4ABC-8669-6BED5F8A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2347" cy="4351338"/>
          </a:xfrm>
        </p:spPr>
        <p:txBody>
          <a:bodyPr/>
          <a:lstStyle/>
          <a:p>
            <a:r>
              <a:rPr lang="en-US" dirty="0"/>
              <a:t>Lists</a:t>
            </a:r>
          </a:p>
          <a:p>
            <a:pPr lvl="1"/>
            <a:r>
              <a:rPr lang="en-US" dirty="0"/>
              <a:t>A list is resizable and can contain elements of different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9FEED-8996-478F-A2F9-A1C9218B4862}"/>
              </a:ext>
            </a:extLst>
          </p:cNvPr>
          <p:cNvSpPr txBox="1"/>
          <p:nvPr/>
        </p:nvSpPr>
        <p:spPr>
          <a:xfrm>
            <a:off x="4924926" y="1323638"/>
            <a:ext cx="7122694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Lists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a = [5, 3, 4, 1, 2]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a, </a:t>
            </a: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len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(a)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a.sort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(reverse=True) # from largest to smallest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indexing and slicing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a[0]   # index from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a[-1]  # -1 means the last one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a[0:2] # interval [0, 2), i.e., [a[0], a[1]]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a[1:3] = [-2, -3]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folHlink"/>
              </a:solidFill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# add / delete / extend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a.append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(3)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del a[1]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folHlink"/>
                </a:solidFill>
                <a:latin typeface="Lucida Console" panose="020B0609040504020204" pitchFamily="49" charset="0"/>
              </a:rPr>
              <a:t>a.extend</a:t>
            </a: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([3,4,5])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folHlink"/>
                </a:solidFill>
                <a:latin typeface="Lucida Console" panose="020B0609040504020204" pitchFamily="49" charset="0"/>
              </a:rPr>
              <a:t>print a</a:t>
            </a:r>
          </a:p>
        </p:txBody>
      </p:sp>
    </p:spTree>
    <p:extLst>
      <p:ext uri="{BB962C8B-B14F-4D97-AF65-F5344CB8AC3E}">
        <p14:creationId xmlns:p14="http://schemas.microsoft.com/office/powerpoint/2010/main" val="362423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2453</Words>
  <Application>Microsoft Office PowerPoint</Application>
  <PresentationFormat>宽屏</PresentationFormat>
  <Paragraphs>443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ＭＳ Ｐゴシック</vt:lpstr>
      <vt:lpstr>DengXian</vt:lpstr>
      <vt:lpstr>Arial</vt:lpstr>
      <vt:lpstr>Calibri</vt:lpstr>
      <vt:lpstr>Calibri Light</vt:lpstr>
      <vt:lpstr>Lucida Console</vt:lpstr>
      <vt:lpstr>Times New Roman</vt:lpstr>
      <vt:lpstr>Wingdings</vt:lpstr>
      <vt:lpstr>Office Theme</vt:lpstr>
      <vt:lpstr>Introduction to Python</vt:lpstr>
      <vt:lpstr>What is Python?</vt:lpstr>
      <vt:lpstr>Why Python?</vt:lpstr>
      <vt:lpstr>Python</vt:lpstr>
      <vt:lpstr>Installing &amp; Running Python</vt:lpstr>
      <vt:lpstr>Basic Data Types</vt:lpstr>
      <vt:lpstr>Operators</vt:lpstr>
      <vt:lpstr>Variables</vt:lpstr>
      <vt:lpstr>Containers</vt:lpstr>
      <vt:lpstr>Containers</vt:lpstr>
      <vt:lpstr>Containers</vt:lpstr>
      <vt:lpstr>Control Flow</vt:lpstr>
      <vt:lpstr>Control Flow</vt:lpstr>
      <vt:lpstr>Control Flow</vt:lpstr>
      <vt:lpstr>Functions</vt:lpstr>
      <vt:lpstr>Functions</vt:lpstr>
      <vt:lpstr>Modules</vt:lpstr>
      <vt:lpstr>Modules</vt:lpstr>
      <vt:lpstr>Classes</vt:lpstr>
      <vt:lpstr>Python Programming  for Image Processing</vt:lpstr>
      <vt:lpstr>Overview</vt:lpstr>
      <vt:lpstr>Image Reading / Writing</vt:lpstr>
      <vt:lpstr>Image Cutting / Pasting / Merging</vt:lpstr>
      <vt:lpstr>Geometric / Color Transformation</vt:lpstr>
      <vt:lpstr>Image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 Xiaotian</dc:creator>
  <cp:lastModifiedBy>Bolin CHEN</cp:lastModifiedBy>
  <cp:revision>188</cp:revision>
  <dcterms:created xsi:type="dcterms:W3CDTF">2018-01-07T12:54:07Z</dcterms:created>
  <dcterms:modified xsi:type="dcterms:W3CDTF">2023-01-07T04:48:03Z</dcterms:modified>
</cp:coreProperties>
</file>