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8" r:id="rId1"/>
  </p:sldMasterIdLst>
  <p:notesMasterIdLst>
    <p:notesMasterId r:id="rId46"/>
  </p:notesMasterIdLst>
  <p:sldIdLst>
    <p:sldId id="256" r:id="rId2"/>
    <p:sldId id="306" r:id="rId3"/>
    <p:sldId id="324" r:id="rId4"/>
    <p:sldId id="320" r:id="rId5"/>
    <p:sldId id="357" r:id="rId6"/>
    <p:sldId id="322" r:id="rId7"/>
    <p:sldId id="358" r:id="rId8"/>
    <p:sldId id="323" r:id="rId9"/>
    <p:sldId id="326" r:id="rId10"/>
    <p:sldId id="327" r:id="rId11"/>
    <p:sldId id="328" r:id="rId12"/>
    <p:sldId id="329" r:id="rId13"/>
    <p:sldId id="330" r:id="rId14"/>
    <p:sldId id="331" r:id="rId15"/>
    <p:sldId id="332" r:id="rId16"/>
    <p:sldId id="333" r:id="rId17"/>
    <p:sldId id="334" r:id="rId18"/>
    <p:sldId id="336" r:id="rId19"/>
    <p:sldId id="1144" r:id="rId20"/>
    <p:sldId id="337" r:id="rId21"/>
    <p:sldId id="335" r:id="rId22"/>
    <p:sldId id="338" r:id="rId23"/>
    <p:sldId id="1145" r:id="rId24"/>
    <p:sldId id="339" r:id="rId25"/>
    <p:sldId id="340" r:id="rId26"/>
    <p:sldId id="1146" r:id="rId27"/>
    <p:sldId id="341" r:id="rId28"/>
    <p:sldId id="342" r:id="rId29"/>
    <p:sldId id="344" r:id="rId30"/>
    <p:sldId id="346" r:id="rId31"/>
    <p:sldId id="345" r:id="rId32"/>
    <p:sldId id="347" r:id="rId33"/>
    <p:sldId id="348" r:id="rId34"/>
    <p:sldId id="349" r:id="rId35"/>
    <p:sldId id="350" r:id="rId36"/>
    <p:sldId id="351" r:id="rId37"/>
    <p:sldId id="352" r:id="rId38"/>
    <p:sldId id="353" r:id="rId39"/>
    <p:sldId id="354" r:id="rId40"/>
    <p:sldId id="355" r:id="rId41"/>
    <p:sldId id="356" r:id="rId42"/>
    <p:sldId id="308" r:id="rId43"/>
    <p:sldId id="293" r:id="rId44"/>
    <p:sldId id="318" r:id="rId4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柯 雅心" initials="柯" lastIdx="2" clrIdx="0">
    <p:extLst>
      <p:ext uri="{19B8F6BF-5375-455C-9EA6-DF929625EA0E}">
        <p15:presenceInfo xmlns:p15="http://schemas.microsoft.com/office/powerpoint/2012/main" userId="92cf7aa04da3779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51C50"/>
    <a:srgbClr val="C42772"/>
    <a:srgbClr val="9719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06" autoAdjust="0"/>
    <p:restoredTop sz="93288" autoAdjust="0"/>
  </p:normalViewPr>
  <p:slideViewPr>
    <p:cSldViewPr snapToGrid="0">
      <p:cViewPr varScale="1">
        <p:scale>
          <a:sx n="118" d="100"/>
          <a:sy n="118" d="100"/>
        </p:scale>
        <p:origin x="68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commentAuthors" Target="commentAuthors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6B521D-DBAA-43D9-9072-84B706BE836A}" type="datetimeFigureOut">
              <a:rPr lang="zh-CN" altLang="en-US" smtClean="0"/>
              <a:t>2025/1/15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839FD7-10F0-4285-9007-02347AB7E0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38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839FD7-10F0-4285-9007-02347AB7E00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91966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839FD7-10F0-4285-9007-02347AB7E002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61128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839FD7-10F0-4285-9007-02347AB7E002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56762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839FD7-10F0-4285-9007-02347AB7E002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8571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839FD7-10F0-4285-9007-02347AB7E002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15283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https://www.youtube.com/watch?v=wJgto87zEEs</a:t>
            </a:r>
          </a:p>
          <a:p>
            <a:r>
              <a:rPr lang="en-US" dirty="0"/>
              <a:t>https://www.saedsayad.com/unsupervised_binning.htm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839FD7-10F0-4285-9007-02347AB7E002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16858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https://www.youtube.com/watch?v=wJgto87zEEs</a:t>
            </a:r>
          </a:p>
          <a:p>
            <a:r>
              <a:rPr lang="en-US" dirty="0"/>
              <a:t>https://www.saedsayad.com/unsupervised_binning.htm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839FD7-10F0-4285-9007-02347AB7E002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19554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https://www.youtube.com/watch?v=wJgto87zEEs</a:t>
            </a:r>
          </a:p>
          <a:p>
            <a:r>
              <a:rPr lang="en-US" dirty="0"/>
              <a:t>https://www.saedsayad.com/unsupervised_binning.htm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839FD7-10F0-4285-9007-02347AB7E002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26254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>
            <a:extLst>
              <a:ext uri="{FF2B5EF4-FFF2-40B4-BE49-F238E27FC236}">
                <a16:creationId xmlns:a16="http://schemas.microsoft.com/office/drawing/2014/main" id="{DB65CCEE-6D6C-6446-B6D2-1D643882E8C0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71925" y="8774113"/>
            <a:ext cx="30384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0" tIns="46586" rIns="93170" bIns="46586" anchor="b"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/>
            <a:fld id="{CAD2422D-9324-224D-B66C-D384D10AAB08}" type="slidenum">
              <a:rPr lang="en-US" altLang="en-US" sz="1200">
                <a:latin typeface="Times New Roman" panose="02020603050405020304" pitchFamily="18" charset="0"/>
              </a:rPr>
              <a:pPr algn="r"/>
              <a:t>19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26979" name="Rectangle 2">
            <a:extLst>
              <a:ext uri="{FF2B5EF4-FFF2-40B4-BE49-F238E27FC236}">
                <a16:creationId xmlns:a16="http://schemas.microsoft.com/office/drawing/2014/main" id="{9DD4E162-655E-994B-8D66-A5BF0C59BEF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8563" y="693738"/>
            <a:ext cx="4616450" cy="3462337"/>
          </a:xfrm>
          <a:ln/>
        </p:spPr>
      </p:sp>
      <p:sp>
        <p:nvSpPr>
          <p:cNvPr id="126980" name="Rectangle 3">
            <a:extLst>
              <a:ext uri="{FF2B5EF4-FFF2-40B4-BE49-F238E27FC236}">
                <a16:creationId xmlns:a16="http://schemas.microsoft.com/office/drawing/2014/main" id="{EF54FA5E-631A-8E4D-98FF-108AC5BB2E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5038" y="4386263"/>
            <a:ext cx="5140325" cy="41560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748" tIns="45373" rIns="90748" bIns="45373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839FD7-10F0-4285-9007-02347AB7E002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9465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839FD7-10F0-4285-9007-02347AB7E002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7387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839FD7-10F0-4285-9007-02347AB7E00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008093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839FD7-10F0-4285-9007-02347AB7E002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26125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839FD7-10F0-4285-9007-02347AB7E002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651838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839FD7-10F0-4285-9007-02347AB7E002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827160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839FD7-10F0-4285-9007-02347AB7E002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233250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839FD7-10F0-4285-9007-02347AB7E002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880834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839FD7-10F0-4285-9007-02347AB7E002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820651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839FD7-10F0-4285-9007-02347AB7E002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276160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839FD7-10F0-4285-9007-02347AB7E002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667290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https://electronics-club.com/data-compression-lossy-and-lossless-compression/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839FD7-10F0-4285-9007-02347AB7E002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693892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839FD7-10F0-4285-9007-02347AB7E002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09040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839FD7-10F0-4285-9007-02347AB7E00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348741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839FD7-10F0-4285-9007-02347AB7E002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434561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839FD7-10F0-4285-9007-02347AB7E002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54544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839FD7-10F0-4285-9007-02347AB7E002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267363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839FD7-10F0-4285-9007-02347AB7E002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762391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839FD7-10F0-4285-9007-02347AB7E002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458208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839FD7-10F0-4285-9007-02347AB7E002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123590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839FD7-10F0-4285-9007-02347AB7E002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403763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839FD7-10F0-4285-9007-02347AB7E002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797168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839FD7-10F0-4285-9007-02347AB7E002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092679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839FD7-10F0-4285-9007-02347AB7E002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93789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839FD7-10F0-4285-9007-02347AB7E00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25698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839FD7-10F0-4285-9007-02347AB7E00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55686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839FD7-10F0-4285-9007-02347AB7E00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96700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839FD7-10F0-4285-9007-02347AB7E002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05789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839FD7-10F0-4285-9007-02347AB7E002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51903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https://www.nature.com/articles/s41598-019-57304-y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839FD7-10F0-4285-9007-02347AB7E002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8149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B60FE-B781-4378-944C-D3B04E735F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56452D-1DEE-400F-96B9-B09E09F8B6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62293A-C2C5-4BB9-A883-E6B9BF066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26C69-B41F-DE4C-831A-D8424F807BE8}" type="datetime1">
              <a:rPr lang="en-HK" altLang="zh-CN" smtClean="0"/>
              <a:t>15/1/2025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6940F7-7498-4BFB-AFB3-C0AF839F8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53C8B3-F993-4332-B46A-9B00F95A7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9462D-D873-47C0-B287-693A0FDAC0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2538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A3A8E-5D00-4FC3-AC24-F4EBA716D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6614DB-70F3-4FA6-A222-BBC7885068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2D2868-7024-46FA-8F04-85EA4BD76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C9FC8-DFFA-D24D-A5EF-CA258F7770D1}" type="datetime1">
              <a:rPr lang="en-HK" altLang="zh-CN" smtClean="0"/>
              <a:t>15/1/2025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EB2254-EA95-432A-AB45-8615B85E0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99808E-3A5B-4873-A3F7-6A8F13AE9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9462D-D873-47C0-B287-693A0FDAC0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6495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D243C6-D4B0-4218-BBF1-EA913BD539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FF55F7-6510-4623-B031-315D254625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52C37F-CC0D-45C2-9AD0-A713A0DDD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4FFC3-274A-3F42-ACCA-D9B8A3B526D5}" type="datetime1">
              <a:rPr lang="en-HK" altLang="zh-CN" smtClean="0"/>
              <a:t>15/1/2025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C19251-BDA5-4367-8ACF-B73123513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8A4F6C-5043-4B18-A1CE-B3627D1E0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9462D-D873-47C0-B287-693A0FDAC0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0198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52603-B35A-4F07-94B0-8AD1ED54F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8E366-A888-4E64-984F-C5039D2121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801A1-2715-4191-91FA-567883D16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3F249-BCCB-264D-B79F-54FC0AE338E6}" type="datetime1">
              <a:rPr lang="en-HK" altLang="zh-CN" smtClean="0"/>
              <a:t>15/1/2025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7DF77C-62EB-44C1-8942-D5A5DF2BE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9B3688-A521-453D-B727-A1E0956BD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9462D-D873-47C0-B287-693A0FDAC0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1964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ED055-ED93-447F-9628-CAD56D0FE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26E171-6D64-4867-A877-867325F344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E95460-E60B-464E-AF4E-791B62747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8BB3E-A6F4-1C4A-9F3A-D1DAE292F78C}" type="datetime1">
              <a:rPr lang="en-HK" altLang="zh-CN" smtClean="0"/>
              <a:t>15/1/2025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8B7008-458B-4521-A32F-32DD65BD9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A1E32E-4C89-4BEF-8EC3-D6E3B2A63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9462D-D873-47C0-B287-693A0FDAC0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7965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B88EC-C586-4D0F-AEA7-84F544345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21E2E4-E2A7-4D70-A553-241D998217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94E4DE-ECD2-4133-981F-855ADC1407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157344-27F4-47C6-B3F5-27B159370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8810C-070C-154B-89F1-BE01C97A055E}" type="datetime1">
              <a:rPr lang="en-HK" altLang="zh-CN" smtClean="0"/>
              <a:t>15/1/2025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8FD620-D6BD-4C77-940B-AE9F61D1C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97AE4-29A3-438F-8EF2-B938BEC5E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9462D-D873-47C0-B287-693A0FDAC0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9580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F5B88-4B36-4E33-9B19-4E8D4AF00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AFC41E-A8B4-4A62-9D56-2A414441EB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F84A1C-B690-44BE-80D6-92141EDD2B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B3F662-203C-4C20-9585-7B4369FE0B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5897E4-D7EB-4A22-B0D7-DBFBAC38B1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9E2C6F-8AAD-48B6-AB18-BA57B797E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A9C1C-1D56-CD44-9054-E837D0D78C1E}" type="datetime1">
              <a:rPr lang="en-HK" altLang="zh-CN" smtClean="0"/>
              <a:t>15/1/2025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227110-7CA8-4B05-A133-EDD06C612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792743-316F-4388-AA91-1AF883943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9462D-D873-47C0-B287-693A0FDAC0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7975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1DD60-260E-49DC-8091-1B9D777A9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E24339-34C4-4C0A-BC8A-1EE405BC9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9E52F-874B-E945-BA0F-C6DF982FC1FF}" type="datetime1">
              <a:rPr lang="en-HK" altLang="zh-CN" smtClean="0"/>
              <a:t>15/1/2025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5D35FB-7315-4603-8388-2EF085721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524924-7ABB-4D96-9737-CE1ADC0E6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9462D-D873-47C0-B287-693A0FDAC0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7752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364B64-033D-45D3-86F9-6EABFD214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8CEE6-F26E-8646-A0B2-2DD122CBF1F6}" type="datetime1">
              <a:rPr lang="en-HK" altLang="zh-CN" smtClean="0"/>
              <a:t>15/1/2025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E673F4-2AD0-4362-A7E5-390B0AFD5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5A7884-93DA-4F12-83A0-8553A043F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9462D-D873-47C0-B287-693A0FDAC0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3799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CE21C-A920-41B1-807D-7BFCCFBEE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35243A-20B0-4A08-A996-C12E4B7534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08AAD3-5D8A-4E47-A380-3F883B9615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8E3FA6-52C8-452D-8A87-3E698D4DA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74A5A-79DC-264C-8936-9EB0440990D8}" type="datetime1">
              <a:rPr lang="en-HK" altLang="zh-CN" smtClean="0"/>
              <a:t>15/1/2025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2D58BE-B10A-4F7D-99E3-4CDB14138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835C5A-2E0F-44B5-8DDD-52917A274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9462D-D873-47C0-B287-693A0FDAC0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891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28782-85AB-408E-9AF8-07C97FECA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D16AA5-A0B5-473C-BAE2-E30D9E1CDC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CB4CA1-13DF-467A-95E9-AC101019BB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3D255D-BCC1-4873-AB95-28FE0AD32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A183F-801F-D441-8BF0-5CF91C8E5B88}" type="datetime1">
              <a:rPr lang="en-HK" altLang="zh-CN" smtClean="0"/>
              <a:t>15/1/2025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4E35F2-5F6C-4D66-B93D-6305A8B1C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6B9EFF-BDB9-4404-835D-A306334C9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9462D-D873-47C0-B287-693A0FDAC0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0954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376AC0-494D-4D6E-BD1A-E98E0722B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F037DE-441D-41E1-8FF4-732CD25A1D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8DB3D9-A235-43FB-9520-EA122A62EF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15F671-E5E7-AD47-ACB6-BBD819737037}" type="datetime1">
              <a:rPr lang="en-HK" altLang="zh-CN" smtClean="0"/>
              <a:t>15/1/2025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4A2C8B-2C07-4C5A-A6F8-5B8362DBDC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586AA2-29F1-442C-A419-5C4CD820C3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99462D-D873-47C0-B287-693A0FDAC0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8959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3.bin"/><Relationship Id="rId10" Type="http://schemas.openxmlformats.org/officeDocument/2006/relationships/image" Target="../media/image27.wmf"/><Relationship Id="rId4" Type="http://schemas.openxmlformats.org/officeDocument/2006/relationships/image" Target="../media/image24.wmf"/><Relationship Id="rId9" Type="http://schemas.openxmlformats.org/officeDocument/2006/relationships/oleObject" Target="../embeddings/oleObject5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jpe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34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24D2E-C270-4409-ABCA-86CF844ABA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4851" y="1729626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zh-CN" b="1" dirty="0">
                <a:latin typeface="Calibri" panose="020F0502020204030204" pitchFamily="34" charset="0"/>
                <a:cs typeface="Calibri" panose="020F0502020204030204" pitchFamily="34" charset="0"/>
              </a:rPr>
              <a:t>Lecture 3: </a:t>
            </a:r>
            <a:br>
              <a:rPr lang="en-US" altLang="zh-CN" b="1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zh-CN" b="1">
                <a:latin typeface="Calibri" panose="020F0502020204030204" pitchFamily="34" charset="0"/>
                <a:cs typeface="Calibri" panose="020F0502020204030204" pitchFamily="34" charset="0"/>
              </a:rPr>
              <a:t>Data </a:t>
            </a:r>
            <a:r>
              <a:rPr lang="en-US" altLang="zh-CN" b="1" dirty="0">
                <a:latin typeface="Calibri" panose="020F0502020204030204" pitchFamily="34" charset="0"/>
                <a:cs typeface="Calibri" panose="020F0502020204030204" pitchFamily="34" charset="0"/>
              </a:rPr>
              <a:t>Preprocessing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AF844A-ADBA-4BC6-995F-9F32D87144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/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CS5481 Data Engineering</a:t>
            </a:r>
          </a:p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Instructor</a:t>
            </a:r>
            <a:r>
              <a:rPr lang="en-US" altLang="zh-CN">
                <a:latin typeface="Calibri" panose="020F0502020204030204" pitchFamily="34" charset="0"/>
                <a:cs typeface="Calibri" panose="020F0502020204030204" pitchFamily="34" charset="0"/>
              </a:rPr>
              <a:t>: Yifan Zhang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4927037D-C43C-4544-AD31-63C241FD2AF4}"/>
              </a:ext>
            </a:extLst>
          </p:cNvPr>
          <p:cNvSpPr/>
          <p:nvPr/>
        </p:nvSpPr>
        <p:spPr>
          <a:xfrm>
            <a:off x="0" y="5318620"/>
            <a:ext cx="12113703" cy="1539380"/>
          </a:xfrm>
          <a:prstGeom prst="rtTriangle">
            <a:avLst/>
          </a:prstGeom>
          <a:gradFill flip="none" rotWithShape="1">
            <a:gsLst>
              <a:gs pos="0">
                <a:srgbClr val="97195B">
                  <a:shade val="30000"/>
                  <a:satMod val="115000"/>
                </a:srgbClr>
              </a:gs>
              <a:gs pos="50000">
                <a:srgbClr val="97195B">
                  <a:shade val="67500"/>
                  <a:satMod val="115000"/>
                </a:srgbClr>
              </a:gs>
              <a:gs pos="100000">
                <a:srgbClr val="97195B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rgbClr val="751C5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Picture 4" descr="Logo of City University of Hong Kong .svg">
            <a:extLst>
              <a:ext uri="{FF2B5EF4-FFF2-40B4-BE49-F238E27FC236}">
                <a16:creationId xmlns:a16="http://schemas.microsoft.com/office/drawing/2014/main" id="{528E3A97-A838-403D-82D0-0F5583123E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7920" y="83698"/>
            <a:ext cx="1996440" cy="1263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Data Engineering - Napa Analytics">
            <a:extLst>
              <a:ext uri="{FF2B5EF4-FFF2-40B4-BE49-F238E27FC236}">
                <a16:creationId xmlns:a16="http://schemas.microsoft.com/office/drawing/2014/main" id="{74AAECEA-EF0E-1849-93C8-252DCFA953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7230"/>
            <a:ext cx="6236380" cy="2235515"/>
          </a:xfrm>
          <a:prstGeom prst="rect">
            <a:avLst/>
          </a:prstGeom>
          <a:noFill/>
          <a:scene3d>
            <a:camera prst="perspectiveFron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3845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7F531-07E8-BD4D-B69C-89815AD29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2282" y="61155"/>
            <a:ext cx="11269718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Data cleaning – handling missing data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46AFE6-54B0-AC40-A6E7-3240B667E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9462D-D873-47C0-B287-693A0FDAC09B}" type="slidenum">
              <a:rPr lang="zh-CN" altLang="en-US" smtClean="0">
                <a:latin typeface="Calibri" panose="020F0502020204030204" pitchFamily="34" charset="0"/>
                <a:cs typeface="Calibri" panose="020F0502020204030204" pitchFamily="34" charset="0"/>
              </a:rPr>
              <a:t>10</a:t>
            </a:fld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643687FC-672A-2ED9-8795-D3A60D11CC20}"/>
              </a:ext>
            </a:extLst>
          </p:cNvPr>
          <p:cNvSpPr txBox="1">
            <a:spLocks noChangeArrowheads="1"/>
          </p:cNvSpPr>
          <p:nvPr/>
        </p:nvSpPr>
        <p:spPr>
          <a:xfrm>
            <a:off x="647700" y="1082675"/>
            <a:ext cx="10896600" cy="5638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40000"/>
              </a:lnSpc>
              <a:buFont typeface="+mj-lt"/>
              <a:buAutoNum type="arabicPeriod"/>
            </a:pPr>
            <a:r>
              <a:rPr lang="en-US" altLang="en-US" sz="24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Ignore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the tuple:  usually done when class label is missing (assuming the task is classification—not effective in certain cases) </a:t>
            </a:r>
          </a:p>
          <a:p>
            <a:pPr marL="457200" indent="-457200">
              <a:lnSpc>
                <a:spcPct val="140000"/>
              </a:lnSpc>
              <a:buFont typeface="+mj-lt"/>
              <a:buAutoNum type="arabicPeriod"/>
            </a:pP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Fill in the missing value </a:t>
            </a:r>
            <a:r>
              <a:rPr lang="en-US" altLang="en-US" sz="24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manually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: tedious + infeasible</a:t>
            </a:r>
          </a:p>
          <a:p>
            <a:pPr marL="457200" indent="-457200">
              <a:lnSpc>
                <a:spcPct val="140000"/>
              </a:lnSpc>
              <a:buFont typeface="+mj-lt"/>
              <a:buAutoNum type="arabicPeriod"/>
            </a:pPr>
            <a:r>
              <a:rPr lang="en-US" altLang="en-US" sz="24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Automatically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</a:p>
          <a:p>
            <a:pPr marL="914400" lvl="1" indent="-457200">
              <a:lnSpc>
                <a:spcPct val="140000"/>
              </a:lnSpc>
              <a:buFont typeface="+mj-lt"/>
              <a:buAutoNum type="arabicParenR"/>
            </a:pP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Use a </a:t>
            </a:r>
            <a:r>
              <a:rPr lang="en-US" altLang="en-US" sz="20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global constant</a:t>
            </a:r>
            <a:r>
              <a:rPr lang="en-US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to fill in the missing value: e.g., “unknown”, a new class</a:t>
            </a:r>
          </a:p>
          <a:p>
            <a:pPr marL="914400" lvl="1" indent="-457200">
              <a:lnSpc>
                <a:spcPct val="140000"/>
              </a:lnSpc>
              <a:buFont typeface="+mj-lt"/>
              <a:buAutoNum type="arabicParenR"/>
            </a:pP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Use the </a:t>
            </a:r>
            <a:r>
              <a:rPr lang="en-US" altLang="en-US" sz="20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attribute mean</a:t>
            </a:r>
            <a:r>
              <a:rPr lang="en-US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to fill in the missing value</a:t>
            </a:r>
          </a:p>
          <a:p>
            <a:pPr marL="914400" lvl="1" indent="-457200">
              <a:lnSpc>
                <a:spcPct val="140000"/>
              </a:lnSpc>
              <a:buFont typeface="+mj-lt"/>
              <a:buAutoNum type="arabicParenR"/>
            </a:pP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Use the </a:t>
            </a:r>
            <a:r>
              <a:rPr lang="en-US" altLang="en-US" sz="20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attribute mean for all samples of the same class</a:t>
            </a: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to fill in the missing value: smarter</a:t>
            </a:r>
          </a:p>
          <a:p>
            <a:pPr marL="914400" lvl="1" indent="-457200">
              <a:lnSpc>
                <a:spcPct val="140000"/>
              </a:lnSpc>
              <a:buFont typeface="+mj-lt"/>
              <a:buAutoNum type="arabicParenR"/>
            </a:pP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Use the </a:t>
            </a:r>
            <a:r>
              <a:rPr lang="en-US" altLang="en-US" sz="20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most probable value</a:t>
            </a:r>
            <a:r>
              <a:rPr lang="en-US" altLang="en-US" sz="20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to fill in the missing value: inference-based such as regression, Bayesian formula, decision tree</a:t>
            </a:r>
          </a:p>
        </p:txBody>
      </p:sp>
    </p:spTree>
    <p:extLst>
      <p:ext uri="{BB962C8B-B14F-4D97-AF65-F5344CB8AC3E}">
        <p14:creationId xmlns:p14="http://schemas.microsoft.com/office/powerpoint/2010/main" val="10078624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7F531-07E8-BD4D-B69C-89815AD29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118" y="61155"/>
            <a:ext cx="11818882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Data cleaning – example of handling missing data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46AFE6-54B0-AC40-A6E7-3240B667E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9462D-D873-47C0-B287-693A0FDAC09B}" type="slidenum">
              <a:rPr lang="zh-CN" altLang="en-US" smtClean="0">
                <a:latin typeface="Calibri" panose="020F0502020204030204" pitchFamily="34" charset="0"/>
                <a:cs typeface="Calibri" panose="020F0502020204030204" pitchFamily="34" charset="0"/>
              </a:rPr>
              <a:t>11</a:t>
            </a:fld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643687FC-672A-2ED9-8795-D3A60D11CC20}"/>
              </a:ext>
            </a:extLst>
          </p:cNvPr>
          <p:cNvSpPr txBox="1">
            <a:spLocks noChangeArrowheads="1"/>
          </p:cNvSpPr>
          <p:nvPr/>
        </p:nvSpPr>
        <p:spPr>
          <a:xfrm>
            <a:off x="922282" y="1158045"/>
            <a:ext cx="10896600" cy="5638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40000"/>
              </a:lnSpc>
              <a:buNone/>
            </a:pPr>
            <a:r>
              <a:rPr lang="en-US" alt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Example: Link Prediction</a:t>
            </a:r>
            <a:endParaRPr lang="en-US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170" name="Picture 2" descr="Missing Link Prediction using Common Neighbor and Centrality based  Parameterized Algorithm | Scientific Reports">
            <a:extLst>
              <a:ext uri="{FF2B5EF4-FFF2-40B4-BE49-F238E27FC236}">
                <a16:creationId xmlns:a16="http://schemas.microsoft.com/office/drawing/2014/main" id="{54D65E3A-E77D-5A26-CF79-543F81C540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97"/>
          <a:stretch/>
        </p:blipFill>
        <p:spPr bwMode="auto">
          <a:xfrm>
            <a:off x="2185177" y="2003214"/>
            <a:ext cx="8338924" cy="3904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89640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7F531-07E8-BD4D-B69C-89815AD29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2282" y="61155"/>
            <a:ext cx="11269718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Data cleaning – noisy data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46AFE6-54B0-AC40-A6E7-3240B667E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9462D-D873-47C0-B287-693A0FDAC09B}" type="slidenum">
              <a:rPr lang="zh-CN" altLang="en-US" smtClean="0">
                <a:latin typeface="Calibri" panose="020F0502020204030204" pitchFamily="34" charset="0"/>
                <a:cs typeface="Calibri" panose="020F0502020204030204" pitchFamily="34" charset="0"/>
              </a:rPr>
              <a:t>12</a:t>
            </a:fld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E08BCF4D-3660-E50F-4000-84319CAF27B0}"/>
              </a:ext>
            </a:extLst>
          </p:cNvPr>
          <p:cNvSpPr txBox="1">
            <a:spLocks noChangeArrowheads="1"/>
          </p:cNvSpPr>
          <p:nvPr/>
        </p:nvSpPr>
        <p:spPr>
          <a:xfrm>
            <a:off x="922282" y="1305146"/>
            <a:ext cx="10325986" cy="4800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Noise: random error in a measured variable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Incorrect attribute values may be due to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faulty data collection instruments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data entry problems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data transmission problems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technology limitation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inconsistency in naming convention </a:t>
            </a:r>
          </a:p>
          <a:p>
            <a:pPr>
              <a:lnSpc>
                <a:spcPct val="100000"/>
              </a:lnSpc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Other data problems which requires data cleaning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      Duplicate records, incomplete data, inconsistent data</a:t>
            </a:r>
          </a:p>
        </p:txBody>
      </p:sp>
    </p:spTree>
    <p:extLst>
      <p:ext uri="{BB962C8B-B14F-4D97-AF65-F5344CB8AC3E}">
        <p14:creationId xmlns:p14="http://schemas.microsoft.com/office/powerpoint/2010/main" val="10665501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7F531-07E8-BD4D-B69C-89815AD29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2282" y="61155"/>
            <a:ext cx="11269718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Data cleaning – handling noisy data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46AFE6-54B0-AC40-A6E7-3240B667E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9462D-D873-47C0-B287-693A0FDAC09B}" type="slidenum">
              <a:rPr lang="zh-CN" altLang="en-US" smtClean="0">
                <a:latin typeface="Calibri" panose="020F0502020204030204" pitchFamily="34" charset="0"/>
                <a:cs typeface="Calibri" panose="020F0502020204030204" pitchFamily="34" charset="0"/>
              </a:rPr>
              <a:t>13</a:t>
            </a:fld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4C318914-BF55-CDEE-247C-7DC304F9AA7A}"/>
              </a:ext>
            </a:extLst>
          </p:cNvPr>
          <p:cNvSpPr txBox="1">
            <a:spLocks noChangeArrowheads="1"/>
          </p:cNvSpPr>
          <p:nvPr/>
        </p:nvSpPr>
        <p:spPr>
          <a:xfrm>
            <a:off x="714153" y="1227185"/>
            <a:ext cx="10763693" cy="5029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Binning method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First sort data and partition into bins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Then one can </a:t>
            </a:r>
            <a:r>
              <a:rPr lang="en-US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smooth by bin means, median, and boundaries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, etc.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Used also for discretization</a:t>
            </a:r>
          </a:p>
          <a:p>
            <a:pPr>
              <a:lnSpc>
                <a:spcPct val="100000"/>
              </a:lnSpc>
            </a:pPr>
            <a:r>
              <a:rPr lang="en-US" alt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Clustering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Detect and remove outliers</a:t>
            </a:r>
          </a:p>
          <a:p>
            <a:pPr>
              <a:lnSpc>
                <a:spcPct val="100000"/>
              </a:lnSpc>
            </a:pPr>
            <a:r>
              <a:rPr lang="en-US" alt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Semi-automated method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Combined computer and human inspection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Detect suspicious values and check manually</a:t>
            </a:r>
          </a:p>
          <a:p>
            <a:pPr>
              <a:lnSpc>
                <a:spcPct val="100000"/>
              </a:lnSpc>
            </a:pPr>
            <a:r>
              <a:rPr lang="en-US" alt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Regression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Smooth by fitting the data into regression functions</a:t>
            </a:r>
          </a:p>
        </p:txBody>
      </p:sp>
    </p:spTree>
    <p:extLst>
      <p:ext uri="{BB962C8B-B14F-4D97-AF65-F5344CB8AC3E}">
        <p14:creationId xmlns:p14="http://schemas.microsoft.com/office/powerpoint/2010/main" val="6541172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7F531-07E8-BD4D-B69C-89815AD29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2282" y="61155"/>
            <a:ext cx="11269718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Data cleaning – equal-width data binning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46AFE6-54B0-AC40-A6E7-3240B667E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9462D-D873-47C0-B287-693A0FDAC09B}" type="slidenum">
              <a:rPr lang="zh-CN" altLang="en-US" smtClean="0">
                <a:latin typeface="Calibri" panose="020F0502020204030204" pitchFamily="34" charset="0"/>
                <a:cs typeface="Calibri" panose="020F0502020204030204" pitchFamily="34" charset="0"/>
              </a:rPr>
              <a:t>14</a:t>
            </a:fld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4C318914-BF55-CDEE-247C-7DC304F9AA7A}"/>
              </a:ext>
            </a:extLst>
          </p:cNvPr>
          <p:cNvSpPr txBox="1">
            <a:spLocks noChangeArrowheads="1"/>
          </p:cNvSpPr>
          <p:nvPr/>
        </p:nvSpPr>
        <p:spPr>
          <a:xfrm>
            <a:off x="421758" y="1158950"/>
            <a:ext cx="11614298" cy="5029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Equal-width (distance) partitioning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It divides the range into N intervals of equal size: uniform grid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if A and B are the lowest and highest values of the attribute, the width of intervals will be: W = (B-A)/N.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The most straightforward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But outliers may dominate presentation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Skewed data may not be handled well</a:t>
            </a: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Skewness refers to a distortion or asymmetry that deviates from the symmetrical bell curve, or normal distribution, in a set of data. If the curve is shifted to the left or to the right, it is said to be skewed.</a:t>
            </a:r>
          </a:p>
        </p:txBody>
      </p:sp>
      <p:pic>
        <p:nvPicPr>
          <p:cNvPr id="8194" name="Picture 2" descr="Mean - BIOLOGY FOR LIFE">
            <a:extLst>
              <a:ext uri="{FF2B5EF4-FFF2-40B4-BE49-F238E27FC236}">
                <a16:creationId xmlns:a16="http://schemas.microsoft.com/office/drawing/2014/main" id="{F2684C31-B0D1-9F47-98D7-B3116174A8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491" y="4920435"/>
            <a:ext cx="4525701" cy="1937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66223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7F531-07E8-BD4D-B69C-89815AD29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2282" y="61155"/>
            <a:ext cx="11269718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Data cleaning – equal-depth data binning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46AFE6-54B0-AC40-A6E7-3240B667E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9462D-D873-47C0-B287-693A0FDAC09B}" type="slidenum">
              <a:rPr lang="zh-CN" altLang="en-US" smtClean="0">
                <a:latin typeface="Calibri" panose="020F0502020204030204" pitchFamily="34" charset="0"/>
                <a:cs typeface="Calibri" panose="020F0502020204030204" pitchFamily="34" charset="0"/>
              </a:rPr>
              <a:t>15</a:t>
            </a:fld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4C318914-BF55-CDEE-247C-7DC304F9AA7A}"/>
              </a:ext>
            </a:extLst>
          </p:cNvPr>
          <p:cNvSpPr txBox="1">
            <a:spLocks noChangeArrowheads="1"/>
          </p:cNvSpPr>
          <p:nvPr/>
        </p:nvSpPr>
        <p:spPr>
          <a:xfrm>
            <a:off x="421758" y="1158950"/>
            <a:ext cx="11614298" cy="5029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Equal-depth (frequency) partitioning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It divides the range into N intervals, each containing approximately same number of samples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Good data scaling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Managing categorical attributes can be tricky.</a:t>
            </a:r>
          </a:p>
        </p:txBody>
      </p:sp>
    </p:spTree>
    <p:extLst>
      <p:ext uri="{BB962C8B-B14F-4D97-AF65-F5344CB8AC3E}">
        <p14:creationId xmlns:p14="http://schemas.microsoft.com/office/powerpoint/2010/main" val="7666617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7F531-07E8-BD4D-B69C-89815AD29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2282" y="61155"/>
            <a:ext cx="11269718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Data cleaning – examples of data binning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46AFE6-54B0-AC40-A6E7-3240B667E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9462D-D873-47C0-B287-693A0FDAC09B}" type="slidenum">
              <a:rPr lang="zh-CN" altLang="en-US" smtClean="0">
                <a:latin typeface="Calibri" panose="020F0502020204030204" pitchFamily="34" charset="0"/>
                <a:cs typeface="Calibri" panose="020F0502020204030204" pitchFamily="34" charset="0"/>
              </a:rPr>
              <a:t>16</a:t>
            </a:fld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4C318914-BF55-CDEE-247C-7DC304F9AA7A}"/>
              </a:ext>
            </a:extLst>
          </p:cNvPr>
          <p:cNvSpPr txBox="1">
            <a:spLocks noChangeArrowheads="1"/>
          </p:cNvSpPr>
          <p:nvPr/>
        </p:nvSpPr>
        <p:spPr>
          <a:xfrm>
            <a:off x="421758" y="1158950"/>
            <a:ext cx="11614298" cy="5029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alt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42" name="Picture 2" descr="Dealing with noisy data made easy : binning technique [data mining] -  YouTube">
            <a:extLst>
              <a:ext uri="{FF2B5EF4-FFF2-40B4-BE49-F238E27FC236}">
                <a16:creationId xmlns:a16="http://schemas.microsoft.com/office/drawing/2014/main" id="{B25BBE19-5912-4810-901F-BB7E358FEA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1" t="32210" r="595" b="890"/>
          <a:stretch/>
        </p:blipFill>
        <p:spPr bwMode="auto">
          <a:xfrm>
            <a:off x="721241" y="1668953"/>
            <a:ext cx="11015331" cy="4236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C274220-5298-DB45-B537-9B1D9A26F742}"/>
              </a:ext>
            </a:extLst>
          </p:cNvPr>
          <p:cNvSpPr txBox="1"/>
          <p:nvPr/>
        </p:nvSpPr>
        <p:spPr>
          <a:xfrm>
            <a:off x="1626123" y="6074115"/>
            <a:ext cx="92055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Examples of data binning: number of COVID-19 vaccine doses administered per 100 people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4637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7F531-07E8-BD4D-B69C-89815AD29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2282" y="61155"/>
            <a:ext cx="11269718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b="1" dirty="0">
                <a:latin typeface="Calibri" panose="020F0502020204030204" pitchFamily="34" charset="0"/>
                <a:cs typeface="Calibri" panose="020F0502020204030204" pitchFamily="34" charset="0"/>
              </a:rPr>
              <a:t>Data cleaning – binning methods for data smoothing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46AFE6-54B0-AC40-A6E7-3240B667E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9462D-D873-47C0-B287-693A0FDAC09B}" type="slidenum">
              <a:rPr lang="zh-CN" altLang="en-US" smtClean="0">
                <a:latin typeface="Calibri" panose="020F0502020204030204" pitchFamily="34" charset="0"/>
                <a:cs typeface="Calibri" panose="020F0502020204030204" pitchFamily="34" charset="0"/>
              </a:rPr>
              <a:t>17</a:t>
            </a:fld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4C318914-BF55-CDEE-247C-7DC304F9AA7A}"/>
              </a:ext>
            </a:extLst>
          </p:cNvPr>
          <p:cNvSpPr txBox="1">
            <a:spLocks noChangeArrowheads="1"/>
          </p:cNvSpPr>
          <p:nvPr/>
        </p:nvSpPr>
        <p:spPr>
          <a:xfrm>
            <a:off x="421758" y="1158950"/>
            <a:ext cx="11614298" cy="5029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alt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2933CCBC-A3C4-CAA1-3810-DD629141815E}"/>
              </a:ext>
            </a:extLst>
          </p:cNvPr>
          <p:cNvSpPr txBox="1">
            <a:spLocks noChangeArrowheads="1"/>
          </p:cNvSpPr>
          <p:nvPr/>
        </p:nvSpPr>
        <p:spPr>
          <a:xfrm>
            <a:off x="685800" y="1044234"/>
            <a:ext cx="10583918" cy="5486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Sorted data for price (in dollars): 4, 8, 9, 15, 21, 21, 24, 25, 26, 28, 29, 34</a:t>
            </a:r>
          </a:p>
          <a:p>
            <a:r>
              <a:rPr lang="en-US" alt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Partition into (</a:t>
            </a:r>
            <a:r>
              <a:rPr lang="en-US" altLang="en-US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equi</a:t>
            </a:r>
            <a:r>
              <a:rPr lang="en-US" alt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-depth) bins:</a:t>
            </a:r>
          </a:p>
          <a:p>
            <a:pPr>
              <a:buFontTx/>
              <a:buNone/>
            </a:pP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- Bin 1: 4, 8, 9, 15</a:t>
            </a:r>
          </a:p>
          <a:p>
            <a:pPr>
              <a:buFontTx/>
              <a:buNone/>
            </a:pP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  - Bin 2: 21, 21, 24, 25</a:t>
            </a:r>
          </a:p>
          <a:p>
            <a:pPr>
              <a:buFontTx/>
              <a:buNone/>
            </a:pP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  - Bin 3: 26, 28, 29, 34</a:t>
            </a:r>
          </a:p>
          <a:p>
            <a:r>
              <a:rPr lang="en-US" alt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Smoothing by bin means:</a:t>
            </a:r>
          </a:p>
          <a:p>
            <a:pPr>
              <a:buFontTx/>
              <a:buNone/>
            </a:pP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- Bin 1: 9, 9, 9, 9</a:t>
            </a:r>
          </a:p>
          <a:p>
            <a:pPr>
              <a:buFontTx/>
              <a:buNone/>
            </a:pP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  - Bin 2: 23, 23, 23, 23</a:t>
            </a:r>
          </a:p>
          <a:p>
            <a:pPr>
              <a:buFontTx/>
              <a:buNone/>
            </a:pP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  - Bin 3: 29, 29, 29, 29</a:t>
            </a:r>
          </a:p>
          <a:p>
            <a:r>
              <a:rPr lang="en-US" alt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Smoothing by bin boundaries:</a:t>
            </a:r>
          </a:p>
          <a:p>
            <a:pPr>
              <a:buFontTx/>
              <a:buNone/>
            </a:pP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- Bin 1: 4, 4, 4, 15</a:t>
            </a:r>
          </a:p>
          <a:p>
            <a:pPr>
              <a:buFontTx/>
              <a:buNone/>
            </a:pP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  - Bin 2: 21, 21, 25, 25</a:t>
            </a:r>
          </a:p>
          <a:p>
            <a:pPr>
              <a:buFontTx/>
              <a:buNone/>
            </a:pP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  - Bin 3: 26, 26, 26, 34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4A658D4-7AA4-B448-BBC8-CDF7540ED030}"/>
              </a:ext>
            </a:extLst>
          </p:cNvPr>
          <p:cNvGrpSpPr/>
          <p:nvPr/>
        </p:nvGrpSpPr>
        <p:grpSpPr>
          <a:xfrm>
            <a:off x="6250328" y="1374109"/>
            <a:ext cx="2973077" cy="3460427"/>
            <a:chOff x="6250328" y="1374109"/>
            <a:chExt cx="3198713" cy="3850835"/>
          </a:xfrm>
        </p:grpSpPr>
        <p:pic>
          <p:nvPicPr>
            <p:cNvPr id="9218" name="Picture 2">
              <a:extLst>
                <a:ext uri="{FF2B5EF4-FFF2-40B4-BE49-F238E27FC236}">
                  <a16:creationId xmlns:a16="http://schemas.microsoft.com/office/drawing/2014/main" id="{BA86F98D-A723-0849-AED6-D8E2A9016E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50328" y="1374109"/>
              <a:ext cx="3198713" cy="19777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EEA302C-047B-CB4F-ACC6-F0D5D39325A7}"/>
                </a:ext>
              </a:extLst>
            </p:cNvPr>
            <p:cNvSpPr/>
            <p:nvPr/>
          </p:nvSpPr>
          <p:spPr>
            <a:xfrm>
              <a:off x="6516546" y="1574153"/>
              <a:ext cx="937550" cy="1727522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42AD109-EAB6-F644-BC66-DAB98E55B190}"/>
                </a:ext>
              </a:extLst>
            </p:cNvPr>
            <p:cNvSpPr/>
            <p:nvPr/>
          </p:nvSpPr>
          <p:spPr>
            <a:xfrm>
              <a:off x="7454097" y="1574153"/>
              <a:ext cx="937550" cy="1727522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D00DEA4-0B11-044B-9B04-EF70514665AC}"/>
                </a:ext>
              </a:extLst>
            </p:cNvPr>
            <p:cNvSpPr/>
            <p:nvPr/>
          </p:nvSpPr>
          <p:spPr>
            <a:xfrm>
              <a:off x="8391647" y="1574153"/>
              <a:ext cx="937550" cy="1727522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222" name="Picture 6">
              <a:extLst>
                <a:ext uri="{FF2B5EF4-FFF2-40B4-BE49-F238E27FC236}">
                  <a16:creationId xmlns:a16="http://schemas.microsoft.com/office/drawing/2014/main" id="{F5ECA00C-1623-9B43-BEFE-9B92BD8D69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00185" y="3301675"/>
              <a:ext cx="3110620" cy="19232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4BBD364-1FC2-CD4B-83F2-4CF2471D2E2A}"/>
                </a:ext>
              </a:extLst>
            </p:cNvPr>
            <p:cNvSpPr/>
            <p:nvPr/>
          </p:nvSpPr>
          <p:spPr>
            <a:xfrm>
              <a:off x="6516546" y="3466560"/>
              <a:ext cx="937550" cy="1727522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ECC0D0B-A3C5-5749-933B-805523C24096}"/>
                </a:ext>
              </a:extLst>
            </p:cNvPr>
            <p:cNvSpPr/>
            <p:nvPr/>
          </p:nvSpPr>
          <p:spPr>
            <a:xfrm>
              <a:off x="7454097" y="3466560"/>
              <a:ext cx="937550" cy="1727522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4861DB5-3072-2442-B37C-40746AA9E75E}"/>
                </a:ext>
              </a:extLst>
            </p:cNvPr>
            <p:cNvSpPr/>
            <p:nvPr/>
          </p:nvSpPr>
          <p:spPr>
            <a:xfrm>
              <a:off x="8391647" y="3466560"/>
              <a:ext cx="937550" cy="1727522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224" name="Picture 8">
            <a:extLst>
              <a:ext uri="{FF2B5EF4-FFF2-40B4-BE49-F238E27FC236}">
                <a16:creationId xmlns:a16="http://schemas.microsoft.com/office/drawing/2014/main" id="{CAB3C798-ACE8-7D43-A7B3-2FBFE20705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7038" y="4870871"/>
            <a:ext cx="2973077" cy="1838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6A667952-BF0E-FD4A-8676-47B0EE2B4336}"/>
              </a:ext>
            </a:extLst>
          </p:cNvPr>
          <p:cNvSpPr/>
          <p:nvPr/>
        </p:nvSpPr>
        <p:spPr>
          <a:xfrm>
            <a:off x="6509100" y="5096473"/>
            <a:ext cx="871416" cy="155238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37F93FF-11F6-E848-84E6-6BC3672958EE}"/>
              </a:ext>
            </a:extLst>
          </p:cNvPr>
          <p:cNvSpPr/>
          <p:nvPr/>
        </p:nvSpPr>
        <p:spPr>
          <a:xfrm>
            <a:off x="7380517" y="5096473"/>
            <a:ext cx="871416" cy="155238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8F03E79-8CCC-464B-ACFF-9722A7F1901B}"/>
              </a:ext>
            </a:extLst>
          </p:cNvPr>
          <p:cNvSpPr/>
          <p:nvPr/>
        </p:nvSpPr>
        <p:spPr>
          <a:xfrm>
            <a:off x="8251932" y="5096473"/>
            <a:ext cx="871416" cy="155238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7748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7F531-07E8-BD4D-B69C-89815AD29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2282" y="61155"/>
            <a:ext cx="11269718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Data cleaning – clustering &amp; regression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46AFE6-54B0-AC40-A6E7-3240B667E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9462D-D873-47C0-B287-693A0FDAC09B}" type="slidenum">
              <a:rPr lang="zh-CN" altLang="en-US" smtClean="0">
                <a:latin typeface="Calibri" panose="020F0502020204030204" pitchFamily="34" charset="0"/>
                <a:cs typeface="Calibri" panose="020F0502020204030204" pitchFamily="34" charset="0"/>
              </a:rPr>
              <a:t>18</a:t>
            </a:fld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4C318914-BF55-CDEE-247C-7DC304F9AA7A}"/>
              </a:ext>
            </a:extLst>
          </p:cNvPr>
          <p:cNvSpPr txBox="1">
            <a:spLocks noChangeArrowheads="1"/>
          </p:cNvSpPr>
          <p:nvPr/>
        </p:nvSpPr>
        <p:spPr>
          <a:xfrm>
            <a:off x="421758" y="1158950"/>
            <a:ext cx="11614298" cy="5029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alt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76ADFE0-83AE-AFE6-80BB-1E65A7FFEF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979" y="1158950"/>
            <a:ext cx="5873381" cy="4408491"/>
          </a:xfrm>
          <a:prstGeom prst="rect">
            <a:avLst/>
          </a:prstGeom>
        </p:spPr>
      </p:pic>
      <p:pic>
        <p:nvPicPr>
          <p:cNvPr id="16388" name="Picture 4" descr="What is Linear Regression? Simple Linear Regression from Scratch Python">
            <a:extLst>
              <a:ext uri="{FF2B5EF4-FFF2-40B4-BE49-F238E27FC236}">
                <a16:creationId xmlns:a16="http://schemas.microsoft.com/office/drawing/2014/main" id="{9DB65EB2-6B25-DB58-451F-001826C45D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41" r="7498"/>
          <a:stretch/>
        </p:blipFill>
        <p:spPr bwMode="auto">
          <a:xfrm>
            <a:off x="6397517" y="1158950"/>
            <a:ext cx="5794483" cy="454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 Box 28">
            <a:extLst>
              <a:ext uri="{FF2B5EF4-FFF2-40B4-BE49-F238E27FC236}">
                <a16:creationId xmlns:a16="http://schemas.microsoft.com/office/drawing/2014/main" id="{DE082C94-89C8-600B-6A38-C8628B59A9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507" y="5834239"/>
            <a:ext cx="117348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Linear regression (best line to fit two variables)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Multiple linear regression (more than two variables, fit to a multidimensional surface</a:t>
            </a:r>
          </a:p>
        </p:txBody>
      </p:sp>
    </p:spTree>
    <p:extLst>
      <p:ext uri="{BB962C8B-B14F-4D97-AF65-F5344CB8AC3E}">
        <p14:creationId xmlns:p14="http://schemas.microsoft.com/office/powerpoint/2010/main" val="6671347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061">
            <a:extLst>
              <a:ext uri="{FF2B5EF4-FFF2-40B4-BE49-F238E27FC236}">
                <a16:creationId xmlns:a16="http://schemas.microsoft.com/office/drawing/2014/main" id="{7F9DC959-4D07-6C4A-B113-0431D550792C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8763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0678A19F-BB27-DE45-B6AE-603D00CF2A65}" type="slidenum">
              <a:rPr lang="en-US" altLang="en-US" sz="1200"/>
              <a:pPr algn="r" eaLnBrk="1" hangingPunct="1"/>
              <a:t>19</a:t>
            </a:fld>
            <a:endParaRPr lang="en-US" altLang="en-US" sz="1200"/>
          </a:p>
        </p:txBody>
      </p:sp>
      <p:sp>
        <p:nvSpPr>
          <p:cNvPr id="61443" name="Rectangle 2">
            <a:extLst>
              <a:ext uri="{FF2B5EF4-FFF2-40B4-BE49-F238E27FC236}">
                <a16:creationId xmlns:a16="http://schemas.microsoft.com/office/drawing/2014/main" id="{825255AC-C1B2-E840-9F45-91F071A4DA5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12516" y="0"/>
            <a:ext cx="11539960" cy="121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sz="3700" b="1" dirty="0">
                <a:latin typeface="Calibri" panose="020F0502020204030204" pitchFamily="34" charset="0"/>
                <a:cs typeface="Calibri" panose="020F0502020204030204" pitchFamily="34" charset="0"/>
              </a:rPr>
              <a:t>Binning vs. clustering </a:t>
            </a:r>
          </a:p>
        </p:txBody>
      </p:sp>
      <p:pic>
        <p:nvPicPr>
          <p:cNvPr id="61444" name="Picture 3">
            <a:extLst>
              <a:ext uri="{FF2B5EF4-FFF2-40B4-BE49-F238E27FC236}">
                <a16:creationId xmlns:a16="http://schemas.microsoft.com/office/drawing/2014/main" id="{B6FC9E6B-1BD8-4748-9CDC-37ED7E714A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524000"/>
            <a:ext cx="4114800" cy="205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45" name="Picture 4">
            <a:extLst>
              <a:ext uri="{FF2B5EF4-FFF2-40B4-BE49-F238E27FC236}">
                <a16:creationId xmlns:a16="http://schemas.microsoft.com/office/drawing/2014/main" id="{08FCB205-F80A-9343-955C-55C50E10DC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1447800"/>
            <a:ext cx="4495800" cy="216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46" name="Picture 5">
            <a:extLst>
              <a:ext uri="{FF2B5EF4-FFF2-40B4-BE49-F238E27FC236}">
                <a16:creationId xmlns:a16="http://schemas.microsoft.com/office/drawing/2014/main" id="{7C309381-907F-304A-AED6-1EB196628B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810001"/>
            <a:ext cx="4191000" cy="218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47" name="Text Box 6">
            <a:extLst>
              <a:ext uri="{FF2B5EF4-FFF2-40B4-BE49-F238E27FC236}">
                <a16:creationId xmlns:a16="http://schemas.microsoft.com/office/drawing/2014/main" id="{96D73D43-3326-484D-8709-0E4AA3BD83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3657600"/>
            <a:ext cx="1600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endParaRPr lang="en-US" altLang="en-US" sz="1400" b="1">
              <a:latin typeface="Arial" panose="020B0604020202020204" pitchFamily="34" charset="0"/>
            </a:endParaRPr>
          </a:p>
        </p:txBody>
      </p:sp>
      <p:sp>
        <p:nvSpPr>
          <p:cNvPr id="61448" name="Text Box 7">
            <a:extLst>
              <a:ext uri="{FF2B5EF4-FFF2-40B4-BE49-F238E27FC236}">
                <a16:creationId xmlns:a16="http://schemas.microsoft.com/office/drawing/2014/main" id="{5C0942AA-8EC5-034D-9CC4-078CF0C86B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3810000"/>
            <a:ext cx="1905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 b="1">
                <a:latin typeface="Arial" panose="020B0604020202020204" pitchFamily="34" charset="0"/>
              </a:rPr>
              <a:t>Data</a:t>
            </a:r>
          </a:p>
        </p:txBody>
      </p:sp>
      <p:sp>
        <p:nvSpPr>
          <p:cNvPr id="61449" name="Text Box 8">
            <a:extLst>
              <a:ext uri="{FF2B5EF4-FFF2-40B4-BE49-F238E27FC236}">
                <a16:creationId xmlns:a16="http://schemas.microsoft.com/office/drawing/2014/main" id="{6B8AA9E5-5DF3-554A-B4DB-131EC7B03A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3810000"/>
            <a:ext cx="2667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 b="1">
                <a:latin typeface="Arial" panose="020B0604020202020204" pitchFamily="34" charset="0"/>
              </a:rPr>
              <a:t>Equal interval width (binning)</a:t>
            </a:r>
          </a:p>
        </p:txBody>
      </p:sp>
      <p:sp>
        <p:nvSpPr>
          <p:cNvPr id="61450" name="Text Box 9">
            <a:extLst>
              <a:ext uri="{FF2B5EF4-FFF2-40B4-BE49-F238E27FC236}">
                <a16:creationId xmlns:a16="http://schemas.microsoft.com/office/drawing/2014/main" id="{C92A6C28-E69F-EE49-A250-2E5621AC34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3914" y="6172200"/>
            <a:ext cx="294768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 b="1" dirty="0">
                <a:latin typeface="Arial" panose="020B0604020202020204" pitchFamily="34" charset="0"/>
              </a:rPr>
              <a:t>Equal depth (frequency) binning</a:t>
            </a:r>
          </a:p>
        </p:txBody>
      </p:sp>
      <p:sp>
        <p:nvSpPr>
          <p:cNvPr id="61451" name="Text Box 10">
            <a:extLst>
              <a:ext uri="{FF2B5EF4-FFF2-40B4-BE49-F238E27FC236}">
                <a16:creationId xmlns:a16="http://schemas.microsoft.com/office/drawing/2014/main" id="{027FE14E-4060-B543-8FD8-A318AB1563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6172200"/>
            <a:ext cx="3733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 b="1">
                <a:latin typeface="Arial" panose="020B0604020202020204" pitchFamily="34" charset="0"/>
              </a:rPr>
              <a:t>K-means clustering leads to better results</a:t>
            </a:r>
          </a:p>
        </p:txBody>
      </p:sp>
      <p:pic>
        <p:nvPicPr>
          <p:cNvPr id="61452" name="Picture 11">
            <a:extLst>
              <a:ext uri="{FF2B5EF4-FFF2-40B4-BE49-F238E27FC236}">
                <a16:creationId xmlns:a16="http://schemas.microsoft.com/office/drawing/2014/main" id="{DB8FCA0D-6B97-D94F-9E2D-C57793D08C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3768726"/>
            <a:ext cx="4876800" cy="2252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560B93D-D764-5245-8720-B6C57F9852ED}"/>
              </a:ext>
            </a:extLst>
          </p:cNvPr>
          <p:cNvSpPr txBox="1"/>
          <p:nvPr/>
        </p:nvSpPr>
        <p:spPr>
          <a:xfrm>
            <a:off x="6939987" y="3491191"/>
            <a:ext cx="21220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Equal-width binning</a:t>
            </a:r>
            <a:endParaRPr lang="en-US" dirty="0"/>
          </a:p>
        </p:txBody>
      </p:sp>
      <p:sp>
        <p:nvSpPr>
          <p:cNvPr id="15" name="Text Box 9">
            <a:extLst>
              <a:ext uri="{FF2B5EF4-FFF2-40B4-BE49-F238E27FC236}">
                <a16:creationId xmlns:a16="http://schemas.microsoft.com/office/drawing/2014/main" id="{245C13BC-7184-EB43-A70F-47692480EA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6268" y="3481504"/>
            <a:ext cx="126646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 b="1" dirty="0">
                <a:latin typeface="Arial" panose="020B0604020202020204" pitchFamily="34" charset="0"/>
              </a:rPr>
              <a:t>Original data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7F531-07E8-BD4D-B69C-89815AD29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F4578D-89AC-A04F-B795-76C0F1D88C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2116"/>
            <a:ext cx="10515600" cy="4351338"/>
          </a:xfrm>
        </p:spPr>
        <p:txBody>
          <a:bodyPr>
            <a:normAutofit lnSpcReduction="10000"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Why data preprocessing?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Data Cleaning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Data Integration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Data Transformation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Data Reduction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Data Discretization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46AFE6-54B0-AC40-A6E7-3240B667E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9462D-D873-47C0-B287-693A0FDAC09B}" type="slidenum">
              <a:rPr lang="zh-CN" altLang="en-US" smtClean="0">
                <a:latin typeface="Calibri" panose="020F0502020204030204" pitchFamily="34" charset="0"/>
                <a:cs typeface="Calibri" panose="020F0502020204030204" pitchFamily="34" charset="0"/>
              </a:rPr>
              <a:t>2</a:t>
            </a:fld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59318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7F531-07E8-BD4D-B69C-89815AD29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2281" y="444002"/>
            <a:ext cx="11269718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Data cleaning – handling inconsistent data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46AFE6-54B0-AC40-A6E7-3240B667E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9462D-D873-47C0-B287-693A0FDAC09B}" type="slidenum">
              <a:rPr lang="zh-CN" altLang="en-US" smtClean="0">
                <a:latin typeface="Calibri" panose="020F0502020204030204" pitchFamily="34" charset="0"/>
                <a:cs typeface="Calibri" panose="020F0502020204030204" pitchFamily="34" charset="0"/>
              </a:rPr>
              <a:t>20</a:t>
            </a:fld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E711EB58-B49A-223E-DA6D-E9007BA730F5}"/>
              </a:ext>
            </a:extLst>
          </p:cNvPr>
          <p:cNvSpPr txBox="1">
            <a:spLocks noChangeArrowheads="1"/>
          </p:cNvSpPr>
          <p:nvPr/>
        </p:nvSpPr>
        <p:spPr>
          <a:xfrm>
            <a:off x="922281" y="1548358"/>
            <a:ext cx="10528984" cy="50292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en-US" sz="16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Manual</a:t>
            </a:r>
            <a:r>
              <a:rPr lang="en-US" alt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correction using external references</a:t>
            </a:r>
          </a:p>
          <a:p>
            <a:pPr lvl="1">
              <a:lnSpc>
                <a:spcPct val="150000"/>
              </a:lnSpc>
            </a:pPr>
            <a:r>
              <a:rPr lang="en-US" alt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Use </a:t>
            </a:r>
            <a:r>
              <a:rPr lang="en-US" altLang="en-US" sz="16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metadata</a:t>
            </a:r>
            <a:r>
              <a:rPr lang="zh-CN" alt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600" dirty="0">
                <a:latin typeface="Calibri" panose="020F0502020204030204" pitchFamily="34" charset="0"/>
                <a:cs typeface="Calibri" panose="020F0502020204030204" pitchFamily="34" charset="0"/>
              </a:rPr>
              <a:t>(metadata is the data about data: e.g., a digital image may include metadata that describes the size of the image, its color depth, resolution, when it was created, the shutter speed, and other data.), such as </a:t>
            </a:r>
            <a:r>
              <a:rPr lang="en-US" alt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domain, range, dependency, distribution to check the data inconsistency</a:t>
            </a:r>
          </a:p>
          <a:p>
            <a:pPr lvl="1">
              <a:lnSpc>
                <a:spcPct val="150000"/>
              </a:lnSpc>
            </a:pPr>
            <a:r>
              <a:rPr lang="en-US" alt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Check </a:t>
            </a:r>
            <a:r>
              <a:rPr lang="en-US" altLang="en-US" sz="16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field overloading </a:t>
            </a:r>
            <a:r>
              <a:rPr lang="en-US" alt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(e.g., using an unused bit of an attribute whose value range uses only, say, 31 out of 32 bits)</a:t>
            </a:r>
          </a:p>
          <a:p>
            <a:pPr lvl="1">
              <a:lnSpc>
                <a:spcPct val="150000"/>
              </a:lnSpc>
            </a:pPr>
            <a:r>
              <a:rPr lang="en-US" alt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Check uniqueness </a:t>
            </a:r>
            <a:r>
              <a:rPr lang="en-US" altLang="en-US" sz="16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rule</a:t>
            </a:r>
            <a:r>
              <a:rPr lang="en-US" alt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, consecutive rule and null rule</a:t>
            </a:r>
          </a:p>
          <a:p>
            <a:pPr>
              <a:lnSpc>
                <a:spcPct val="150000"/>
              </a:lnSpc>
            </a:pPr>
            <a:r>
              <a:rPr lang="en-US" altLang="en-US" sz="16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Semi-automatic</a:t>
            </a:r>
            <a:r>
              <a:rPr lang="en-US" alt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using various tools</a:t>
            </a:r>
          </a:p>
          <a:p>
            <a:pPr lvl="1">
              <a:lnSpc>
                <a:spcPct val="150000"/>
              </a:lnSpc>
            </a:pPr>
            <a:r>
              <a:rPr lang="en-US" alt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To detect violation of known functional dependencies and data constraints</a:t>
            </a:r>
          </a:p>
          <a:p>
            <a:pPr lvl="1">
              <a:lnSpc>
                <a:spcPct val="150000"/>
              </a:lnSpc>
            </a:pPr>
            <a:r>
              <a:rPr lang="en-US" alt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To correct redundant data</a:t>
            </a:r>
          </a:p>
          <a:p>
            <a:pPr lvl="1">
              <a:lnSpc>
                <a:spcPct val="150000"/>
              </a:lnSpc>
            </a:pPr>
            <a:r>
              <a:rPr lang="en-US" alt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Use commercial tools</a:t>
            </a:r>
          </a:p>
          <a:p>
            <a:pPr lvl="2">
              <a:lnSpc>
                <a:spcPct val="150000"/>
              </a:lnSpc>
            </a:pPr>
            <a:r>
              <a:rPr lang="en-US" alt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Data scrubbing: use simple domain knowledge (e.g., postal code, spell-check) to detect errors and make corrections</a:t>
            </a:r>
          </a:p>
          <a:p>
            <a:pPr lvl="2">
              <a:lnSpc>
                <a:spcPct val="150000"/>
              </a:lnSpc>
            </a:pPr>
            <a:r>
              <a:rPr lang="en-US" alt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Data auditing: by analyzing data to discover rules and relationship to detect violators (e.g., correlation and clustering to find outliers)</a:t>
            </a:r>
          </a:p>
        </p:txBody>
      </p:sp>
    </p:spTree>
    <p:extLst>
      <p:ext uri="{BB962C8B-B14F-4D97-AF65-F5344CB8AC3E}">
        <p14:creationId xmlns:p14="http://schemas.microsoft.com/office/powerpoint/2010/main" val="33661332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2" name="Picture 4" descr="Understanding the Data Integration Techniques | by Ohlson McKinnis | Medium">
            <a:extLst>
              <a:ext uri="{FF2B5EF4-FFF2-40B4-BE49-F238E27FC236}">
                <a16:creationId xmlns:a16="http://schemas.microsoft.com/office/drawing/2014/main" id="{C4722B01-13DE-E3E5-459C-57B0FAE661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1506" y="1802790"/>
            <a:ext cx="5145697" cy="3252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A17F531-07E8-BD4D-B69C-89815AD29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502" y="78652"/>
            <a:ext cx="11269718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Data integration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46AFE6-54B0-AC40-A6E7-3240B667E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9462D-D873-47C0-B287-693A0FDAC09B}" type="slidenum">
              <a:rPr lang="zh-CN" altLang="en-US" smtClean="0">
                <a:latin typeface="Calibri" panose="020F0502020204030204" pitchFamily="34" charset="0"/>
                <a:cs typeface="Calibri" panose="020F0502020204030204" pitchFamily="34" charset="0"/>
              </a:rPr>
              <a:t>21</a:t>
            </a:fld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00B038D-84DD-00FA-35E1-DB99472B6CF4}"/>
              </a:ext>
            </a:extLst>
          </p:cNvPr>
          <p:cNvSpPr txBox="1">
            <a:spLocks noChangeArrowheads="1"/>
          </p:cNvSpPr>
          <p:nvPr/>
        </p:nvSpPr>
        <p:spPr>
          <a:xfrm>
            <a:off x="420780" y="1195332"/>
            <a:ext cx="6396709" cy="4800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Data integration: 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combines data from multiple sources into a coherent store</a:t>
            </a:r>
          </a:p>
          <a:p>
            <a:pPr>
              <a:lnSpc>
                <a:spcPct val="100000"/>
              </a:lnSpc>
            </a:pPr>
            <a:r>
              <a:rPr lang="en-US" alt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Schema integration</a:t>
            </a:r>
          </a:p>
          <a:p>
            <a:pPr lvl="1">
              <a:lnSpc>
                <a:spcPct val="100000"/>
              </a:lnSpc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Integrate metadata from different sources</a:t>
            </a:r>
          </a:p>
          <a:p>
            <a:pPr lvl="1">
              <a:lnSpc>
                <a:spcPct val="100000"/>
              </a:lnSpc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Entity identification problem: identify real world entities from multiple data sources</a:t>
            </a:r>
          </a:p>
          <a:p>
            <a:pPr>
              <a:lnSpc>
                <a:spcPct val="100000"/>
              </a:lnSpc>
            </a:pPr>
            <a:r>
              <a:rPr lang="en-US" alt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Detecting and resolving data value conflicts</a:t>
            </a:r>
          </a:p>
          <a:p>
            <a:pPr lvl="1">
              <a:lnSpc>
                <a:spcPct val="100000"/>
              </a:lnSpc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For the same real world entity, attribute values from different sources are different</a:t>
            </a:r>
          </a:p>
          <a:p>
            <a:pPr lvl="1">
              <a:lnSpc>
                <a:spcPct val="100000"/>
              </a:lnSpc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Possible reasons: different representations, different scales, e.g., Metric vs. British units, different currency</a:t>
            </a:r>
          </a:p>
        </p:txBody>
      </p:sp>
    </p:spTree>
    <p:extLst>
      <p:ext uri="{BB962C8B-B14F-4D97-AF65-F5344CB8AC3E}">
        <p14:creationId xmlns:p14="http://schemas.microsoft.com/office/powerpoint/2010/main" val="23800187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7F531-07E8-BD4D-B69C-89815AD29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2282" y="61155"/>
            <a:ext cx="11269718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Data integration – handling redundant data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46AFE6-54B0-AC40-A6E7-3240B667E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9462D-D873-47C0-B287-693A0FDAC09B}" type="slidenum">
              <a:rPr lang="zh-CN" altLang="en-US" smtClean="0">
                <a:latin typeface="Calibri" panose="020F0502020204030204" pitchFamily="34" charset="0"/>
                <a:cs typeface="Calibri" panose="020F0502020204030204" pitchFamily="34" charset="0"/>
              </a:rPr>
              <a:t>22</a:t>
            </a:fld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E7138EE8-7A8A-A75F-7A22-D54FAA4E2EB1}"/>
              </a:ext>
            </a:extLst>
          </p:cNvPr>
          <p:cNvSpPr txBox="1">
            <a:spLocks noChangeArrowheads="1"/>
          </p:cNvSpPr>
          <p:nvPr/>
        </p:nvSpPr>
        <p:spPr>
          <a:xfrm>
            <a:off x="838200" y="1295399"/>
            <a:ext cx="10900144" cy="52586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Redundant data occur often when integrating multiple DBs</a:t>
            </a:r>
          </a:p>
          <a:p>
            <a:pPr lvl="1">
              <a:lnSpc>
                <a:spcPct val="110000"/>
              </a:lnSpc>
            </a:pPr>
            <a:r>
              <a:rPr lang="en-US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The same attribute may have </a:t>
            </a:r>
            <a:r>
              <a:rPr lang="en-US" altLang="en-US" sz="28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different names</a:t>
            </a:r>
            <a:r>
              <a:rPr lang="en-US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in different databases</a:t>
            </a:r>
          </a:p>
          <a:p>
            <a:pPr lvl="1">
              <a:lnSpc>
                <a:spcPct val="110000"/>
              </a:lnSpc>
            </a:pPr>
            <a:r>
              <a:rPr lang="en-US" altLang="en-US" sz="28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Dependency</a:t>
            </a:r>
            <a:r>
              <a:rPr lang="en-US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: One attribute may be a “derived” attribute in another table, e.g., annual revenue</a:t>
            </a:r>
          </a:p>
          <a:p>
            <a:pPr>
              <a:lnSpc>
                <a:spcPct val="110000"/>
              </a:lnSpc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Redundant data may be able to be detected by </a:t>
            </a:r>
            <a:r>
              <a:rPr lang="en-US" altLang="en-US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correlational analysis</a:t>
            </a:r>
          </a:p>
          <a:p>
            <a:pPr>
              <a:lnSpc>
                <a:spcPct val="110000"/>
              </a:lnSpc>
              <a:buFontTx/>
              <a:buNone/>
            </a:pPr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10000"/>
              </a:lnSpc>
            </a:pPr>
            <a:r>
              <a:rPr lang="en-US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Careful integration </a:t>
            </a:r>
            <a:r>
              <a:rPr lang="en-US" alt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can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 help reduce/avoid redundancies and inconsistencies and improve mining speed and quality</a:t>
            </a:r>
          </a:p>
        </p:txBody>
      </p:sp>
      <p:graphicFrame>
        <p:nvGraphicFramePr>
          <p:cNvPr id="8" name="Object 6">
            <a:extLst>
              <a:ext uri="{FF2B5EF4-FFF2-40B4-BE49-F238E27FC236}">
                <a16:creationId xmlns:a16="http://schemas.microsoft.com/office/drawing/2014/main" id="{3C62F0A2-F0C1-69FC-1DB7-52743E43839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7199894"/>
              </p:ext>
            </p:extLst>
          </p:nvPr>
        </p:nvGraphicFramePr>
        <p:xfrm>
          <a:off x="4210789" y="4090249"/>
          <a:ext cx="3352800" cy="1077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422360" imgH="457200" progId="Equation.3">
                  <p:embed/>
                </p:oleObj>
              </mc:Choice>
              <mc:Fallback>
                <p:oleObj name="Equation" r:id="rId3" imgW="1422360" imgH="457200" progId="Equation.3">
                  <p:embed/>
                  <p:pic>
                    <p:nvPicPr>
                      <p:cNvPr id="23558" name="Object 6">
                        <a:extLst>
                          <a:ext uri="{FF2B5EF4-FFF2-40B4-BE49-F238E27FC236}">
                            <a16:creationId xmlns:a16="http://schemas.microsoft.com/office/drawing/2014/main" id="{C8D8B8D1-0D59-9845-D7BB-648CF8D2439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0789" y="4090249"/>
                        <a:ext cx="3352800" cy="1077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06611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7F531-07E8-BD4D-B69C-89815AD29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2282" y="61155"/>
            <a:ext cx="11269718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Data transformation (1)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46AFE6-54B0-AC40-A6E7-3240B667E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9462D-D873-47C0-B287-693A0FDAC09B}" type="slidenum">
              <a:rPr lang="zh-CN" altLang="en-US" smtClean="0">
                <a:latin typeface="Calibri" panose="020F0502020204030204" pitchFamily="34" charset="0"/>
                <a:cs typeface="Calibri" panose="020F0502020204030204" pitchFamily="34" charset="0"/>
              </a:rPr>
              <a:t>23</a:t>
            </a:fld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368B8B01-B5AF-EBCE-796C-D71CBDFBC1F1}"/>
              </a:ext>
            </a:extLst>
          </p:cNvPr>
          <p:cNvSpPr txBox="1">
            <a:spLocks noChangeArrowheads="1"/>
          </p:cNvSpPr>
          <p:nvPr/>
        </p:nvSpPr>
        <p:spPr>
          <a:xfrm>
            <a:off x="685799" y="1291856"/>
            <a:ext cx="11020647" cy="5715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Smoothing: 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remove noise from data (binning, clustering, regression)</a:t>
            </a:r>
          </a:p>
          <a:p>
            <a:pPr>
              <a:lnSpc>
                <a:spcPct val="110000"/>
              </a:lnSpc>
            </a:pPr>
            <a:r>
              <a:rPr lang="en-US" alt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Aggregation: 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summarization, data cube construction (the quarterly sales data may be aggregated so as to compute annual total amounts.)</a:t>
            </a:r>
          </a:p>
          <a:p>
            <a:pPr>
              <a:lnSpc>
                <a:spcPct val="110000"/>
              </a:lnSpc>
            </a:pPr>
            <a:r>
              <a:rPr lang="en-US" alt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Generalization: 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concept hierarchy generation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2C924B1-CC5F-5A43-B6A1-289EC06BAA5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5060"/>
          <a:stretch/>
        </p:blipFill>
        <p:spPr>
          <a:xfrm>
            <a:off x="2975741" y="3472339"/>
            <a:ext cx="3581400" cy="2260600"/>
          </a:xfrm>
          <a:prstGeom prst="rect">
            <a:avLst/>
          </a:prstGeom>
        </p:spPr>
      </p:pic>
      <p:pic>
        <p:nvPicPr>
          <p:cNvPr id="15362" name="Picture 2" descr="Data Warehouse | What is Data Cube - javatpoint">
            <a:extLst>
              <a:ext uri="{FF2B5EF4-FFF2-40B4-BE49-F238E27FC236}">
                <a16:creationId xmlns:a16="http://schemas.microsoft.com/office/drawing/2014/main" id="{06D17EAE-34D2-674C-8AEC-800B9A8175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33" y="3349448"/>
            <a:ext cx="2698849" cy="2381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375219F-910A-7C40-B9A4-21AF5164F2CA}"/>
              </a:ext>
            </a:extLst>
          </p:cNvPr>
          <p:cNvSpPr txBox="1"/>
          <p:nvPr/>
        </p:nvSpPr>
        <p:spPr>
          <a:xfrm>
            <a:off x="4944939" y="3889094"/>
            <a:ext cx="14178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Aggregation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3356EEF-B7FD-1A4E-877A-D2DD008A61DB}"/>
              </a:ext>
            </a:extLst>
          </p:cNvPr>
          <p:cNvSpPr txBox="1"/>
          <p:nvPr/>
        </p:nvSpPr>
        <p:spPr>
          <a:xfrm>
            <a:off x="361416" y="5719627"/>
            <a:ext cx="6439969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HK" sz="16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 data cube is </a:t>
            </a:r>
            <a:r>
              <a:rPr lang="en-HK" sz="16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 data structure optimized for fast and efficient analysis</a:t>
            </a:r>
            <a:r>
              <a:rPr lang="en-HK" sz="16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 It enables consolidating or aggregating relevant data into the cube and then drilling down, slicing and dicing, or pivoting data to view it from different angles.</a:t>
            </a:r>
            <a:endParaRPr lang="en-US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C21B56E-1A38-C143-A593-24F6AF962C05}"/>
              </a:ext>
            </a:extLst>
          </p:cNvPr>
          <p:cNvSpPr txBox="1"/>
          <p:nvPr/>
        </p:nvSpPr>
        <p:spPr>
          <a:xfrm>
            <a:off x="8365506" y="6312535"/>
            <a:ext cx="18950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Concept hierarchy</a:t>
            </a:r>
            <a:endParaRPr lang="en-US" dirty="0"/>
          </a:p>
        </p:txBody>
      </p:sp>
      <p:pic>
        <p:nvPicPr>
          <p:cNvPr id="16388" name="Picture 4" descr="a) Concept Hierarchy of Age, (b) Product Taxonomy | Download Scientific  Diagram">
            <a:extLst>
              <a:ext uri="{FF2B5EF4-FFF2-40B4-BE49-F238E27FC236}">
                <a16:creationId xmlns:a16="http://schemas.microsoft.com/office/drawing/2014/main" id="{80919B4E-720A-4640-A0AC-20D92F5EE0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4905" y="3222998"/>
            <a:ext cx="2636212" cy="3049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30024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7F531-07E8-BD4D-B69C-89815AD29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2282" y="61155"/>
            <a:ext cx="11269718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Data transformation (2)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46AFE6-54B0-AC40-A6E7-3240B667E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9462D-D873-47C0-B287-693A0FDAC09B}" type="slidenum">
              <a:rPr lang="zh-CN" altLang="en-US" smtClean="0">
                <a:latin typeface="Calibri" panose="020F0502020204030204" pitchFamily="34" charset="0"/>
                <a:cs typeface="Calibri" panose="020F0502020204030204" pitchFamily="34" charset="0"/>
              </a:rPr>
              <a:t>24</a:t>
            </a:fld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368B8B01-B5AF-EBCE-796C-D71CBDFBC1F1}"/>
              </a:ext>
            </a:extLst>
          </p:cNvPr>
          <p:cNvSpPr txBox="1">
            <a:spLocks noChangeArrowheads="1"/>
          </p:cNvSpPr>
          <p:nvPr/>
        </p:nvSpPr>
        <p:spPr>
          <a:xfrm>
            <a:off x="685799" y="1291856"/>
            <a:ext cx="11020647" cy="5715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Normalization: 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scaled to fall within a small, specified range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min-max normalization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z-score normalization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normalization by decimal scaling</a:t>
            </a:r>
          </a:p>
          <a:p>
            <a:pPr>
              <a:lnSpc>
                <a:spcPct val="110000"/>
              </a:lnSpc>
            </a:pPr>
            <a:r>
              <a:rPr lang="en-US" alt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Attribute/feature construction</a:t>
            </a:r>
          </a:p>
          <a:p>
            <a:pPr lvl="1">
              <a:lnSpc>
                <a:spcPct val="110000"/>
              </a:lnSpc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New attributes constructed from the given ones</a:t>
            </a:r>
          </a:p>
        </p:txBody>
      </p:sp>
    </p:spTree>
    <p:extLst>
      <p:ext uri="{BB962C8B-B14F-4D97-AF65-F5344CB8AC3E}">
        <p14:creationId xmlns:p14="http://schemas.microsoft.com/office/powerpoint/2010/main" val="12648087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7F531-07E8-BD4D-B69C-89815AD29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2282" y="61155"/>
            <a:ext cx="11269718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Data transformation – normalization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46AFE6-54B0-AC40-A6E7-3240B667E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9462D-D873-47C0-B287-693A0FDAC09B}" type="slidenum">
              <a:rPr lang="zh-CN" altLang="en-US" smtClean="0">
                <a:latin typeface="Calibri" panose="020F0502020204030204" pitchFamily="34" charset="0"/>
                <a:cs typeface="Calibri" panose="020F0502020204030204" pitchFamily="34" charset="0"/>
              </a:rPr>
              <a:t>25</a:t>
            </a:fld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7BC32DEE-17CB-4D62-B789-47C88932F0BD}"/>
              </a:ext>
            </a:extLst>
          </p:cNvPr>
          <p:cNvSpPr txBox="1">
            <a:spLocks noChangeArrowheads="1"/>
          </p:cNvSpPr>
          <p:nvPr/>
        </p:nvSpPr>
        <p:spPr>
          <a:xfrm>
            <a:off x="922282" y="1524000"/>
            <a:ext cx="8077200" cy="449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min-max normalization</a:t>
            </a:r>
          </a:p>
          <a:p>
            <a:pPr lvl="1"/>
            <a:endParaRPr lang="en-US" alt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alt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z-score normalization</a:t>
            </a:r>
          </a:p>
          <a:p>
            <a:pPr lvl="1"/>
            <a:endParaRPr lang="en-US" alt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alt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normalization by decimal scaling</a:t>
            </a:r>
          </a:p>
          <a:p>
            <a:pPr lvl="1"/>
            <a:endParaRPr lang="en-US" alt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FontTx/>
              <a:buNone/>
            </a:pPr>
            <a:endParaRPr lang="en-US" alt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8" name="Object 4">
            <a:extLst>
              <a:ext uri="{FF2B5EF4-FFF2-40B4-BE49-F238E27FC236}">
                <a16:creationId xmlns:a16="http://schemas.microsoft.com/office/drawing/2014/main" id="{7A0E6FAB-006A-D8D6-1BF4-BFE66195CAE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9324356"/>
              </p:ext>
            </p:extLst>
          </p:nvPr>
        </p:nvGraphicFramePr>
        <p:xfrm>
          <a:off x="1289050" y="1972340"/>
          <a:ext cx="6859527" cy="87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340080" imgH="393480" progId="Equation.3">
                  <p:embed/>
                </p:oleObj>
              </mc:Choice>
              <mc:Fallback>
                <p:oleObj name="Equation" r:id="rId3" imgW="3340080" imgH="393480" progId="Equation.3">
                  <p:embed/>
                  <p:pic>
                    <p:nvPicPr>
                      <p:cNvPr id="25604" name="Object 4">
                        <a:extLst>
                          <a:ext uri="{FF2B5EF4-FFF2-40B4-BE49-F238E27FC236}">
                            <a16:creationId xmlns:a16="http://schemas.microsoft.com/office/drawing/2014/main" id="{39611994-E3F6-213C-4FCA-E32AD51BD2D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9050" y="1972340"/>
                        <a:ext cx="6859527" cy="873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5">
            <a:extLst>
              <a:ext uri="{FF2B5EF4-FFF2-40B4-BE49-F238E27FC236}">
                <a16:creationId xmlns:a16="http://schemas.microsoft.com/office/drawing/2014/main" id="{C6CF695C-0723-DE0F-51A9-9763D973FF1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0876156"/>
              </p:ext>
            </p:extLst>
          </p:nvPr>
        </p:nvGraphicFramePr>
        <p:xfrm>
          <a:off x="1289050" y="3438100"/>
          <a:ext cx="1665767" cy="7552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028520" imgH="419040" progId="Equation.3">
                  <p:embed/>
                </p:oleObj>
              </mc:Choice>
              <mc:Fallback>
                <p:oleObj name="Equation" r:id="rId5" imgW="1028520" imgH="419040" progId="Equation.3">
                  <p:embed/>
                  <p:pic>
                    <p:nvPicPr>
                      <p:cNvPr id="25605" name="Object 5">
                        <a:extLst>
                          <a:ext uri="{FF2B5EF4-FFF2-40B4-BE49-F238E27FC236}">
                            <a16:creationId xmlns:a16="http://schemas.microsoft.com/office/drawing/2014/main" id="{7497768D-72EE-8C33-246C-A8779C70438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9050" y="3438100"/>
                        <a:ext cx="1665767" cy="7552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6">
            <a:extLst>
              <a:ext uri="{FF2B5EF4-FFF2-40B4-BE49-F238E27FC236}">
                <a16:creationId xmlns:a16="http://schemas.microsoft.com/office/drawing/2014/main" id="{5DDDB7F1-B521-5466-966F-BA574E5FA2E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0224086"/>
              </p:ext>
            </p:extLst>
          </p:nvPr>
        </p:nvGraphicFramePr>
        <p:xfrm>
          <a:off x="1289050" y="4795740"/>
          <a:ext cx="1066800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495000" imgH="393480" progId="Equation.3">
                  <p:embed/>
                </p:oleObj>
              </mc:Choice>
              <mc:Fallback>
                <p:oleObj name="Equation" r:id="rId7" imgW="495000" imgH="393480" progId="Equation.3">
                  <p:embed/>
                  <p:pic>
                    <p:nvPicPr>
                      <p:cNvPr id="25606" name="Object 6">
                        <a:extLst>
                          <a:ext uri="{FF2B5EF4-FFF2-40B4-BE49-F238E27FC236}">
                            <a16:creationId xmlns:a16="http://schemas.microsoft.com/office/drawing/2014/main" id="{F558EA62-AEB8-3863-B629-8A1EFB07591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9050" y="4795740"/>
                        <a:ext cx="1066800" cy="847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8">
            <a:extLst>
              <a:ext uri="{FF2B5EF4-FFF2-40B4-BE49-F238E27FC236}">
                <a16:creationId xmlns:a16="http://schemas.microsoft.com/office/drawing/2014/main" id="{CA5493A2-0BA8-6425-BF16-984702C9BE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4817" y="5078740"/>
            <a:ext cx="913440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Where </a:t>
            </a:r>
            <a:r>
              <a:rPr lang="en-US" altLang="en-US" sz="2800" i="1" dirty="0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is the smallest integer such that Max(|   |)&lt;1</a:t>
            </a:r>
          </a:p>
        </p:txBody>
      </p:sp>
      <p:graphicFrame>
        <p:nvGraphicFramePr>
          <p:cNvPr id="12" name="Object 9">
            <a:extLst>
              <a:ext uri="{FF2B5EF4-FFF2-40B4-BE49-F238E27FC236}">
                <a16:creationId xmlns:a16="http://schemas.microsoft.com/office/drawing/2014/main" id="{3A67EB98-C7B9-BA7F-058B-6CA6450AA5D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0819742"/>
              </p:ext>
            </p:extLst>
          </p:nvPr>
        </p:nvGraphicFramePr>
        <p:xfrm>
          <a:off x="9812817" y="5137943"/>
          <a:ext cx="320675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39680" imgH="177480" progId="Equation.3">
                  <p:embed/>
                </p:oleObj>
              </mc:Choice>
              <mc:Fallback>
                <p:oleObj name="Equation" r:id="rId9" imgW="139680" imgH="177480" progId="Equation.3">
                  <p:embed/>
                  <p:pic>
                    <p:nvPicPr>
                      <p:cNvPr id="25609" name="Object 9">
                        <a:extLst>
                          <a:ext uri="{FF2B5EF4-FFF2-40B4-BE49-F238E27FC236}">
                            <a16:creationId xmlns:a16="http://schemas.microsoft.com/office/drawing/2014/main" id="{A7B446E0-5BD5-4790-EACF-4E145ECEDAD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12817" y="5137943"/>
                        <a:ext cx="320675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533287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387996B-C360-D342-AA8B-607C5C1193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153" y="4492734"/>
            <a:ext cx="11269718" cy="204617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A17F531-07E8-BD4D-B69C-89815AD29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2282" y="61155"/>
            <a:ext cx="11269718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A useful tool: Regular expressions (Regex)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46AFE6-54B0-AC40-A6E7-3240B667E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9462D-D873-47C0-B287-693A0FDAC09B}" type="slidenum">
              <a:rPr lang="zh-CN" altLang="en-US" smtClean="0">
                <a:latin typeface="Calibri" panose="020F0502020204030204" pitchFamily="34" charset="0"/>
                <a:cs typeface="Calibri" panose="020F0502020204030204" pitchFamily="34" charset="0"/>
              </a:rPr>
              <a:t>26</a:t>
            </a:fld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4C318914-BF55-CDEE-247C-7DC304F9AA7A}"/>
              </a:ext>
            </a:extLst>
          </p:cNvPr>
          <p:cNvSpPr txBox="1">
            <a:spLocks noChangeArrowheads="1"/>
          </p:cNvSpPr>
          <p:nvPr/>
        </p:nvSpPr>
        <p:spPr>
          <a:xfrm>
            <a:off x="714153" y="1227185"/>
            <a:ext cx="10763693" cy="5029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What is Regex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A regular expression is a sequence of characters that specifies a search pattern in text.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It can be used when</a:t>
            </a: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testing the pattern within the string</a:t>
            </a: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identify specific text in a document, delete the text completely, or replace it with other text</a:t>
            </a: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extract substrings from strings based on pattern matching</a:t>
            </a:r>
          </a:p>
          <a:p>
            <a:pPr>
              <a:lnSpc>
                <a:spcPct val="100000"/>
              </a:lnSpc>
            </a:pPr>
            <a:r>
              <a:rPr lang="en-US" alt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Regex examples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7FBDEF-F36B-9946-930D-D0113A755726}"/>
              </a:ext>
            </a:extLst>
          </p:cNvPr>
          <p:cNvSpPr txBox="1"/>
          <p:nvPr/>
        </p:nvSpPr>
        <p:spPr>
          <a:xfrm>
            <a:off x="714153" y="6552198"/>
            <a:ext cx="609985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Refer to https://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en.wikibooks.org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/wiki/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Regular_Expressions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77233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7F531-07E8-BD4D-B69C-89815AD29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2282" y="61155"/>
            <a:ext cx="11269718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Data reduction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46AFE6-54B0-AC40-A6E7-3240B667E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9462D-D873-47C0-B287-693A0FDAC09B}" type="slidenum">
              <a:rPr lang="zh-CN" altLang="en-US" smtClean="0">
                <a:latin typeface="Calibri" panose="020F0502020204030204" pitchFamily="34" charset="0"/>
                <a:cs typeface="Calibri" panose="020F0502020204030204" pitchFamily="34" charset="0"/>
              </a:rPr>
              <a:t>27</a:t>
            </a:fld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819FBB8A-3E09-AB97-877A-3866982BA213}"/>
              </a:ext>
            </a:extLst>
          </p:cNvPr>
          <p:cNvSpPr txBox="1">
            <a:spLocks noChangeArrowheads="1"/>
          </p:cNvSpPr>
          <p:nvPr/>
        </p:nvSpPr>
        <p:spPr>
          <a:xfrm>
            <a:off x="838200" y="1229769"/>
            <a:ext cx="11153503" cy="57849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Problem: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Data warehouse may store terabytes of data – complex data Analysis/mining may take a very long time to run on the complete data set.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Solution: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Data reduction 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– o</a:t>
            </a:r>
            <a:r>
              <a:rPr lang="en-US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btains a reduced representation of the data set that is much smaller in volume but yet produces the same (or almost the same) analytical results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  <a:buFontTx/>
              <a:buNone/>
            </a:pPr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42423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7F531-07E8-BD4D-B69C-89815AD29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2282" y="61155"/>
            <a:ext cx="11269718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Data reduction strategies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46AFE6-54B0-AC40-A6E7-3240B667E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9462D-D873-47C0-B287-693A0FDAC09B}" type="slidenum">
              <a:rPr lang="zh-CN" altLang="en-US" smtClean="0">
                <a:latin typeface="Calibri" panose="020F0502020204030204" pitchFamily="34" charset="0"/>
                <a:cs typeface="Calibri" panose="020F0502020204030204" pitchFamily="34" charset="0"/>
              </a:rPr>
              <a:t>28</a:t>
            </a:fld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3EAAFE85-BE73-9278-FF54-F9989F52F2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041" y="1526364"/>
            <a:ext cx="10661469" cy="41189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914400" lvl="1" indent="-457200">
              <a:lnSpc>
                <a:spcPct val="150000"/>
              </a:lnSpc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Data cube aggregation</a:t>
            </a:r>
          </a:p>
          <a:p>
            <a:pPr marL="914400" lvl="1" indent="-457200">
              <a:lnSpc>
                <a:spcPct val="150000"/>
              </a:lnSpc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Dimensionality reduction</a:t>
            </a:r>
          </a:p>
          <a:p>
            <a:pPr marL="914400" lvl="1" indent="-457200">
              <a:lnSpc>
                <a:spcPct val="150000"/>
              </a:lnSpc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Data compression</a:t>
            </a:r>
          </a:p>
          <a:p>
            <a:pPr marL="914400" lvl="1" indent="-457200">
              <a:lnSpc>
                <a:spcPct val="150000"/>
              </a:lnSpc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Numerosity reduction</a:t>
            </a:r>
          </a:p>
          <a:p>
            <a:pPr marL="914400" lvl="1" indent="-457200">
              <a:lnSpc>
                <a:spcPct val="150000"/>
              </a:lnSpc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Discretization and concept hierarchy generation</a:t>
            </a:r>
          </a:p>
        </p:txBody>
      </p:sp>
    </p:spTree>
    <p:extLst>
      <p:ext uri="{BB962C8B-B14F-4D97-AF65-F5344CB8AC3E}">
        <p14:creationId xmlns:p14="http://schemas.microsoft.com/office/powerpoint/2010/main" val="20997563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Methods of Feature Selection. Data don't come in simple form. After… | by  Abhishek Kumar | Medium">
            <a:extLst>
              <a:ext uri="{FF2B5EF4-FFF2-40B4-BE49-F238E27FC236}">
                <a16:creationId xmlns:a16="http://schemas.microsoft.com/office/drawing/2014/main" id="{EF22DB12-0A96-F34B-B1BA-FFEFF08D9B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0020" y="4701381"/>
            <a:ext cx="6096000" cy="2020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A17F531-07E8-BD4D-B69C-89815AD29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1269718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Data reduction – dimensionality reduction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46AFE6-54B0-AC40-A6E7-3240B667E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9462D-D873-47C0-B287-693A0FDAC09B}" type="slidenum">
              <a:rPr lang="zh-CN" altLang="en-US" smtClean="0">
                <a:latin typeface="Calibri" panose="020F0502020204030204" pitchFamily="34" charset="0"/>
                <a:cs typeface="Calibri" panose="020F0502020204030204" pitchFamily="34" charset="0"/>
              </a:rPr>
              <a:t>29</a:t>
            </a:fld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D0255EB8-FC5C-DA69-1A8E-49253CA577AB}"/>
              </a:ext>
            </a:extLst>
          </p:cNvPr>
          <p:cNvSpPr txBox="1">
            <a:spLocks noChangeArrowheads="1"/>
          </p:cNvSpPr>
          <p:nvPr/>
        </p:nvSpPr>
        <p:spPr>
          <a:xfrm>
            <a:off x="838200" y="1209675"/>
            <a:ext cx="11045709" cy="5010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Feature selection 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(i.e., attribute subset selection):</a:t>
            </a:r>
          </a:p>
          <a:p>
            <a:pPr lvl="1">
              <a:lnSpc>
                <a:spcPct val="150000"/>
              </a:lnSpc>
            </a:pPr>
            <a:r>
              <a:rPr lang="en-US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Select a minimum set of features </a:t>
            </a:r>
            <a:r>
              <a:rPr lang="en-US" altLang="en-US" sz="2800" dirty="0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such that the probability distribution of different classes given the values for those features is as close as possible to the original distribution given the values of all features.</a:t>
            </a:r>
          </a:p>
          <a:p>
            <a:pPr lvl="1">
              <a:lnSpc>
                <a:spcPct val="150000"/>
              </a:lnSpc>
            </a:pPr>
            <a:r>
              <a:rPr lang="en-US" altLang="en-US" sz="2800" dirty="0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Nice side-effect: reduces # of attributes in the discovered patterns, easier to understand.</a:t>
            </a:r>
          </a:p>
        </p:txBody>
      </p:sp>
    </p:spTree>
    <p:extLst>
      <p:ext uri="{BB962C8B-B14F-4D97-AF65-F5344CB8AC3E}">
        <p14:creationId xmlns:p14="http://schemas.microsoft.com/office/powerpoint/2010/main" val="1092453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7F531-07E8-BD4D-B69C-89815AD29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2282" y="61155"/>
            <a:ext cx="11269718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Why data preprocessing - dirty data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46AFE6-54B0-AC40-A6E7-3240B667E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9462D-D873-47C0-B287-693A0FDAC09B}" type="slidenum">
              <a:rPr lang="zh-CN" altLang="en-US" smtClean="0">
                <a:latin typeface="Calibri" panose="020F0502020204030204" pitchFamily="34" charset="0"/>
                <a:cs typeface="Calibri" panose="020F0502020204030204" pitchFamily="34" charset="0"/>
              </a:rPr>
              <a:t>3</a:t>
            </a:fld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9AD66A07-E2AF-929D-E6F0-2457D699C380}"/>
              </a:ext>
            </a:extLst>
          </p:cNvPr>
          <p:cNvSpPr txBox="1">
            <a:spLocks noChangeArrowheads="1"/>
          </p:cNvSpPr>
          <p:nvPr/>
        </p:nvSpPr>
        <p:spPr>
          <a:xfrm>
            <a:off x="657447" y="1204534"/>
            <a:ext cx="11534553" cy="5334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Data in the real world is dirty: Lots of potentially incorrect data, e.g., instrument faulty, human or computer error, transmission error</a:t>
            </a:r>
          </a:p>
          <a:p>
            <a:pPr lvl="1">
              <a:lnSpc>
                <a:spcPct val="120000"/>
              </a:lnSpc>
            </a:pPr>
            <a:r>
              <a:rPr lang="en-US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Incomplete</a:t>
            </a: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: lacking attribute values, lacking certain attributes of interest, or containing only aggregate data</a:t>
            </a:r>
          </a:p>
          <a:p>
            <a:pPr lvl="2">
              <a:lnSpc>
                <a:spcPct val="110000"/>
              </a:lnSpc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e.g., Occupation=“ ” (missing data)</a:t>
            </a:r>
          </a:p>
          <a:p>
            <a:pPr lvl="1">
              <a:lnSpc>
                <a:spcPct val="110000"/>
              </a:lnSpc>
            </a:pPr>
            <a:r>
              <a:rPr lang="en-US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Noisy</a:t>
            </a: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: containing noise, errors, or outliers</a:t>
            </a:r>
          </a:p>
          <a:p>
            <a:pPr lvl="2">
              <a:lnSpc>
                <a:spcPct val="110000"/>
              </a:lnSpc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e.g., Salary=“−10” (an error)</a:t>
            </a:r>
          </a:p>
          <a:p>
            <a:pPr lvl="1">
              <a:lnSpc>
                <a:spcPct val="110000"/>
              </a:lnSpc>
            </a:pPr>
            <a:r>
              <a:rPr lang="en-US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Inconsistent</a:t>
            </a: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: containing discrepancies in codes or names, e.g.,</a:t>
            </a:r>
          </a:p>
          <a:p>
            <a:pPr lvl="2">
              <a:lnSpc>
                <a:spcPct val="110000"/>
              </a:lnSpc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Age=“42”, Birthday=“03/07/2010”</a:t>
            </a:r>
          </a:p>
          <a:p>
            <a:pPr lvl="2">
              <a:lnSpc>
                <a:spcPct val="110000"/>
              </a:lnSpc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Was rating “1, 2, 3”, now rating “A, B, C”</a:t>
            </a:r>
          </a:p>
          <a:p>
            <a:pPr lvl="2">
              <a:lnSpc>
                <a:spcPct val="110000"/>
              </a:lnSpc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discrepancy between duplicate records</a:t>
            </a:r>
          </a:p>
          <a:p>
            <a:pPr lvl="1">
              <a:lnSpc>
                <a:spcPct val="120000"/>
              </a:lnSpc>
            </a:pPr>
            <a:r>
              <a:rPr lang="en-US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Intentional</a:t>
            </a: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(e.g., disguised missing data)</a:t>
            </a:r>
          </a:p>
          <a:p>
            <a:pPr lvl="2">
              <a:lnSpc>
                <a:spcPct val="120000"/>
              </a:lnSpc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Jan. 1 as everyone’s birthday?</a:t>
            </a:r>
          </a:p>
        </p:txBody>
      </p:sp>
    </p:spTree>
    <p:extLst>
      <p:ext uri="{BB962C8B-B14F-4D97-AF65-F5344CB8AC3E}">
        <p14:creationId xmlns:p14="http://schemas.microsoft.com/office/powerpoint/2010/main" val="41348529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7F531-07E8-BD4D-B69C-89815AD29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1269718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Data reduction – data compression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46AFE6-54B0-AC40-A6E7-3240B667E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9462D-D873-47C0-B287-693A0FDAC09B}" type="slidenum">
              <a:rPr lang="zh-CN" altLang="en-US" smtClean="0">
                <a:latin typeface="Calibri" panose="020F0502020204030204" pitchFamily="34" charset="0"/>
                <a:cs typeface="Calibri" panose="020F0502020204030204" pitchFamily="34" charset="0"/>
              </a:rPr>
              <a:t>30</a:t>
            </a:fld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43ECE3E-7089-E4C4-D83B-9A8F953449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119" y="2054797"/>
            <a:ext cx="4936190" cy="2748405"/>
          </a:xfrm>
          <a:prstGeom prst="rect">
            <a:avLst/>
          </a:prstGeom>
        </p:spPr>
      </p:pic>
      <p:pic>
        <p:nvPicPr>
          <p:cNvPr id="1026" name="Picture 2" descr="Data Compression, Lossy, and Lossless compression - Electronics Club">
            <a:extLst>
              <a:ext uri="{FF2B5EF4-FFF2-40B4-BE49-F238E27FC236}">
                <a16:creationId xmlns:a16="http://schemas.microsoft.com/office/drawing/2014/main" id="{C5A4AC65-6781-085F-B480-261298428D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978" y="1291967"/>
            <a:ext cx="5486415" cy="5064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70043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7F531-07E8-BD4D-B69C-89815AD29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1269718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Data reduction – data compression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46AFE6-54B0-AC40-A6E7-3240B667E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9462D-D873-47C0-B287-693A0FDAC09B}" type="slidenum">
              <a:rPr lang="zh-CN" altLang="en-US" smtClean="0">
                <a:latin typeface="Calibri" panose="020F0502020204030204" pitchFamily="34" charset="0"/>
                <a:cs typeface="Calibri" panose="020F0502020204030204" pitchFamily="34" charset="0"/>
              </a:rPr>
              <a:t>31</a:t>
            </a:fld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C7D6C50C-BD23-9368-78B3-D047CEB5AECA}"/>
              </a:ext>
            </a:extLst>
          </p:cNvPr>
          <p:cNvSpPr txBox="1">
            <a:spLocks noChangeArrowheads="1"/>
          </p:cNvSpPr>
          <p:nvPr/>
        </p:nvSpPr>
        <p:spPr>
          <a:xfrm>
            <a:off x="598967" y="1335396"/>
            <a:ext cx="10994065" cy="493808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String compression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There are extensive theories and well-tuned algorithms (Shannon source coding theory)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Typically lossless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But only limited manipulation is possible without expansion</a:t>
            </a:r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</a:pPr>
            <a:r>
              <a:rPr lang="en-US" altLang="en-US" sz="2400" b="1" dirty="0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Audio/video, image compression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Typically lossy compression, with progressive refinement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Sometimes small fragments of signal can be reconstructed without reconstructing the whole</a:t>
            </a:r>
          </a:p>
          <a:p>
            <a:pPr>
              <a:lnSpc>
                <a:spcPct val="110000"/>
              </a:lnSpc>
            </a:pPr>
            <a:r>
              <a:rPr lang="en-US" altLang="en-US" sz="2400" b="1" dirty="0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Time sequences (e.g., stock prices over time)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Typically short and vary slowly with time</a:t>
            </a:r>
          </a:p>
        </p:txBody>
      </p:sp>
    </p:spTree>
    <p:extLst>
      <p:ext uri="{BB962C8B-B14F-4D97-AF65-F5344CB8AC3E}">
        <p14:creationId xmlns:p14="http://schemas.microsoft.com/office/powerpoint/2010/main" val="19333043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7F531-07E8-BD4D-B69C-89815AD29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1269718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Data reduction – </a:t>
            </a:r>
            <a:r>
              <a:rPr lang="en-US" altLang="en-US" b="1" dirty="0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numerosity reduction (1)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46AFE6-54B0-AC40-A6E7-3240B667E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9462D-D873-47C0-B287-693A0FDAC09B}" type="slidenum">
              <a:rPr lang="zh-CN" altLang="en-US" smtClean="0">
                <a:latin typeface="Calibri" panose="020F0502020204030204" pitchFamily="34" charset="0"/>
                <a:cs typeface="Calibri" panose="020F0502020204030204" pitchFamily="34" charset="0"/>
              </a:rPr>
              <a:t>32</a:t>
            </a:fld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569348EE-90CC-FE69-0CF1-E38678BD0156}"/>
              </a:ext>
            </a:extLst>
          </p:cNvPr>
          <p:cNvSpPr txBox="1">
            <a:spLocks noChangeArrowheads="1"/>
          </p:cNvSpPr>
          <p:nvPr/>
        </p:nvSpPr>
        <p:spPr>
          <a:xfrm>
            <a:off x="838200" y="1462088"/>
            <a:ext cx="10513828" cy="46291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Parametric methods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Assume the data fits some model, estimate model parameters, store only the parameters, and discard the data (except possible outliers)</a:t>
            </a:r>
            <a:endParaRPr lang="en-US" altLang="en-US" sz="2800" dirty="0">
              <a:latin typeface="Calibri" panose="020F0502020204030204" pitchFamily="34" charset="0"/>
              <a:cs typeface="Calibri" panose="020F0502020204030204" pitchFamily="34" charset="0"/>
              <a:sym typeface="Symbol" panose="05050102010706020507" pitchFamily="18" charset="2"/>
            </a:endParaRP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E.g.: Log-linear models: obtain value at a point in m-D space as the product on appropriate marginal subspaces </a:t>
            </a:r>
          </a:p>
          <a:p>
            <a:pPr>
              <a:lnSpc>
                <a:spcPct val="110000"/>
              </a:lnSpc>
            </a:pPr>
            <a:r>
              <a:rPr lang="en-US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Non-parametric methods</a:t>
            </a:r>
            <a:r>
              <a:rPr lang="en-US" altLang="en-US" b="1" dirty="0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 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altLang="en-US" sz="2800" dirty="0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Do not assume models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altLang="en-US" sz="2800" dirty="0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Major families: </a:t>
            </a:r>
            <a:r>
              <a:rPr lang="en-US" altLang="en-US" sz="2800" b="1" dirty="0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Histograms, Clustering, Sampling </a:t>
            </a:r>
          </a:p>
        </p:txBody>
      </p:sp>
    </p:spTree>
    <p:extLst>
      <p:ext uri="{BB962C8B-B14F-4D97-AF65-F5344CB8AC3E}">
        <p14:creationId xmlns:p14="http://schemas.microsoft.com/office/powerpoint/2010/main" val="9442277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7F531-07E8-BD4D-B69C-89815AD29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1269718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Data reduction – </a:t>
            </a:r>
            <a:r>
              <a:rPr lang="en-US" altLang="en-US" b="1" dirty="0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numerosity reduction (2)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46AFE6-54B0-AC40-A6E7-3240B667E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9462D-D873-47C0-B287-693A0FDAC09B}" type="slidenum">
              <a:rPr lang="zh-CN" altLang="en-US" smtClean="0">
                <a:latin typeface="Calibri" panose="020F0502020204030204" pitchFamily="34" charset="0"/>
                <a:cs typeface="Calibri" panose="020F0502020204030204" pitchFamily="34" charset="0"/>
              </a:rPr>
              <a:t>33</a:t>
            </a:fld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C7D6C50C-BD23-9368-78B3-D047CEB5AECA}"/>
              </a:ext>
            </a:extLst>
          </p:cNvPr>
          <p:cNvSpPr txBox="1">
            <a:spLocks noChangeArrowheads="1"/>
          </p:cNvSpPr>
          <p:nvPr/>
        </p:nvSpPr>
        <p:spPr>
          <a:xfrm>
            <a:off x="838200" y="1190056"/>
            <a:ext cx="10994065" cy="691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altLang="en-US" sz="3200" b="1" dirty="0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Numerosity reduction – histogram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91EC9201-2474-7909-5CFC-1577EC1E7CF2}"/>
              </a:ext>
            </a:extLst>
          </p:cNvPr>
          <p:cNvSpPr txBox="1">
            <a:spLocks noChangeArrowheads="1"/>
          </p:cNvSpPr>
          <p:nvPr/>
        </p:nvSpPr>
        <p:spPr>
          <a:xfrm>
            <a:off x="838200" y="1902323"/>
            <a:ext cx="5828414" cy="470535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Approximate data distributions</a:t>
            </a:r>
          </a:p>
          <a:p>
            <a:pPr>
              <a:lnSpc>
                <a:spcPct val="150000"/>
              </a:lnSpc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Divide data into buckets and store average (sum) for each bucket</a:t>
            </a:r>
          </a:p>
          <a:p>
            <a:pPr>
              <a:lnSpc>
                <a:spcPct val="150000"/>
              </a:lnSpc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A bucket represents an attribute-value/frequency pair</a:t>
            </a:r>
          </a:p>
          <a:p>
            <a:pPr>
              <a:lnSpc>
                <a:spcPct val="150000"/>
              </a:lnSpc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Can be constructed optimally in one dimension using dynamic programming</a:t>
            </a:r>
          </a:p>
          <a:p>
            <a:pPr>
              <a:lnSpc>
                <a:spcPct val="150000"/>
              </a:lnSpc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Related to quantization problems.</a:t>
            </a:r>
          </a:p>
        </p:txBody>
      </p:sp>
      <p:pic>
        <p:nvPicPr>
          <p:cNvPr id="8194" name="Picture 2" descr="Histogram - Wikipedia">
            <a:extLst>
              <a:ext uri="{FF2B5EF4-FFF2-40B4-BE49-F238E27FC236}">
                <a16:creationId xmlns:a16="http://schemas.microsoft.com/office/drawing/2014/main" id="{7FFA5E3F-DD0C-4EC7-34BF-4C4AED428B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62" t="12442" r="11132" b="9695"/>
          <a:stretch/>
        </p:blipFill>
        <p:spPr bwMode="auto">
          <a:xfrm>
            <a:off x="6473059" y="1902323"/>
            <a:ext cx="5488569" cy="4359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43424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7F531-07E8-BD4D-B69C-89815AD29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1269718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Data reduction – </a:t>
            </a:r>
            <a:r>
              <a:rPr lang="en-US" altLang="en-US" b="1" dirty="0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numerosity reduction (3)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46AFE6-54B0-AC40-A6E7-3240B667E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9462D-D873-47C0-B287-693A0FDAC09B}" type="slidenum">
              <a:rPr lang="zh-CN" altLang="en-US" smtClean="0">
                <a:latin typeface="Calibri" panose="020F0502020204030204" pitchFamily="34" charset="0"/>
                <a:cs typeface="Calibri" panose="020F0502020204030204" pitchFamily="34" charset="0"/>
              </a:rPr>
              <a:t>34</a:t>
            </a:fld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C7D6C50C-BD23-9368-78B3-D047CEB5AECA}"/>
              </a:ext>
            </a:extLst>
          </p:cNvPr>
          <p:cNvSpPr txBox="1">
            <a:spLocks noChangeArrowheads="1"/>
          </p:cNvSpPr>
          <p:nvPr/>
        </p:nvSpPr>
        <p:spPr>
          <a:xfrm>
            <a:off x="838200" y="1190056"/>
            <a:ext cx="10994065" cy="691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altLang="en-US" sz="3200" b="1" dirty="0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Numerosity reduction – clustering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D8F2BBB0-62C1-8B27-690C-71E9EF3DEF21}"/>
              </a:ext>
            </a:extLst>
          </p:cNvPr>
          <p:cNvSpPr txBox="1">
            <a:spLocks noChangeArrowheads="1"/>
          </p:cNvSpPr>
          <p:nvPr/>
        </p:nvSpPr>
        <p:spPr>
          <a:xfrm>
            <a:off x="562547" y="1881171"/>
            <a:ext cx="11269718" cy="4840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Partition data set into clusters, and </a:t>
            </a:r>
            <a:r>
              <a:rPr lang="en-US" alt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store cluster representation only</a:t>
            </a:r>
          </a:p>
          <a:p>
            <a:pPr>
              <a:lnSpc>
                <a:spcPct val="150000"/>
              </a:lnSpc>
            </a:pPr>
            <a:r>
              <a:rPr lang="en-US" alt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Quality of clusters measured by their diameter (max distance between any two objects in the cluster) or centroid distance (avg. distance of each cluster object from its centroid)</a:t>
            </a:r>
          </a:p>
          <a:p>
            <a:pPr>
              <a:lnSpc>
                <a:spcPct val="150000"/>
              </a:lnSpc>
            </a:pPr>
            <a:r>
              <a:rPr lang="en-US" alt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Can be very effective if data is clustered but not if data is “smeared”</a:t>
            </a:r>
          </a:p>
          <a:p>
            <a:pPr>
              <a:lnSpc>
                <a:spcPct val="150000"/>
              </a:lnSpc>
            </a:pPr>
            <a:r>
              <a:rPr lang="en-US" alt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Can have hierarchical clustering (possibly stored in multi-dimensional index tree structures (B+-tree, R-tree, quad-tree, etc))</a:t>
            </a:r>
          </a:p>
        </p:txBody>
      </p:sp>
    </p:spTree>
    <p:extLst>
      <p:ext uri="{BB962C8B-B14F-4D97-AF65-F5344CB8AC3E}">
        <p14:creationId xmlns:p14="http://schemas.microsoft.com/office/powerpoint/2010/main" val="4819792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A28051D-FE5F-564E-A0DD-1FE108994B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4773" y="1617758"/>
            <a:ext cx="5187227" cy="218452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A17F531-07E8-BD4D-B69C-89815AD29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1269718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Data reduction – </a:t>
            </a:r>
            <a:r>
              <a:rPr lang="en-US" altLang="en-US" b="1" dirty="0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numerosity reduction (4)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46AFE6-54B0-AC40-A6E7-3240B667E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9462D-D873-47C0-B287-693A0FDAC09B}" type="slidenum">
              <a:rPr lang="zh-CN" altLang="en-US" smtClean="0">
                <a:latin typeface="Calibri" panose="020F0502020204030204" pitchFamily="34" charset="0"/>
                <a:cs typeface="Calibri" panose="020F0502020204030204" pitchFamily="34" charset="0"/>
              </a:rPr>
              <a:t>35</a:t>
            </a:fld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C7D6C50C-BD23-9368-78B3-D047CEB5AECA}"/>
              </a:ext>
            </a:extLst>
          </p:cNvPr>
          <p:cNvSpPr txBox="1">
            <a:spLocks noChangeArrowheads="1"/>
          </p:cNvSpPr>
          <p:nvPr/>
        </p:nvSpPr>
        <p:spPr>
          <a:xfrm>
            <a:off x="838200" y="1190056"/>
            <a:ext cx="10994065" cy="691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altLang="en-US" sz="3200" b="1" dirty="0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Numerosity reduction – sampling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C0A4C444-0D1F-1033-4764-69342B6CFBA2}"/>
              </a:ext>
            </a:extLst>
          </p:cNvPr>
          <p:cNvSpPr txBox="1">
            <a:spLocks noChangeArrowheads="1"/>
          </p:cNvSpPr>
          <p:nvPr/>
        </p:nvSpPr>
        <p:spPr>
          <a:xfrm>
            <a:off x="838200" y="1881171"/>
            <a:ext cx="10896600" cy="40560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Choose a </a:t>
            </a:r>
            <a:r>
              <a:rPr lang="en-US" alt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representative</a:t>
            </a:r>
            <a:r>
              <a:rPr lang="en-US" alt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subset of the data</a:t>
            </a:r>
          </a:p>
          <a:p>
            <a:pPr>
              <a:lnSpc>
                <a:spcPct val="150000"/>
              </a:lnSpc>
            </a:pPr>
            <a:r>
              <a:rPr lang="en-US" alt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Develop adaptive sampling methods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Stratified sampling: 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Approximate the </a:t>
            </a:r>
            <a:r>
              <a:rPr lang="en-US" altLang="en-US" sz="26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percentage of each class</a:t>
            </a:r>
            <a:r>
              <a:rPr lang="en-US" alt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(or subpopulation of interest) in the overall database 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Used in conjunction with </a:t>
            </a:r>
            <a:r>
              <a:rPr lang="en-US" altLang="en-US" sz="26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skewed data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en-US" sz="2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43676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7F531-07E8-BD4D-B69C-89815AD29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1269718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Data discretization (1)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46AFE6-54B0-AC40-A6E7-3240B667E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9462D-D873-47C0-B287-693A0FDAC09B}" type="slidenum">
              <a:rPr lang="zh-CN" altLang="en-US" smtClean="0">
                <a:latin typeface="Calibri" panose="020F0502020204030204" pitchFamily="34" charset="0"/>
                <a:cs typeface="Calibri" panose="020F0502020204030204" pitchFamily="34" charset="0"/>
              </a:rPr>
              <a:t>36</a:t>
            </a:fld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42E20608-0D96-9E14-3FE7-86EC5C4DF034}"/>
              </a:ext>
            </a:extLst>
          </p:cNvPr>
          <p:cNvSpPr txBox="1">
            <a:spLocks noChangeArrowheads="1"/>
          </p:cNvSpPr>
          <p:nvPr/>
        </p:nvSpPr>
        <p:spPr>
          <a:xfrm>
            <a:off x="838200" y="1204912"/>
            <a:ext cx="10820400" cy="5334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Three types of attributes: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Nominal — values from an unordered set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Ordinal — values from an ordered set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Continuous — real numbers</a:t>
            </a:r>
          </a:p>
          <a:p>
            <a:pPr>
              <a:lnSpc>
                <a:spcPct val="150000"/>
              </a:lnSpc>
            </a:pPr>
            <a:r>
              <a:rPr lang="en-US" alt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Discretization/Quantization: 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Divide the range of a continuous attribute into intervals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Some classification algorithms only accept categorical attributes.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Reduce data size by discretization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Prepare for further analysis</a:t>
            </a:r>
          </a:p>
        </p:txBody>
      </p:sp>
    </p:spTree>
    <p:extLst>
      <p:ext uri="{BB962C8B-B14F-4D97-AF65-F5344CB8AC3E}">
        <p14:creationId xmlns:p14="http://schemas.microsoft.com/office/powerpoint/2010/main" val="141621511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7F531-07E8-BD4D-B69C-89815AD29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1269718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Data discretization (2)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46AFE6-54B0-AC40-A6E7-3240B667E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9462D-D873-47C0-B287-693A0FDAC09B}" type="slidenum">
              <a:rPr lang="zh-CN" altLang="en-US" smtClean="0">
                <a:latin typeface="Calibri" panose="020F0502020204030204" pitchFamily="34" charset="0"/>
                <a:cs typeface="Calibri" panose="020F0502020204030204" pitchFamily="34" charset="0"/>
              </a:rPr>
              <a:t>37</a:t>
            </a:fld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C5B91D78-D6C9-6A06-E0E5-6A9354E1AB49}"/>
              </a:ext>
            </a:extLst>
          </p:cNvPr>
          <p:cNvSpPr txBox="1">
            <a:spLocks noChangeArrowheads="1"/>
          </p:cNvSpPr>
          <p:nvPr/>
        </p:nvSpPr>
        <p:spPr>
          <a:xfrm>
            <a:off x="838200" y="1026041"/>
            <a:ext cx="10878879" cy="4572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Discretization 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Reduce the number of values for a given continuous attribute by dividing the range of the attribute into intervals. Interval labels can then be used to replace actual data values.</a:t>
            </a:r>
          </a:p>
          <a:p>
            <a:pPr>
              <a:lnSpc>
                <a:spcPct val="150000"/>
              </a:lnSpc>
            </a:pPr>
            <a:r>
              <a:rPr lang="en-US" alt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Concept Hierarchies 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Reduce the data by collecting and replacing low level concepts (such as numeric values for the attribute age) by higher level concepts (such as young, middle-aged, or senior).</a:t>
            </a:r>
          </a:p>
        </p:txBody>
      </p:sp>
    </p:spTree>
    <p:extLst>
      <p:ext uri="{BB962C8B-B14F-4D97-AF65-F5344CB8AC3E}">
        <p14:creationId xmlns:p14="http://schemas.microsoft.com/office/powerpoint/2010/main" val="27967184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7F531-07E8-BD4D-B69C-89815AD29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1269718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Data discretization (3)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46AFE6-54B0-AC40-A6E7-3240B667E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9462D-D873-47C0-B287-693A0FDAC09B}" type="slidenum">
              <a:rPr lang="zh-CN" altLang="en-US" smtClean="0">
                <a:latin typeface="Calibri" panose="020F0502020204030204" pitchFamily="34" charset="0"/>
                <a:cs typeface="Calibri" panose="020F0502020204030204" pitchFamily="34" charset="0"/>
              </a:rPr>
              <a:t>38</a:t>
            </a:fld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7003C754-8609-1C80-8CA9-754374F8E2FC}"/>
              </a:ext>
            </a:extLst>
          </p:cNvPr>
          <p:cNvSpPr txBox="1">
            <a:spLocks noChangeArrowheads="1"/>
          </p:cNvSpPr>
          <p:nvPr/>
        </p:nvSpPr>
        <p:spPr>
          <a:xfrm>
            <a:off x="838200" y="1689368"/>
            <a:ext cx="9851065" cy="4572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70000"/>
              </a:lnSpc>
              <a:buFont typeface="+mj-lt"/>
              <a:buAutoNum type="arabicPeriod"/>
            </a:pPr>
            <a:r>
              <a:rPr lang="en-US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Hierarchical and recursive decomposition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 using:</a:t>
            </a:r>
          </a:p>
          <a:p>
            <a:pPr lvl="1"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en-US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Binning (data smoothing)</a:t>
            </a:r>
          </a:p>
          <a:p>
            <a:pPr lvl="1"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en-US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Histogram analysis (numerosity reduction) </a:t>
            </a:r>
          </a:p>
          <a:p>
            <a:pPr lvl="1"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en-US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Clustering analysis (numerosity reduction)</a:t>
            </a:r>
          </a:p>
          <a:p>
            <a:pPr marL="514350" indent="-514350">
              <a:lnSpc>
                <a:spcPct val="170000"/>
              </a:lnSpc>
              <a:buFont typeface="+mj-lt"/>
              <a:buAutoNum type="arabicPeriod"/>
            </a:pPr>
            <a:r>
              <a:rPr lang="en-US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Entropy-based discretization</a:t>
            </a:r>
          </a:p>
          <a:p>
            <a:pPr marL="514350" indent="-514350">
              <a:lnSpc>
                <a:spcPct val="170000"/>
              </a:lnSpc>
              <a:buFont typeface="+mj-lt"/>
              <a:buAutoNum type="arabicPeriod"/>
            </a:pPr>
            <a:r>
              <a:rPr lang="en-US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Segmentation by natural partitioning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10AC9E25-F121-01E1-D493-B364257DB572}"/>
              </a:ext>
            </a:extLst>
          </p:cNvPr>
          <p:cNvSpPr txBox="1">
            <a:spLocks noChangeArrowheads="1"/>
          </p:cNvSpPr>
          <p:nvPr/>
        </p:nvSpPr>
        <p:spPr>
          <a:xfrm>
            <a:off x="838200" y="938079"/>
            <a:ext cx="1173966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Discretization and concept hierarchy generation for </a:t>
            </a:r>
            <a:r>
              <a:rPr lang="en-US" alt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numeric data</a:t>
            </a:r>
          </a:p>
        </p:txBody>
      </p:sp>
    </p:spTree>
    <p:extLst>
      <p:ext uri="{BB962C8B-B14F-4D97-AF65-F5344CB8AC3E}">
        <p14:creationId xmlns:p14="http://schemas.microsoft.com/office/powerpoint/2010/main" val="351590393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7F531-07E8-BD4D-B69C-89815AD29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2338"/>
            <a:ext cx="11269718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Data discretization (4)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46AFE6-54B0-AC40-A6E7-3240B667E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9462D-D873-47C0-B287-693A0FDAC09B}" type="slidenum">
              <a:rPr lang="zh-CN" altLang="en-US" smtClean="0">
                <a:latin typeface="Calibri" panose="020F0502020204030204" pitchFamily="34" charset="0"/>
                <a:cs typeface="Calibri" panose="020F0502020204030204" pitchFamily="34" charset="0"/>
              </a:rPr>
              <a:t>39</a:t>
            </a:fld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B81DE6B5-4BB2-00E3-DFD4-C1A72FC8B70F}"/>
              </a:ext>
            </a:extLst>
          </p:cNvPr>
          <p:cNvSpPr txBox="1">
            <a:spLocks noChangeArrowheads="1"/>
          </p:cNvSpPr>
          <p:nvPr/>
        </p:nvSpPr>
        <p:spPr>
          <a:xfrm>
            <a:off x="341128" y="1035915"/>
            <a:ext cx="777240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Entropy-Based Discretization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84827F90-E84C-5BED-0A05-8789C21F5B04}"/>
              </a:ext>
            </a:extLst>
          </p:cNvPr>
          <p:cNvSpPr txBox="1">
            <a:spLocks noChangeArrowheads="1"/>
          </p:cNvSpPr>
          <p:nvPr/>
        </p:nvSpPr>
        <p:spPr>
          <a:xfrm>
            <a:off x="341128" y="1645515"/>
            <a:ext cx="11509744" cy="5867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Given a set of samples S, if S is partitioned into two intervals S1 and S2 using threshold T on the value of attribute A, the </a:t>
            </a:r>
            <a:r>
              <a:rPr lang="en-US" altLang="en-US" sz="2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information gain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resulting from the partitioning is:</a:t>
            </a:r>
          </a:p>
          <a:p>
            <a:pPr>
              <a:buFontTx/>
              <a:buNone/>
            </a:pPr>
            <a:endParaRPr lang="en-US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Tx/>
              <a:buNone/>
            </a:pP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  where the entropy function E for a given set is calculated based on the class distribution of the samples in the set. Given m classes the entropy of S1 is:</a:t>
            </a:r>
          </a:p>
          <a:p>
            <a:pPr>
              <a:buFontTx/>
              <a:buNone/>
            </a:pPr>
            <a:endParaRPr lang="en-US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Tx/>
              <a:buNone/>
            </a:pP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  where pi is the probability of class </a:t>
            </a:r>
            <a:r>
              <a:rPr lang="en-US" alt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in S1. </a:t>
            </a:r>
          </a:p>
          <a:p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threshold that </a:t>
            </a:r>
            <a:r>
              <a:rPr lang="en-US" altLang="en-US" sz="2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maximizes the information gain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over all possible thresholds is selected as a binary discretization.</a:t>
            </a:r>
          </a:p>
          <a:p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process is recursively applied to partitions obtained until some </a:t>
            </a:r>
            <a:r>
              <a:rPr lang="en-US" altLang="en-US" sz="2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stopping criterion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is met, e.g.,</a:t>
            </a:r>
          </a:p>
          <a:p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Experiments show that it may reduce data size and improve classification accuracy</a:t>
            </a:r>
          </a:p>
        </p:txBody>
      </p:sp>
      <p:graphicFrame>
        <p:nvGraphicFramePr>
          <p:cNvPr id="9" name="Object 4">
            <a:extLst>
              <a:ext uri="{FF2B5EF4-FFF2-40B4-BE49-F238E27FC236}">
                <a16:creationId xmlns:a16="http://schemas.microsoft.com/office/drawing/2014/main" id="{A1A2B66E-AA8C-762C-8F5B-222A32360A6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5733441"/>
              </p:ext>
            </p:extLst>
          </p:nvPr>
        </p:nvGraphicFramePr>
        <p:xfrm>
          <a:off x="3974989" y="2344154"/>
          <a:ext cx="3341480" cy="6193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171520" imgH="457200" progId="Equation.3">
                  <p:embed/>
                </p:oleObj>
              </mc:Choice>
              <mc:Fallback>
                <p:oleObj name="Equation" r:id="rId3" imgW="2171520" imgH="457200" progId="Equation.3">
                  <p:embed/>
                  <p:pic>
                    <p:nvPicPr>
                      <p:cNvPr id="52228" name="Object 4">
                        <a:extLst>
                          <a:ext uri="{FF2B5EF4-FFF2-40B4-BE49-F238E27FC236}">
                            <a16:creationId xmlns:a16="http://schemas.microsoft.com/office/drawing/2014/main" id="{1CC62AB2-6C8D-2B72-B06A-2DC4F3DA032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4989" y="2344154"/>
                        <a:ext cx="3341480" cy="6193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7">
            <a:extLst>
              <a:ext uri="{FF2B5EF4-FFF2-40B4-BE49-F238E27FC236}">
                <a16:creationId xmlns:a16="http://schemas.microsoft.com/office/drawing/2014/main" id="{1C1853A4-4F72-4DE9-87DF-60B7C43D351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2915410"/>
              </p:ext>
            </p:extLst>
          </p:nvPr>
        </p:nvGraphicFramePr>
        <p:xfrm>
          <a:off x="4577843" y="3550597"/>
          <a:ext cx="2135772" cy="6193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485720" imgH="431640" progId="Equation.3">
                  <p:embed/>
                </p:oleObj>
              </mc:Choice>
              <mc:Fallback>
                <p:oleObj name="Equation" r:id="rId5" imgW="1485720" imgH="431640" progId="Equation.3">
                  <p:embed/>
                  <p:pic>
                    <p:nvPicPr>
                      <p:cNvPr id="52231" name="Object 7">
                        <a:extLst>
                          <a:ext uri="{FF2B5EF4-FFF2-40B4-BE49-F238E27FC236}">
                            <a16:creationId xmlns:a16="http://schemas.microsoft.com/office/drawing/2014/main" id="{4B2E5422-0230-C2B5-4EE2-34FF215EED1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7843" y="3550597"/>
                        <a:ext cx="2135772" cy="6193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5">
            <a:extLst>
              <a:ext uri="{FF2B5EF4-FFF2-40B4-BE49-F238E27FC236}">
                <a16:creationId xmlns:a16="http://schemas.microsoft.com/office/drawing/2014/main" id="{A757F57D-D42B-6BB7-772A-7E25C12E0AE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8123399"/>
              </p:ext>
            </p:extLst>
          </p:nvPr>
        </p:nvGraphicFramePr>
        <p:xfrm>
          <a:off x="1885020" y="5763719"/>
          <a:ext cx="2089969" cy="3858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155600" imgH="203040" progId="Equation.3">
                  <p:embed/>
                </p:oleObj>
              </mc:Choice>
              <mc:Fallback>
                <p:oleObj name="Equation" r:id="rId7" imgW="1155600" imgH="203040" progId="Equation.3">
                  <p:embed/>
                  <p:pic>
                    <p:nvPicPr>
                      <p:cNvPr id="52229" name="Object 5">
                        <a:extLst>
                          <a:ext uri="{FF2B5EF4-FFF2-40B4-BE49-F238E27FC236}">
                            <a16:creationId xmlns:a16="http://schemas.microsoft.com/office/drawing/2014/main" id="{C7FEA18E-A0BC-E555-DF48-A6422C53838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5020" y="5763719"/>
                        <a:ext cx="2089969" cy="3858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10116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5FE88147-6301-A447-8D88-671927803B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447" y="3065489"/>
            <a:ext cx="10887158" cy="3655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A17F531-07E8-BD4D-B69C-89815AD29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2282" y="61155"/>
            <a:ext cx="11269718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Dirty data example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46AFE6-54B0-AC40-A6E7-3240B667E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9462D-D873-47C0-B287-693A0FDAC09B}" type="slidenum">
              <a:rPr lang="zh-CN" altLang="en-US" smtClean="0">
                <a:latin typeface="Calibri" panose="020F0502020204030204" pitchFamily="34" charset="0"/>
                <a:cs typeface="Calibri" panose="020F0502020204030204" pitchFamily="34" charset="0"/>
              </a:rPr>
              <a:t>4</a:t>
            </a:fld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9AD66A07-E2AF-929D-E6F0-2457D699C380}"/>
              </a:ext>
            </a:extLst>
          </p:cNvPr>
          <p:cNvSpPr txBox="1">
            <a:spLocks noChangeArrowheads="1"/>
          </p:cNvSpPr>
          <p:nvPr/>
        </p:nvSpPr>
        <p:spPr>
          <a:xfrm>
            <a:off x="657447" y="1022350"/>
            <a:ext cx="11534553" cy="5334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All of these are commonly seen in the real-world 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(an example of IMBD movie rating data)</a:t>
            </a:r>
            <a:endParaRPr lang="en-US" alt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>
              <a:lnSpc>
                <a:spcPct val="100000"/>
              </a:lnSpc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Zeros or nulls replace missing values</a:t>
            </a:r>
          </a:p>
          <a:p>
            <a:pPr lvl="2">
              <a:lnSpc>
                <a:spcPct val="100000"/>
              </a:lnSpc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Spelling inconsistency (</a:t>
            </a:r>
            <a:r>
              <a:rPr lang="en-US" alt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usa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/USA), errors and noises (meaningless symbols)</a:t>
            </a:r>
          </a:p>
          <a:p>
            <a:pPr lvl="2">
              <a:lnSpc>
                <a:spcPct val="100000"/>
              </a:lnSpc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Rows are duplicated</a:t>
            </a:r>
          </a:p>
          <a:p>
            <a:pPr lvl="2">
              <a:lnSpc>
                <a:spcPct val="100000"/>
              </a:lnSpc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Others: inconsistent date formats (e.g. 10/9/15 vs. 9/10/15), units not specified (kg or pound)</a:t>
            </a:r>
          </a:p>
        </p:txBody>
      </p:sp>
    </p:spTree>
    <p:extLst>
      <p:ext uri="{BB962C8B-B14F-4D97-AF65-F5344CB8AC3E}">
        <p14:creationId xmlns:p14="http://schemas.microsoft.com/office/powerpoint/2010/main" val="230283493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7F531-07E8-BD4D-B69C-89815AD29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2338"/>
            <a:ext cx="11269718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Data discretization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46AFE6-54B0-AC40-A6E7-3240B667E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9462D-D873-47C0-B287-693A0FDAC09B}" type="slidenum">
              <a:rPr lang="zh-CN" altLang="en-US" smtClean="0">
                <a:latin typeface="Calibri" panose="020F0502020204030204" pitchFamily="34" charset="0"/>
                <a:cs typeface="Calibri" panose="020F0502020204030204" pitchFamily="34" charset="0"/>
              </a:rPr>
              <a:t>40</a:t>
            </a:fld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B81DE6B5-4BB2-00E3-DFD4-C1A72FC8B70F}"/>
              </a:ext>
            </a:extLst>
          </p:cNvPr>
          <p:cNvSpPr txBox="1">
            <a:spLocks noChangeArrowheads="1"/>
          </p:cNvSpPr>
          <p:nvPr/>
        </p:nvSpPr>
        <p:spPr>
          <a:xfrm>
            <a:off x="838200" y="1044014"/>
            <a:ext cx="777240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Segmentation by natural partitioning</a:t>
            </a: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ABD9AE5F-770C-2866-01A2-FD6BF04C26CB}"/>
              </a:ext>
            </a:extLst>
          </p:cNvPr>
          <p:cNvSpPr txBox="1">
            <a:spLocks noChangeArrowheads="1"/>
          </p:cNvSpPr>
          <p:nvPr/>
        </p:nvSpPr>
        <p:spPr>
          <a:xfrm>
            <a:off x="461141" y="1653614"/>
            <a:ext cx="11269718" cy="5715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3-4-5 rule can be used to segment numeric data into relatively uniform, “natural” intervals. </a:t>
            </a:r>
          </a:p>
          <a:p>
            <a:pPr>
              <a:lnSpc>
                <a:spcPct val="120000"/>
              </a:lnSpc>
            </a:pPr>
            <a:r>
              <a:rPr lang="en-US" alt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It </a:t>
            </a:r>
            <a:r>
              <a:rPr lang="en-US" alt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partitions</a:t>
            </a:r>
            <a:r>
              <a:rPr lang="en-US" alt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a given range </a:t>
            </a:r>
            <a:r>
              <a:rPr lang="en-US" alt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into 3,4, or 5 equal-width intervals recursively</a:t>
            </a:r>
            <a:r>
              <a:rPr lang="en-US" alt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level-by-level based on the value range of the most significant digit.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If an interval covers 3, 6, 7 or 9 distinct values at the most significant digit, partition the range into 3 </a:t>
            </a:r>
            <a:r>
              <a:rPr lang="en-US" alt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equi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-width intervals.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If it covers 2, 4, or 8 distinct values at the most significant digit, partition the range into 4 intervals.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If it covers 1, 5, or 10 distinct values at the most significant digit, partition the range into 5 intervals.</a:t>
            </a:r>
          </a:p>
        </p:txBody>
      </p:sp>
    </p:spTree>
    <p:extLst>
      <p:ext uri="{BB962C8B-B14F-4D97-AF65-F5344CB8AC3E}">
        <p14:creationId xmlns:p14="http://schemas.microsoft.com/office/powerpoint/2010/main" val="366760318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7F531-07E8-BD4D-B69C-89815AD29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227" y="136525"/>
            <a:ext cx="11269718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Data discretization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46AFE6-54B0-AC40-A6E7-3240B667E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9462D-D873-47C0-B287-693A0FDAC09B}" type="slidenum">
              <a:rPr lang="zh-CN" altLang="en-US" smtClean="0">
                <a:latin typeface="Calibri" panose="020F0502020204030204" pitchFamily="34" charset="0"/>
                <a:cs typeface="Calibri" panose="020F0502020204030204" pitchFamily="34" charset="0"/>
              </a:rPr>
              <a:t>41</a:t>
            </a:fld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10AC9E25-F121-01E1-D493-B364257DB572}"/>
              </a:ext>
            </a:extLst>
          </p:cNvPr>
          <p:cNvSpPr txBox="1">
            <a:spLocks noChangeArrowheads="1"/>
          </p:cNvSpPr>
          <p:nvPr/>
        </p:nvSpPr>
        <p:spPr>
          <a:xfrm>
            <a:off x="603227" y="938079"/>
            <a:ext cx="1173966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Discretization and concept hierarchy generation for </a:t>
            </a:r>
            <a:r>
              <a:rPr lang="en-US" alt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Categorical Data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498502B5-BB26-EDDE-2152-7CB4FA897B3D}"/>
              </a:ext>
            </a:extLst>
          </p:cNvPr>
          <p:cNvSpPr txBox="1">
            <a:spLocks noChangeArrowheads="1"/>
          </p:cNvSpPr>
          <p:nvPr/>
        </p:nvSpPr>
        <p:spPr>
          <a:xfrm>
            <a:off x="603227" y="1860550"/>
            <a:ext cx="11384280" cy="449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Categorical data: </a:t>
            </a:r>
            <a:r>
              <a:rPr lang="en-US" altLang="en-US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 ordering among values</a:t>
            </a:r>
          </a:p>
          <a:p>
            <a:pPr>
              <a:lnSpc>
                <a:spcPct val="150000"/>
              </a:lnSpc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Specification of a partial ordering of attributes </a:t>
            </a:r>
            <a:r>
              <a:rPr lang="en-US" altLang="en-US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explicitly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 at the schema level </a:t>
            </a:r>
            <a:r>
              <a:rPr lang="en-US" altLang="en-US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by users or experts</a:t>
            </a:r>
          </a:p>
          <a:p>
            <a:pPr>
              <a:lnSpc>
                <a:spcPct val="150000"/>
              </a:lnSpc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Specification of a portion of a hierarchy by </a:t>
            </a:r>
            <a:r>
              <a:rPr lang="en-US" altLang="en-US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explicit data grouping</a:t>
            </a:r>
          </a:p>
          <a:p>
            <a:pPr>
              <a:lnSpc>
                <a:spcPct val="150000"/>
              </a:lnSpc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Specification of </a:t>
            </a:r>
            <a:r>
              <a:rPr lang="en-US" altLang="en-US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set of attributes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, but not of their partial ordering</a:t>
            </a:r>
          </a:p>
          <a:p>
            <a:pPr>
              <a:lnSpc>
                <a:spcPct val="150000"/>
              </a:lnSpc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Specification of only </a:t>
            </a:r>
            <a:r>
              <a:rPr lang="en-US" altLang="en-US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partial set of attributes</a:t>
            </a:r>
          </a:p>
        </p:txBody>
      </p:sp>
    </p:spTree>
    <p:extLst>
      <p:ext uri="{BB962C8B-B14F-4D97-AF65-F5344CB8AC3E}">
        <p14:creationId xmlns:p14="http://schemas.microsoft.com/office/powerpoint/2010/main" val="83879334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12973435-11C6-C960-7839-D83A84CD95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276600" y="457200"/>
            <a:ext cx="4821238" cy="609600"/>
          </a:xfrm>
        </p:spPr>
        <p:txBody>
          <a:bodyPr>
            <a:noAutofit/>
          </a:bodyPr>
          <a:lstStyle/>
          <a:p>
            <a:pPr algn="ctr"/>
            <a:r>
              <a:rPr lang="en-US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Summary</a:t>
            </a:r>
          </a:p>
        </p:txBody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228EB970-FD46-744E-4795-A65399C75E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19397" y="1328056"/>
            <a:ext cx="10953206" cy="543850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Data  preparation is a big issue for both warehousing and mining</a:t>
            </a:r>
          </a:p>
          <a:p>
            <a:pPr>
              <a:lnSpc>
                <a:spcPct val="150000"/>
              </a:lnSpc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Data preparation includes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Data cleaning and data integration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Data reduction and feature selection</a:t>
            </a:r>
            <a:endParaRPr lang="en-US" altLang="en-US" sz="2800" dirty="0">
              <a:solidFill>
                <a:schemeClr val="hlin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Discretization</a:t>
            </a:r>
          </a:p>
          <a:p>
            <a:pPr>
              <a:lnSpc>
                <a:spcPct val="150000"/>
              </a:lnSpc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A lot a methods have been developed but still an active area of research</a:t>
            </a:r>
          </a:p>
        </p:txBody>
      </p:sp>
    </p:spTree>
  </p:cSld>
  <p:clrMapOvr>
    <a:masterClrMapping/>
  </p:clrMapOvr>
  <p:transition>
    <p:checker dir="vert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>
            <a:extLst>
              <a:ext uri="{FF2B5EF4-FFF2-40B4-BE49-F238E27FC236}">
                <a16:creationId xmlns:a16="http://schemas.microsoft.com/office/drawing/2014/main" id="{60F51360-9914-41B6-B224-5493085BD686}"/>
              </a:ext>
            </a:extLst>
          </p:cNvPr>
          <p:cNvSpPr/>
          <p:nvPr/>
        </p:nvSpPr>
        <p:spPr>
          <a:xfrm>
            <a:off x="0" y="5318620"/>
            <a:ext cx="12113703" cy="1539380"/>
          </a:xfrm>
          <a:prstGeom prst="rtTriangle">
            <a:avLst/>
          </a:prstGeom>
          <a:gradFill flip="none" rotWithShape="1">
            <a:gsLst>
              <a:gs pos="0">
                <a:srgbClr val="97195B">
                  <a:shade val="30000"/>
                  <a:satMod val="115000"/>
                </a:srgbClr>
              </a:gs>
              <a:gs pos="50000">
                <a:srgbClr val="97195B">
                  <a:shade val="67500"/>
                  <a:satMod val="115000"/>
                </a:srgbClr>
              </a:gs>
              <a:gs pos="100000">
                <a:srgbClr val="97195B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rgbClr val="751C5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 descr="Logo of City University of Hong Kong .svg">
            <a:extLst>
              <a:ext uri="{FF2B5EF4-FFF2-40B4-BE49-F238E27FC236}">
                <a16:creationId xmlns:a16="http://schemas.microsoft.com/office/drawing/2014/main" id="{B7A097E9-F579-431B-97B3-E87E1E7757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7920" y="83698"/>
            <a:ext cx="1996440" cy="1263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EED1BF3-56FD-48E0-8983-C1531BD720F6}"/>
              </a:ext>
            </a:extLst>
          </p:cNvPr>
          <p:cNvSpPr/>
          <p:nvPr/>
        </p:nvSpPr>
        <p:spPr>
          <a:xfrm>
            <a:off x="2236714" y="2967335"/>
            <a:ext cx="77185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Thanks for your attention!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76AA293-C290-4B2F-9255-07991B119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9462D-D873-47C0-B287-693A0FDAC09B}" type="slidenum">
              <a:rPr lang="zh-CN" altLang="en-US" smtClean="0">
                <a:latin typeface="Calibri" panose="020F0502020204030204" pitchFamily="34" charset="0"/>
                <a:cs typeface="Calibri" panose="020F0502020204030204" pitchFamily="34" charset="0"/>
              </a:rPr>
              <a:t>43</a:t>
            </a:fld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12475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DFB52-2B77-B64D-9C10-A9A016A72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724" y="1069456"/>
            <a:ext cx="11166552" cy="3362754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Appendix</a:t>
            </a:r>
            <a:b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1. https://en.wikipedia.org/wiki/Data_cleansing</a:t>
            </a:r>
            <a:br>
              <a:rPr lang="en-US" sz="2800" u="sng" kern="100" dirty="0">
                <a:solidFill>
                  <a:srgbClr val="0563C1"/>
                </a:solidFill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</a:br>
            <a:r>
              <a:rPr lang="en-US" sz="2800" kern="100" dirty="0"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2.https://docs.google.com/presentation/d/1cLSOsGYrzOZo1awGJoaQFQRkYq4shzkGbjXIHBsLS0E/</a:t>
            </a:r>
            <a:r>
              <a:rPr lang="en-US" sz="2800" kern="100" dirty="0" err="1"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htmlpresent</a:t>
            </a:r>
            <a:br>
              <a:rPr lang="en-US" sz="2800" kern="100" dirty="0"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</a:br>
            <a:r>
              <a:rPr lang="en-US" sz="2800" kern="100" dirty="0"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3. http://</a:t>
            </a:r>
            <a:r>
              <a:rPr lang="en-US" sz="2800" kern="100" dirty="0" err="1"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hanj.cs.illinois.edu</a:t>
            </a:r>
            <a:r>
              <a:rPr lang="en-US" sz="2800" kern="100" dirty="0"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/cs412/bk3/03.pdf</a:t>
            </a:r>
            <a:br>
              <a:rPr lang="en-US" sz="2800" kern="100" dirty="0"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</a:b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A59632-DC99-7749-8C78-6B3778F57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9462D-D873-47C0-B287-693A0FDAC09B}" type="slidenum">
              <a:rPr lang="zh-CN" altLang="en-US" smtClean="0">
                <a:latin typeface="Calibri" panose="020F0502020204030204" pitchFamily="34" charset="0"/>
                <a:cs typeface="Calibri" panose="020F0502020204030204" pitchFamily="34" charset="0"/>
              </a:rPr>
              <a:t>44</a:t>
            </a:fld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4377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What is GIGO (garbage in, garbage out)? - Market Business News">
            <a:extLst>
              <a:ext uri="{FF2B5EF4-FFF2-40B4-BE49-F238E27FC236}">
                <a16:creationId xmlns:a16="http://schemas.microsoft.com/office/drawing/2014/main" id="{B1530EBA-4D35-E448-A715-5BEFCA0753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198" y="1257364"/>
            <a:ext cx="6629802" cy="4979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A17F531-07E8-BD4D-B69C-89815AD29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2282" y="61155"/>
            <a:ext cx="11269718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Why data preprocessing - GIGO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46AFE6-54B0-AC40-A6E7-3240B667E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9462D-D873-47C0-B287-693A0FDAC09B}" type="slidenum">
              <a:rPr lang="zh-CN" altLang="en-US" smtClean="0">
                <a:latin typeface="Calibri" panose="020F0502020204030204" pitchFamily="34" charset="0"/>
                <a:cs typeface="Calibri" panose="020F0502020204030204" pitchFamily="34" charset="0"/>
              </a:rPr>
              <a:t>5</a:t>
            </a:fld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9AD66A07-E2AF-929D-E6F0-2457D699C380}"/>
              </a:ext>
            </a:extLst>
          </p:cNvPr>
          <p:cNvSpPr txBox="1">
            <a:spLocks noChangeArrowheads="1"/>
          </p:cNvSpPr>
          <p:nvPr/>
        </p:nvSpPr>
        <p:spPr>
          <a:xfrm>
            <a:off x="657446" y="1079998"/>
            <a:ext cx="4904751" cy="5334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No quality data, no quality mining results</a:t>
            </a:r>
          </a:p>
          <a:p>
            <a:pPr lvl="1">
              <a:lnSpc>
                <a:spcPct val="150000"/>
              </a:lnSpc>
            </a:pPr>
            <a:r>
              <a:rPr lang="en-US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Quality decisions must be based on quality data</a:t>
            </a:r>
          </a:p>
          <a:p>
            <a:pPr lvl="1">
              <a:lnSpc>
                <a:spcPct val="150000"/>
              </a:lnSpc>
            </a:pPr>
            <a:r>
              <a:rPr lang="en-US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Data warehouse needs consistent integration of quality data</a:t>
            </a:r>
          </a:p>
        </p:txBody>
      </p:sp>
    </p:spTree>
    <p:extLst>
      <p:ext uri="{BB962C8B-B14F-4D97-AF65-F5344CB8AC3E}">
        <p14:creationId xmlns:p14="http://schemas.microsoft.com/office/powerpoint/2010/main" val="3532459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7F531-07E8-BD4D-B69C-89815AD29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258" y="221869"/>
            <a:ext cx="10363588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ETL process: </a:t>
            </a:r>
            <a:r>
              <a:rPr lang="en-US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Extract, Transform, and Load 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46AFE6-54B0-AC40-A6E7-3240B667E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9462D-D873-47C0-B287-693A0FDAC09B}" type="slidenum">
              <a:rPr lang="zh-CN" altLang="en-US" smtClean="0">
                <a:latin typeface="Calibri" panose="020F0502020204030204" pitchFamily="34" charset="0"/>
                <a:cs typeface="Calibri" panose="020F0502020204030204" pitchFamily="34" charset="0"/>
              </a:rPr>
              <a:t>6</a:t>
            </a:fld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C2A47BB7-C5DB-F1BA-D6F2-B646AF9BD52C}"/>
              </a:ext>
            </a:extLst>
          </p:cNvPr>
          <p:cNvSpPr txBox="1">
            <a:spLocks noChangeArrowheads="1"/>
          </p:cNvSpPr>
          <p:nvPr/>
        </p:nvSpPr>
        <p:spPr>
          <a:xfrm>
            <a:off x="804729" y="1209454"/>
            <a:ext cx="10582542" cy="55120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</a:pPr>
            <a:r>
              <a:rPr lang="en-US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It’s a three-step data integration process used by organizations to combine and synthesize raw data from multiple data sources into a data warehouse, data lake, data store, relational database or any other application.</a:t>
            </a:r>
            <a:endParaRPr lang="en-US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146" name="Picture 2" descr="What is ETL? (Extract Transform Load) | Informatica Hong Kong">
            <a:extLst>
              <a:ext uri="{FF2B5EF4-FFF2-40B4-BE49-F238E27FC236}">
                <a16:creationId xmlns:a16="http://schemas.microsoft.com/office/drawing/2014/main" id="{53963AE5-6A29-974A-968C-2E9BB1AE66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1670" y="3087688"/>
            <a:ext cx="7228659" cy="3548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169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7F531-07E8-BD4D-B69C-89815AD29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1869"/>
            <a:ext cx="8468152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Major tasks in data preprocessing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46AFE6-54B0-AC40-A6E7-3240B667E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9462D-D873-47C0-B287-693A0FDAC09B}" type="slidenum">
              <a:rPr lang="zh-CN" altLang="en-US" smtClean="0">
                <a:latin typeface="Calibri" panose="020F0502020204030204" pitchFamily="34" charset="0"/>
                <a:cs typeface="Calibri" panose="020F0502020204030204" pitchFamily="34" charset="0"/>
              </a:rPr>
              <a:t>7</a:t>
            </a:fld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C2A47BB7-C5DB-F1BA-D6F2-B646AF9BD52C}"/>
              </a:ext>
            </a:extLst>
          </p:cNvPr>
          <p:cNvSpPr txBox="1">
            <a:spLocks noChangeArrowheads="1"/>
          </p:cNvSpPr>
          <p:nvPr/>
        </p:nvSpPr>
        <p:spPr>
          <a:xfrm>
            <a:off x="710879" y="1217453"/>
            <a:ext cx="6257081" cy="55120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Data cleaning: </a:t>
            </a: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Fill in missing values, smooth noisy data, identify or remove outliers, and resolve inconsistencies.</a:t>
            </a:r>
          </a:p>
          <a:p>
            <a:pPr>
              <a:lnSpc>
                <a:spcPct val="150000"/>
              </a:lnSpc>
            </a:pPr>
            <a:r>
              <a:rPr lang="en-US" alt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Data integration: </a:t>
            </a: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Integration of multiple databases, data cubes, files, or notes.</a:t>
            </a:r>
          </a:p>
          <a:p>
            <a:pPr>
              <a:lnSpc>
                <a:spcPct val="150000"/>
              </a:lnSpc>
            </a:pPr>
            <a:r>
              <a:rPr lang="en-US" alt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Data transformation: </a:t>
            </a: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Normalization (scaling to a specific range), aggregation.</a:t>
            </a:r>
            <a:endParaRPr lang="en-US" alt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Data reduction: </a:t>
            </a: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Obtains reduced representation in volume but produces the same or similar analytical results.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56DD838-E75A-6E4F-8D28-5E38757CEC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0527" y="1111250"/>
            <a:ext cx="4864100" cy="524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467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7F531-07E8-BD4D-B69C-89815AD29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2282" y="61155"/>
            <a:ext cx="11269718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Data cleaning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46AFE6-54B0-AC40-A6E7-3240B667E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9462D-D873-47C0-B287-693A0FDAC09B}" type="slidenum">
              <a:rPr lang="zh-CN" altLang="en-US" smtClean="0">
                <a:latin typeface="Calibri" panose="020F0502020204030204" pitchFamily="34" charset="0"/>
                <a:cs typeface="Calibri" panose="020F0502020204030204" pitchFamily="34" charset="0"/>
              </a:rPr>
              <a:t>8</a:t>
            </a:fld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9AD66A07-E2AF-929D-E6F0-2457D699C380}"/>
              </a:ext>
            </a:extLst>
          </p:cNvPr>
          <p:cNvSpPr txBox="1">
            <a:spLocks noChangeArrowheads="1"/>
          </p:cNvSpPr>
          <p:nvPr/>
        </p:nvSpPr>
        <p:spPr>
          <a:xfrm>
            <a:off x="922282" y="1128676"/>
            <a:ext cx="11534553" cy="5334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What is data cleaning?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The process of transforming raw data to facilitate subsequent analysis.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Major tasks</a:t>
            </a:r>
          </a:p>
          <a:p>
            <a:pPr>
              <a:lnSpc>
                <a:spcPct val="150000"/>
              </a:lnSpc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Fill in missing values</a:t>
            </a:r>
          </a:p>
          <a:p>
            <a:pPr>
              <a:lnSpc>
                <a:spcPct val="150000"/>
              </a:lnSpc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Identify outliers and smooth out noisy data</a:t>
            </a:r>
          </a:p>
          <a:p>
            <a:pPr>
              <a:lnSpc>
                <a:spcPct val="150000"/>
              </a:lnSpc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Correct inconsistent data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Example: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 filling in missing values in blood test.</a:t>
            </a:r>
          </a:p>
        </p:txBody>
      </p:sp>
    </p:spTree>
    <p:extLst>
      <p:ext uri="{BB962C8B-B14F-4D97-AF65-F5344CB8AC3E}">
        <p14:creationId xmlns:p14="http://schemas.microsoft.com/office/powerpoint/2010/main" val="37128183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7F531-07E8-BD4D-B69C-89815AD29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2282" y="61155"/>
            <a:ext cx="11269718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Data cleaning – missing data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46AFE6-54B0-AC40-A6E7-3240B667E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9462D-D873-47C0-B287-693A0FDAC09B}" type="slidenum">
              <a:rPr lang="zh-CN" altLang="en-US" smtClean="0">
                <a:latin typeface="Calibri" panose="020F0502020204030204" pitchFamily="34" charset="0"/>
                <a:cs typeface="Calibri" panose="020F0502020204030204" pitchFamily="34" charset="0"/>
              </a:rPr>
              <a:t>9</a:t>
            </a:fld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0DDCFC0C-5D1D-3A3A-8AE8-52755D90F460}"/>
              </a:ext>
            </a:extLst>
          </p:cNvPr>
          <p:cNvSpPr txBox="1">
            <a:spLocks noChangeArrowheads="1"/>
          </p:cNvSpPr>
          <p:nvPr/>
        </p:nvSpPr>
        <p:spPr>
          <a:xfrm>
            <a:off x="638991" y="1253441"/>
            <a:ext cx="10914017" cy="51029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Data is not always available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Many tuples have no recorded value for several attributes, such as customer income in sales data</a:t>
            </a:r>
          </a:p>
          <a:p>
            <a:pPr>
              <a:lnSpc>
                <a:spcPct val="100000"/>
              </a:lnSpc>
            </a:pPr>
            <a:r>
              <a:rPr lang="en-US" alt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Missing data may be due to 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equipment malfunction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inconsistent with other recorded data and thus deleted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data not entered due to misunderstanding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certain data may not be considered important at the time of entry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not register history or changes of the data</a:t>
            </a:r>
          </a:p>
          <a:p>
            <a:pPr>
              <a:lnSpc>
                <a:spcPct val="100000"/>
              </a:lnSpc>
            </a:pPr>
            <a:r>
              <a:rPr lang="en-US" alt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Missing data may need to be inferred</a:t>
            </a:r>
          </a:p>
        </p:txBody>
      </p:sp>
    </p:spTree>
    <p:extLst>
      <p:ext uri="{BB962C8B-B14F-4D97-AF65-F5344CB8AC3E}">
        <p14:creationId xmlns:p14="http://schemas.microsoft.com/office/powerpoint/2010/main" val="8742037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8574</TotalTime>
  <Words>2964</Words>
  <Application>Microsoft Macintosh PowerPoint</Application>
  <PresentationFormat>Widescreen</PresentationFormat>
  <Paragraphs>386</Paragraphs>
  <Slides>44</Slides>
  <Notes>39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3" baseType="lpstr">
      <vt:lpstr>等线</vt:lpstr>
      <vt:lpstr>等线 Light</vt:lpstr>
      <vt:lpstr>Arial</vt:lpstr>
      <vt:lpstr>Arial</vt:lpstr>
      <vt:lpstr>Calibri</vt:lpstr>
      <vt:lpstr>Times New Roman</vt:lpstr>
      <vt:lpstr>Wingdings</vt:lpstr>
      <vt:lpstr>Office Theme</vt:lpstr>
      <vt:lpstr>Equation</vt:lpstr>
      <vt:lpstr>Lecture 3:  Data Preprocessing</vt:lpstr>
      <vt:lpstr>Outline</vt:lpstr>
      <vt:lpstr>Why data preprocessing - dirty data</vt:lpstr>
      <vt:lpstr>Dirty data example</vt:lpstr>
      <vt:lpstr>Why data preprocessing - GIGO</vt:lpstr>
      <vt:lpstr>ETL process: Extract, Transform, and Load </vt:lpstr>
      <vt:lpstr>Major tasks in data preprocessing</vt:lpstr>
      <vt:lpstr>Data cleaning</vt:lpstr>
      <vt:lpstr>Data cleaning – missing data</vt:lpstr>
      <vt:lpstr>Data cleaning – handling missing data</vt:lpstr>
      <vt:lpstr>Data cleaning – example of handling missing data</vt:lpstr>
      <vt:lpstr>Data cleaning – noisy data</vt:lpstr>
      <vt:lpstr>Data cleaning – handling noisy data</vt:lpstr>
      <vt:lpstr>Data cleaning – equal-width data binning</vt:lpstr>
      <vt:lpstr>Data cleaning – equal-depth data binning</vt:lpstr>
      <vt:lpstr>Data cleaning – examples of data binning</vt:lpstr>
      <vt:lpstr>Data cleaning – binning methods for data smoothing</vt:lpstr>
      <vt:lpstr>Data cleaning – clustering &amp; regression</vt:lpstr>
      <vt:lpstr>Binning vs. clustering </vt:lpstr>
      <vt:lpstr>Data cleaning – handling inconsistent data</vt:lpstr>
      <vt:lpstr>Data integration</vt:lpstr>
      <vt:lpstr>Data integration – handling redundant data</vt:lpstr>
      <vt:lpstr>Data transformation (1)</vt:lpstr>
      <vt:lpstr>Data transformation (2)</vt:lpstr>
      <vt:lpstr>Data transformation – normalization</vt:lpstr>
      <vt:lpstr>A useful tool: Regular expressions (Regex)</vt:lpstr>
      <vt:lpstr>Data reduction</vt:lpstr>
      <vt:lpstr>Data reduction strategies</vt:lpstr>
      <vt:lpstr>Data reduction – dimensionality reduction</vt:lpstr>
      <vt:lpstr>Data reduction – data compression</vt:lpstr>
      <vt:lpstr>Data reduction – data compression</vt:lpstr>
      <vt:lpstr>Data reduction – numerosity reduction (1)</vt:lpstr>
      <vt:lpstr>Data reduction – numerosity reduction (2)</vt:lpstr>
      <vt:lpstr>Data reduction – numerosity reduction (3)</vt:lpstr>
      <vt:lpstr>Data reduction – numerosity reduction (4)</vt:lpstr>
      <vt:lpstr>Data discretization (1)</vt:lpstr>
      <vt:lpstr>Data discretization (2)</vt:lpstr>
      <vt:lpstr>Data discretization (3)</vt:lpstr>
      <vt:lpstr>Data discretization (4)</vt:lpstr>
      <vt:lpstr>Data discretization</vt:lpstr>
      <vt:lpstr>Data discretization</vt:lpstr>
      <vt:lpstr>Summary</vt:lpstr>
      <vt:lpstr>PowerPoint Presentation</vt:lpstr>
      <vt:lpstr>Appendix 1. https://en.wikipedia.org/wiki/Data_cleansing 2.https://docs.google.com/presentation/d/1cLSOsGYrzOZo1awGJoaQFQRkYq4shzkGbjXIHBsLS0E/htmlpresent 3. http://hanj.cs.illinois.edu/cs412/bk3/03.pdf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LIU Shuqi</dc:creator>
  <cp:lastModifiedBy>Yifan 张祎凡</cp:lastModifiedBy>
  <cp:revision>797</cp:revision>
  <dcterms:created xsi:type="dcterms:W3CDTF">2021-10-14T03:39:06Z</dcterms:created>
  <dcterms:modified xsi:type="dcterms:W3CDTF">2025-01-15T03:22:33Z</dcterms:modified>
</cp:coreProperties>
</file>