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8" r:id="rId1"/>
  </p:sldMasterIdLst>
  <p:notesMasterIdLst>
    <p:notesMasterId r:id="rId55"/>
  </p:notesMasterIdLst>
  <p:sldIdLst>
    <p:sldId id="256" r:id="rId2"/>
    <p:sldId id="306" r:id="rId3"/>
    <p:sldId id="320" r:id="rId4"/>
    <p:sldId id="321" r:id="rId5"/>
    <p:sldId id="366" r:id="rId6"/>
    <p:sldId id="367" r:id="rId7"/>
    <p:sldId id="368" r:id="rId8"/>
    <p:sldId id="369" r:id="rId9"/>
    <p:sldId id="370" r:id="rId10"/>
    <p:sldId id="322" r:id="rId11"/>
    <p:sldId id="323" r:id="rId12"/>
    <p:sldId id="324" r:id="rId13"/>
    <p:sldId id="371"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338" r:id="rId27"/>
    <p:sldId id="340" r:id="rId28"/>
    <p:sldId id="341" r:id="rId29"/>
    <p:sldId id="343" r:id="rId30"/>
    <p:sldId id="344" r:id="rId31"/>
    <p:sldId id="345" r:id="rId32"/>
    <p:sldId id="348" r:id="rId33"/>
    <p:sldId id="346" r:id="rId34"/>
    <p:sldId id="347"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293" r:id="rId53"/>
    <p:sldId id="318" r:id="rId5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柯 雅心" initials="柯" lastIdx="2" clrIdx="0">
    <p:extLst>
      <p:ext uri="{19B8F6BF-5375-455C-9EA6-DF929625EA0E}">
        <p15:presenceInfo xmlns:p15="http://schemas.microsoft.com/office/powerpoint/2012/main" userId="92cf7aa04da3779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51C50"/>
    <a:srgbClr val="C42772"/>
    <a:srgbClr val="97195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6" autoAdjust="0"/>
    <p:restoredTop sz="93288" autoAdjust="0"/>
  </p:normalViewPr>
  <p:slideViewPr>
    <p:cSldViewPr snapToGrid="0">
      <p:cViewPr varScale="1">
        <p:scale>
          <a:sx n="118" d="100"/>
          <a:sy n="118" d="100"/>
        </p:scale>
        <p:origin x="6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B521D-DBAA-43D9-9072-84B706BE836A}" type="datetimeFigureOut">
              <a:rPr lang="zh-CN" altLang="en-US" smtClean="0"/>
              <a:t>2025/2/25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839FD7-10F0-4285-9007-02347AB7E002}" type="slidenum">
              <a:rPr lang="zh-CN" altLang="en-US" smtClean="0"/>
              <a:t>‹#›</a:t>
            </a:fld>
            <a:endParaRPr lang="zh-CN" altLang="en-US"/>
          </a:p>
        </p:txBody>
      </p:sp>
    </p:spTree>
    <p:extLst>
      <p:ext uri="{BB962C8B-B14F-4D97-AF65-F5344CB8AC3E}">
        <p14:creationId xmlns:p14="http://schemas.microsoft.com/office/powerpoint/2010/main" val="3063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3</a:t>
            </a:fld>
            <a:endParaRPr lang="zh-CN" altLang="en-US"/>
          </a:p>
        </p:txBody>
      </p:sp>
    </p:spTree>
    <p:extLst>
      <p:ext uri="{BB962C8B-B14F-4D97-AF65-F5344CB8AC3E}">
        <p14:creationId xmlns:p14="http://schemas.microsoft.com/office/powerpoint/2010/main" val="29200809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12</a:t>
            </a:fld>
            <a:endParaRPr lang="zh-CN" altLang="en-US"/>
          </a:p>
        </p:txBody>
      </p:sp>
    </p:spTree>
    <p:extLst>
      <p:ext uri="{BB962C8B-B14F-4D97-AF65-F5344CB8AC3E}">
        <p14:creationId xmlns:p14="http://schemas.microsoft.com/office/powerpoint/2010/main" val="1073987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13</a:t>
            </a:fld>
            <a:endParaRPr lang="zh-CN" altLang="en-US"/>
          </a:p>
        </p:txBody>
      </p:sp>
    </p:spTree>
    <p:extLst>
      <p:ext uri="{BB962C8B-B14F-4D97-AF65-F5344CB8AC3E}">
        <p14:creationId xmlns:p14="http://schemas.microsoft.com/office/powerpoint/2010/main" val="735459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14</a:t>
            </a:fld>
            <a:endParaRPr lang="zh-CN" altLang="en-US"/>
          </a:p>
        </p:txBody>
      </p:sp>
    </p:spTree>
    <p:extLst>
      <p:ext uri="{BB962C8B-B14F-4D97-AF65-F5344CB8AC3E}">
        <p14:creationId xmlns:p14="http://schemas.microsoft.com/office/powerpoint/2010/main" val="1151633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15</a:t>
            </a:fld>
            <a:endParaRPr lang="zh-CN" altLang="en-US"/>
          </a:p>
        </p:txBody>
      </p:sp>
    </p:spTree>
    <p:extLst>
      <p:ext uri="{BB962C8B-B14F-4D97-AF65-F5344CB8AC3E}">
        <p14:creationId xmlns:p14="http://schemas.microsoft.com/office/powerpoint/2010/main" val="3831182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16</a:t>
            </a:fld>
            <a:endParaRPr lang="zh-CN" altLang="en-US"/>
          </a:p>
        </p:txBody>
      </p:sp>
    </p:spTree>
    <p:extLst>
      <p:ext uri="{BB962C8B-B14F-4D97-AF65-F5344CB8AC3E}">
        <p14:creationId xmlns:p14="http://schemas.microsoft.com/office/powerpoint/2010/main" val="1501099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https://www.brainkart.com/article/Files-of-Ordered-Records-%28Sorted-Files%29_11515/</a:t>
            </a:r>
          </a:p>
        </p:txBody>
      </p:sp>
      <p:sp>
        <p:nvSpPr>
          <p:cNvPr id="4" name="灯片编号占位符 3"/>
          <p:cNvSpPr>
            <a:spLocks noGrp="1"/>
          </p:cNvSpPr>
          <p:nvPr>
            <p:ph type="sldNum" sz="quarter" idx="5"/>
          </p:nvPr>
        </p:nvSpPr>
        <p:spPr/>
        <p:txBody>
          <a:bodyPr/>
          <a:lstStyle/>
          <a:p>
            <a:fld id="{B6839FD7-10F0-4285-9007-02347AB7E002}" type="slidenum">
              <a:rPr lang="zh-CN" altLang="en-US" smtClean="0"/>
              <a:t>17</a:t>
            </a:fld>
            <a:endParaRPr lang="zh-CN" altLang="en-US"/>
          </a:p>
        </p:txBody>
      </p:sp>
    </p:spTree>
    <p:extLst>
      <p:ext uri="{BB962C8B-B14F-4D97-AF65-F5344CB8AC3E}">
        <p14:creationId xmlns:p14="http://schemas.microsoft.com/office/powerpoint/2010/main" val="34356028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18</a:t>
            </a:fld>
            <a:endParaRPr lang="zh-CN" altLang="en-US"/>
          </a:p>
        </p:txBody>
      </p:sp>
    </p:spTree>
    <p:extLst>
      <p:ext uri="{BB962C8B-B14F-4D97-AF65-F5344CB8AC3E}">
        <p14:creationId xmlns:p14="http://schemas.microsoft.com/office/powerpoint/2010/main" val="1566835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19</a:t>
            </a:fld>
            <a:endParaRPr lang="zh-CN" altLang="en-US"/>
          </a:p>
        </p:txBody>
      </p:sp>
    </p:spTree>
    <p:extLst>
      <p:ext uri="{BB962C8B-B14F-4D97-AF65-F5344CB8AC3E}">
        <p14:creationId xmlns:p14="http://schemas.microsoft.com/office/powerpoint/2010/main" val="527363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https://www.brainkart.com/article/External-Hashing-for-Disk-Files_11518/</a:t>
            </a:r>
          </a:p>
        </p:txBody>
      </p:sp>
      <p:sp>
        <p:nvSpPr>
          <p:cNvPr id="4" name="灯片编号占位符 3"/>
          <p:cNvSpPr>
            <a:spLocks noGrp="1"/>
          </p:cNvSpPr>
          <p:nvPr>
            <p:ph type="sldNum" sz="quarter" idx="5"/>
          </p:nvPr>
        </p:nvSpPr>
        <p:spPr/>
        <p:txBody>
          <a:bodyPr/>
          <a:lstStyle/>
          <a:p>
            <a:fld id="{B6839FD7-10F0-4285-9007-02347AB7E002}" type="slidenum">
              <a:rPr lang="zh-CN" altLang="en-US" smtClean="0"/>
              <a:t>20</a:t>
            </a:fld>
            <a:endParaRPr lang="zh-CN" altLang="en-US"/>
          </a:p>
        </p:txBody>
      </p:sp>
    </p:spTree>
    <p:extLst>
      <p:ext uri="{BB962C8B-B14F-4D97-AF65-F5344CB8AC3E}">
        <p14:creationId xmlns:p14="http://schemas.microsoft.com/office/powerpoint/2010/main" val="26862168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21</a:t>
            </a:fld>
            <a:endParaRPr lang="zh-CN" altLang="en-US"/>
          </a:p>
        </p:txBody>
      </p:sp>
    </p:spTree>
    <p:extLst>
      <p:ext uri="{BB962C8B-B14F-4D97-AF65-F5344CB8AC3E}">
        <p14:creationId xmlns:p14="http://schemas.microsoft.com/office/powerpoint/2010/main" val="4059488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a:t>
            </a:fld>
            <a:endParaRPr lang="zh-CN" altLang="en-US"/>
          </a:p>
        </p:txBody>
      </p:sp>
    </p:spTree>
    <p:extLst>
      <p:ext uri="{BB962C8B-B14F-4D97-AF65-F5344CB8AC3E}">
        <p14:creationId xmlns:p14="http://schemas.microsoft.com/office/powerpoint/2010/main" val="2055846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https://www.brainkart.com/article/External-Hashing-for-Disk-Files_11518/</a:t>
            </a:r>
          </a:p>
        </p:txBody>
      </p:sp>
      <p:sp>
        <p:nvSpPr>
          <p:cNvPr id="4" name="灯片编号占位符 3"/>
          <p:cNvSpPr>
            <a:spLocks noGrp="1"/>
          </p:cNvSpPr>
          <p:nvPr>
            <p:ph type="sldNum" sz="quarter" idx="5"/>
          </p:nvPr>
        </p:nvSpPr>
        <p:spPr/>
        <p:txBody>
          <a:bodyPr/>
          <a:lstStyle/>
          <a:p>
            <a:fld id="{B6839FD7-10F0-4285-9007-02347AB7E002}" type="slidenum">
              <a:rPr lang="zh-CN" altLang="en-US" smtClean="0"/>
              <a:t>22</a:t>
            </a:fld>
            <a:endParaRPr lang="zh-CN" altLang="en-US"/>
          </a:p>
        </p:txBody>
      </p:sp>
    </p:spTree>
    <p:extLst>
      <p:ext uri="{BB962C8B-B14F-4D97-AF65-F5344CB8AC3E}">
        <p14:creationId xmlns:p14="http://schemas.microsoft.com/office/powerpoint/2010/main" val="3110563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23</a:t>
            </a:fld>
            <a:endParaRPr lang="zh-CN" altLang="en-US"/>
          </a:p>
        </p:txBody>
      </p:sp>
    </p:spTree>
    <p:extLst>
      <p:ext uri="{BB962C8B-B14F-4D97-AF65-F5344CB8AC3E}">
        <p14:creationId xmlns:p14="http://schemas.microsoft.com/office/powerpoint/2010/main" val="20113569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24</a:t>
            </a:fld>
            <a:endParaRPr lang="zh-CN" altLang="en-US"/>
          </a:p>
        </p:txBody>
      </p:sp>
    </p:spTree>
    <p:extLst>
      <p:ext uri="{BB962C8B-B14F-4D97-AF65-F5344CB8AC3E}">
        <p14:creationId xmlns:p14="http://schemas.microsoft.com/office/powerpoint/2010/main" val="29033278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25</a:t>
            </a:fld>
            <a:endParaRPr lang="zh-CN" altLang="en-US"/>
          </a:p>
        </p:txBody>
      </p:sp>
    </p:spTree>
    <p:extLst>
      <p:ext uri="{BB962C8B-B14F-4D97-AF65-F5344CB8AC3E}">
        <p14:creationId xmlns:p14="http://schemas.microsoft.com/office/powerpoint/2010/main" val="548249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26</a:t>
            </a:fld>
            <a:endParaRPr lang="zh-CN" altLang="en-US"/>
          </a:p>
        </p:txBody>
      </p:sp>
    </p:spTree>
    <p:extLst>
      <p:ext uri="{BB962C8B-B14F-4D97-AF65-F5344CB8AC3E}">
        <p14:creationId xmlns:p14="http://schemas.microsoft.com/office/powerpoint/2010/main" val="6358057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27</a:t>
            </a:fld>
            <a:endParaRPr lang="zh-CN" altLang="en-US"/>
          </a:p>
        </p:txBody>
      </p:sp>
    </p:spTree>
    <p:extLst>
      <p:ext uri="{BB962C8B-B14F-4D97-AF65-F5344CB8AC3E}">
        <p14:creationId xmlns:p14="http://schemas.microsoft.com/office/powerpoint/2010/main" val="16779725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https://www.geeksforgeeks.org/indexing-in-databases-set-1/</a:t>
            </a:r>
          </a:p>
        </p:txBody>
      </p:sp>
      <p:sp>
        <p:nvSpPr>
          <p:cNvPr id="4" name="灯片编号占位符 3"/>
          <p:cNvSpPr>
            <a:spLocks noGrp="1"/>
          </p:cNvSpPr>
          <p:nvPr>
            <p:ph type="sldNum" sz="quarter" idx="5"/>
          </p:nvPr>
        </p:nvSpPr>
        <p:spPr/>
        <p:txBody>
          <a:bodyPr/>
          <a:lstStyle/>
          <a:p>
            <a:fld id="{B6839FD7-10F0-4285-9007-02347AB7E002}" type="slidenum">
              <a:rPr lang="zh-CN" altLang="en-US" smtClean="0"/>
              <a:t>28</a:t>
            </a:fld>
            <a:endParaRPr lang="zh-CN" altLang="en-US"/>
          </a:p>
        </p:txBody>
      </p:sp>
    </p:spTree>
    <p:extLst>
      <p:ext uri="{BB962C8B-B14F-4D97-AF65-F5344CB8AC3E}">
        <p14:creationId xmlns:p14="http://schemas.microsoft.com/office/powerpoint/2010/main" val="21437049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29</a:t>
            </a:fld>
            <a:endParaRPr lang="zh-CN" altLang="en-US"/>
          </a:p>
        </p:txBody>
      </p:sp>
    </p:spTree>
    <p:extLst>
      <p:ext uri="{BB962C8B-B14F-4D97-AF65-F5344CB8AC3E}">
        <p14:creationId xmlns:p14="http://schemas.microsoft.com/office/powerpoint/2010/main" val="3277499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https://www.cs.uct.ac.za/mit_notes/database/htmls/chp11.html</a:t>
            </a:r>
          </a:p>
        </p:txBody>
      </p:sp>
      <p:sp>
        <p:nvSpPr>
          <p:cNvPr id="4" name="灯片编号占位符 3"/>
          <p:cNvSpPr>
            <a:spLocks noGrp="1"/>
          </p:cNvSpPr>
          <p:nvPr>
            <p:ph type="sldNum" sz="quarter" idx="5"/>
          </p:nvPr>
        </p:nvSpPr>
        <p:spPr/>
        <p:txBody>
          <a:bodyPr/>
          <a:lstStyle/>
          <a:p>
            <a:fld id="{B6839FD7-10F0-4285-9007-02347AB7E002}" type="slidenum">
              <a:rPr lang="zh-CN" altLang="en-US" smtClean="0"/>
              <a:t>30</a:t>
            </a:fld>
            <a:endParaRPr lang="zh-CN" altLang="en-US"/>
          </a:p>
        </p:txBody>
      </p:sp>
    </p:spTree>
    <p:extLst>
      <p:ext uri="{BB962C8B-B14F-4D97-AF65-F5344CB8AC3E}">
        <p14:creationId xmlns:p14="http://schemas.microsoft.com/office/powerpoint/2010/main" val="38195085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31</a:t>
            </a:fld>
            <a:endParaRPr lang="zh-CN" altLang="en-US"/>
          </a:p>
        </p:txBody>
      </p:sp>
    </p:spTree>
    <p:extLst>
      <p:ext uri="{BB962C8B-B14F-4D97-AF65-F5344CB8AC3E}">
        <p14:creationId xmlns:p14="http://schemas.microsoft.com/office/powerpoint/2010/main" val="4104487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5</a:t>
            </a:fld>
            <a:endParaRPr lang="zh-CN" altLang="en-US"/>
          </a:p>
        </p:txBody>
      </p:sp>
    </p:spTree>
    <p:extLst>
      <p:ext uri="{BB962C8B-B14F-4D97-AF65-F5344CB8AC3E}">
        <p14:creationId xmlns:p14="http://schemas.microsoft.com/office/powerpoint/2010/main" val="7993454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https://vitalflux.com/dummies-notes-what-is-b-tree-and-why-use-them/</a:t>
            </a:r>
          </a:p>
        </p:txBody>
      </p:sp>
      <p:sp>
        <p:nvSpPr>
          <p:cNvPr id="4" name="灯片编号占位符 3"/>
          <p:cNvSpPr>
            <a:spLocks noGrp="1"/>
          </p:cNvSpPr>
          <p:nvPr>
            <p:ph type="sldNum" sz="quarter" idx="5"/>
          </p:nvPr>
        </p:nvSpPr>
        <p:spPr/>
        <p:txBody>
          <a:bodyPr/>
          <a:lstStyle/>
          <a:p>
            <a:fld id="{B6839FD7-10F0-4285-9007-02347AB7E002}" type="slidenum">
              <a:rPr lang="zh-CN" altLang="en-US" smtClean="0"/>
              <a:t>32</a:t>
            </a:fld>
            <a:endParaRPr lang="zh-CN" altLang="en-US"/>
          </a:p>
        </p:txBody>
      </p:sp>
    </p:spTree>
    <p:extLst>
      <p:ext uri="{BB962C8B-B14F-4D97-AF65-F5344CB8AC3E}">
        <p14:creationId xmlns:p14="http://schemas.microsoft.com/office/powerpoint/2010/main" val="2388622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https://vitalflux.com/dummies-notes-what-is-b-tree-and-why-use-them/</a:t>
            </a:r>
          </a:p>
        </p:txBody>
      </p:sp>
      <p:sp>
        <p:nvSpPr>
          <p:cNvPr id="4" name="灯片编号占位符 3"/>
          <p:cNvSpPr>
            <a:spLocks noGrp="1"/>
          </p:cNvSpPr>
          <p:nvPr>
            <p:ph type="sldNum" sz="quarter" idx="5"/>
          </p:nvPr>
        </p:nvSpPr>
        <p:spPr/>
        <p:txBody>
          <a:bodyPr/>
          <a:lstStyle/>
          <a:p>
            <a:fld id="{B6839FD7-10F0-4285-9007-02347AB7E002}" type="slidenum">
              <a:rPr lang="zh-CN" altLang="en-US" smtClean="0"/>
              <a:t>33</a:t>
            </a:fld>
            <a:endParaRPr lang="zh-CN" altLang="en-US"/>
          </a:p>
        </p:txBody>
      </p:sp>
    </p:spTree>
    <p:extLst>
      <p:ext uri="{BB962C8B-B14F-4D97-AF65-F5344CB8AC3E}">
        <p14:creationId xmlns:p14="http://schemas.microsoft.com/office/powerpoint/2010/main" val="3112955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34</a:t>
            </a:fld>
            <a:endParaRPr lang="zh-CN" altLang="en-US"/>
          </a:p>
        </p:txBody>
      </p:sp>
    </p:spTree>
    <p:extLst>
      <p:ext uri="{BB962C8B-B14F-4D97-AF65-F5344CB8AC3E}">
        <p14:creationId xmlns:p14="http://schemas.microsoft.com/office/powerpoint/2010/main" val="2635781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35</a:t>
            </a:fld>
            <a:endParaRPr lang="zh-CN" altLang="en-US"/>
          </a:p>
        </p:txBody>
      </p:sp>
    </p:spTree>
    <p:extLst>
      <p:ext uri="{BB962C8B-B14F-4D97-AF65-F5344CB8AC3E}">
        <p14:creationId xmlns:p14="http://schemas.microsoft.com/office/powerpoint/2010/main" val="4851374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36</a:t>
            </a:fld>
            <a:endParaRPr lang="zh-CN" altLang="en-US"/>
          </a:p>
        </p:txBody>
      </p:sp>
    </p:spTree>
    <p:extLst>
      <p:ext uri="{BB962C8B-B14F-4D97-AF65-F5344CB8AC3E}">
        <p14:creationId xmlns:p14="http://schemas.microsoft.com/office/powerpoint/2010/main" val="3926733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37</a:t>
            </a:fld>
            <a:endParaRPr lang="zh-CN" altLang="en-US"/>
          </a:p>
        </p:txBody>
      </p:sp>
    </p:spTree>
    <p:extLst>
      <p:ext uri="{BB962C8B-B14F-4D97-AF65-F5344CB8AC3E}">
        <p14:creationId xmlns:p14="http://schemas.microsoft.com/office/powerpoint/2010/main" val="37799510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38</a:t>
            </a:fld>
            <a:endParaRPr lang="zh-CN" altLang="en-US"/>
          </a:p>
        </p:txBody>
      </p:sp>
    </p:spTree>
    <p:extLst>
      <p:ext uri="{BB962C8B-B14F-4D97-AF65-F5344CB8AC3E}">
        <p14:creationId xmlns:p14="http://schemas.microsoft.com/office/powerpoint/2010/main" val="21964138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39</a:t>
            </a:fld>
            <a:endParaRPr lang="zh-CN" altLang="en-US"/>
          </a:p>
        </p:txBody>
      </p:sp>
    </p:spTree>
    <p:extLst>
      <p:ext uri="{BB962C8B-B14F-4D97-AF65-F5344CB8AC3E}">
        <p14:creationId xmlns:p14="http://schemas.microsoft.com/office/powerpoint/2010/main" val="36902070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40</a:t>
            </a:fld>
            <a:endParaRPr lang="zh-CN" altLang="en-US"/>
          </a:p>
        </p:txBody>
      </p:sp>
    </p:spTree>
    <p:extLst>
      <p:ext uri="{BB962C8B-B14F-4D97-AF65-F5344CB8AC3E}">
        <p14:creationId xmlns:p14="http://schemas.microsoft.com/office/powerpoint/2010/main" val="16522250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41</a:t>
            </a:fld>
            <a:endParaRPr lang="zh-CN" altLang="en-US"/>
          </a:p>
        </p:txBody>
      </p:sp>
    </p:spTree>
    <p:extLst>
      <p:ext uri="{BB962C8B-B14F-4D97-AF65-F5344CB8AC3E}">
        <p14:creationId xmlns:p14="http://schemas.microsoft.com/office/powerpoint/2010/main" val="3129873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6</a:t>
            </a:fld>
            <a:endParaRPr lang="zh-CN" altLang="en-US"/>
          </a:p>
        </p:txBody>
      </p:sp>
    </p:spTree>
    <p:extLst>
      <p:ext uri="{BB962C8B-B14F-4D97-AF65-F5344CB8AC3E}">
        <p14:creationId xmlns:p14="http://schemas.microsoft.com/office/powerpoint/2010/main" val="22769789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42</a:t>
            </a:fld>
            <a:endParaRPr lang="zh-CN" altLang="en-US"/>
          </a:p>
        </p:txBody>
      </p:sp>
    </p:spTree>
    <p:extLst>
      <p:ext uri="{BB962C8B-B14F-4D97-AF65-F5344CB8AC3E}">
        <p14:creationId xmlns:p14="http://schemas.microsoft.com/office/powerpoint/2010/main" val="24591530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43</a:t>
            </a:fld>
            <a:endParaRPr lang="zh-CN" altLang="en-US"/>
          </a:p>
        </p:txBody>
      </p:sp>
    </p:spTree>
    <p:extLst>
      <p:ext uri="{BB962C8B-B14F-4D97-AF65-F5344CB8AC3E}">
        <p14:creationId xmlns:p14="http://schemas.microsoft.com/office/powerpoint/2010/main" val="4038203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44</a:t>
            </a:fld>
            <a:endParaRPr lang="zh-CN" altLang="en-US"/>
          </a:p>
        </p:txBody>
      </p:sp>
    </p:spTree>
    <p:extLst>
      <p:ext uri="{BB962C8B-B14F-4D97-AF65-F5344CB8AC3E}">
        <p14:creationId xmlns:p14="http://schemas.microsoft.com/office/powerpoint/2010/main" val="4086960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45</a:t>
            </a:fld>
            <a:endParaRPr lang="zh-CN" altLang="en-US"/>
          </a:p>
        </p:txBody>
      </p:sp>
    </p:spTree>
    <p:extLst>
      <p:ext uri="{BB962C8B-B14F-4D97-AF65-F5344CB8AC3E}">
        <p14:creationId xmlns:p14="http://schemas.microsoft.com/office/powerpoint/2010/main" val="283799588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46</a:t>
            </a:fld>
            <a:endParaRPr lang="zh-CN" altLang="en-US"/>
          </a:p>
        </p:txBody>
      </p:sp>
    </p:spTree>
    <p:extLst>
      <p:ext uri="{BB962C8B-B14F-4D97-AF65-F5344CB8AC3E}">
        <p14:creationId xmlns:p14="http://schemas.microsoft.com/office/powerpoint/2010/main" val="31731464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47</a:t>
            </a:fld>
            <a:endParaRPr lang="zh-CN" altLang="en-US"/>
          </a:p>
        </p:txBody>
      </p:sp>
    </p:spTree>
    <p:extLst>
      <p:ext uri="{BB962C8B-B14F-4D97-AF65-F5344CB8AC3E}">
        <p14:creationId xmlns:p14="http://schemas.microsoft.com/office/powerpoint/2010/main" val="29358710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48</a:t>
            </a:fld>
            <a:endParaRPr lang="zh-CN" altLang="en-US"/>
          </a:p>
        </p:txBody>
      </p:sp>
    </p:spTree>
    <p:extLst>
      <p:ext uri="{BB962C8B-B14F-4D97-AF65-F5344CB8AC3E}">
        <p14:creationId xmlns:p14="http://schemas.microsoft.com/office/powerpoint/2010/main" val="37541824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49</a:t>
            </a:fld>
            <a:endParaRPr lang="zh-CN" altLang="en-US"/>
          </a:p>
        </p:txBody>
      </p:sp>
    </p:spTree>
    <p:extLst>
      <p:ext uri="{BB962C8B-B14F-4D97-AF65-F5344CB8AC3E}">
        <p14:creationId xmlns:p14="http://schemas.microsoft.com/office/powerpoint/2010/main" val="18221786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50</a:t>
            </a:fld>
            <a:endParaRPr lang="zh-CN" altLang="en-US"/>
          </a:p>
        </p:txBody>
      </p:sp>
    </p:spTree>
    <p:extLst>
      <p:ext uri="{BB962C8B-B14F-4D97-AF65-F5344CB8AC3E}">
        <p14:creationId xmlns:p14="http://schemas.microsoft.com/office/powerpoint/2010/main" val="20497270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51</a:t>
            </a:fld>
            <a:endParaRPr lang="zh-CN" altLang="en-US"/>
          </a:p>
        </p:txBody>
      </p:sp>
    </p:spTree>
    <p:extLst>
      <p:ext uri="{BB962C8B-B14F-4D97-AF65-F5344CB8AC3E}">
        <p14:creationId xmlns:p14="http://schemas.microsoft.com/office/powerpoint/2010/main" val="3906776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7</a:t>
            </a:fld>
            <a:endParaRPr lang="zh-CN" altLang="en-US"/>
          </a:p>
        </p:txBody>
      </p:sp>
    </p:spTree>
    <p:extLst>
      <p:ext uri="{BB962C8B-B14F-4D97-AF65-F5344CB8AC3E}">
        <p14:creationId xmlns:p14="http://schemas.microsoft.com/office/powerpoint/2010/main" val="1384731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8</a:t>
            </a:fld>
            <a:endParaRPr lang="zh-CN" altLang="en-US"/>
          </a:p>
        </p:txBody>
      </p:sp>
    </p:spTree>
    <p:extLst>
      <p:ext uri="{BB962C8B-B14F-4D97-AF65-F5344CB8AC3E}">
        <p14:creationId xmlns:p14="http://schemas.microsoft.com/office/powerpoint/2010/main" val="239886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9</a:t>
            </a:fld>
            <a:endParaRPr lang="zh-CN" altLang="en-US"/>
          </a:p>
        </p:txBody>
      </p:sp>
    </p:spTree>
    <p:extLst>
      <p:ext uri="{BB962C8B-B14F-4D97-AF65-F5344CB8AC3E}">
        <p14:creationId xmlns:p14="http://schemas.microsoft.com/office/powerpoint/2010/main" val="236999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B6839FD7-10F0-4285-9007-02347AB7E002}" type="slidenum">
              <a:rPr lang="zh-CN" altLang="en-US" smtClean="0"/>
              <a:t>10</a:t>
            </a:fld>
            <a:endParaRPr lang="zh-CN" altLang="en-US"/>
          </a:p>
        </p:txBody>
      </p:sp>
    </p:spTree>
    <p:extLst>
      <p:ext uri="{BB962C8B-B14F-4D97-AF65-F5344CB8AC3E}">
        <p14:creationId xmlns:p14="http://schemas.microsoft.com/office/powerpoint/2010/main" val="3204196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https://courses.cs.washington.edu/courses/csep544/14wi/video/archive/html5/video.html?id=csep544_14wi_3</a:t>
            </a:r>
          </a:p>
        </p:txBody>
      </p:sp>
      <p:sp>
        <p:nvSpPr>
          <p:cNvPr id="4" name="灯片编号占位符 3"/>
          <p:cNvSpPr>
            <a:spLocks noGrp="1"/>
          </p:cNvSpPr>
          <p:nvPr>
            <p:ph type="sldNum" sz="quarter" idx="5"/>
          </p:nvPr>
        </p:nvSpPr>
        <p:spPr/>
        <p:txBody>
          <a:bodyPr/>
          <a:lstStyle/>
          <a:p>
            <a:fld id="{B6839FD7-10F0-4285-9007-02347AB7E002}" type="slidenum">
              <a:rPr lang="zh-CN" altLang="en-US" smtClean="0"/>
              <a:t>11</a:t>
            </a:fld>
            <a:endParaRPr lang="zh-CN" altLang="en-US"/>
          </a:p>
        </p:txBody>
      </p:sp>
    </p:spTree>
    <p:extLst>
      <p:ext uri="{BB962C8B-B14F-4D97-AF65-F5344CB8AC3E}">
        <p14:creationId xmlns:p14="http://schemas.microsoft.com/office/powerpoint/2010/main" val="1756317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60FE-B781-4378-944C-D3B04E735F41}"/>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A556452D-1DEE-400F-96B9-B09E09F8B6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762293A-C2C5-4BB9-A883-E6B9BF0667C9}"/>
              </a:ext>
            </a:extLst>
          </p:cNvPr>
          <p:cNvSpPr>
            <a:spLocks noGrp="1"/>
          </p:cNvSpPr>
          <p:nvPr>
            <p:ph type="dt" sz="half" idx="10"/>
          </p:nvPr>
        </p:nvSpPr>
        <p:spPr/>
        <p:txBody>
          <a:bodyPr/>
          <a:lstStyle/>
          <a:p>
            <a:fld id="{81326C69-B41F-DE4C-831A-D8424F807BE8}" type="datetime1">
              <a:rPr lang="en-HK" altLang="zh-CN" smtClean="0"/>
              <a:t>25/2/2025</a:t>
            </a:fld>
            <a:endParaRPr lang="zh-CN" altLang="en-US"/>
          </a:p>
        </p:txBody>
      </p:sp>
      <p:sp>
        <p:nvSpPr>
          <p:cNvPr id="5" name="Footer Placeholder 4">
            <a:extLst>
              <a:ext uri="{FF2B5EF4-FFF2-40B4-BE49-F238E27FC236}">
                <a16:creationId xmlns:a16="http://schemas.microsoft.com/office/drawing/2014/main" id="{406940F7-7498-4BFB-AFB3-C0AF839F8C7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453C8B3-F993-4332-B46A-9B00F95A7436}"/>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3552538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A3A8E-5D00-4FC3-AC24-F4EBA716D7EA}"/>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B6614DB-70F3-4FA6-A222-BBC788506806}"/>
              </a:ext>
            </a:extLst>
          </p:cNvPr>
          <p:cNvSpPr>
            <a:spLocks noGrp="1"/>
          </p:cNvSpPr>
          <p:nvPr>
            <p:ph type="body" orient="vert" idx="1"/>
          </p:nvPr>
        </p:nvSpPr>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F2D2868-7024-46FA-8F04-85EA4BD76D2A}"/>
              </a:ext>
            </a:extLst>
          </p:cNvPr>
          <p:cNvSpPr>
            <a:spLocks noGrp="1"/>
          </p:cNvSpPr>
          <p:nvPr>
            <p:ph type="dt" sz="half" idx="10"/>
          </p:nvPr>
        </p:nvSpPr>
        <p:spPr/>
        <p:txBody>
          <a:bodyPr/>
          <a:lstStyle/>
          <a:p>
            <a:fld id="{3F1C9FC8-DFFA-D24D-A5EF-CA258F7770D1}" type="datetime1">
              <a:rPr lang="en-HK" altLang="zh-CN" smtClean="0"/>
              <a:t>25/2/2025</a:t>
            </a:fld>
            <a:endParaRPr lang="zh-CN" altLang="en-US"/>
          </a:p>
        </p:txBody>
      </p:sp>
      <p:sp>
        <p:nvSpPr>
          <p:cNvPr id="5" name="Footer Placeholder 4">
            <a:extLst>
              <a:ext uri="{FF2B5EF4-FFF2-40B4-BE49-F238E27FC236}">
                <a16:creationId xmlns:a16="http://schemas.microsoft.com/office/drawing/2014/main" id="{45EB2254-EA95-432A-AB45-8615B85E0B3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9599808E-3A5B-4873-A3F7-6A8F13AE9C91}"/>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166649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D243C6-D4B0-4218-BBF1-EA913BD53998}"/>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DBFF55F7-6510-4623-B031-315D254625D0}"/>
              </a:ext>
            </a:extLst>
          </p:cNvPr>
          <p:cNvSpPr>
            <a:spLocks noGrp="1"/>
          </p:cNvSpPr>
          <p:nvPr>
            <p:ph type="body" orient="vert" idx="1"/>
          </p:nvPr>
        </p:nvSpPr>
        <p:spPr>
          <a:xfrm>
            <a:off x="838200" y="365125"/>
            <a:ext cx="7734300" cy="5811838"/>
          </a:xfrm>
        </p:spPr>
        <p:txBody>
          <a:bodyPr vert="eaVert"/>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F52C37F-CC0D-45C2-9AD0-A713A0DDD1AE}"/>
              </a:ext>
            </a:extLst>
          </p:cNvPr>
          <p:cNvSpPr>
            <a:spLocks noGrp="1"/>
          </p:cNvSpPr>
          <p:nvPr>
            <p:ph type="dt" sz="half" idx="10"/>
          </p:nvPr>
        </p:nvSpPr>
        <p:spPr/>
        <p:txBody>
          <a:bodyPr/>
          <a:lstStyle/>
          <a:p>
            <a:fld id="{EF24FFC3-274A-3F42-ACCA-D9B8A3B526D5}" type="datetime1">
              <a:rPr lang="en-HK" altLang="zh-CN" smtClean="0"/>
              <a:t>25/2/2025</a:t>
            </a:fld>
            <a:endParaRPr lang="zh-CN" altLang="en-US"/>
          </a:p>
        </p:txBody>
      </p:sp>
      <p:sp>
        <p:nvSpPr>
          <p:cNvPr id="5" name="Footer Placeholder 4">
            <a:extLst>
              <a:ext uri="{FF2B5EF4-FFF2-40B4-BE49-F238E27FC236}">
                <a16:creationId xmlns:a16="http://schemas.microsoft.com/office/drawing/2014/main" id="{24C19251-BDA5-4367-8ACF-B73123513C6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58A4F6C-5043-4B18-A1CE-B3627D1E0745}"/>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760198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2603-B35A-4F07-94B0-8AD1ED54F963}"/>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D18E366-A888-4E64-984F-C5039D212107}"/>
              </a:ext>
            </a:extLst>
          </p:cNvPr>
          <p:cNvSpPr>
            <a:spLocks noGrp="1"/>
          </p:cNvSpPr>
          <p:nvPr>
            <p:ph idx="1"/>
          </p:nvPr>
        </p:nvSpPr>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C1801A1-2715-4191-91FA-567883D16568}"/>
              </a:ext>
            </a:extLst>
          </p:cNvPr>
          <p:cNvSpPr>
            <a:spLocks noGrp="1"/>
          </p:cNvSpPr>
          <p:nvPr>
            <p:ph type="dt" sz="half" idx="10"/>
          </p:nvPr>
        </p:nvSpPr>
        <p:spPr/>
        <p:txBody>
          <a:bodyPr/>
          <a:lstStyle/>
          <a:p>
            <a:fld id="{E5F3F249-BCCB-264D-B79F-54FC0AE338E6}" type="datetime1">
              <a:rPr lang="en-HK" altLang="zh-CN" smtClean="0"/>
              <a:t>25/2/2025</a:t>
            </a:fld>
            <a:endParaRPr lang="zh-CN" altLang="en-US"/>
          </a:p>
        </p:txBody>
      </p:sp>
      <p:sp>
        <p:nvSpPr>
          <p:cNvPr id="5" name="Footer Placeholder 4">
            <a:extLst>
              <a:ext uri="{FF2B5EF4-FFF2-40B4-BE49-F238E27FC236}">
                <a16:creationId xmlns:a16="http://schemas.microsoft.com/office/drawing/2014/main" id="{2C7DF77C-62EB-44C1-8942-D5A5DF2BEFE1}"/>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D9B3688-A521-453D-B727-A1E0956BD620}"/>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357196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D055-ED93-447F-9628-CAD56D0FED7E}"/>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B26E171-6D64-4867-A877-867325F34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Edit Master text styles</a:t>
            </a:r>
          </a:p>
        </p:txBody>
      </p:sp>
      <p:sp>
        <p:nvSpPr>
          <p:cNvPr id="4" name="Date Placeholder 3">
            <a:extLst>
              <a:ext uri="{FF2B5EF4-FFF2-40B4-BE49-F238E27FC236}">
                <a16:creationId xmlns:a16="http://schemas.microsoft.com/office/drawing/2014/main" id="{43E95460-E60B-464E-AF4E-791B627473D3}"/>
              </a:ext>
            </a:extLst>
          </p:cNvPr>
          <p:cNvSpPr>
            <a:spLocks noGrp="1"/>
          </p:cNvSpPr>
          <p:nvPr>
            <p:ph type="dt" sz="half" idx="10"/>
          </p:nvPr>
        </p:nvSpPr>
        <p:spPr/>
        <p:txBody>
          <a:bodyPr/>
          <a:lstStyle/>
          <a:p>
            <a:fld id="{CA58BB3E-A6F4-1C4A-9F3A-D1DAE292F78C}" type="datetime1">
              <a:rPr lang="en-HK" altLang="zh-CN" smtClean="0"/>
              <a:t>25/2/2025</a:t>
            </a:fld>
            <a:endParaRPr lang="zh-CN" altLang="en-US"/>
          </a:p>
        </p:txBody>
      </p:sp>
      <p:sp>
        <p:nvSpPr>
          <p:cNvPr id="5" name="Footer Placeholder 4">
            <a:extLst>
              <a:ext uri="{FF2B5EF4-FFF2-40B4-BE49-F238E27FC236}">
                <a16:creationId xmlns:a16="http://schemas.microsoft.com/office/drawing/2014/main" id="{948B7008-458B-4521-A32F-32DD65BD981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7A1E32E-4C89-4BEF-8EC3-D6E3B2A6391A}"/>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168796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B88EC-C586-4D0F-AEA7-84F54434584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6021E2E4-E2A7-4D70-A553-241D99821735}"/>
              </a:ext>
            </a:extLst>
          </p:cNvPr>
          <p:cNvSpPr>
            <a:spLocks noGrp="1"/>
          </p:cNvSpPr>
          <p:nvPr>
            <p:ph sz="half" idx="1"/>
          </p:nvPr>
        </p:nvSpPr>
        <p:spPr>
          <a:xfrm>
            <a:off x="838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3294E4DE-ECD2-4133-981F-855ADC140791}"/>
              </a:ext>
            </a:extLst>
          </p:cNvPr>
          <p:cNvSpPr>
            <a:spLocks noGrp="1"/>
          </p:cNvSpPr>
          <p:nvPr>
            <p:ph sz="half" idx="2"/>
          </p:nvPr>
        </p:nvSpPr>
        <p:spPr>
          <a:xfrm>
            <a:off x="6172200" y="1825625"/>
            <a:ext cx="5181600" cy="435133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4C157344-27F4-47C6-B3F5-27B1593708D1}"/>
              </a:ext>
            </a:extLst>
          </p:cNvPr>
          <p:cNvSpPr>
            <a:spLocks noGrp="1"/>
          </p:cNvSpPr>
          <p:nvPr>
            <p:ph type="dt" sz="half" idx="10"/>
          </p:nvPr>
        </p:nvSpPr>
        <p:spPr/>
        <p:txBody>
          <a:bodyPr/>
          <a:lstStyle/>
          <a:p>
            <a:fld id="{ED68810C-070C-154B-89F1-BE01C97A055E}" type="datetime1">
              <a:rPr lang="en-HK" altLang="zh-CN" smtClean="0"/>
              <a:t>25/2/2025</a:t>
            </a:fld>
            <a:endParaRPr lang="zh-CN" altLang="en-US"/>
          </a:p>
        </p:txBody>
      </p:sp>
      <p:sp>
        <p:nvSpPr>
          <p:cNvPr id="6" name="Footer Placeholder 5">
            <a:extLst>
              <a:ext uri="{FF2B5EF4-FFF2-40B4-BE49-F238E27FC236}">
                <a16:creationId xmlns:a16="http://schemas.microsoft.com/office/drawing/2014/main" id="{F98FD620-D6BD-4C77-940B-AE9F61D1C41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E597AE4-29A3-438F-8EF2-B938BEC5E909}"/>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2099580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5B88-4B36-4E33-9B19-4E8D4AF002AA}"/>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6AFC41E-A8B4-4A62-9D56-2A414441E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4" name="Content Placeholder 3">
            <a:extLst>
              <a:ext uri="{FF2B5EF4-FFF2-40B4-BE49-F238E27FC236}">
                <a16:creationId xmlns:a16="http://schemas.microsoft.com/office/drawing/2014/main" id="{0FF84A1C-B690-44BE-80D6-92141EDD2BA5}"/>
              </a:ext>
            </a:extLst>
          </p:cNvPr>
          <p:cNvSpPr>
            <a:spLocks noGrp="1"/>
          </p:cNvSpPr>
          <p:nvPr>
            <p:ph sz="half" idx="2"/>
          </p:nvPr>
        </p:nvSpPr>
        <p:spPr>
          <a:xfrm>
            <a:off x="839788" y="2505075"/>
            <a:ext cx="5157787"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8B3F662-203C-4C20-9585-7B4369FE0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Edit Master text styles</a:t>
            </a:r>
          </a:p>
        </p:txBody>
      </p:sp>
      <p:sp>
        <p:nvSpPr>
          <p:cNvPr id="6" name="Content Placeholder 5">
            <a:extLst>
              <a:ext uri="{FF2B5EF4-FFF2-40B4-BE49-F238E27FC236}">
                <a16:creationId xmlns:a16="http://schemas.microsoft.com/office/drawing/2014/main" id="{5E5897E4-D7EB-4A22-B0D7-DBFBAC38B18A}"/>
              </a:ext>
            </a:extLst>
          </p:cNvPr>
          <p:cNvSpPr>
            <a:spLocks noGrp="1"/>
          </p:cNvSpPr>
          <p:nvPr>
            <p:ph sz="quarter" idx="4"/>
          </p:nvPr>
        </p:nvSpPr>
        <p:spPr>
          <a:xfrm>
            <a:off x="6172200" y="2505075"/>
            <a:ext cx="5183188" cy="3684588"/>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959E2C6F-8AAD-48B6-AB18-BA57B797E019}"/>
              </a:ext>
            </a:extLst>
          </p:cNvPr>
          <p:cNvSpPr>
            <a:spLocks noGrp="1"/>
          </p:cNvSpPr>
          <p:nvPr>
            <p:ph type="dt" sz="half" idx="10"/>
          </p:nvPr>
        </p:nvSpPr>
        <p:spPr/>
        <p:txBody>
          <a:bodyPr/>
          <a:lstStyle/>
          <a:p>
            <a:fld id="{2EBA9C1C-1D56-CD44-9054-E837D0D78C1E}" type="datetime1">
              <a:rPr lang="en-HK" altLang="zh-CN" smtClean="0"/>
              <a:t>25/2/2025</a:t>
            </a:fld>
            <a:endParaRPr lang="zh-CN" altLang="en-US"/>
          </a:p>
        </p:txBody>
      </p:sp>
      <p:sp>
        <p:nvSpPr>
          <p:cNvPr id="8" name="Footer Placeholder 7">
            <a:extLst>
              <a:ext uri="{FF2B5EF4-FFF2-40B4-BE49-F238E27FC236}">
                <a16:creationId xmlns:a16="http://schemas.microsoft.com/office/drawing/2014/main" id="{EC227110-7CA8-4B05-A133-EDD06C612561}"/>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B9792743-316F-4388-AA91-1AF883943D81}"/>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245797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1DD60-260E-49DC-8091-1B9D777A9CA0}"/>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FEE24339-34C4-4C0A-BC8A-1EE405BC9B6F}"/>
              </a:ext>
            </a:extLst>
          </p:cNvPr>
          <p:cNvSpPr>
            <a:spLocks noGrp="1"/>
          </p:cNvSpPr>
          <p:nvPr>
            <p:ph type="dt" sz="half" idx="10"/>
          </p:nvPr>
        </p:nvSpPr>
        <p:spPr/>
        <p:txBody>
          <a:bodyPr/>
          <a:lstStyle/>
          <a:p>
            <a:fld id="{AC09E52F-874B-E945-BA0F-C6DF982FC1FF}" type="datetime1">
              <a:rPr lang="en-HK" altLang="zh-CN" smtClean="0"/>
              <a:t>25/2/2025</a:t>
            </a:fld>
            <a:endParaRPr lang="zh-CN" altLang="en-US"/>
          </a:p>
        </p:txBody>
      </p:sp>
      <p:sp>
        <p:nvSpPr>
          <p:cNvPr id="4" name="Footer Placeholder 3">
            <a:extLst>
              <a:ext uri="{FF2B5EF4-FFF2-40B4-BE49-F238E27FC236}">
                <a16:creationId xmlns:a16="http://schemas.microsoft.com/office/drawing/2014/main" id="{825D35FB-7315-4603-8388-2EF0857213A4}"/>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3F524924-7ABB-4D96-9737-CE1ADC0E6E26}"/>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226775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64B64-033D-45D3-86F9-6EABFD214EA1}"/>
              </a:ext>
            </a:extLst>
          </p:cNvPr>
          <p:cNvSpPr>
            <a:spLocks noGrp="1"/>
          </p:cNvSpPr>
          <p:nvPr>
            <p:ph type="dt" sz="half" idx="10"/>
          </p:nvPr>
        </p:nvSpPr>
        <p:spPr/>
        <p:txBody>
          <a:bodyPr/>
          <a:lstStyle/>
          <a:p>
            <a:fld id="{7558CEE6-F26E-8646-A0B2-2DD122CBF1F6}" type="datetime1">
              <a:rPr lang="en-HK" altLang="zh-CN" smtClean="0"/>
              <a:t>25/2/2025</a:t>
            </a:fld>
            <a:endParaRPr lang="zh-CN" altLang="en-US"/>
          </a:p>
        </p:txBody>
      </p:sp>
      <p:sp>
        <p:nvSpPr>
          <p:cNvPr id="3" name="Footer Placeholder 2">
            <a:extLst>
              <a:ext uri="{FF2B5EF4-FFF2-40B4-BE49-F238E27FC236}">
                <a16:creationId xmlns:a16="http://schemas.microsoft.com/office/drawing/2014/main" id="{F7E673F4-2AD0-4362-A7E5-390B0AFD5F3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C5A7884-93DA-4F12-83A0-8553A043F634}"/>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22137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CE21C-A920-41B1-807D-7BFCCFBEED7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7235243A-20B0-4A08-A996-C12E4B7534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E08AAD3-5D8A-4E47-A380-3F883B961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E38E3FA6-52C8-452D-8A87-3E698D4DA58C}"/>
              </a:ext>
            </a:extLst>
          </p:cNvPr>
          <p:cNvSpPr>
            <a:spLocks noGrp="1"/>
          </p:cNvSpPr>
          <p:nvPr>
            <p:ph type="dt" sz="half" idx="10"/>
          </p:nvPr>
        </p:nvSpPr>
        <p:spPr/>
        <p:txBody>
          <a:bodyPr/>
          <a:lstStyle/>
          <a:p>
            <a:fld id="{7B674A5A-79DC-264C-8936-9EB0440990D8}" type="datetime1">
              <a:rPr lang="en-HK" altLang="zh-CN" smtClean="0"/>
              <a:t>25/2/2025</a:t>
            </a:fld>
            <a:endParaRPr lang="zh-CN" altLang="en-US"/>
          </a:p>
        </p:txBody>
      </p:sp>
      <p:sp>
        <p:nvSpPr>
          <p:cNvPr id="6" name="Footer Placeholder 5">
            <a:extLst>
              <a:ext uri="{FF2B5EF4-FFF2-40B4-BE49-F238E27FC236}">
                <a16:creationId xmlns:a16="http://schemas.microsoft.com/office/drawing/2014/main" id="{AF2D58BE-B10A-4F7D-99E3-4CDB14138E0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E0835C5A-2E0F-44B5-8DDD-52917A274F8A}"/>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88891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28782-85AB-408E-9AF8-07C97FECABE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4D16AA5-A0B5-473C-BAE2-E30D9E1CDC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8CB4CA1-13DF-467A-95E9-AC101019BB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Edit Master text styles</a:t>
            </a:r>
          </a:p>
        </p:txBody>
      </p:sp>
      <p:sp>
        <p:nvSpPr>
          <p:cNvPr id="5" name="Date Placeholder 4">
            <a:extLst>
              <a:ext uri="{FF2B5EF4-FFF2-40B4-BE49-F238E27FC236}">
                <a16:creationId xmlns:a16="http://schemas.microsoft.com/office/drawing/2014/main" id="{253D255D-BCC1-4873-AB95-28FE0AD32DC4}"/>
              </a:ext>
            </a:extLst>
          </p:cNvPr>
          <p:cNvSpPr>
            <a:spLocks noGrp="1"/>
          </p:cNvSpPr>
          <p:nvPr>
            <p:ph type="dt" sz="half" idx="10"/>
          </p:nvPr>
        </p:nvSpPr>
        <p:spPr/>
        <p:txBody>
          <a:bodyPr/>
          <a:lstStyle/>
          <a:p>
            <a:fld id="{B33A183F-801F-D441-8BF0-5CF91C8E5B88}" type="datetime1">
              <a:rPr lang="en-HK" altLang="zh-CN" smtClean="0"/>
              <a:t>25/2/2025</a:t>
            </a:fld>
            <a:endParaRPr lang="zh-CN" altLang="en-US"/>
          </a:p>
        </p:txBody>
      </p:sp>
      <p:sp>
        <p:nvSpPr>
          <p:cNvPr id="6" name="Footer Placeholder 5">
            <a:extLst>
              <a:ext uri="{FF2B5EF4-FFF2-40B4-BE49-F238E27FC236}">
                <a16:creationId xmlns:a16="http://schemas.microsoft.com/office/drawing/2014/main" id="{664E35F2-5F6C-4D66-B93D-6305A8B1C7A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FC6B9EFF-BDB9-4404-835D-A306334C9E71}"/>
              </a:ext>
            </a:extLst>
          </p:cNvPr>
          <p:cNvSpPr>
            <a:spLocks noGrp="1"/>
          </p:cNvSpPr>
          <p:nvPr>
            <p:ph type="sldNum" sz="quarter" idx="12"/>
          </p:nvPr>
        </p:nvSpPr>
        <p:spPr/>
        <p:txBody>
          <a:body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2390954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76AC0-494D-4D6E-BD1A-E98E0722B8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6CF037DE-441D-41E1-8FF4-732CD25A1D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C8DB3D9-A235-43FB-9520-EA122A62E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15F671-E5E7-AD47-ACB6-BBD819737037}" type="datetime1">
              <a:rPr lang="en-HK" altLang="zh-CN" smtClean="0"/>
              <a:t>25/2/2025</a:t>
            </a:fld>
            <a:endParaRPr lang="zh-CN" altLang="en-US"/>
          </a:p>
        </p:txBody>
      </p:sp>
      <p:sp>
        <p:nvSpPr>
          <p:cNvPr id="5" name="Footer Placeholder 4">
            <a:extLst>
              <a:ext uri="{FF2B5EF4-FFF2-40B4-BE49-F238E27FC236}">
                <a16:creationId xmlns:a16="http://schemas.microsoft.com/office/drawing/2014/main" id="{2F4A2C8B-2C07-4C5A-A6F8-5B8362DBDC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F586AA2-29F1-442C-A419-5C4CD820C3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99462D-D873-47C0-B287-693A0FDAC09B}" type="slidenum">
              <a:rPr lang="zh-CN" altLang="en-US" smtClean="0"/>
              <a:t>‹#›</a:t>
            </a:fld>
            <a:endParaRPr lang="zh-CN" altLang="en-US"/>
          </a:p>
        </p:txBody>
      </p:sp>
    </p:spTree>
    <p:extLst>
      <p:ext uri="{BB962C8B-B14F-4D97-AF65-F5344CB8AC3E}">
        <p14:creationId xmlns:p14="http://schemas.microsoft.com/office/powerpoint/2010/main" val="8589592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4.png"/></Relationships>
</file>

<file path=ppt/slides/_rels/slide51.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4D2E-C270-4409-ABCA-86CF844ABA26}"/>
              </a:ext>
            </a:extLst>
          </p:cNvPr>
          <p:cNvSpPr>
            <a:spLocks noGrp="1"/>
          </p:cNvSpPr>
          <p:nvPr>
            <p:ph type="ctrTitle"/>
          </p:nvPr>
        </p:nvSpPr>
        <p:spPr>
          <a:xfrm>
            <a:off x="1484851" y="1729626"/>
            <a:ext cx="9144000" cy="2387600"/>
          </a:xfrm>
        </p:spPr>
        <p:txBody>
          <a:bodyPr>
            <a:normAutofit/>
          </a:bodyPr>
          <a:lstStyle/>
          <a:p>
            <a:r>
              <a:rPr lang="en-US" altLang="zh-CN" b="1" dirty="0">
                <a:latin typeface="Calibri" panose="020F0502020204030204" pitchFamily="34" charset="0"/>
                <a:cs typeface="Calibri" panose="020F0502020204030204" pitchFamily="34" charset="0"/>
              </a:rPr>
              <a:t>Lecture 5: </a:t>
            </a:r>
            <a:br>
              <a:rPr lang="en-US" altLang="zh-CN" b="1" dirty="0">
                <a:latin typeface="Calibri" panose="020F0502020204030204" pitchFamily="34" charset="0"/>
                <a:cs typeface="Calibri" panose="020F0502020204030204" pitchFamily="34" charset="0"/>
              </a:rPr>
            </a:br>
            <a:r>
              <a:rPr lang="en-US" altLang="zh-CN" b="1" dirty="0">
                <a:latin typeface="Calibri" panose="020F0502020204030204" pitchFamily="34" charset="0"/>
                <a:cs typeface="Calibri" panose="020F0502020204030204" pitchFamily="34" charset="0"/>
              </a:rPr>
              <a:t>Data Indexing</a:t>
            </a:r>
          </a:p>
        </p:txBody>
      </p:sp>
      <p:sp>
        <p:nvSpPr>
          <p:cNvPr id="3" name="Subtitle 2">
            <a:extLst>
              <a:ext uri="{FF2B5EF4-FFF2-40B4-BE49-F238E27FC236}">
                <a16:creationId xmlns:a16="http://schemas.microsoft.com/office/drawing/2014/main" id="{DFAF844A-ADBA-4BC6-995F-9F32D87144BE}"/>
              </a:ext>
            </a:extLst>
          </p:cNvPr>
          <p:cNvSpPr>
            <a:spLocks noGrp="1"/>
          </p:cNvSpPr>
          <p:nvPr>
            <p:ph type="subTitle" idx="1"/>
          </p:nvPr>
        </p:nvSpPr>
        <p:spPr>
          <a:xfrm>
            <a:off x="1524000" y="4079875"/>
            <a:ext cx="9144000" cy="1655762"/>
          </a:xfrm>
        </p:spPr>
        <p:txBody>
          <a:bodyPr/>
          <a:lstStyle/>
          <a:p>
            <a:r>
              <a:rPr lang="en-US" altLang="zh-CN" dirty="0">
                <a:latin typeface="Calibri" panose="020F0502020204030204" pitchFamily="34" charset="0"/>
                <a:cs typeface="Calibri" panose="020F0502020204030204" pitchFamily="34" charset="0"/>
              </a:rPr>
              <a:t>CS5481 Data Engineering</a:t>
            </a:r>
          </a:p>
          <a:p>
            <a:r>
              <a:rPr lang="en-US" altLang="zh-CN" dirty="0">
                <a:latin typeface="Calibri" panose="020F0502020204030204" pitchFamily="34" charset="0"/>
                <a:cs typeface="Calibri" panose="020F0502020204030204" pitchFamily="34" charset="0"/>
              </a:rPr>
              <a:t>Instructor: Yifan Zhang</a:t>
            </a:r>
            <a:endParaRPr lang="zh-CN" altLang="en-US" dirty="0">
              <a:latin typeface="Calibri" panose="020F0502020204030204" pitchFamily="34" charset="0"/>
              <a:cs typeface="Calibri" panose="020F0502020204030204" pitchFamily="34" charset="0"/>
            </a:endParaRPr>
          </a:p>
        </p:txBody>
      </p:sp>
      <p:sp>
        <p:nvSpPr>
          <p:cNvPr id="4" name="Right Triangle 3">
            <a:extLst>
              <a:ext uri="{FF2B5EF4-FFF2-40B4-BE49-F238E27FC236}">
                <a16:creationId xmlns:a16="http://schemas.microsoft.com/office/drawing/2014/main" id="{4927037D-C43C-4544-AD31-63C241FD2AF4}"/>
              </a:ext>
            </a:extLst>
          </p:cNvPr>
          <p:cNvSpPr/>
          <p:nvPr/>
        </p:nvSpPr>
        <p:spPr>
          <a:xfrm>
            <a:off x="0" y="5318620"/>
            <a:ext cx="12113703" cy="1539380"/>
          </a:xfrm>
          <a:prstGeom prst="rtTriangle">
            <a:avLst/>
          </a:prstGeom>
          <a:gradFill flip="none" rotWithShape="1">
            <a:gsLst>
              <a:gs pos="0">
                <a:srgbClr val="97195B">
                  <a:shade val="30000"/>
                  <a:satMod val="115000"/>
                </a:srgbClr>
              </a:gs>
              <a:gs pos="50000">
                <a:srgbClr val="97195B">
                  <a:shade val="67500"/>
                  <a:satMod val="115000"/>
                </a:srgbClr>
              </a:gs>
              <a:gs pos="100000">
                <a:srgbClr val="97195B">
                  <a:shade val="100000"/>
                  <a:satMod val="115000"/>
                </a:srgbClr>
              </a:gs>
            </a:gsLst>
            <a:lin ang="13500000" scaled="1"/>
            <a:tileRect/>
          </a:gradFill>
          <a:ln>
            <a:solidFill>
              <a:srgbClr val="751C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pic>
        <p:nvPicPr>
          <p:cNvPr id="9" name="Picture 4" descr="Logo of City University of Hong Kong .svg">
            <a:extLst>
              <a:ext uri="{FF2B5EF4-FFF2-40B4-BE49-F238E27FC236}">
                <a16:creationId xmlns:a16="http://schemas.microsoft.com/office/drawing/2014/main" id="{528E3A97-A838-403D-82D0-0F5583123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920" y="83698"/>
            <a:ext cx="1996440" cy="126331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ata Engineering - Napa Analytics">
            <a:extLst>
              <a:ext uri="{FF2B5EF4-FFF2-40B4-BE49-F238E27FC236}">
                <a16:creationId xmlns:a16="http://schemas.microsoft.com/office/drawing/2014/main" id="{74AAECEA-EF0E-1849-93C8-252DCFA953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7230"/>
            <a:ext cx="6236380" cy="2235515"/>
          </a:xfrm>
          <a:prstGeom prst="rect">
            <a:avLst/>
          </a:prstGeom>
          <a:noFill/>
          <a:scene3d>
            <a:camera prst="perspectiveFront"/>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84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reate a Web Application for Performing CRUD Operations Using JavaScript  and Web API | Wijmo">
            <a:extLst>
              <a:ext uri="{FF2B5EF4-FFF2-40B4-BE49-F238E27FC236}">
                <a16:creationId xmlns:a16="http://schemas.microsoft.com/office/drawing/2014/main" id="{B3C46885-0FF5-259B-10A4-977834C57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112387"/>
            <a:ext cx="5671931" cy="260908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CRUD-basic database operations</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10</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298777"/>
            <a:ext cx="5279320"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Font typeface="Arial" panose="020B0604020202020204" pitchFamily="34" charset="0"/>
              <a:buChar char="•"/>
            </a:pPr>
            <a:r>
              <a:rPr lang="en-HK" b="0" i="1" dirty="0">
                <a:solidFill>
                  <a:srgbClr val="202122"/>
                </a:solidFill>
                <a:effectLst/>
                <a:latin typeface="Calibri" panose="020F0502020204030204" pitchFamily="34" charset="0"/>
                <a:cs typeface="Calibri" panose="020F0502020204030204" pitchFamily="34" charset="0"/>
              </a:rPr>
              <a:t>Create</a:t>
            </a:r>
            <a:r>
              <a:rPr lang="en-HK" b="0" i="0" dirty="0">
                <a:solidFill>
                  <a:srgbClr val="202122"/>
                </a:solidFill>
                <a:effectLst/>
                <a:latin typeface="Calibri" panose="020F0502020204030204" pitchFamily="34" charset="0"/>
                <a:cs typeface="Calibri" panose="020F0502020204030204" pitchFamily="34" charset="0"/>
              </a:rPr>
              <a:t>, or add new entries</a:t>
            </a:r>
          </a:p>
          <a:p>
            <a:pPr algn="l">
              <a:buFont typeface="Arial" panose="020B0604020202020204" pitchFamily="34" charset="0"/>
              <a:buChar char="•"/>
            </a:pPr>
            <a:endParaRPr lang="en-HK" b="0" i="0" dirty="0">
              <a:solidFill>
                <a:srgbClr val="20212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HK" b="0" i="1" dirty="0">
                <a:solidFill>
                  <a:srgbClr val="202122"/>
                </a:solidFill>
                <a:effectLst/>
                <a:latin typeface="Calibri" panose="020F0502020204030204" pitchFamily="34" charset="0"/>
                <a:cs typeface="Calibri" panose="020F0502020204030204" pitchFamily="34" charset="0"/>
              </a:rPr>
              <a:t>Read</a:t>
            </a:r>
            <a:r>
              <a:rPr lang="en-HK" b="0" i="0" dirty="0">
                <a:solidFill>
                  <a:srgbClr val="202122"/>
                </a:solidFill>
                <a:effectLst/>
                <a:latin typeface="Calibri" panose="020F0502020204030204" pitchFamily="34" charset="0"/>
                <a:cs typeface="Calibri" panose="020F0502020204030204" pitchFamily="34" charset="0"/>
              </a:rPr>
              <a:t>, retrieve, search, or view existing entries</a:t>
            </a:r>
          </a:p>
          <a:p>
            <a:pPr algn="l">
              <a:buFont typeface="Arial" panose="020B0604020202020204" pitchFamily="34" charset="0"/>
              <a:buChar char="•"/>
            </a:pPr>
            <a:endParaRPr lang="en-HK" b="0" i="0" dirty="0">
              <a:solidFill>
                <a:srgbClr val="20212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HK" b="0" i="1" dirty="0">
                <a:solidFill>
                  <a:srgbClr val="202122"/>
                </a:solidFill>
                <a:effectLst/>
                <a:latin typeface="Calibri" panose="020F0502020204030204" pitchFamily="34" charset="0"/>
                <a:cs typeface="Calibri" panose="020F0502020204030204" pitchFamily="34" charset="0"/>
              </a:rPr>
              <a:t>Update</a:t>
            </a:r>
            <a:r>
              <a:rPr lang="en-HK" b="0" i="0" dirty="0">
                <a:solidFill>
                  <a:srgbClr val="202122"/>
                </a:solidFill>
                <a:effectLst/>
                <a:latin typeface="Calibri" panose="020F0502020204030204" pitchFamily="34" charset="0"/>
                <a:cs typeface="Calibri" panose="020F0502020204030204" pitchFamily="34" charset="0"/>
              </a:rPr>
              <a:t>, or edit existing entries</a:t>
            </a:r>
          </a:p>
          <a:p>
            <a:pPr algn="l">
              <a:buFont typeface="Arial" panose="020B0604020202020204" pitchFamily="34" charset="0"/>
              <a:buChar char="•"/>
            </a:pPr>
            <a:endParaRPr lang="en-HK" b="0" i="0" dirty="0">
              <a:solidFill>
                <a:srgbClr val="202122"/>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HK" b="0" i="1" dirty="0">
                <a:solidFill>
                  <a:srgbClr val="202122"/>
                </a:solidFill>
                <a:effectLst/>
                <a:latin typeface="Calibri" panose="020F0502020204030204" pitchFamily="34" charset="0"/>
                <a:cs typeface="Calibri" panose="020F0502020204030204" pitchFamily="34" charset="0"/>
              </a:rPr>
              <a:t>Delete</a:t>
            </a:r>
            <a:r>
              <a:rPr lang="en-HK" b="0" i="0" dirty="0">
                <a:solidFill>
                  <a:srgbClr val="202122"/>
                </a:solidFill>
                <a:effectLst/>
                <a:latin typeface="Calibri" panose="020F0502020204030204" pitchFamily="34" charset="0"/>
                <a:cs typeface="Calibri" panose="020F0502020204030204" pitchFamily="34" charset="0"/>
              </a:rPr>
              <a:t>, deactivate, or remove existing entries</a:t>
            </a:r>
          </a:p>
        </p:txBody>
      </p:sp>
      <p:pic>
        <p:nvPicPr>
          <p:cNvPr id="7172" name="Picture 4" descr="CRUD Operations Explained. What is CRUD? | by Avelon Pang | Geek Culture |  Medium">
            <a:extLst>
              <a:ext uri="{FF2B5EF4-FFF2-40B4-BE49-F238E27FC236}">
                <a16:creationId xmlns:a16="http://schemas.microsoft.com/office/drawing/2014/main" id="{79210D68-974F-DB95-A79D-FB9211B535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5066" y="1033887"/>
            <a:ext cx="5073798" cy="293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2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Operating System: How to Find Data Transfer Rate?">
            <a:extLst>
              <a:ext uri="{FF2B5EF4-FFF2-40B4-BE49-F238E27FC236}">
                <a16:creationId xmlns:a16="http://schemas.microsoft.com/office/drawing/2014/main" id="{CD20A2FD-46FD-5C8A-7B0B-F0E072B67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7157" y="3866807"/>
            <a:ext cx="4428903" cy="26721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Records and files</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11</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5" y="1022350"/>
            <a:ext cx="6274983"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b="1" dirty="0">
                <a:latin typeface="Calibri" panose="020F0502020204030204" pitchFamily="34" charset="0"/>
                <a:cs typeface="Calibri" panose="020F0502020204030204" pitchFamily="34" charset="0"/>
              </a:rPr>
              <a:t>Files of records are stored in a disc</a:t>
            </a:r>
          </a:p>
          <a:p>
            <a:pPr>
              <a:lnSpc>
                <a:spcPct val="150000"/>
              </a:lnSpc>
            </a:pPr>
            <a:r>
              <a:rPr lang="en-US" altLang="en-US" sz="2400" dirty="0">
                <a:latin typeface="Calibri" panose="020F0502020204030204" pitchFamily="34" charset="0"/>
                <a:cs typeface="Calibri" panose="020F0502020204030204" pitchFamily="34" charset="0"/>
              </a:rPr>
              <a:t>A record is a collection of data values (fields).</a:t>
            </a:r>
          </a:p>
          <a:p>
            <a:pPr>
              <a:lnSpc>
                <a:spcPct val="150000"/>
              </a:lnSpc>
            </a:pPr>
            <a:r>
              <a:rPr lang="en-US" altLang="en-US" sz="2400" dirty="0">
                <a:latin typeface="Calibri" panose="020F0502020204030204" pitchFamily="34" charset="0"/>
                <a:cs typeface="Calibri" panose="020F0502020204030204" pitchFamily="34" charset="0"/>
              </a:rPr>
              <a:t>A file (e.g., table) is a sequence of records (e.g., tuples).</a:t>
            </a:r>
          </a:p>
          <a:p>
            <a:pPr>
              <a:lnSpc>
                <a:spcPct val="150000"/>
              </a:lnSpc>
            </a:pPr>
            <a:r>
              <a:rPr lang="en-US" altLang="en-US" sz="2400" dirty="0">
                <a:latin typeface="Calibri" panose="020F0502020204030204" pitchFamily="34" charset="0"/>
                <a:cs typeface="Calibri" panose="020F0502020204030204" pitchFamily="34" charset="0"/>
              </a:rPr>
              <a:t>A file can have fixed-length or variable length records.</a:t>
            </a:r>
          </a:p>
          <a:p>
            <a:pPr lvl="1">
              <a:lnSpc>
                <a:spcPct val="150000"/>
              </a:lnSpc>
              <a:buFont typeface="Wingdings" panose="05000000000000000000" pitchFamily="2" charset="2"/>
              <a:buChar char="q"/>
            </a:pPr>
            <a:r>
              <a:rPr lang="en-US" altLang="en-US" sz="2000" b="1" dirty="0">
                <a:latin typeface="Calibri" panose="020F0502020204030204" pitchFamily="34" charset="0"/>
                <a:cs typeface="Calibri" panose="020F0502020204030204" pitchFamily="34" charset="0"/>
              </a:rPr>
              <a:t>Fixed length records</a:t>
            </a:r>
            <a:r>
              <a:rPr lang="en-US" altLang="en-US" sz="2000" dirty="0">
                <a:latin typeface="Calibri" panose="020F0502020204030204" pitchFamily="34" charset="0"/>
                <a:cs typeface="Calibri" panose="020F0502020204030204" pitchFamily="34" charset="0"/>
              </a:rPr>
              <a:t>: every record in the file has exactly the same size (in bytes).</a:t>
            </a:r>
          </a:p>
          <a:p>
            <a:pPr lvl="1">
              <a:lnSpc>
                <a:spcPct val="150000"/>
              </a:lnSpc>
              <a:buFont typeface="Wingdings" panose="05000000000000000000" pitchFamily="2" charset="2"/>
              <a:buChar char="q"/>
            </a:pPr>
            <a:r>
              <a:rPr lang="en-US" altLang="en-US" sz="2000" b="1" dirty="0">
                <a:latin typeface="Calibri" panose="020F0502020204030204" pitchFamily="34" charset="0"/>
                <a:cs typeface="Calibri" panose="020F0502020204030204" pitchFamily="34" charset="0"/>
              </a:rPr>
              <a:t>Variable length records</a:t>
            </a:r>
            <a:r>
              <a:rPr lang="en-US" altLang="en-US" sz="2000" dirty="0">
                <a:latin typeface="Calibri" panose="020F0502020204030204" pitchFamily="34" charset="0"/>
                <a:cs typeface="Calibri" panose="020F0502020204030204" pitchFamily="34" charset="0"/>
              </a:rPr>
              <a:t>: different records in the file have different sizes.</a:t>
            </a:r>
            <a:endParaRPr lang="en-US" altLang="en-US" dirty="0">
              <a:latin typeface="Calibri" panose="020F0502020204030204" pitchFamily="34" charset="0"/>
              <a:cs typeface="Calibri" panose="020F0502020204030204" pitchFamily="34" charset="0"/>
            </a:endParaRPr>
          </a:p>
        </p:txBody>
      </p:sp>
      <p:pic>
        <p:nvPicPr>
          <p:cNvPr id="9220" name="Picture 4" descr="Chapter 2 Circular layout | Circular Visualization in R">
            <a:extLst>
              <a:ext uri="{FF2B5EF4-FFF2-40B4-BE49-F238E27FC236}">
                <a16:creationId xmlns:a16="http://schemas.microsoft.com/office/drawing/2014/main" id="{7C264CB4-6238-0898-54B5-3595EE1CB5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134" y="247086"/>
            <a:ext cx="3802284" cy="3802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72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Record blocking</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12</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5" y="1022350"/>
            <a:ext cx="10963941"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b="1" dirty="0">
                <a:latin typeface="Calibri" panose="020F0502020204030204" pitchFamily="34" charset="0"/>
                <a:cs typeface="Calibri" panose="020F0502020204030204" pitchFamily="34" charset="0"/>
              </a:rPr>
              <a:t>A record block is usually a track sector</a:t>
            </a:r>
          </a:p>
          <a:p>
            <a:pPr>
              <a:lnSpc>
                <a:spcPct val="150000"/>
              </a:lnSpc>
            </a:pPr>
            <a:r>
              <a:rPr lang="en-US" altLang="en-US" dirty="0">
                <a:latin typeface="Calibri" panose="020F0502020204030204" pitchFamily="34" charset="0"/>
                <a:cs typeface="Calibri" panose="020F0502020204030204" pitchFamily="34" charset="0"/>
              </a:rPr>
              <a:t>The records of a file must be allocated to disk blocks because a block is the unit of data transfer between disk and memory.</a:t>
            </a:r>
          </a:p>
          <a:p>
            <a:pPr>
              <a:lnSpc>
                <a:spcPct val="150000"/>
              </a:lnSpc>
            </a:pPr>
            <a:r>
              <a:rPr lang="en-US" altLang="en-US" dirty="0">
                <a:latin typeface="Calibri" panose="020F0502020204030204" pitchFamily="34" charset="0"/>
                <a:cs typeface="Calibri" panose="020F0502020204030204" pitchFamily="34" charset="0"/>
              </a:rPr>
              <a:t>When block size &gt; record size, each block will contain numerous records.</a:t>
            </a:r>
          </a:p>
          <a:p>
            <a:pPr lvl="1">
              <a:lnSpc>
                <a:spcPct val="150000"/>
              </a:lnSpc>
              <a:buFont typeface="Wingdings" panose="05000000000000000000" pitchFamily="2" charset="2"/>
              <a:buChar char="q"/>
            </a:pPr>
            <a:r>
              <a:rPr lang="en-US" altLang="en-US" b="1" dirty="0">
                <a:latin typeface="Calibri" panose="020F0502020204030204" pitchFamily="34" charset="0"/>
                <a:cs typeface="Calibri" panose="020F0502020204030204" pitchFamily="34" charset="0"/>
              </a:rPr>
              <a:t>Blocking</a:t>
            </a:r>
            <a:r>
              <a:rPr lang="en-US" altLang="en-US" dirty="0">
                <a:latin typeface="Calibri" panose="020F0502020204030204" pitchFamily="34" charset="0"/>
                <a:cs typeface="Calibri" panose="020F0502020204030204" pitchFamily="34" charset="0"/>
              </a:rPr>
              <a:t>: storing a number of records into one block in the disk.</a:t>
            </a:r>
          </a:p>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48219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Data indexing</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13</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405888" y="885825"/>
            <a:ext cx="11380224"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None/>
            </a:pPr>
            <a:r>
              <a:rPr lang="en-US" altLang="en-US" dirty="0">
                <a:latin typeface="Calibri" panose="020F0502020204030204" pitchFamily="34" charset="0"/>
                <a:cs typeface="Calibri" panose="020F0502020204030204" pitchFamily="34" charset="0"/>
              </a:rPr>
              <a:t>A </a:t>
            </a:r>
            <a:r>
              <a:rPr lang="en-US" altLang="en-US" b="1" dirty="0">
                <a:latin typeface="Calibri" panose="020F0502020204030204" pitchFamily="34" charset="0"/>
                <a:cs typeface="Calibri" panose="020F0502020204030204" pitchFamily="34" charset="0"/>
              </a:rPr>
              <a:t>database index</a:t>
            </a:r>
            <a:r>
              <a:rPr lang="en-US" altLang="en-US" dirty="0">
                <a:latin typeface="Calibri" panose="020F0502020204030204" pitchFamily="34" charset="0"/>
                <a:cs typeface="Calibri" panose="020F0502020204030204" pitchFamily="34" charset="0"/>
              </a:rPr>
              <a:t> is a data structure that </a:t>
            </a:r>
            <a:r>
              <a:rPr lang="en-US" altLang="en-US" dirty="0">
                <a:solidFill>
                  <a:srgbClr val="FF0000"/>
                </a:solidFill>
                <a:latin typeface="Calibri" panose="020F0502020204030204" pitchFamily="34" charset="0"/>
                <a:cs typeface="Calibri" panose="020F0502020204030204" pitchFamily="34" charset="0"/>
              </a:rPr>
              <a:t>improves the speed of data retrieval operations</a:t>
            </a:r>
            <a:r>
              <a:rPr lang="en-US" altLang="en-US" dirty="0">
                <a:latin typeface="Calibri" panose="020F0502020204030204" pitchFamily="34" charset="0"/>
                <a:cs typeface="Calibri" panose="020F0502020204030204" pitchFamily="34" charset="0"/>
              </a:rPr>
              <a:t> on a database table at the cost of additional writes and storage space to maintain the index data structure.</a:t>
            </a:r>
            <a:endParaRPr lang="en-US" altLang="en-US" sz="2000" dirty="0">
              <a:latin typeface="Calibri" panose="020F0502020204030204" pitchFamily="34" charset="0"/>
              <a:cs typeface="Calibri" panose="020F0502020204030204" pitchFamily="34" charset="0"/>
            </a:endParaRPr>
          </a:p>
        </p:txBody>
      </p:sp>
      <p:pic>
        <p:nvPicPr>
          <p:cNvPr id="8194" name="Picture 2" descr="Database Indexes | System Design Basics - YouTube">
            <a:extLst>
              <a:ext uri="{FF2B5EF4-FFF2-40B4-BE49-F238E27FC236}">
                <a16:creationId xmlns:a16="http://schemas.microsoft.com/office/drawing/2014/main" id="{342A5C06-E03E-F3F5-71E3-C086FF3D1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3833" y="2868605"/>
            <a:ext cx="7092258" cy="3989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169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Methods for organizing records on disks</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14</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5" y="1022350"/>
            <a:ext cx="10963941"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dirty="0">
                <a:latin typeface="Calibri" panose="020F0502020204030204" pitchFamily="34" charset="0"/>
                <a:cs typeface="Calibri" panose="020F0502020204030204" pitchFamily="34" charset="0"/>
              </a:rPr>
              <a:t>Unordered records (Heap files)</a:t>
            </a:r>
          </a:p>
          <a:p>
            <a:pPr>
              <a:lnSpc>
                <a:spcPct val="150000"/>
              </a:lnSpc>
            </a:pPr>
            <a:r>
              <a:rPr lang="en-US" altLang="en-US" dirty="0">
                <a:latin typeface="Calibri" panose="020F0502020204030204" pitchFamily="34" charset="0"/>
                <a:cs typeface="Calibri" panose="020F0502020204030204" pitchFamily="34" charset="0"/>
              </a:rPr>
              <a:t>Ordered records (Sorted files)</a:t>
            </a:r>
          </a:p>
          <a:p>
            <a:pPr>
              <a:lnSpc>
                <a:spcPct val="150000"/>
              </a:lnSpc>
            </a:pPr>
            <a:r>
              <a:rPr lang="en-US" altLang="en-US" dirty="0">
                <a:latin typeface="Calibri" panose="020F0502020204030204" pitchFamily="34" charset="0"/>
                <a:cs typeface="Calibri" panose="020F0502020204030204" pitchFamily="34" charset="0"/>
              </a:rPr>
              <a:t>Hashed records</a:t>
            </a:r>
          </a:p>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10933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Unordered files</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15</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5" y="1032983"/>
            <a:ext cx="10963941"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dirty="0">
                <a:latin typeface="Calibri" panose="020F0502020204030204" pitchFamily="34" charset="0"/>
                <a:cs typeface="Calibri" panose="020F0502020204030204" pitchFamily="34" charset="0"/>
              </a:rPr>
              <a:t>Also called a heap file (records are </a:t>
            </a:r>
            <a:r>
              <a:rPr lang="en-US" altLang="en-US" sz="2400" dirty="0" err="1">
                <a:latin typeface="Calibri" panose="020F0502020204030204" pitchFamily="34" charset="0"/>
                <a:cs typeface="Calibri" panose="020F0502020204030204" pitchFamily="34" charset="0"/>
              </a:rPr>
              <a:t>unorded</a:t>
            </a:r>
            <a:r>
              <a:rPr lang="en-US" altLang="en-US" sz="2400" dirty="0">
                <a:latin typeface="Calibri" panose="020F0502020204030204" pitchFamily="34" charset="0"/>
                <a:cs typeface="Calibri" panose="020F0502020204030204" pitchFamily="34" charset="0"/>
              </a:rPr>
              <a:t>).</a:t>
            </a:r>
          </a:p>
          <a:p>
            <a:pPr>
              <a:lnSpc>
                <a:spcPct val="150000"/>
              </a:lnSpc>
            </a:pPr>
            <a:r>
              <a:rPr lang="en-US" altLang="en-US" sz="2400" dirty="0">
                <a:latin typeface="Calibri" panose="020F0502020204030204" pitchFamily="34" charset="0"/>
                <a:cs typeface="Calibri" panose="020F0502020204030204" pitchFamily="34" charset="0"/>
              </a:rPr>
              <a:t>Insertion: New records are inserted at the end of the file</a:t>
            </a:r>
          </a:p>
          <a:p>
            <a:pPr lvl="1">
              <a:lnSpc>
                <a:spcPct val="150000"/>
              </a:lnSpc>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Arranged in their insertion sequence.</a:t>
            </a:r>
          </a:p>
          <a:p>
            <a:pPr marL="0" indent="0">
              <a:lnSpc>
                <a:spcPct val="150000"/>
              </a:lnSpc>
              <a:buNone/>
            </a:pPr>
            <a:r>
              <a:rPr lang="en-US" altLang="en-US" sz="2400" dirty="0">
                <a:latin typeface="Calibri" panose="020F0502020204030204" pitchFamily="34" charset="0"/>
                <a:cs typeface="Calibri" panose="020F0502020204030204" pitchFamily="34" charset="0"/>
              </a:rPr>
              <a:t>Record insertion is efficient (add to the end).</a:t>
            </a:r>
          </a:p>
          <a:p>
            <a:pPr>
              <a:lnSpc>
                <a:spcPct val="150000"/>
              </a:lnSpc>
            </a:pPr>
            <a:r>
              <a:rPr lang="en-US" altLang="en-US" sz="2400" dirty="0">
                <a:latin typeface="Calibri" panose="020F0502020204030204" pitchFamily="34" charset="0"/>
                <a:cs typeface="Calibri" panose="020F0502020204030204" pitchFamily="34" charset="0"/>
              </a:rPr>
              <a:t>Searching: A linear search through the file records is necessary to search for a record.</a:t>
            </a:r>
          </a:p>
          <a:p>
            <a:pPr lvl="1">
              <a:lnSpc>
                <a:spcPct val="150000"/>
              </a:lnSpc>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This requires reading and searching half the file blocks on average, and is hence quite expensive (n/2)</a:t>
            </a:r>
          </a:p>
          <a:p>
            <a:pPr lvl="1">
              <a:lnSpc>
                <a:spcPct val="150000"/>
              </a:lnSpc>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Worst case, all records (n)</a:t>
            </a:r>
          </a:p>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B2CA3924-069C-5189-3006-B29C9574513A}"/>
              </a:ext>
            </a:extLst>
          </p:cNvPr>
          <p:cNvPicPr>
            <a:picLocks noChangeAspect="1"/>
          </p:cNvPicPr>
          <p:nvPr/>
        </p:nvPicPr>
        <p:blipFill>
          <a:blip r:embed="rId3"/>
          <a:stretch>
            <a:fillRect/>
          </a:stretch>
        </p:blipFill>
        <p:spPr>
          <a:xfrm>
            <a:off x="4444234" y="5662133"/>
            <a:ext cx="6638925" cy="704850"/>
          </a:xfrm>
          <a:prstGeom prst="rect">
            <a:avLst/>
          </a:prstGeom>
        </p:spPr>
      </p:pic>
    </p:spTree>
    <p:extLst>
      <p:ext uri="{BB962C8B-B14F-4D97-AF65-F5344CB8AC3E}">
        <p14:creationId xmlns:p14="http://schemas.microsoft.com/office/powerpoint/2010/main" val="110327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Ordered files</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16</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5" y="1032983"/>
            <a:ext cx="10963941"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400" dirty="0">
                <a:latin typeface="Calibri" panose="020F0502020204030204" pitchFamily="34" charset="0"/>
                <a:cs typeface="Calibri" panose="020F0502020204030204" pitchFamily="34" charset="0"/>
              </a:rPr>
              <a:t>Also called a sequential file (records are ordered)</a:t>
            </a:r>
          </a:p>
          <a:p>
            <a:pPr>
              <a:lnSpc>
                <a:spcPct val="150000"/>
              </a:lnSpc>
            </a:pPr>
            <a:r>
              <a:rPr lang="en-US" altLang="en-US" sz="2400" dirty="0">
                <a:latin typeface="Calibri" panose="020F0502020204030204" pitchFamily="34" charset="0"/>
                <a:cs typeface="Calibri" panose="020F0502020204030204" pitchFamily="34" charset="0"/>
              </a:rPr>
              <a:t>File records are kept sorted by the values of an ordering field</a:t>
            </a:r>
          </a:p>
          <a:p>
            <a:pPr>
              <a:lnSpc>
                <a:spcPct val="150000"/>
              </a:lnSpc>
            </a:pPr>
            <a:r>
              <a:rPr lang="en-US" altLang="en-US" sz="2400" dirty="0">
                <a:latin typeface="Calibri" panose="020F0502020204030204" pitchFamily="34" charset="0"/>
                <a:cs typeface="Calibri" panose="020F0502020204030204" pitchFamily="34" charset="0"/>
              </a:rPr>
              <a:t>Insertion is expensive: records must be inserted in the correct order</a:t>
            </a:r>
          </a:p>
          <a:p>
            <a:pPr lvl="1">
              <a:lnSpc>
                <a:spcPct val="150000"/>
              </a:lnSpc>
              <a:buFont typeface="Wingdings" panose="05000000000000000000" pitchFamily="2" charset="2"/>
              <a:buChar char="q"/>
            </a:pPr>
            <a:r>
              <a:rPr lang="en-US" altLang="en-US" sz="2000" dirty="0">
                <a:latin typeface="Calibri" panose="020F0502020204030204" pitchFamily="34" charset="0"/>
                <a:cs typeface="Calibri" panose="020F0502020204030204" pitchFamily="34" charset="0"/>
              </a:rPr>
              <a:t>It is common to keep a separate unordered overflow file for new records to improve insertion efficiency; this is periodically merged with the main ordered file</a:t>
            </a:r>
          </a:p>
          <a:p>
            <a:pPr>
              <a:lnSpc>
                <a:spcPct val="150000"/>
              </a:lnSpc>
            </a:pPr>
            <a:r>
              <a:rPr lang="en-US" altLang="en-US" sz="2400" dirty="0">
                <a:latin typeface="Calibri" panose="020F0502020204030204" pitchFamily="34" charset="0"/>
                <a:cs typeface="Calibri" panose="020F0502020204030204" pitchFamily="34" charset="0"/>
              </a:rPr>
              <a:t>Reading the records in order of the ordering field is quite efficient</a:t>
            </a:r>
          </a:p>
        </p:txBody>
      </p:sp>
      <p:pic>
        <p:nvPicPr>
          <p:cNvPr id="7" name="图片 6">
            <a:extLst>
              <a:ext uri="{FF2B5EF4-FFF2-40B4-BE49-F238E27FC236}">
                <a16:creationId xmlns:a16="http://schemas.microsoft.com/office/drawing/2014/main" id="{38329F0A-A254-C5A3-6BA3-D84898F61253}"/>
              </a:ext>
            </a:extLst>
          </p:cNvPr>
          <p:cNvPicPr>
            <a:picLocks noChangeAspect="1"/>
          </p:cNvPicPr>
          <p:nvPr/>
        </p:nvPicPr>
        <p:blipFill>
          <a:blip r:embed="rId3"/>
          <a:stretch>
            <a:fillRect/>
          </a:stretch>
        </p:blipFill>
        <p:spPr>
          <a:xfrm>
            <a:off x="2824715" y="5603875"/>
            <a:ext cx="6629400" cy="752475"/>
          </a:xfrm>
          <a:prstGeom prst="rect">
            <a:avLst/>
          </a:prstGeom>
        </p:spPr>
      </p:pic>
    </p:spTree>
    <p:extLst>
      <p:ext uri="{BB962C8B-B14F-4D97-AF65-F5344CB8AC3E}">
        <p14:creationId xmlns:p14="http://schemas.microsoft.com/office/powerpoint/2010/main" val="32460781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Ordered file example</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17</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4499346"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dirty="0">
                <a:latin typeface="Calibri" panose="020F0502020204030204" pitchFamily="34" charset="0"/>
                <a:cs typeface="Calibri" panose="020F0502020204030204" pitchFamily="34" charset="0"/>
              </a:rPr>
              <a:t>Some blocks of an ordered file of EMPLOYEE records with Name as the </a:t>
            </a:r>
            <a:r>
              <a:rPr lang="en-US" altLang="en-US" sz="2400" b="1" dirty="0">
                <a:latin typeface="Calibri" panose="020F0502020204030204" pitchFamily="34" charset="0"/>
                <a:cs typeface="Calibri" panose="020F0502020204030204" pitchFamily="34" charset="0"/>
              </a:rPr>
              <a:t>ordering key field</a:t>
            </a:r>
            <a:r>
              <a:rPr lang="en-US" altLang="en-US" sz="2400" dirty="0">
                <a:latin typeface="Calibri" panose="020F0502020204030204" pitchFamily="34" charset="0"/>
                <a:cs typeface="Calibri" panose="020F0502020204030204" pitchFamily="34" charset="0"/>
              </a:rPr>
              <a:t>.</a:t>
            </a:r>
          </a:p>
        </p:txBody>
      </p:sp>
      <p:pic>
        <p:nvPicPr>
          <p:cNvPr id="7170" name="Picture 2" descr="Files of Ordered Records (Sorted Files)">
            <a:extLst>
              <a:ext uri="{FF2B5EF4-FFF2-40B4-BE49-F238E27FC236}">
                <a16:creationId xmlns:a16="http://schemas.microsoft.com/office/drawing/2014/main" id="{148C0684-AAEC-053E-EA35-CB1E138031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811" t="4044"/>
          <a:stretch/>
        </p:blipFill>
        <p:spPr bwMode="auto">
          <a:xfrm>
            <a:off x="5225525" y="752992"/>
            <a:ext cx="6770150" cy="5603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34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Hashed files: a simple indexing idea (1)</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18</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534554"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dirty="0">
                <a:latin typeface="Calibri" panose="020F0502020204030204" pitchFamily="34" charset="0"/>
                <a:cs typeface="Calibri" panose="020F0502020204030204" pitchFamily="34" charset="0"/>
              </a:rPr>
              <a:t>Hashing for disk files is called External Hashing (files on disk)</a:t>
            </a:r>
          </a:p>
          <a:p>
            <a:pPr>
              <a:lnSpc>
                <a:spcPct val="150000"/>
              </a:lnSpc>
            </a:pPr>
            <a:r>
              <a:rPr lang="en-US" altLang="en-US" dirty="0">
                <a:latin typeface="Calibri" panose="020F0502020204030204" pitchFamily="34" charset="0"/>
                <a:cs typeface="Calibri" panose="020F0502020204030204" pitchFamily="34" charset="0"/>
              </a:rPr>
              <a:t>The file blocks are divided into </a:t>
            </a:r>
            <a:r>
              <a:rPr lang="en-US" altLang="en-US" dirty="0">
                <a:solidFill>
                  <a:srgbClr val="FF0000"/>
                </a:solidFill>
                <a:latin typeface="Calibri" panose="020F0502020204030204" pitchFamily="34" charset="0"/>
                <a:cs typeface="Calibri" panose="020F0502020204030204" pitchFamily="34" charset="0"/>
              </a:rPr>
              <a:t>M equal-sized buckets</a:t>
            </a:r>
            <a:r>
              <a:rPr lang="en-US" altLang="en-US" dirty="0">
                <a:latin typeface="Calibri" panose="020F0502020204030204" pitchFamily="34" charset="0"/>
                <a:cs typeface="Calibri" panose="020F0502020204030204" pitchFamily="34" charset="0"/>
              </a:rPr>
              <a:t>, numbered bucket 0, bucket 1, ..., bucket M-1</a:t>
            </a:r>
          </a:p>
          <a:p>
            <a:pPr>
              <a:lnSpc>
                <a:spcPct val="150000"/>
              </a:lnSpc>
            </a:pPr>
            <a:r>
              <a:rPr lang="en-US" altLang="en-US" dirty="0">
                <a:latin typeface="Calibri" panose="020F0502020204030204" pitchFamily="34" charset="0"/>
                <a:cs typeface="Calibri" panose="020F0502020204030204" pitchFamily="34" charset="0"/>
              </a:rPr>
              <a:t>One of the file fields is designated to be the </a:t>
            </a:r>
            <a:r>
              <a:rPr lang="en-US" altLang="en-US" dirty="0">
                <a:solidFill>
                  <a:srgbClr val="FF0000"/>
                </a:solidFill>
                <a:latin typeface="Calibri" panose="020F0502020204030204" pitchFamily="34" charset="0"/>
                <a:cs typeface="Calibri" panose="020F0502020204030204" pitchFamily="34" charset="0"/>
              </a:rPr>
              <a:t>hash key</a:t>
            </a:r>
            <a:r>
              <a:rPr lang="en-US" altLang="en-US" dirty="0">
                <a:latin typeface="Calibri" panose="020F0502020204030204" pitchFamily="34" charset="0"/>
                <a:cs typeface="Calibri" panose="020F0502020204030204" pitchFamily="34" charset="0"/>
              </a:rPr>
              <a:t> of the file</a:t>
            </a:r>
          </a:p>
          <a:p>
            <a:pPr>
              <a:lnSpc>
                <a:spcPct val="150000"/>
              </a:lnSpc>
            </a:pPr>
            <a:r>
              <a:rPr lang="en-US" altLang="en-US" dirty="0">
                <a:latin typeface="Calibri" panose="020F0502020204030204" pitchFamily="34" charset="0"/>
                <a:cs typeface="Calibri" panose="020F0502020204030204" pitchFamily="34" charset="0"/>
              </a:rPr>
              <a:t>If a record has search key K, we store the record by linking it to the bucket list for the </a:t>
            </a:r>
            <a:r>
              <a:rPr lang="en-US" altLang="en-US" dirty="0">
                <a:solidFill>
                  <a:srgbClr val="FF0000"/>
                </a:solidFill>
                <a:latin typeface="Calibri" panose="020F0502020204030204" pitchFamily="34" charset="0"/>
                <a:cs typeface="Calibri" panose="020F0502020204030204" pitchFamily="34" charset="0"/>
              </a:rPr>
              <a:t>bucket numbered h(K)</a:t>
            </a:r>
          </a:p>
          <a:p>
            <a:pPr lvl="1">
              <a:lnSpc>
                <a:spcPct val="150000"/>
              </a:lnSpc>
              <a:buFont typeface="Wingdings" panose="05000000000000000000" pitchFamily="2" charset="2"/>
              <a:buChar char="q"/>
            </a:pPr>
            <a:r>
              <a:rPr lang="en-US" altLang="en-US" dirty="0">
                <a:solidFill>
                  <a:srgbClr val="FF0000"/>
                </a:solidFill>
                <a:latin typeface="Calibri" panose="020F0502020204030204" pitchFamily="34" charset="0"/>
                <a:cs typeface="Calibri" panose="020F0502020204030204" pitchFamily="34" charset="0"/>
              </a:rPr>
              <a:t>h(K) is a hash function that transforms the hash field value into an integer between 0 and M-1</a:t>
            </a:r>
            <a:r>
              <a:rPr lang="en-US" altLang="en-US"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556634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Hashed files (2)</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19</a:t>
            </a:fld>
            <a:endParaRPr lang="zh-CN" altLang="en-US" dirty="0">
              <a:latin typeface="Calibri" panose="020F050202020403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22794887-75CC-F61A-4D06-17E0C0468C16}"/>
              </a:ext>
            </a:extLst>
          </p:cNvPr>
          <p:cNvPicPr>
            <a:picLocks noChangeAspect="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2999534" y="433472"/>
            <a:ext cx="6585542" cy="6288003"/>
          </a:xfrm>
          <a:prstGeom prst="rect">
            <a:avLst/>
          </a:prstGeom>
        </p:spPr>
      </p:pic>
    </p:spTree>
    <p:extLst>
      <p:ext uri="{BB962C8B-B14F-4D97-AF65-F5344CB8AC3E}">
        <p14:creationId xmlns:p14="http://schemas.microsoft.com/office/powerpoint/2010/main" val="162922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91F4578D-89AC-A04F-B795-76C0F1D88CF4}"/>
              </a:ext>
            </a:extLst>
          </p:cNvPr>
          <p:cNvSpPr>
            <a:spLocks noGrp="1"/>
          </p:cNvSpPr>
          <p:nvPr>
            <p:ph idx="1"/>
          </p:nvPr>
        </p:nvSpPr>
        <p:spPr>
          <a:xfrm>
            <a:off x="838200" y="1512116"/>
            <a:ext cx="10515600" cy="4351338"/>
          </a:xfrm>
        </p:spPr>
        <p:txBody>
          <a:bodyPr>
            <a:normAutofit/>
          </a:bodyPr>
          <a:lstStyle/>
          <a:p>
            <a:pPr marL="514350" indent="-514350">
              <a:lnSpc>
                <a:spcPct val="150000"/>
              </a:lnSpc>
              <a:buFont typeface="+mj-lt"/>
              <a:buAutoNum type="arabicPeriod"/>
            </a:pPr>
            <a:r>
              <a:rPr lang="en-US" dirty="0">
                <a:latin typeface="Calibri" panose="020F0502020204030204" pitchFamily="34" charset="0"/>
                <a:cs typeface="Calibri" panose="020F0502020204030204" pitchFamily="34" charset="0"/>
              </a:rPr>
              <a:t>Data Storage</a:t>
            </a:r>
          </a:p>
          <a:p>
            <a:pPr marL="514350" indent="-514350">
              <a:lnSpc>
                <a:spcPct val="150000"/>
              </a:lnSpc>
              <a:buFont typeface="+mj-lt"/>
              <a:buAutoNum type="arabicPeriod"/>
            </a:pPr>
            <a:r>
              <a:rPr lang="en-US" dirty="0">
                <a:latin typeface="Calibri" panose="020F0502020204030204" pitchFamily="34" charset="0"/>
                <a:cs typeface="Calibri" panose="020F0502020204030204" pitchFamily="34" charset="0"/>
              </a:rPr>
              <a:t>Records and Files</a:t>
            </a:r>
          </a:p>
          <a:p>
            <a:pPr marL="514350" indent="-514350">
              <a:lnSpc>
                <a:spcPct val="150000"/>
              </a:lnSpc>
              <a:buFont typeface="+mj-lt"/>
              <a:buAutoNum type="arabicPeriod"/>
            </a:pPr>
            <a:r>
              <a:rPr lang="en-US" dirty="0">
                <a:latin typeface="Calibri" panose="020F0502020204030204" pitchFamily="34" charset="0"/>
                <a:cs typeface="Calibri" panose="020F0502020204030204" pitchFamily="34" charset="0"/>
              </a:rPr>
              <a:t>Hashed Files</a:t>
            </a:r>
          </a:p>
          <a:p>
            <a:pPr marL="514350" indent="-514350">
              <a:lnSpc>
                <a:spcPct val="150000"/>
              </a:lnSpc>
              <a:buFont typeface="+mj-lt"/>
              <a:buAutoNum type="arabicPeriod"/>
            </a:pPr>
            <a:r>
              <a:rPr lang="en-US" dirty="0">
                <a:latin typeface="Calibri" panose="020F0502020204030204" pitchFamily="34" charset="0"/>
                <a:cs typeface="Calibri" panose="020F0502020204030204" pitchFamily="34" charset="0"/>
              </a:rPr>
              <a:t>Indexing Techniques</a:t>
            </a:r>
          </a:p>
          <a:p>
            <a:pPr marL="514350" indent="-514350">
              <a:lnSpc>
                <a:spcPct val="150000"/>
              </a:lnSpc>
              <a:buFont typeface="+mj-lt"/>
              <a:buAutoNum type="arabicPeriod"/>
            </a:pPr>
            <a:r>
              <a:rPr lang="en-US" dirty="0">
                <a:latin typeface="Calibri" panose="020F0502020204030204" pitchFamily="34" charset="0"/>
                <a:cs typeface="Calibri" panose="020F0502020204030204" pitchFamily="34" charset="0"/>
              </a:rPr>
              <a:t>Tree Data Structure</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a:t>
            </a:fld>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45931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xternal Hashing for Disk Files">
            <a:extLst>
              <a:ext uri="{FF2B5EF4-FFF2-40B4-BE49-F238E27FC236}">
                <a16:creationId xmlns:a16="http://schemas.microsoft.com/office/drawing/2014/main" id="{D011C67C-A13F-EF1B-CEB4-0D2142303C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023" y="1265249"/>
            <a:ext cx="11031954" cy="510173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Hashed files (3)</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20</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534554"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b="1" dirty="0">
                <a:latin typeface="Calibri" panose="020F0502020204030204" pitchFamily="34" charset="0"/>
                <a:cs typeface="Calibri" panose="020F0502020204030204" pitchFamily="34" charset="0"/>
              </a:rPr>
              <a:t>External hashed files</a:t>
            </a:r>
          </a:p>
        </p:txBody>
      </p:sp>
    </p:spTree>
    <p:extLst>
      <p:ext uri="{BB962C8B-B14F-4D97-AF65-F5344CB8AC3E}">
        <p14:creationId xmlns:p14="http://schemas.microsoft.com/office/powerpoint/2010/main" val="458644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548B6A9-5740-D0FC-A019-4D4D159E88A7}"/>
              </a:ext>
            </a:extLst>
          </p:cNvPr>
          <p:cNvPicPr>
            <a:picLocks noChangeAspect="1"/>
          </p:cNvPicPr>
          <p:nvPr/>
        </p:nvPicPr>
        <p:blipFill>
          <a:blip r:embed="rId3"/>
          <a:stretch>
            <a:fillRect/>
          </a:stretch>
        </p:blipFill>
        <p:spPr>
          <a:xfrm>
            <a:off x="4072270" y="4627581"/>
            <a:ext cx="6347637" cy="2230420"/>
          </a:xfrm>
          <a:prstGeom prst="rect">
            <a:avLst/>
          </a:prstGeom>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Hashed files (4)</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21</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b="1" dirty="0">
                <a:latin typeface="Calibri" panose="020F0502020204030204" pitchFamily="34" charset="0"/>
                <a:cs typeface="Calibri" panose="020F0502020204030204" pitchFamily="34" charset="0"/>
              </a:rPr>
              <a:t>Hashed tables example </a:t>
            </a:r>
          </a:p>
          <a:p>
            <a:pPr>
              <a:lnSpc>
                <a:spcPct val="150000"/>
              </a:lnSpc>
              <a:spcBef>
                <a:spcPts val="0"/>
              </a:spcBef>
            </a:pPr>
            <a:r>
              <a:rPr lang="en-US" altLang="en-US" sz="2400" dirty="0">
                <a:latin typeface="Calibri" panose="020F0502020204030204" pitchFamily="34" charset="0"/>
                <a:cs typeface="Calibri" panose="020F0502020204030204" pitchFamily="34" charset="0"/>
              </a:rPr>
              <a:t>We assume a block can hold two records and M = 4, i.e., the hash function h returns values from 0 to 3.</a:t>
            </a:r>
          </a:p>
          <a:p>
            <a:pPr>
              <a:lnSpc>
                <a:spcPct val="150000"/>
              </a:lnSpc>
            </a:pPr>
            <a:r>
              <a:rPr lang="en-US" altLang="en-US" sz="2400" dirty="0">
                <a:latin typeface="Calibri" panose="020F0502020204030204" pitchFamily="34" charset="0"/>
                <a:cs typeface="Calibri" panose="020F0502020204030204" pitchFamily="34" charset="0"/>
              </a:rPr>
              <a:t>Example: We add to the hash table a record with key g and h(g) = 1. Then we add the new record to the bucket numbered 1.</a:t>
            </a:r>
          </a:p>
          <a:p>
            <a:pPr>
              <a:lnSpc>
                <a:spcPct val="150000"/>
              </a:lnSpc>
            </a:pPr>
            <a:r>
              <a:rPr lang="en-US" altLang="en-US" sz="2400" b="1" dirty="0">
                <a:latin typeface="Calibri" panose="020F0502020204030204" pitchFamily="34" charset="0"/>
                <a:cs typeface="Calibri" panose="020F0502020204030204" pitchFamily="34" charset="0"/>
              </a:rPr>
              <a:t>Collisions </a:t>
            </a:r>
            <a:r>
              <a:rPr lang="en-US" altLang="en-US" sz="2400" dirty="0">
                <a:latin typeface="Calibri" panose="020F0502020204030204" pitchFamily="34" charset="0"/>
                <a:cs typeface="Calibri" panose="020F0502020204030204" pitchFamily="34" charset="0"/>
              </a:rPr>
              <a:t>occur when a new record hashes to a bucket that is already </a:t>
            </a:r>
            <a:r>
              <a:rPr lang="en-US" altLang="en-US" sz="2400" b="1" dirty="0">
                <a:latin typeface="Calibri" panose="020F0502020204030204" pitchFamily="34" charset="0"/>
                <a:cs typeface="Calibri" panose="020F0502020204030204" pitchFamily="34" charset="0"/>
              </a:rPr>
              <a:t>full -&gt; Collision resolution</a:t>
            </a:r>
            <a:r>
              <a:rPr lang="en-US" altLang="en-US" sz="2400" dirty="0">
                <a:latin typeface="Calibri" panose="020F0502020204030204" pitchFamily="34" charset="0"/>
                <a:cs typeface="Calibri" panose="020F0502020204030204" pitchFamily="34" charset="0"/>
              </a:rPr>
              <a:t> is needed.</a:t>
            </a:r>
          </a:p>
        </p:txBody>
      </p:sp>
    </p:spTree>
    <p:extLst>
      <p:ext uri="{BB962C8B-B14F-4D97-AF65-F5344CB8AC3E}">
        <p14:creationId xmlns:p14="http://schemas.microsoft.com/office/powerpoint/2010/main" val="4097239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External Hashing for Disk Files">
            <a:extLst>
              <a:ext uri="{FF2B5EF4-FFF2-40B4-BE49-F238E27FC236}">
                <a16:creationId xmlns:a16="http://schemas.microsoft.com/office/drawing/2014/main" id="{540587B7-7340-C3A5-0155-36D92A012C50}"/>
              </a:ext>
            </a:extLst>
          </p:cNvPr>
          <p:cNvPicPr>
            <a:picLocks noChangeAspect="1" noChangeArrowheads="1"/>
          </p:cNvPicPr>
          <p:nvPr/>
        </p:nvPicPr>
        <p:blipFill rotWithShape="1">
          <a:blip r:embed="rId3">
            <a:duotone>
              <a:schemeClr val="accent2">
                <a:shade val="45000"/>
                <a:satMod val="135000"/>
              </a:schemeClr>
              <a:prstClr val="white"/>
            </a:duotone>
            <a:extLst>
              <a:ext uri="{28A0092B-C50C-407E-A947-70E740481C1C}">
                <a14:useLocalDpi xmlns:a14="http://schemas.microsoft.com/office/drawing/2010/main" val="0"/>
              </a:ext>
            </a:extLst>
          </a:blip>
          <a:srcRect l="3939" r="1851"/>
          <a:stretch/>
        </p:blipFill>
        <p:spPr bwMode="auto">
          <a:xfrm>
            <a:off x="6288176" y="1858409"/>
            <a:ext cx="5882068" cy="38773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Hashed files (5)</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22</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7" y="889590"/>
            <a:ext cx="5860312"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b="1" dirty="0">
                <a:latin typeface="Calibri" panose="020F0502020204030204" pitchFamily="34" charset="0"/>
                <a:cs typeface="Calibri" panose="020F0502020204030204" pitchFamily="34" charset="0"/>
              </a:rPr>
              <a:t>Collision resolution by chaining</a:t>
            </a:r>
          </a:p>
          <a:p>
            <a:pPr>
              <a:lnSpc>
                <a:spcPct val="150000"/>
              </a:lnSpc>
              <a:spcBef>
                <a:spcPts val="0"/>
              </a:spcBef>
            </a:pPr>
            <a:r>
              <a:rPr lang="en-US" altLang="en-US" sz="2400" dirty="0">
                <a:latin typeface="Calibri" panose="020F0502020204030204" pitchFamily="34" charset="0"/>
                <a:cs typeface="Calibri" panose="020F0502020204030204" pitchFamily="34" charset="0"/>
              </a:rPr>
              <a:t>For this method, various overflow locations are kept, usually by extending the array with a number of overflow positions</a:t>
            </a:r>
          </a:p>
          <a:p>
            <a:pPr>
              <a:lnSpc>
                <a:spcPct val="150000"/>
              </a:lnSpc>
            </a:pPr>
            <a:r>
              <a:rPr lang="en-US" altLang="en-US" sz="2400" dirty="0">
                <a:latin typeface="Calibri" panose="020F0502020204030204" pitchFamily="34" charset="0"/>
                <a:cs typeface="Calibri" panose="020F0502020204030204" pitchFamily="34" charset="0"/>
              </a:rPr>
              <a:t>In addition, a pointer field is added to each bucket</a:t>
            </a:r>
          </a:p>
          <a:p>
            <a:pPr>
              <a:lnSpc>
                <a:spcPct val="150000"/>
              </a:lnSpc>
            </a:pPr>
            <a:r>
              <a:rPr lang="en-US" altLang="en-US" sz="2400" dirty="0">
                <a:solidFill>
                  <a:srgbClr val="FF0000"/>
                </a:solidFill>
                <a:latin typeface="Calibri" panose="020F0502020204030204" pitchFamily="34" charset="0"/>
                <a:cs typeface="Calibri" panose="020F0502020204030204" pitchFamily="34" charset="0"/>
              </a:rPr>
              <a:t>A collision is resolved by:</a:t>
            </a:r>
          </a:p>
          <a:p>
            <a:pPr lvl="1">
              <a:lnSpc>
                <a:spcPct val="100000"/>
              </a:lnSpc>
              <a:spcBef>
                <a:spcPts val="1000"/>
              </a:spcBef>
              <a:buFont typeface="Wingdings" panose="05000000000000000000" pitchFamily="2" charset="2"/>
              <a:buChar char="q"/>
            </a:pPr>
            <a:r>
              <a:rPr lang="en-US" altLang="en-US" sz="2000" dirty="0">
                <a:solidFill>
                  <a:srgbClr val="FF0000"/>
                </a:solidFill>
                <a:latin typeface="Calibri" panose="020F0502020204030204" pitchFamily="34" charset="0"/>
                <a:cs typeface="Calibri" panose="020F0502020204030204" pitchFamily="34" charset="0"/>
              </a:rPr>
              <a:t>placing the new record in an unused overflow bucket and</a:t>
            </a:r>
          </a:p>
          <a:p>
            <a:pPr lvl="1">
              <a:lnSpc>
                <a:spcPct val="100000"/>
              </a:lnSpc>
              <a:spcBef>
                <a:spcPts val="1000"/>
              </a:spcBef>
              <a:buFont typeface="Wingdings" panose="05000000000000000000" pitchFamily="2" charset="2"/>
              <a:buChar char="q"/>
            </a:pPr>
            <a:r>
              <a:rPr lang="en-US" altLang="en-US" sz="2000" dirty="0">
                <a:solidFill>
                  <a:srgbClr val="FF0000"/>
                </a:solidFill>
                <a:latin typeface="Calibri" panose="020F0502020204030204" pitchFamily="34" charset="0"/>
                <a:cs typeface="Calibri" panose="020F0502020204030204" pitchFamily="34" charset="0"/>
              </a:rPr>
              <a:t>setting the pointer of the occupied hash address bucket to the address of that overflow bucket</a:t>
            </a:r>
          </a:p>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1392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Hashed files (6)</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23</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1032983"/>
            <a:ext cx="11124314" cy="4467057"/>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To reduce the number of overflow, a hash file is typically kept 70-80% full.</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a:t>
            </a:r>
            <a:r>
              <a:rPr lang="en-US" sz="2400" b="1" dirty="0">
                <a:latin typeface="Calibri" panose="020F0502020204030204" pitchFamily="34" charset="0"/>
                <a:cs typeface="Calibri" panose="020F0502020204030204" pitchFamily="34" charset="0"/>
              </a:rPr>
              <a:t>hash function h </a:t>
            </a:r>
            <a:r>
              <a:rPr lang="en-US" sz="2400" dirty="0">
                <a:latin typeface="Calibri" panose="020F0502020204030204" pitchFamily="34" charset="0"/>
                <a:cs typeface="Calibri" panose="020F0502020204030204" pitchFamily="34" charset="0"/>
              </a:rPr>
              <a:t>should distribute the records </a:t>
            </a:r>
            <a:r>
              <a:rPr lang="en-US" sz="2400" b="1" dirty="0">
                <a:latin typeface="Calibri" panose="020F0502020204030204" pitchFamily="34" charset="0"/>
                <a:cs typeface="Calibri" panose="020F0502020204030204" pitchFamily="34" charset="0"/>
              </a:rPr>
              <a:t>uniformly </a:t>
            </a:r>
            <a:r>
              <a:rPr lang="en-US" sz="2400" dirty="0">
                <a:latin typeface="Calibri" panose="020F0502020204030204" pitchFamily="34" charset="0"/>
                <a:cs typeface="Calibri" panose="020F0502020204030204" pitchFamily="34" charset="0"/>
              </a:rPr>
              <a:t>among the buckets.</a:t>
            </a:r>
          </a:p>
          <a:p>
            <a:pPr marL="914400" lvl="1" indent="-457200">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Otherwise, search time will be increased because many overflow records will exist.</a:t>
            </a:r>
          </a:p>
          <a:p>
            <a:pPr marL="914400" lvl="1" indent="-457200">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Searching overflow records are more expensive.</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Main disadvantages of </a:t>
            </a:r>
            <a:r>
              <a:rPr lang="en-US" sz="2400" b="1" dirty="0">
                <a:latin typeface="Calibri" panose="020F0502020204030204" pitchFamily="34" charset="0"/>
                <a:cs typeface="Calibri" panose="020F0502020204030204" pitchFamily="34" charset="0"/>
              </a:rPr>
              <a:t>static external hashing</a:t>
            </a:r>
            <a:r>
              <a:rPr lang="en-US" sz="2400" dirty="0">
                <a:latin typeface="Calibri" panose="020F0502020204030204" pitchFamily="34" charset="0"/>
                <a:cs typeface="Calibri" panose="020F0502020204030204" pitchFamily="34" charset="0"/>
              </a:rPr>
              <a:t>:</a:t>
            </a:r>
          </a:p>
          <a:p>
            <a:pPr marL="914400" lvl="1" indent="-457200">
              <a:lnSpc>
                <a:spcPct val="150000"/>
              </a:lnSpc>
              <a:buFont typeface="Wingdings" panose="05000000000000000000" pitchFamily="2" charset="2"/>
              <a:buChar char="q"/>
            </a:pPr>
            <a:r>
              <a:rPr lang="en-US" sz="2400" b="1" dirty="0">
                <a:latin typeface="Calibri" panose="020F0502020204030204" pitchFamily="34" charset="0"/>
                <a:cs typeface="Calibri" panose="020F0502020204030204" pitchFamily="34" charset="0"/>
              </a:rPr>
              <a:t>Fixed number of buckets M</a:t>
            </a:r>
            <a:r>
              <a:rPr lang="en-US" sz="2400" dirty="0">
                <a:latin typeface="Calibri" panose="020F0502020204030204" pitchFamily="34" charset="0"/>
                <a:cs typeface="Calibri" panose="020F0502020204030204" pitchFamily="34" charset="0"/>
              </a:rPr>
              <a:t> -&gt; Difficult to expand and shrink the file dynamically.</a:t>
            </a:r>
          </a:p>
          <a:p>
            <a:pPr marL="914400" lvl="1" indent="-457200">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-&gt; Need hashing techniques that allow </a:t>
            </a:r>
            <a:r>
              <a:rPr lang="en-US" sz="2400" b="1" dirty="0">
                <a:latin typeface="Calibri" panose="020F0502020204030204" pitchFamily="34" charset="0"/>
                <a:cs typeface="Calibri" panose="020F0502020204030204" pitchFamily="34" charset="0"/>
              </a:rPr>
              <a:t>dynamic file expansion.</a:t>
            </a:r>
          </a:p>
        </p:txBody>
      </p:sp>
    </p:spTree>
    <p:extLst>
      <p:ext uri="{BB962C8B-B14F-4D97-AF65-F5344CB8AC3E}">
        <p14:creationId xmlns:p14="http://schemas.microsoft.com/office/powerpoint/2010/main" val="2812217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Hashed files (7)</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24</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99527"/>
            <a:ext cx="11124314" cy="5944384"/>
          </a:xfrm>
          <a:prstGeom prst="rect">
            <a:avLst/>
          </a:prstGeom>
          <a:noFill/>
        </p:spPr>
        <p:txBody>
          <a:bodyPr wrap="square">
            <a:spAutoFit/>
          </a:bodyPr>
          <a:lstStyle/>
          <a:p>
            <a:pPr>
              <a:lnSpc>
                <a:spcPct val="150000"/>
              </a:lnSpc>
            </a:pPr>
            <a:r>
              <a:rPr lang="en-US" sz="2400" b="1" dirty="0">
                <a:solidFill>
                  <a:srgbClr val="FF0000"/>
                </a:solidFill>
                <a:latin typeface="Calibri" panose="020F0502020204030204" pitchFamily="34" charset="0"/>
                <a:cs typeface="Calibri" panose="020F0502020204030204" pitchFamily="34" charset="0"/>
              </a:rPr>
              <a:t>Extendible and dynamic hashing</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Hashing techniques are extended to allow </a:t>
            </a:r>
            <a:r>
              <a:rPr lang="en-US" sz="2400" b="1" dirty="0">
                <a:latin typeface="Calibri" panose="020F0502020204030204" pitchFamily="34" charset="0"/>
                <a:cs typeface="Calibri" panose="020F0502020204030204" pitchFamily="34" charset="0"/>
              </a:rPr>
              <a:t>dynamic growth and shrinking </a:t>
            </a:r>
            <a:r>
              <a:rPr lang="en-US" sz="2400" dirty="0">
                <a:latin typeface="Calibri" panose="020F0502020204030204" pitchFamily="34" charset="0"/>
                <a:cs typeface="Calibri" panose="020F0502020204030204" pitchFamily="34" charset="0"/>
              </a:rPr>
              <a:t>of the number of file records .</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Both dynamic and extendible hashing use the </a:t>
            </a:r>
            <a:r>
              <a:rPr lang="en-US" sz="2400" b="1" dirty="0">
                <a:solidFill>
                  <a:srgbClr val="FF0000"/>
                </a:solidFill>
                <a:latin typeface="Calibri" panose="020F0502020204030204" pitchFamily="34" charset="0"/>
                <a:cs typeface="Calibri" panose="020F0502020204030204" pitchFamily="34" charset="0"/>
              </a:rPr>
              <a:t>binary representation </a:t>
            </a:r>
            <a:r>
              <a:rPr lang="en-US" sz="2400" dirty="0">
                <a:latin typeface="Calibri" panose="020F0502020204030204" pitchFamily="34" charset="0"/>
                <a:cs typeface="Calibri" panose="020F0502020204030204" pitchFamily="34" charset="0"/>
              </a:rPr>
              <a:t>(e.g., 1100…) of the hash value h(K) in order to access a directory.</a:t>
            </a:r>
          </a:p>
          <a:p>
            <a:pPr marL="800100" lvl="1"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In </a:t>
            </a:r>
            <a:r>
              <a:rPr lang="en-US" sz="2000" b="1" dirty="0">
                <a:latin typeface="Calibri" panose="020F0502020204030204" pitchFamily="34" charset="0"/>
                <a:cs typeface="Calibri" panose="020F0502020204030204" pitchFamily="34" charset="0"/>
              </a:rPr>
              <a:t>Extendible Hashing</a:t>
            </a:r>
            <a:r>
              <a:rPr lang="en-US" sz="2000" dirty="0">
                <a:latin typeface="Calibri" panose="020F0502020204030204" pitchFamily="34" charset="0"/>
                <a:cs typeface="Calibri" panose="020F0502020204030204" pitchFamily="34" charset="0"/>
              </a:rPr>
              <a:t>, the directory is an </a:t>
            </a:r>
            <a:r>
              <a:rPr lang="en-US" sz="2000" b="1" dirty="0">
                <a:latin typeface="Calibri" panose="020F0502020204030204" pitchFamily="34" charset="0"/>
                <a:cs typeface="Calibri" panose="020F0502020204030204" pitchFamily="34" charset="0"/>
              </a:rPr>
              <a:t>array</a:t>
            </a:r>
            <a:r>
              <a:rPr lang="en-US" sz="2000" dirty="0">
                <a:latin typeface="Calibri" panose="020F0502020204030204" pitchFamily="34" charset="0"/>
                <a:cs typeface="Calibri" panose="020F0502020204030204" pitchFamily="34" charset="0"/>
              </a:rPr>
              <a:t> of size 2^d, where d is called the global depth.</a:t>
            </a:r>
          </a:p>
          <a:p>
            <a:pPr marL="800100" lvl="1"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In </a:t>
            </a:r>
            <a:r>
              <a:rPr lang="en-US" sz="2000" b="1" dirty="0">
                <a:latin typeface="Calibri" panose="020F0502020204030204" pitchFamily="34" charset="0"/>
                <a:cs typeface="Calibri" panose="020F0502020204030204" pitchFamily="34" charset="0"/>
              </a:rPr>
              <a:t>Dynamic Hashing</a:t>
            </a:r>
            <a:r>
              <a:rPr lang="en-US" sz="2000" dirty="0">
                <a:latin typeface="Calibri" panose="020F0502020204030204" pitchFamily="34" charset="0"/>
                <a:cs typeface="Calibri" panose="020F0502020204030204" pitchFamily="34" charset="0"/>
              </a:rPr>
              <a:t>, the directory is a </a:t>
            </a:r>
            <a:r>
              <a:rPr lang="en-US" sz="2000" b="1" dirty="0">
                <a:latin typeface="Calibri" panose="020F0502020204030204" pitchFamily="34" charset="0"/>
                <a:cs typeface="Calibri" panose="020F0502020204030204" pitchFamily="34" charset="0"/>
              </a:rPr>
              <a:t>binary tree</a:t>
            </a:r>
            <a:r>
              <a:rPr lang="en-US" sz="20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directories can be stored on disk, and they expand or shrink dynamically.</a:t>
            </a:r>
          </a:p>
          <a:p>
            <a:pPr marL="800100" lvl="1"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Directory entries point to the disk blocks that contain the stored records.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An insertion in a disk block that is full causes the block to split into two blocks and the records are redistributed among the two blocks.</a:t>
            </a:r>
          </a:p>
          <a:p>
            <a:pPr marL="800100" lvl="1"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The directory is updated appropriately.</a:t>
            </a:r>
          </a:p>
        </p:txBody>
      </p:sp>
    </p:spTree>
    <p:extLst>
      <p:ext uri="{BB962C8B-B14F-4D97-AF65-F5344CB8AC3E}">
        <p14:creationId xmlns:p14="http://schemas.microsoft.com/office/powerpoint/2010/main" val="3102092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Hashed files (8)</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25</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1807092" y="6025174"/>
            <a:ext cx="3074582" cy="85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b="1" dirty="0">
                <a:latin typeface="Calibri" panose="020F0502020204030204" pitchFamily="34" charset="0"/>
                <a:cs typeface="Calibri" panose="020F0502020204030204" pitchFamily="34" charset="0"/>
              </a:rPr>
              <a:t>Extendible Hashing</a:t>
            </a:r>
          </a:p>
        </p:txBody>
      </p:sp>
      <p:sp>
        <p:nvSpPr>
          <p:cNvPr id="6" name="Rectangle 3">
            <a:extLst>
              <a:ext uri="{FF2B5EF4-FFF2-40B4-BE49-F238E27FC236}">
                <a16:creationId xmlns:a16="http://schemas.microsoft.com/office/drawing/2014/main" id="{9A1DD432-461F-40E0-011E-4392C2B84671}"/>
              </a:ext>
            </a:extLst>
          </p:cNvPr>
          <p:cNvSpPr txBox="1">
            <a:spLocks noChangeArrowheads="1"/>
          </p:cNvSpPr>
          <p:nvPr/>
        </p:nvSpPr>
        <p:spPr>
          <a:xfrm>
            <a:off x="8166692" y="6025174"/>
            <a:ext cx="3074582" cy="85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b="1" dirty="0">
                <a:latin typeface="Calibri" panose="020F0502020204030204" pitchFamily="34" charset="0"/>
                <a:cs typeface="Calibri" panose="020F0502020204030204" pitchFamily="34" charset="0"/>
              </a:rPr>
              <a:t>Dynamic Hashing</a:t>
            </a:r>
          </a:p>
        </p:txBody>
      </p:sp>
      <p:pic>
        <p:nvPicPr>
          <p:cNvPr id="4" name="图片 3">
            <a:extLst>
              <a:ext uri="{FF2B5EF4-FFF2-40B4-BE49-F238E27FC236}">
                <a16:creationId xmlns:a16="http://schemas.microsoft.com/office/drawing/2014/main" id="{001F5B77-B21A-2E8C-8782-D1BBA9021C36}"/>
              </a:ext>
            </a:extLst>
          </p:cNvPr>
          <p:cNvPicPr>
            <a:picLocks noChangeAspect="1"/>
          </p:cNvPicPr>
          <p:nvPr/>
        </p:nvPicPr>
        <p:blipFill rotWithShape="1">
          <a:blip r:embed="rId3"/>
          <a:srcRect t="3504" b="2000"/>
          <a:stretch/>
        </p:blipFill>
        <p:spPr>
          <a:xfrm>
            <a:off x="785345" y="871870"/>
            <a:ext cx="5575635" cy="5369442"/>
          </a:xfrm>
          <a:prstGeom prst="rect">
            <a:avLst/>
          </a:prstGeom>
        </p:spPr>
      </p:pic>
      <p:pic>
        <p:nvPicPr>
          <p:cNvPr id="9" name="图片 8">
            <a:extLst>
              <a:ext uri="{FF2B5EF4-FFF2-40B4-BE49-F238E27FC236}">
                <a16:creationId xmlns:a16="http://schemas.microsoft.com/office/drawing/2014/main" id="{81BC9CDC-102B-7026-4A00-2AD473146CF9}"/>
              </a:ext>
            </a:extLst>
          </p:cNvPr>
          <p:cNvPicPr>
            <a:picLocks noChangeAspect="1"/>
          </p:cNvPicPr>
          <p:nvPr/>
        </p:nvPicPr>
        <p:blipFill>
          <a:blip r:embed="rId4"/>
          <a:stretch>
            <a:fillRect/>
          </a:stretch>
        </p:blipFill>
        <p:spPr>
          <a:xfrm>
            <a:off x="6321688" y="1298777"/>
            <a:ext cx="5644769" cy="4687353"/>
          </a:xfrm>
          <a:prstGeom prst="rect">
            <a:avLst/>
          </a:prstGeom>
        </p:spPr>
      </p:pic>
    </p:spTree>
    <p:extLst>
      <p:ext uri="{BB962C8B-B14F-4D97-AF65-F5344CB8AC3E}">
        <p14:creationId xmlns:p14="http://schemas.microsoft.com/office/powerpoint/2010/main" val="3867250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Indexing techniques (1)</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26</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1040038"/>
            <a:ext cx="11124314" cy="557505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400" b="1" dirty="0">
                <a:solidFill>
                  <a:srgbClr val="FF0000"/>
                </a:solidFill>
                <a:latin typeface="Calibri" panose="020F0502020204030204" pitchFamily="34" charset="0"/>
                <a:cs typeface="Calibri" panose="020F0502020204030204" pitchFamily="34" charset="0"/>
              </a:rPr>
              <a:t>Index</a:t>
            </a:r>
            <a:r>
              <a:rPr lang="en-US" sz="2400" dirty="0">
                <a:latin typeface="Calibri" panose="020F0502020204030204" pitchFamily="34" charset="0"/>
                <a:cs typeface="Calibri" panose="020F0502020204030204" pitchFamily="34" charset="0"/>
              </a:rPr>
              <a:t> are </a:t>
            </a:r>
            <a:r>
              <a:rPr lang="en-US" sz="2400" b="1" dirty="0">
                <a:solidFill>
                  <a:srgbClr val="FF0000"/>
                </a:solidFill>
                <a:latin typeface="Calibri" panose="020F0502020204030204" pitchFamily="34" charset="0"/>
                <a:cs typeface="Calibri" panose="020F0502020204030204" pitchFamily="34" charset="0"/>
              </a:rPr>
              <a:t>auxiliary files </a:t>
            </a:r>
            <a:r>
              <a:rPr lang="en-US" sz="2400" dirty="0">
                <a:latin typeface="Calibri" panose="020F0502020204030204" pitchFamily="34" charset="0"/>
                <a:cs typeface="Calibri" panose="020F0502020204030204" pitchFamily="34" charset="0"/>
              </a:rPr>
              <a:t>on disk that provide secondary access paths, which provide </a:t>
            </a:r>
            <a:r>
              <a:rPr lang="en-US" sz="2400" b="1" dirty="0">
                <a:solidFill>
                  <a:srgbClr val="FF0000"/>
                </a:solidFill>
                <a:latin typeface="Calibri" panose="020F0502020204030204" pitchFamily="34" charset="0"/>
                <a:cs typeface="Calibri" panose="020F0502020204030204" pitchFamily="34" charset="0"/>
              </a:rPr>
              <a:t>fast access to records</a:t>
            </a:r>
            <a:r>
              <a:rPr lang="en-US" sz="2400" b="1" dirty="0">
                <a:latin typeface="Calibri" panose="020F0502020204030204" pitchFamily="34" charset="0"/>
                <a:cs typeface="Calibri" panose="020F0502020204030204" pitchFamily="34" charset="0"/>
              </a:rPr>
              <a:t> without affecting the physical placement of records </a:t>
            </a:r>
            <a:r>
              <a:rPr lang="en-US" sz="2400" dirty="0">
                <a:latin typeface="Calibri" panose="020F0502020204030204" pitchFamily="34" charset="0"/>
                <a:cs typeface="Calibri" panose="020F0502020204030204" pitchFamily="34" charset="0"/>
              </a:rPr>
              <a:t>in the primary data file on disk.</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An index is </a:t>
            </a:r>
            <a:r>
              <a:rPr lang="en-US" sz="2400" b="1" dirty="0">
                <a:solidFill>
                  <a:srgbClr val="FF0000"/>
                </a:solidFill>
                <a:latin typeface="Calibri" panose="020F0502020204030204" pitchFamily="34" charset="0"/>
                <a:cs typeface="Calibri" panose="020F0502020204030204" pitchFamily="34" charset="0"/>
              </a:rPr>
              <a:t>an ordered sequence of entries</a:t>
            </a:r>
            <a:r>
              <a:rPr lang="en-US" sz="2400" dirty="0">
                <a:latin typeface="Calibri" panose="020F0502020204030204" pitchFamily="34" charset="0"/>
                <a:cs typeface="Calibri" panose="020F0502020204030204" pitchFamily="34" charset="0"/>
              </a:rPr>
              <a:t> </a:t>
            </a:r>
            <a:r>
              <a:rPr lang="en-US" sz="2400" dirty="0">
                <a:solidFill>
                  <a:srgbClr val="FF0000"/>
                </a:solidFill>
                <a:latin typeface="Calibri" panose="020F0502020204030204" pitchFamily="34" charset="0"/>
                <a:cs typeface="Calibri" panose="020F0502020204030204" pitchFamily="34" charset="0"/>
              </a:rPr>
              <a:t>&lt;</a:t>
            </a:r>
            <a:r>
              <a:rPr lang="en-US" sz="2400" b="1" dirty="0">
                <a:solidFill>
                  <a:srgbClr val="FF0000"/>
                </a:solidFill>
                <a:latin typeface="Calibri" panose="020F0502020204030204" pitchFamily="34" charset="0"/>
                <a:cs typeface="Calibri" panose="020F0502020204030204" pitchFamily="34" charset="0"/>
              </a:rPr>
              <a:t>indexing field value, pointer to record</a:t>
            </a:r>
            <a:r>
              <a:rPr lang="en-US" sz="2400" dirty="0">
                <a:solidFill>
                  <a:srgbClr val="FF0000"/>
                </a:solidFill>
                <a:latin typeface="Calibri" panose="020F0502020204030204" pitchFamily="34" charset="0"/>
                <a:cs typeface="Calibri" panose="020F0502020204030204" pitchFamily="34" charset="0"/>
              </a:rPr>
              <a:t>&gt;</a:t>
            </a:r>
            <a:r>
              <a:rPr lang="en-US" sz="2400" dirty="0">
                <a:latin typeface="Calibri" panose="020F0502020204030204" pitchFamily="34" charset="0"/>
                <a:cs typeface="Calibri" panose="020F0502020204030204" pitchFamily="34" charset="0"/>
              </a:rPr>
              <a:t>:</a:t>
            </a:r>
          </a:p>
          <a:p>
            <a:pPr marL="800100" lvl="1" indent="-342900">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It is ordered by the </a:t>
            </a:r>
            <a:r>
              <a:rPr lang="en-US" sz="2400" b="1" dirty="0">
                <a:latin typeface="Calibri" panose="020F0502020204030204" pitchFamily="34" charset="0"/>
                <a:cs typeface="Calibri" panose="020F0502020204030204" pitchFamily="34" charset="0"/>
              </a:rPr>
              <a:t>indexing field </a:t>
            </a:r>
            <a:r>
              <a:rPr lang="en-US" sz="2400" b="1" dirty="0">
                <a:solidFill>
                  <a:srgbClr val="FF0000"/>
                </a:solidFill>
                <a:latin typeface="Calibri" panose="020F0502020204030204" pitchFamily="34" charset="0"/>
                <a:cs typeface="Calibri" panose="020F0502020204030204" pitchFamily="34" charset="0"/>
              </a:rPr>
              <a:t>value</a:t>
            </a:r>
          </a:p>
          <a:p>
            <a:pPr marL="800100" lvl="1" indent="-342900">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The </a:t>
            </a:r>
            <a:r>
              <a:rPr lang="en-US" sz="2400" b="1" dirty="0">
                <a:solidFill>
                  <a:srgbClr val="FF0000"/>
                </a:solidFill>
                <a:latin typeface="Calibri" panose="020F0502020204030204" pitchFamily="34" charset="0"/>
                <a:cs typeface="Calibri" panose="020F0502020204030204" pitchFamily="34" charset="0"/>
              </a:rPr>
              <a:t>pointer</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provides the address of the required record.</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Instead of searching the data file sequentially, we </a:t>
            </a:r>
            <a:r>
              <a:rPr lang="en-US" sz="2400" dirty="0">
                <a:solidFill>
                  <a:srgbClr val="FF0000"/>
                </a:solidFill>
                <a:latin typeface="Calibri" panose="020F0502020204030204" pitchFamily="34" charset="0"/>
                <a:cs typeface="Calibri" panose="020F0502020204030204" pitchFamily="34" charset="0"/>
              </a:rPr>
              <a:t>search the index to get the address </a:t>
            </a:r>
            <a:r>
              <a:rPr lang="en-US" sz="2400" dirty="0">
                <a:latin typeface="Calibri" panose="020F0502020204030204" pitchFamily="34" charset="0"/>
                <a:cs typeface="Calibri" panose="020F0502020204030204" pitchFamily="34" charset="0"/>
              </a:rPr>
              <a:t>of the required records.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index file usually </a:t>
            </a:r>
            <a:r>
              <a:rPr lang="en-US" sz="2400" dirty="0">
                <a:solidFill>
                  <a:srgbClr val="FF0000"/>
                </a:solidFill>
                <a:latin typeface="Calibri" panose="020F0502020204030204" pitchFamily="34" charset="0"/>
                <a:cs typeface="Calibri" panose="020F0502020204030204" pitchFamily="34" charset="0"/>
              </a:rPr>
              <a:t>occupies </a:t>
            </a:r>
            <a:r>
              <a:rPr lang="en-US" sz="2400" b="1" dirty="0">
                <a:solidFill>
                  <a:srgbClr val="FF0000"/>
                </a:solidFill>
                <a:latin typeface="Calibri" panose="020F0502020204030204" pitchFamily="34" charset="0"/>
                <a:cs typeface="Calibri" panose="020F0502020204030204" pitchFamily="34" charset="0"/>
              </a:rPr>
              <a:t>considerably less disk blocks</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than the data file because its entries are much smaller</a:t>
            </a:r>
          </a:p>
        </p:txBody>
      </p:sp>
    </p:spTree>
    <p:extLst>
      <p:ext uri="{BB962C8B-B14F-4D97-AF65-F5344CB8AC3E}">
        <p14:creationId xmlns:p14="http://schemas.microsoft.com/office/powerpoint/2010/main" val="1295565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Indexing techniques (2)</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27</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1040038"/>
            <a:ext cx="11124314"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Dense index vs sparse index</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a:t>
            </a:r>
            <a:r>
              <a:rPr lang="en-US" sz="2800" b="1" dirty="0">
                <a:latin typeface="Calibri" panose="020F0502020204030204" pitchFamily="34" charset="0"/>
                <a:cs typeface="Calibri" panose="020F0502020204030204" pitchFamily="34" charset="0"/>
              </a:rPr>
              <a:t>dense index </a:t>
            </a:r>
            <a:r>
              <a:rPr lang="en-US" sz="2800" dirty="0">
                <a:latin typeface="Calibri" panose="020F0502020204030204" pitchFamily="34" charset="0"/>
                <a:cs typeface="Calibri" panose="020F0502020204030204" pitchFamily="34" charset="0"/>
              </a:rPr>
              <a:t>has an index entry </a:t>
            </a:r>
            <a:r>
              <a:rPr lang="en-US" sz="2800" dirty="0">
                <a:solidFill>
                  <a:srgbClr val="FF0000"/>
                </a:solidFill>
                <a:latin typeface="Calibri" panose="020F0502020204030204" pitchFamily="34" charset="0"/>
                <a:cs typeface="Calibri" panose="020F0502020204030204" pitchFamily="34" charset="0"/>
              </a:rPr>
              <a:t>for every search key value</a:t>
            </a:r>
            <a:r>
              <a:rPr lang="en-US" sz="2800" dirty="0">
                <a:latin typeface="Calibri" panose="020F0502020204030204" pitchFamily="34" charset="0"/>
                <a:cs typeface="Calibri" panose="020F0502020204030204" pitchFamily="34" charset="0"/>
              </a:rPr>
              <a:t> (and hence every record) in the data file.</a:t>
            </a:r>
          </a:p>
          <a:p>
            <a:pPr marL="914400" lvl="1" indent="-457200">
              <a:lnSpc>
                <a:spcPct val="150000"/>
              </a:lnSpc>
              <a:buFont typeface="Wingdings" panose="05000000000000000000" pitchFamily="2" charset="2"/>
              <a:buChar char="q"/>
            </a:pPr>
            <a:r>
              <a:rPr lang="en-US" sz="2800" dirty="0">
                <a:latin typeface="Calibri" panose="020F0502020204030204" pitchFamily="34" charset="0"/>
                <a:cs typeface="Calibri" panose="020F0502020204030204" pitchFamily="34" charset="0"/>
              </a:rPr>
              <a:t>Thus larger index size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a:t>
            </a:r>
            <a:r>
              <a:rPr lang="en-US" sz="2800" b="1" dirty="0">
                <a:latin typeface="Calibri" panose="020F0502020204030204" pitchFamily="34" charset="0"/>
                <a:cs typeface="Calibri" panose="020F0502020204030204" pitchFamily="34" charset="0"/>
              </a:rPr>
              <a:t>sparse index</a:t>
            </a:r>
            <a:r>
              <a:rPr lang="en-US" sz="2800" dirty="0">
                <a:latin typeface="Calibri" panose="020F0502020204030204" pitchFamily="34" charset="0"/>
                <a:cs typeface="Calibri" panose="020F0502020204030204" pitchFamily="34" charset="0"/>
              </a:rPr>
              <a:t>, on the other hand, </a:t>
            </a:r>
            <a:r>
              <a:rPr lang="en-US" sz="2800" dirty="0">
                <a:solidFill>
                  <a:srgbClr val="FF0000"/>
                </a:solidFill>
                <a:latin typeface="Calibri" panose="020F0502020204030204" pitchFamily="34" charset="0"/>
                <a:cs typeface="Calibri" panose="020F0502020204030204" pitchFamily="34" charset="0"/>
              </a:rPr>
              <a:t>has index entries for only some of the search values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Wingdings" panose="05000000000000000000" pitchFamily="2" charset="2"/>
              <a:buChar char="q"/>
            </a:pPr>
            <a:r>
              <a:rPr lang="en-US" sz="2800" dirty="0">
                <a:latin typeface="Calibri" panose="020F0502020204030204" pitchFamily="34" charset="0"/>
                <a:cs typeface="Calibri" panose="020F0502020204030204" pitchFamily="34" charset="0"/>
              </a:rPr>
              <a:t>Thus smaller index size</a:t>
            </a:r>
          </a:p>
        </p:txBody>
      </p:sp>
    </p:spTree>
    <p:extLst>
      <p:ext uri="{BB962C8B-B14F-4D97-AF65-F5344CB8AC3E}">
        <p14:creationId xmlns:p14="http://schemas.microsoft.com/office/powerpoint/2010/main" val="991377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Indexing techniques (3)</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28</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1040038"/>
            <a:ext cx="1112431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Dense index vs. sparse index</a:t>
            </a:r>
          </a:p>
        </p:txBody>
      </p:sp>
      <p:pic>
        <p:nvPicPr>
          <p:cNvPr id="16386" name="Picture 2" descr="Indexing in Databases | Set 1 - GeeksforGeeks">
            <a:extLst>
              <a:ext uri="{FF2B5EF4-FFF2-40B4-BE49-F238E27FC236}">
                <a16:creationId xmlns:a16="http://schemas.microsoft.com/office/drawing/2014/main" id="{E4A5501F-8FBA-8C62-980C-12FDF94083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822" y="1992851"/>
            <a:ext cx="5548178" cy="3414263"/>
          </a:xfrm>
          <a:prstGeom prst="rect">
            <a:avLst/>
          </a:prstGeom>
          <a:noFill/>
          <a:extLst>
            <a:ext uri="{909E8E84-426E-40DD-AFC4-6F175D3DCCD1}">
              <a14:hiddenFill xmlns:a14="http://schemas.microsoft.com/office/drawing/2010/main">
                <a:solidFill>
                  <a:srgbClr val="FFFFFF"/>
                </a:solidFill>
              </a14:hiddenFill>
            </a:ext>
          </a:extLst>
        </p:spPr>
      </p:pic>
      <p:pic>
        <p:nvPicPr>
          <p:cNvPr id="16388" name="Picture 4" descr="Indexing in Databases | Set 1 - GeeksforGeeks">
            <a:extLst>
              <a:ext uri="{FF2B5EF4-FFF2-40B4-BE49-F238E27FC236}">
                <a16:creationId xmlns:a16="http://schemas.microsoft.com/office/drawing/2014/main" id="{6939A10F-244F-5B8E-46D1-3A8B12164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8612" y="1992851"/>
            <a:ext cx="5548176" cy="3414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132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Indexing techniques (4)</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29</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968763"/>
            <a:ext cx="11124314"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Multi-level indices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Because a single-level index is an ordered file, we can create another </a:t>
            </a:r>
            <a:r>
              <a:rPr lang="en-US" sz="2800" b="1" dirty="0">
                <a:latin typeface="Calibri" panose="020F0502020204030204" pitchFamily="34" charset="0"/>
                <a:cs typeface="Calibri" panose="020F0502020204030204" pitchFamily="34" charset="0"/>
              </a:rPr>
              <a:t>index to the index itself</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Wingdings" panose="05000000000000000000" pitchFamily="2" charset="2"/>
              <a:buChar char="q"/>
            </a:pPr>
            <a:r>
              <a:rPr lang="en-US" sz="2800" dirty="0">
                <a:latin typeface="Calibri" panose="020F0502020204030204" pitchFamily="34" charset="0"/>
                <a:cs typeface="Calibri" panose="020F0502020204030204" pitchFamily="34" charset="0"/>
              </a:rPr>
              <a:t>In this case, the original index file is called the </a:t>
            </a:r>
            <a:r>
              <a:rPr lang="en-US" sz="2800" b="1" dirty="0">
                <a:latin typeface="Calibri" panose="020F0502020204030204" pitchFamily="34" charset="0"/>
                <a:cs typeface="Calibri" panose="020F0502020204030204" pitchFamily="34" charset="0"/>
              </a:rPr>
              <a:t>first-level index</a:t>
            </a:r>
            <a:r>
              <a:rPr lang="en-US" sz="2800" dirty="0">
                <a:latin typeface="Calibri" panose="020F0502020204030204" pitchFamily="34" charset="0"/>
                <a:cs typeface="Calibri" panose="020F0502020204030204" pitchFamily="34" charset="0"/>
              </a:rPr>
              <a:t> and the index to the index is called the </a:t>
            </a:r>
            <a:r>
              <a:rPr lang="en-US" sz="2800" b="1" dirty="0">
                <a:latin typeface="Calibri" panose="020F0502020204030204" pitchFamily="34" charset="0"/>
                <a:cs typeface="Calibri" panose="020F0502020204030204" pitchFamily="34" charset="0"/>
              </a:rPr>
              <a:t>second-level index</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We can repeat the process, creating a third, fourth, ..., top level </a:t>
            </a:r>
            <a:r>
              <a:rPr lang="en-US" sz="2800" b="1" dirty="0">
                <a:latin typeface="Calibri" panose="020F0502020204030204" pitchFamily="34" charset="0"/>
                <a:cs typeface="Calibri" panose="020F0502020204030204" pitchFamily="34" charset="0"/>
              </a:rPr>
              <a:t>until all entries of the top level fit in one disk block.</a:t>
            </a:r>
          </a:p>
        </p:txBody>
      </p:sp>
    </p:spTree>
    <p:extLst>
      <p:ext uri="{BB962C8B-B14F-4D97-AF65-F5344CB8AC3E}">
        <p14:creationId xmlns:p14="http://schemas.microsoft.com/office/powerpoint/2010/main" val="210940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n on Chart">
            <a:extLst>
              <a:ext uri="{FF2B5EF4-FFF2-40B4-BE49-F238E27FC236}">
                <a16:creationId xmlns:a16="http://schemas.microsoft.com/office/drawing/2014/main" id="{1CB66C5B-C86B-61CA-A7CF-A553058DFE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595" y="2601157"/>
            <a:ext cx="7251405" cy="42568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Data</a:t>
            </a:r>
            <a:r>
              <a:rPr lang="zh-CN" altLang="en-US" sz="4000" b="1" dirty="0">
                <a:latin typeface="Calibri" panose="020F0502020204030204" pitchFamily="34" charset="0"/>
                <a:cs typeface="Calibri" panose="020F0502020204030204" pitchFamily="34" charset="0"/>
              </a:rPr>
              <a:t> </a:t>
            </a:r>
            <a:r>
              <a:rPr lang="en-US" sz="4000" b="1" dirty="0">
                <a:latin typeface="Calibri" panose="020F0502020204030204" pitchFamily="34" charset="0"/>
                <a:cs typeface="Calibri" panose="020F0502020204030204" pitchFamily="34" charset="0"/>
              </a:rPr>
              <a:t>storage</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885825"/>
            <a:ext cx="11534553"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b="1" dirty="0">
                <a:latin typeface="Calibri" panose="020F0502020204030204" pitchFamily="34" charset="0"/>
                <a:cs typeface="Calibri" panose="020F0502020204030204" pitchFamily="34" charset="0"/>
              </a:rPr>
              <a:t>Memory Hierarchy</a:t>
            </a:r>
          </a:p>
          <a:p>
            <a:pPr>
              <a:lnSpc>
                <a:spcPct val="150000"/>
              </a:lnSpc>
            </a:pPr>
            <a:r>
              <a:rPr lang="en-US" altLang="en-US" sz="2400" b="1" dirty="0">
                <a:latin typeface="Calibri" panose="020F0502020204030204" pitchFamily="34" charset="0"/>
                <a:cs typeface="Calibri" panose="020F0502020204030204" pitchFamily="34" charset="0"/>
              </a:rPr>
              <a:t>Storage medium: </a:t>
            </a:r>
            <a:r>
              <a:rPr lang="en-US" altLang="en-US" sz="2400" dirty="0">
                <a:latin typeface="Calibri" panose="020F0502020204030204" pitchFamily="34" charset="0"/>
                <a:cs typeface="Calibri" panose="020F0502020204030204" pitchFamily="34" charset="0"/>
              </a:rPr>
              <a:t>In computers, a storage medium is a physical device that receives and retains electronic data for applications and users and makes the data available for retrieval.</a:t>
            </a:r>
          </a:p>
          <a:p>
            <a:pPr>
              <a:lnSpc>
                <a:spcPct val="150000"/>
              </a:lnSpc>
            </a:pPr>
            <a:r>
              <a:rPr lang="en-US" altLang="en-US" sz="2400" dirty="0">
                <a:latin typeface="Calibri" panose="020F0502020204030204" pitchFamily="34" charset="0"/>
                <a:cs typeface="Calibri" panose="020F0502020204030204" pitchFamily="34" charset="0"/>
              </a:rPr>
              <a:t>Slower in access delay but </a:t>
            </a:r>
          </a:p>
          <a:p>
            <a:pPr marL="0" indent="0">
              <a:lnSpc>
                <a:spcPct val="150000"/>
              </a:lnSpc>
              <a:buNone/>
            </a:pPr>
            <a:r>
              <a:rPr lang="en-US" altLang="en-US" sz="2400" dirty="0">
                <a:latin typeface="Calibri" panose="020F0502020204030204" pitchFamily="34" charset="0"/>
                <a:cs typeface="Calibri" panose="020F0502020204030204" pitchFamily="34" charset="0"/>
              </a:rPr>
              <a:t>larger in memory size (less</a:t>
            </a:r>
          </a:p>
          <a:p>
            <a:pPr marL="0" indent="0">
              <a:lnSpc>
                <a:spcPct val="150000"/>
              </a:lnSpc>
              <a:buNone/>
            </a:pPr>
            <a:r>
              <a:rPr lang="en-US" altLang="en-US" sz="2400" dirty="0">
                <a:latin typeface="Calibri" panose="020F0502020204030204" pitchFamily="34" charset="0"/>
                <a:cs typeface="Calibri" panose="020F0502020204030204" pitchFamily="34" charset="0"/>
              </a:rPr>
              <a:t>expensive).</a:t>
            </a:r>
          </a:p>
        </p:txBody>
      </p:sp>
    </p:spTree>
    <p:extLst>
      <p:ext uri="{BB962C8B-B14F-4D97-AF65-F5344CB8AC3E}">
        <p14:creationId xmlns:p14="http://schemas.microsoft.com/office/powerpoint/2010/main" val="2302834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hapter 11. File Organisation and Indexes">
            <a:extLst>
              <a:ext uri="{FF2B5EF4-FFF2-40B4-BE49-F238E27FC236}">
                <a16:creationId xmlns:a16="http://schemas.microsoft.com/office/drawing/2014/main" id="{E3BB7A3F-E920-2BEF-D3BD-AE172DFE2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9602" y="-26786"/>
            <a:ext cx="5134197" cy="684559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Indexing techniques (5)</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30</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4" y="1032983"/>
            <a:ext cx="5562157" cy="353417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 2-level index</a:t>
            </a:r>
          </a:p>
          <a:p>
            <a:pPr>
              <a:lnSpc>
                <a:spcPct val="150000"/>
              </a:lnSpc>
            </a:pPr>
            <a:r>
              <a:rPr lang="en-US" sz="2400" dirty="0">
                <a:latin typeface="Calibri" panose="020F0502020204030204" pitchFamily="34" charset="0"/>
                <a:cs typeface="Calibri" panose="020F0502020204030204" pitchFamily="34" charset="0"/>
              </a:rPr>
              <a:t>A </a:t>
            </a:r>
            <a:r>
              <a:rPr lang="en-US" sz="2400" b="1" dirty="0">
                <a:latin typeface="Calibri" panose="020F0502020204030204" pitchFamily="34" charset="0"/>
                <a:cs typeface="Calibri" panose="020F0502020204030204" pitchFamily="34" charset="0"/>
              </a:rPr>
              <a:t>multi-level index </a:t>
            </a:r>
            <a:r>
              <a:rPr lang="en-US" sz="2400" dirty="0">
                <a:latin typeface="Calibri" panose="020F0502020204030204" pitchFamily="34" charset="0"/>
                <a:cs typeface="Calibri" panose="020F0502020204030204" pitchFamily="34" charset="0"/>
              </a:rPr>
              <a:t>can be created for any type of first-level index as long as the first-level index consists of </a:t>
            </a:r>
            <a:r>
              <a:rPr lang="en-US" sz="2400" b="1" dirty="0">
                <a:latin typeface="Calibri" panose="020F0502020204030204" pitchFamily="34" charset="0"/>
                <a:cs typeface="Calibri" panose="020F0502020204030204" pitchFamily="34" charset="0"/>
              </a:rPr>
              <a:t>more than </a:t>
            </a:r>
            <a:r>
              <a:rPr lang="en-US" sz="2400" dirty="0">
                <a:latin typeface="Calibri" panose="020F0502020204030204" pitchFamily="34" charset="0"/>
                <a:cs typeface="Calibri" panose="020F0502020204030204" pitchFamily="34" charset="0"/>
              </a:rPr>
              <a:t>one disk block.</a:t>
            </a:r>
          </a:p>
          <a:p>
            <a:pPr>
              <a:lnSpc>
                <a:spcPct val="150000"/>
              </a:lnSpc>
            </a:pP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1720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9C77611-6D4E-D216-C6B7-B3930A7BC9C5}"/>
              </a:ext>
            </a:extLst>
          </p:cNvPr>
          <p:cNvPicPr>
            <a:picLocks noChangeAspect="1"/>
          </p:cNvPicPr>
          <p:nvPr/>
        </p:nvPicPr>
        <p:blipFill>
          <a:blip r:embed="rId3"/>
          <a:stretch>
            <a:fillRect/>
          </a:stretch>
        </p:blipFill>
        <p:spPr>
          <a:xfrm>
            <a:off x="5975920" y="4256800"/>
            <a:ext cx="5540680" cy="2601200"/>
          </a:xfrm>
          <a:prstGeom prst="rect">
            <a:avLst/>
          </a:prstGeom>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31</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981103"/>
            <a:ext cx="10496937" cy="464216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 tree is formed of multi-level nodes</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Except the root node, each node in the tree has one parent node and zero or more child node.</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node that does not have any child nodes is called a </a:t>
            </a:r>
            <a:r>
              <a:rPr lang="en-US" sz="2400" b="1" dirty="0">
                <a:latin typeface="Calibri" panose="020F0502020204030204" pitchFamily="34" charset="0"/>
                <a:cs typeface="Calibri" panose="020F0502020204030204" pitchFamily="34" charset="0"/>
              </a:rPr>
              <a:t>leaf node</a:t>
            </a:r>
            <a:r>
              <a:rPr lang="en-US" sz="24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non-leaf node is called </a:t>
            </a:r>
            <a:r>
              <a:rPr lang="en-US" sz="2400" b="1" dirty="0">
                <a:latin typeface="Calibri" panose="020F0502020204030204" pitchFamily="34" charset="0"/>
                <a:cs typeface="Calibri" panose="020F0502020204030204" pitchFamily="34" charset="0"/>
              </a:rPr>
              <a:t>internal node.</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 sub-tree of a node consists of the node and all its descendant.</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If the leaf nodes are at different levels, </a:t>
            </a:r>
          </a:p>
          <a:p>
            <a:pPr>
              <a:lnSpc>
                <a:spcPct val="150000"/>
              </a:lnSpc>
            </a:pPr>
            <a:r>
              <a:rPr lang="en-US" sz="2400" dirty="0">
                <a:latin typeface="Calibri" panose="020F0502020204030204" pitchFamily="34" charset="0"/>
                <a:cs typeface="Calibri" panose="020F0502020204030204" pitchFamily="34" charset="0"/>
              </a:rPr>
              <a:t>       the tree is called </a:t>
            </a:r>
            <a:r>
              <a:rPr lang="en-US" sz="2400" b="1" dirty="0">
                <a:latin typeface="Calibri" panose="020F0502020204030204" pitchFamily="34" charset="0"/>
                <a:cs typeface="Calibri" panose="020F0502020204030204" pitchFamily="34" charset="0"/>
              </a:rPr>
              <a:t>unbalanced</a:t>
            </a:r>
            <a:r>
              <a:rPr lang="en-US" sz="28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91161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(2)</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32</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8726503" cy="566738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B-tree index</a:t>
            </a:r>
          </a:p>
          <a:p>
            <a:pPr>
              <a:lnSpc>
                <a:spcPct val="150000"/>
              </a:lnSpc>
            </a:pPr>
            <a:r>
              <a:rPr lang="en-US" sz="2400" dirty="0">
                <a:latin typeface="Calibri" panose="020F0502020204030204" pitchFamily="34" charset="0"/>
                <a:cs typeface="Calibri" panose="020F0502020204030204" pitchFamily="34" charset="0"/>
              </a:rPr>
              <a:t>Each internal node in a B-tree is of the form</a:t>
            </a:r>
          </a:p>
          <a:p>
            <a:pPr>
              <a:lnSpc>
                <a:spcPct val="150000"/>
              </a:lnSpc>
            </a:pPr>
            <a:r>
              <a:rPr lang="en-US" sz="2400" b="1" dirty="0">
                <a:solidFill>
                  <a:srgbClr val="FF0000"/>
                </a:solidFill>
                <a:latin typeface="Calibri" panose="020F0502020204030204" pitchFamily="34" charset="0"/>
                <a:cs typeface="Calibri" panose="020F0502020204030204" pitchFamily="34" charset="0"/>
              </a:rPr>
              <a:t>&lt;P1, &lt;K1, Pr1&gt;, P2, &lt;K2, Pr2&gt;, …, &lt;Kq-1, Prq-1&gt;, </a:t>
            </a:r>
            <a:r>
              <a:rPr lang="en-US" sz="2400" b="1" dirty="0" err="1">
                <a:solidFill>
                  <a:srgbClr val="FF0000"/>
                </a:solidFill>
                <a:latin typeface="Calibri" panose="020F0502020204030204" pitchFamily="34" charset="0"/>
                <a:cs typeface="Calibri" panose="020F0502020204030204" pitchFamily="34" charset="0"/>
              </a:rPr>
              <a:t>Pq</a:t>
            </a:r>
            <a:r>
              <a:rPr lang="en-US" sz="2400" b="1" dirty="0">
                <a:solidFill>
                  <a:srgbClr val="FF0000"/>
                </a:solidFill>
                <a:latin typeface="Calibri" panose="020F0502020204030204" pitchFamily="34" charset="0"/>
                <a:cs typeface="Calibri" panose="020F0502020204030204" pitchFamily="34" charset="0"/>
              </a:rPr>
              <a:t>&gt; </a:t>
            </a:r>
            <a:r>
              <a:rPr lang="en-US" sz="2400" dirty="0">
                <a:latin typeface="Calibri" panose="020F0502020204030204" pitchFamily="34" charset="0"/>
                <a:cs typeface="Calibri" panose="020F0502020204030204" pitchFamily="34" charset="0"/>
              </a:rPr>
              <a:t>where q ≤ p</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Each Pi is a tree pointer to another node in the B-tree</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Each </a:t>
            </a:r>
            <a:r>
              <a:rPr lang="en-US" sz="2400" dirty="0" err="1">
                <a:latin typeface="Calibri" panose="020F0502020204030204" pitchFamily="34" charset="0"/>
                <a:cs typeface="Calibri" panose="020F0502020204030204" pitchFamily="34" charset="0"/>
              </a:rPr>
              <a:t>Pri</a:t>
            </a:r>
            <a:r>
              <a:rPr lang="en-US" sz="2400" dirty="0">
                <a:latin typeface="Calibri" panose="020F0502020204030204" pitchFamily="34" charset="0"/>
                <a:cs typeface="Calibri" panose="020F0502020204030204" pitchFamily="34" charset="0"/>
              </a:rPr>
              <a:t> is a data pointer points to the record whose search key field value = Ki</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Within each node, K1 &lt; K2 &lt; … &lt; Kq-1</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 all search key field values X in the </a:t>
            </a:r>
          </a:p>
          <a:p>
            <a:pPr>
              <a:lnSpc>
                <a:spcPct val="150000"/>
              </a:lnSpc>
            </a:pPr>
            <a:r>
              <a:rPr lang="en-US" sz="2400" dirty="0">
                <a:latin typeface="Calibri" panose="020F0502020204030204" pitchFamily="34" charset="0"/>
                <a:cs typeface="Calibri" panose="020F0502020204030204" pitchFamily="34" charset="0"/>
              </a:rPr>
              <a:t>     subtree pointed by Pi, we have Ki-1 &lt; X &lt; Ki for 1 &lt;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&lt; q; X &lt; Ki</a:t>
            </a:r>
          </a:p>
          <a:p>
            <a:pPr>
              <a:lnSpc>
                <a:spcPct val="150000"/>
              </a:lnSpc>
            </a:pPr>
            <a:r>
              <a:rPr lang="en-US" sz="2400" dirty="0">
                <a:latin typeface="Calibri" panose="020F0502020204030204" pitchFamily="34" charset="0"/>
                <a:cs typeface="Calibri" panose="020F0502020204030204" pitchFamily="34" charset="0"/>
              </a:rPr>
              <a:t>     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 and Ki-1 &lt; X 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q</a:t>
            </a:r>
          </a:p>
        </p:txBody>
      </p:sp>
      <p:pic>
        <p:nvPicPr>
          <p:cNvPr id="6" name="图片 5">
            <a:extLst>
              <a:ext uri="{FF2B5EF4-FFF2-40B4-BE49-F238E27FC236}">
                <a16:creationId xmlns:a16="http://schemas.microsoft.com/office/drawing/2014/main" id="{D887107A-E6C3-46B4-E37C-CBABCCAB2F97}"/>
              </a:ext>
            </a:extLst>
          </p:cNvPr>
          <p:cNvPicPr>
            <a:picLocks noChangeAspect="1"/>
          </p:cNvPicPr>
          <p:nvPr/>
        </p:nvPicPr>
        <p:blipFill rotWithShape="1">
          <a:blip r:embed="rId3">
            <a:extLst>
              <a:ext uri="{28A0092B-C50C-407E-A947-70E740481C1C}">
                <a14:useLocalDpi xmlns:a14="http://schemas.microsoft.com/office/drawing/2010/main" val="0"/>
              </a:ext>
            </a:extLst>
          </a:blip>
          <a:srcRect t="5073" b="4449"/>
          <a:stretch/>
        </p:blipFill>
        <p:spPr>
          <a:xfrm>
            <a:off x="6007341" y="3790774"/>
            <a:ext cx="6184659" cy="1613168"/>
          </a:xfrm>
          <a:prstGeom prst="rect">
            <a:avLst/>
          </a:prstGeom>
        </p:spPr>
      </p:pic>
    </p:spTree>
    <p:extLst>
      <p:ext uri="{BB962C8B-B14F-4D97-AF65-F5344CB8AC3E}">
        <p14:creationId xmlns:p14="http://schemas.microsoft.com/office/powerpoint/2010/main" val="1478493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Dummies Notes - What is B-Tree and Why Use Them? - Data Analytics">
            <a:extLst>
              <a:ext uri="{FF2B5EF4-FFF2-40B4-BE49-F238E27FC236}">
                <a16:creationId xmlns:a16="http://schemas.microsoft.com/office/drawing/2014/main" id="{E7D0F49C-1566-3E98-6FFE-B84C77B05E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023"/>
          <a:stretch/>
        </p:blipFill>
        <p:spPr bwMode="auto">
          <a:xfrm>
            <a:off x="1628741" y="4452399"/>
            <a:ext cx="8517726" cy="209183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(3)</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33</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345139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B-tree index</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All </a:t>
            </a:r>
            <a:r>
              <a:rPr lang="en-US" sz="2400" b="1" dirty="0">
                <a:latin typeface="Calibri" panose="020F0502020204030204" pitchFamily="34" charset="0"/>
                <a:cs typeface="Calibri" panose="020F0502020204030204" pitchFamily="34" charset="0"/>
              </a:rPr>
              <a:t>leaf nodes </a:t>
            </a:r>
            <a:r>
              <a:rPr lang="en-US" sz="2400" dirty="0">
                <a:latin typeface="Calibri" panose="020F0502020204030204" pitchFamily="34" charset="0"/>
                <a:cs typeface="Calibri" panose="020F0502020204030204" pitchFamily="34" charset="0"/>
              </a:rPr>
              <a:t>are at the same level (</a:t>
            </a:r>
            <a:r>
              <a:rPr lang="en-US" sz="2400" b="1" dirty="0">
                <a:solidFill>
                  <a:srgbClr val="FF0000"/>
                </a:solidFill>
                <a:latin typeface="Calibri" panose="020F0502020204030204" pitchFamily="34" charset="0"/>
                <a:cs typeface="Calibri" panose="020F0502020204030204" pitchFamily="34" charset="0"/>
              </a:rPr>
              <a:t>balanced tree</a:t>
            </a:r>
            <a:r>
              <a:rPr lang="en-US" sz="24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All leaf nodes have the </a:t>
            </a:r>
            <a:r>
              <a:rPr lang="en-US" sz="2400" dirty="0">
                <a:solidFill>
                  <a:srgbClr val="FF0000"/>
                </a:solidFill>
                <a:latin typeface="Calibri" panose="020F0502020204030204" pitchFamily="34" charset="0"/>
                <a:cs typeface="Calibri" panose="020F0502020204030204" pitchFamily="34" charset="0"/>
              </a:rPr>
              <a:t>same structure</a:t>
            </a:r>
            <a:r>
              <a:rPr lang="en-US" sz="2400" dirty="0">
                <a:latin typeface="Calibri" panose="020F0502020204030204" pitchFamily="34" charset="0"/>
                <a:cs typeface="Calibri" panose="020F0502020204030204" pitchFamily="34" charset="0"/>
              </a:rPr>
              <a:t> as internal nodes except that all of their </a:t>
            </a:r>
            <a:r>
              <a:rPr lang="en-US" sz="2400" b="1" dirty="0">
                <a:latin typeface="Calibri" panose="020F0502020204030204" pitchFamily="34" charset="0"/>
                <a:cs typeface="Calibri" panose="020F0502020204030204" pitchFamily="34" charset="0"/>
              </a:rPr>
              <a:t>tree pointers </a:t>
            </a:r>
            <a:r>
              <a:rPr lang="en-US" sz="2400" dirty="0">
                <a:latin typeface="Calibri" panose="020F0502020204030204" pitchFamily="34" charset="0"/>
                <a:cs typeface="Calibri" panose="020F0502020204030204" pitchFamily="34" charset="0"/>
              </a:rPr>
              <a:t>of Pi are NULL.</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Each node has </a:t>
            </a:r>
            <a:r>
              <a:rPr lang="en-US" sz="2400" dirty="0">
                <a:solidFill>
                  <a:srgbClr val="FF0000"/>
                </a:solidFill>
                <a:latin typeface="Calibri" panose="020F0502020204030204" pitchFamily="34" charset="0"/>
                <a:cs typeface="Calibri" panose="020F0502020204030204" pitchFamily="34" charset="0"/>
              </a:rPr>
              <a:t>at </a:t>
            </a:r>
            <a:r>
              <a:rPr lang="en-US" sz="2400" b="1" dirty="0">
                <a:solidFill>
                  <a:srgbClr val="FF0000"/>
                </a:solidFill>
                <a:latin typeface="Calibri" panose="020F0502020204030204" pitchFamily="34" charset="0"/>
                <a:cs typeface="Calibri" panose="020F0502020204030204" pitchFamily="34" charset="0"/>
              </a:rPr>
              <a:t>most p tree pointers </a:t>
            </a:r>
            <a:r>
              <a:rPr lang="en-US" sz="2400" b="1" dirty="0">
                <a:latin typeface="Calibri" panose="020F0502020204030204" pitchFamily="34" charset="0"/>
                <a:cs typeface="Calibri" panose="020F0502020204030204" pitchFamily="34" charset="0"/>
              </a:rPr>
              <a:t>(order of the tree).</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Each node except the root and leaf nodes, has </a:t>
            </a:r>
            <a:r>
              <a:rPr lang="en-US" sz="2400" b="1" dirty="0">
                <a:solidFill>
                  <a:srgbClr val="FF0000"/>
                </a:solidFill>
                <a:latin typeface="Calibri" panose="020F0502020204030204" pitchFamily="34" charset="0"/>
                <a:cs typeface="Calibri" panose="020F0502020204030204" pitchFamily="34" charset="0"/>
              </a:rPr>
              <a:t>at least ceil(p/2)</a:t>
            </a:r>
            <a:r>
              <a:rPr lang="en-US" sz="2400" dirty="0">
                <a:latin typeface="Calibri" panose="020F0502020204030204" pitchFamily="34" charset="0"/>
                <a:cs typeface="Calibri" panose="020F0502020204030204" pitchFamily="34" charset="0"/>
              </a:rPr>
              <a:t> tree pointers.</a:t>
            </a:r>
          </a:p>
        </p:txBody>
      </p:sp>
    </p:spTree>
    <p:extLst>
      <p:ext uri="{BB962C8B-B14F-4D97-AF65-F5344CB8AC3E}">
        <p14:creationId xmlns:p14="http://schemas.microsoft.com/office/powerpoint/2010/main" val="36551254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(4)</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34</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22138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Most implementations of a dynamic multilevel index use a variation of the B-tree data structure called a B+-tree.</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In a B+-tree, </a:t>
            </a:r>
            <a:r>
              <a:rPr lang="en-US" sz="2400" dirty="0">
                <a:solidFill>
                  <a:srgbClr val="FF0000"/>
                </a:solidFill>
                <a:latin typeface="Calibri" panose="020F0502020204030204" pitchFamily="34" charset="0"/>
                <a:cs typeface="Calibri" panose="020F0502020204030204" pitchFamily="34" charset="0"/>
              </a:rPr>
              <a:t>data pointers are stored only at the leaf nodes of the tree</a:t>
            </a:r>
            <a:r>
              <a:rPr lang="en-US" sz="2400" dirty="0">
                <a:latin typeface="Calibri" panose="020F0502020204030204" pitchFamily="34" charset="0"/>
                <a:cs typeface="Calibri" panose="020F0502020204030204" pitchFamily="34" charset="0"/>
              </a:rPr>
              <a:t>.</a:t>
            </a:r>
          </a:p>
          <a:p>
            <a:pPr marL="914400" lvl="1" indent="-4572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The </a:t>
            </a:r>
            <a:r>
              <a:rPr lang="en-US" sz="2000" dirty="0">
                <a:solidFill>
                  <a:srgbClr val="FF0000"/>
                </a:solidFill>
                <a:latin typeface="Calibri" panose="020F0502020204030204" pitchFamily="34" charset="0"/>
                <a:cs typeface="Calibri" panose="020F0502020204030204" pitchFamily="34" charset="0"/>
              </a:rPr>
              <a:t>pointers in internal nodes are tree pointers</a:t>
            </a:r>
            <a:r>
              <a:rPr lang="en-US" sz="2000" dirty="0">
                <a:latin typeface="Calibri" panose="020F0502020204030204" pitchFamily="34" charset="0"/>
                <a:cs typeface="Calibri" panose="020F0502020204030204" pitchFamily="34" charset="0"/>
              </a:rPr>
              <a:t> to blocks that are tree nodes.</a:t>
            </a:r>
          </a:p>
          <a:p>
            <a:pPr marL="914400" lvl="1" indent="-4572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The </a:t>
            </a:r>
            <a:r>
              <a:rPr lang="en-US" sz="2000" dirty="0">
                <a:solidFill>
                  <a:srgbClr val="FF0000"/>
                </a:solidFill>
                <a:latin typeface="Calibri" panose="020F0502020204030204" pitchFamily="34" charset="0"/>
                <a:cs typeface="Calibri" panose="020F0502020204030204" pitchFamily="34" charset="0"/>
              </a:rPr>
              <a:t>pointers in leaf nodes are data pointers</a:t>
            </a:r>
            <a:r>
              <a:rPr lang="en-US" sz="2000" dirty="0">
                <a:latin typeface="Calibri" panose="020F0502020204030204" pitchFamily="34" charset="0"/>
                <a:cs typeface="Calibri" panose="020F0502020204030204" pitchFamily="34" charset="0"/>
              </a:rPr>
              <a:t> to the data file records.</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Because entries in the internal nodes of a B+-tree does not include data pointers, more entries (tree pointers) can be packed into an internal node and thus fewer levels (</a:t>
            </a:r>
            <a:r>
              <a:rPr lang="en-US" sz="2400" dirty="0">
                <a:solidFill>
                  <a:srgbClr val="FF0000"/>
                </a:solidFill>
                <a:latin typeface="Calibri" panose="020F0502020204030204" pitchFamily="34" charset="0"/>
                <a:cs typeface="Calibri" panose="020F0502020204030204" pitchFamily="34" charset="0"/>
              </a:rPr>
              <a:t>higher capacity</a:t>
            </a:r>
            <a:r>
              <a:rPr lang="en-US" sz="24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The </a:t>
            </a:r>
            <a:r>
              <a:rPr lang="en-US" sz="2400" dirty="0">
                <a:solidFill>
                  <a:srgbClr val="FF0000"/>
                </a:solidFill>
                <a:latin typeface="Calibri" panose="020F0502020204030204" pitchFamily="34" charset="0"/>
                <a:cs typeface="Calibri" panose="020F0502020204030204" pitchFamily="34" charset="0"/>
              </a:rPr>
              <a:t>leaf nodes</a:t>
            </a:r>
            <a:r>
              <a:rPr lang="en-US" sz="2400" dirty="0">
                <a:latin typeface="Calibri" panose="020F0502020204030204" pitchFamily="34" charset="0"/>
                <a:cs typeface="Calibri" panose="020F0502020204030204" pitchFamily="34" charset="0"/>
              </a:rPr>
              <a:t> of a B+-tree are usually </a:t>
            </a:r>
            <a:r>
              <a:rPr lang="en-US" sz="2400" dirty="0">
                <a:solidFill>
                  <a:srgbClr val="FF0000"/>
                </a:solidFill>
                <a:latin typeface="Calibri" panose="020F0502020204030204" pitchFamily="34" charset="0"/>
                <a:cs typeface="Calibri" panose="020F0502020204030204" pitchFamily="34" charset="0"/>
              </a:rPr>
              <a:t>linked</a:t>
            </a:r>
            <a:r>
              <a:rPr lang="en-US" sz="2400" dirty="0">
                <a:latin typeface="Calibri" panose="020F0502020204030204" pitchFamily="34" charset="0"/>
                <a:cs typeface="Calibri" panose="020F0502020204030204" pitchFamily="34" charset="0"/>
              </a:rPr>
              <a:t> to provide ordered access on the search field to the records.</a:t>
            </a:r>
          </a:p>
        </p:txBody>
      </p:sp>
    </p:spTree>
    <p:extLst>
      <p:ext uri="{BB962C8B-B14F-4D97-AF65-F5344CB8AC3E}">
        <p14:creationId xmlns:p14="http://schemas.microsoft.com/office/powerpoint/2010/main" val="3498447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(5)</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35</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03671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(internal nodes)</a:t>
            </a:r>
          </a:p>
          <a:p>
            <a:pPr>
              <a:lnSpc>
                <a:spcPct val="150000"/>
              </a:lnSpc>
            </a:pPr>
            <a:r>
              <a:rPr lang="en-US" sz="2400" dirty="0">
                <a:latin typeface="Calibri" panose="020F0502020204030204" pitchFamily="34" charset="0"/>
                <a:cs typeface="Calibri" panose="020F0502020204030204" pitchFamily="34" charset="0"/>
              </a:rPr>
              <a:t>The structure of internal nodes of a B+-tree of order p</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Each internal node is of the form </a:t>
            </a:r>
            <a:r>
              <a:rPr lang="en-US" sz="2400" b="1" dirty="0">
                <a:solidFill>
                  <a:srgbClr val="FF0000"/>
                </a:solidFill>
                <a:latin typeface="Calibri" panose="020F0502020204030204" pitchFamily="34" charset="0"/>
                <a:cs typeface="Calibri" panose="020F0502020204030204" pitchFamily="34" charset="0"/>
              </a:rPr>
              <a:t>&lt;P1, K1, P2, K2, …,Pq-1, Kq-1,Pq&gt; </a:t>
            </a:r>
            <a:r>
              <a:rPr lang="en-US" sz="2400" dirty="0">
                <a:latin typeface="Calibri" panose="020F0502020204030204" pitchFamily="34" charset="0"/>
                <a:cs typeface="Calibri" panose="020F0502020204030204" pitchFamily="34" charset="0"/>
              </a:rPr>
              <a:t>where q ≤ p</a:t>
            </a:r>
          </a:p>
          <a:p>
            <a:pPr marL="800100" lvl="1"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Pi : tree pointer</a:t>
            </a:r>
          </a:p>
          <a:p>
            <a:pPr marL="800100" lvl="1" indent="-342900">
              <a:lnSpc>
                <a:spcPct val="150000"/>
              </a:lnSpc>
              <a:buFont typeface="Wingdings" panose="05000000000000000000" pitchFamily="2" charset="2"/>
              <a:buChar char="q"/>
            </a:pPr>
            <a:r>
              <a:rPr lang="en-US" sz="2000" dirty="0">
                <a:latin typeface="Calibri" panose="020F0502020204030204" pitchFamily="34" charset="0"/>
                <a:cs typeface="Calibri" panose="020F0502020204030204" pitchFamily="34" charset="0"/>
              </a:rPr>
              <a:t>Ki : search key field value</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Within each node, K1 &lt; K2 &lt; … &lt; Kq-1</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For all search key field values X in the subtree pointed by Pi, we have Ki-1 &lt; X ≤ Ki for 1 &lt;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&lt; q; X ≤ Ki 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 and Ki-1 &lt; X 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q or Ki-1 ≤ X &lt; Ki for 1 &lt;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&lt; q; X &lt; Ki 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1; and Ki-1 ≤ X for </a:t>
            </a:r>
            <a:r>
              <a:rPr lang="en-US" sz="2400" dirty="0" err="1">
                <a:latin typeface="Calibri" panose="020F0502020204030204" pitchFamily="34" charset="0"/>
                <a:cs typeface="Calibri" panose="020F0502020204030204" pitchFamily="34" charset="0"/>
              </a:rPr>
              <a:t>i</a:t>
            </a:r>
            <a:r>
              <a:rPr lang="en-US" sz="2400" dirty="0">
                <a:latin typeface="Calibri" panose="020F0502020204030204" pitchFamily="34" charset="0"/>
                <a:cs typeface="Calibri" panose="020F0502020204030204" pitchFamily="34" charset="0"/>
              </a:rPr>
              <a:t> = q.</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Each node has at </a:t>
            </a:r>
            <a:r>
              <a:rPr lang="en-US" sz="2400" b="1" dirty="0">
                <a:solidFill>
                  <a:srgbClr val="FF0000"/>
                </a:solidFill>
                <a:latin typeface="Calibri" panose="020F0502020204030204" pitchFamily="34" charset="0"/>
                <a:cs typeface="Calibri" panose="020F0502020204030204" pitchFamily="34" charset="0"/>
              </a:rPr>
              <a:t>most p tree pointers</a:t>
            </a:r>
          </a:p>
          <a:p>
            <a:pPr marL="457200" indent="-4572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Each node except the root and leaf nodes has </a:t>
            </a:r>
            <a:r>
              <a:rPr lang="en-US" sz="2400" b="1" dirty="0">
                <a:solidFill>
                  <a:srgbClr val="FF0000"/>
                </a:solidFill>
                <a:latin typeface="Calibri" panose="020F0502020204030204" pitchFamily="34" charset="0"/>
                <a:cs typeface="Calibri" panose="020F0502020204030204" pitchFamily="34" charset="0"/>
              </a:rPr>
              <a:t>at least ceil(p/2)</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tree pointers</a:t>
            </a:r>
          </a:p>
        </p:txBody>
      </p:sp>
    </p:spTree>
    <p:extLst>
      <p:ext uri="{BB962C8B-B14F-4D97-AF65-F5344CB8AC3E}">
        <p14:creationId xmlns:p14="http://schemas.microsoft.com/office/powerpoint/2010/main" val="3990660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(6)</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36</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4005392"/>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(leaf nodes)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Each leaf node is of the form </a:t>
            </a:r>
            <a:r>
              <a:rPr lang="en-US" sz="2400" b="1" dirty="0">
                <a:solidFill>
                  <a:srgbClr val="FF0000"/>
                </a:solidFill>
                <a:latin typeface="Calibri" panose="020F0502020204030204" pitchFamily="34" charset="0"/>
                <a:cs typeface="Calibri" panose="020F0502020204030204" pitchFamily="34" charset="0"/>
              </a:rPr>
              <a:t>&lt;&lt;K1, Pr1&gt; ,&lt;K2, Pr2&gt;, …,&lt;Kq-1, Prq-1&gt;, </a:t>
            </a:r>
            <a:r>
              <a:rPr lang="en-US" sz="2400" b="1" dirty="0" err="1">
                <a:solidFill>
                  <a:srgbClr val="FF0000"/>
                </a:solidFill>
                <a:latin typeface="Calibri" panose="020F0502020204030204" pitchFamily="34" charset="0"/>
                <a:cs typeface="Calibri" panose="020F0502020204030204" pitchFamily="34" charset="0"/>
              </a:rPr>
              <a:t>Pnext</a:t>
            </a:r>
            <a:r>
              <a:rPr lang="en-US" sz="2400" b="1" dirty="0">
                <a:solidFill>
                  <a:srgbClr val="FF0000"/>
                </a:solidFill>
                <a:latin typeface="Calibri" panose="020F0502020204030204" pitchFamily="34" charset="0"/>
                <a:cs typeface="Calibri" panose="020F0502020204030204" pitchFamily="34" charset="0"/>
              </a:rPr>
              <a:t>&gt;</a:t>
            </a:r>
          </a:p>
          <a:p>
            <a:pPr marL="800100" lvl="1" indent="-342900">
              <a:lnSpc>
                <a:spcPct val="150000"/>
              </a:lnSpc>
              <a:buFont typeface="Wingdings" panose="05000000000000000000" pitchFamily="2" charset="2"/>
              <a:buChar char="q"/>
            </a:pPr>
            <a:r>
              <a:rPr lang="en-US" sz="2400" dirty="0" err="1">
                <a:latin typeface="Calibri" panose="020F0502020204030204" pitchFamily="34" charset="0"/>
                <a:cs typeface="Calibri" panose="020F0502020204030204" pitchFamily="34" charset="0"/>
              </a:rPr>
              <a:t>Pri</a:t>
            </a:r>
            <a:r>
              <a:rPr lang="en-US" sz="2400" dirty="0">
                <a:latin typeface="Calibri" panose="020F0502020204030204" pitchFamily="34" charset="0"/>
                <a:cs typeface="Calibri" panose="020F0502020204030204" pitchFamily="34" charset="0"/>
              </a:rPr>
              <a:t> is a data pointer pointing to the record whose search field is Ki.</a:t>
            </a:r>
          </a:p>
          <a:p>
            <a:pPr marL="800100" lvl="1" indent="-342900">
              <a:lnSpc>
                <a:spcPct val="150000"/>
              </a:lnSpc>
              <a:buFont typeface="Wingdings" panose="05000000000000000000" pitchFamily="2" charset="2"/>
              <a:buChar char="q"/>
            </a:pPr>
            <a:r>
              <a:rPr lang="en-US" sz="2400" dirty="0" err="1">
                <a:latin typeface="Calibri" panose="020F0502020204030204" pitchFamily="34" charset="0"/>
                <a:cs typeface="Calibri" panose="020F0502020204030204" pitchFamily="34" charset="0"/>
              </a:rPr>
              <a:t>Pnext</a:t>
            </a:r>
            <a:r>
              <a:rPr lang="en-US" sz="2400" dirty="0">
                <a:latin typeface="Calibri" panose="020F0502020204030204" pitchFamily="34" charset="0"/>
                <a:cs typeface="Calibri" panose="020F0502020204030204" pitchFamily="34" charset="0"/>
              </a:rPr>
              <a:t> points to the next leaf node of the tree.</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Within each node, K1 &lt; K2 &lt; … &lt; Kq-1.</a:t>
            </a:r>
          </a:p>
          <a:p>
            <a:pPr marL="342900" indent="-342900">
              <a:lnSpc>
                <a:spcPct val="150000"/>
              </a:lnSpc>
              <a:buFont typeface="Arial" panose="020B0604020202020204" pitchFamily="34" charset="0"/>
              <a:buChar char="•"/>
            </a:pPr>
            <a:r>
              <a:rPr lang="en-US" sz="2400" dirty="0">
                <a:solidFill>
                  <a:srgbClr val="FF0000"/>
                </a:solidFill>
                <a:latin typeface="Calibri" panose="020F0502020204030204" pitchFamily="34" charset="0"/>
                <a:cs typeface="Calibri" panose="020F0502020204030204" pitchFamily="34" charset="0"/>
              </a:rPr>
              <a:t>Each leaf node has at least ceil(p/2) values</a:t>
            </a:r>
            <a:r>
              <a:rPr lang="en-US" sz="2400" dirty="0">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US" sz="2400" dirty="0">
                <a:solidFill>
                  <a:srgbClr val="FF0000"/>
                </a:solidFill>
                <a:latin typeface="Calibri" panose="020F0502020204030204" pitchFamily="34" charset="0"/>
                <a:cs typeface="Calibri" panose="020F0502020204030204" pitchFamily="34" charset="0"/>
              </a:rPr>
              <a:t>All leaf nodes are at the same level</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253118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(7)</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37</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example</a:t>
            </a:r>
          </a:p>
        </p:txBody>
      </p:sp>
      <p:pic>
        <p:nvPicPr>
          <p:cNvPr id="4" name="图片 3">
            <a:extLst>
              <a:ext uri="{FF2B5EF4-FFF2-40B4-BE49-F238E27FC236}">
                <a16:creationId xmlns:a16="http://schemas.microsoft.com/office/drawing/2014/main" id="{148A3E0D-9D7D-24D0-8733-D21E06138809}"/>
              </a:ext>
            </a:extLst>
          </p:cNvPr>
          <p:cNvPicPr>
            <a:picLocks noChangeAspect="1"/>
          </p:cNvPicPr>
          <p:nvPr/>
        </p:nvPicPr>
        <p:blipFill>
          <a:blip r:embed="rId3"/>
          <a:stretch>
            <a:fillRect/>
          </a:stretch>
        </p:blipFill>
        <p:spPr>
          <a:xfrm>
            <a:off x="752475" y="1727200"/>
            <a:ext cx="10601325" cy="4629150"/>
          </a:xfrm>
          <a:prstGeom prst="rect">
            <a:avLst/>
          </a:prstGeom>
        </p:spPr>
      </p:pic>
    </p:spTree>
    <p:extLst>
      <p:ext uri="{BB962C8B-B14F-4D97-AF65-F5344CB8AC3E}">
        <p14:creationId xmlns:p14="http://schemas.microsoft.com/office/powerpoint/2010/main" val="2284185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(8)</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38</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530760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insertion</a:t>
            </a:r>
          </a:p>
          <a:p>
            <a:pPr marL="342900"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Step 1: </a:t>
            </a:r>
            <a:r>
              <a:rPr lang="en-US" sz="2400" dirty="0">
                <a:latin typeface="Calibri" panose="020F0502020204030204" pitchFamily="34" charset="0"/>
                <a:cs typeface="Calibri" panose="020F0502020204030204" pitchFamily="34" charset="0"/>
              </a:rPr>
              <a:t>Descend to the leaf node where the key fits</a:t>
            </a:r>
          </a:p>
          <a:p>
            <a:pPr marL="342900" indent="-342900">
              <a:lnSpc>
                <a:spcPct val="150000"/>
              </a:lnSpc>
              <a:buFont typeface="Arial" panose="020B0604020202020204" pitchFamily="34" charset="0"/>
              <a:buChar char="•"/>
            </a:pPr>
            <a:r>
              <a:rPr lang="en-US" sz="2400" b="1" dirty="0">
                <a:latin typeface="Calibri" panose="020F0502020204030204" pitchFamily="34" charset="0"/>
                <a:cs typeface="Calibri" panose="020F0502020204030204" pitchFamily="34" charset="0"/>
              </a:rPr>
              <a:t>Step 2:</a:t>
            </a:r>
          </a:p>
          <a:p>
            <a:pPr marL="800100" lvl="1" indent="-342900">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(Case 1): If the node has an empty space, insert the key into the node.</a:t>
            </a:r>
          </a:p>
          <a:p>
            <a:pPr marL="800100" lvl="1" indent="-342900">
              <a:lnSpc>
                <a:spcPct val="150000"/>
              </a:lnSpc>
              <a:buFont typeface="Wingdings" panose="05000000000000000000" pitchFamily="2" charset="2"/>
              <a:buChar char="q"/>
            </a:pPr>
            <a:r>
              <a:rPr lang="en-US" sz="2400" dirty="0">
                <a:latin typeface="Calibri" panose="020F0502020204030204" pitchFamily="34" charset="0"/>
                <a:cs typeface="Calibri" panose="020F0502020204030204" pitchFamily="34" charset="0"/>
              </a:rPr>
              <a:t>(Case 2) If the node is already full, split it into two nodes by the middle key value, distributing the keys evenly between the two nodes, so each node is half full.</a:t>
            </a:r>
          </a:p>
          <a:p>
            <a:pPr marL="1257300" lvl="2" indent="-342900">
              <a:lnSpc>
                <a:spcPct val="15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(Case 2a) If the node is a leaf, take a copy of the middle key value, and repeat step 2 to insert it into the parent node.</a:t>
            </a:r>
          </a:p>
          <a:p>
            <a:pPr marL="1257300" lvl="2" indent="-342900">
              <a:lnSpc>
                <a:spcPct val="150000"/>
              </a:lnSpc>
              <a:buFont typeface="Wingdings" panose="05000000000000000000" pitchFamily="2" charset="2"/>
              <a:buChar char="§"/>
            </a:pPr>
            <a:r>
              <a:rPr lang="en-US" sz="2000" dirty="0">
                <a:latin typeface="Calibri" panose="020F0502020204030204" pitchFamily="34" charset="0"/>
                <a:cs typeface="Calibri" panose="020F0502020204030204" pitchFamily="34" charset="0"/>
              </a:rPr>
              <a:t>(Case 2b) If the node is a non-leaf, exclude the middle key value during the split and repeat step 2 to insert this excluded value into the parent node.</a:t>
            </a:r>
          </a:p>
        </p:txBody>
      </p:sp>
    </p:spTree>
    <p:extLst>
      <p:ext uri="{BB962C8B-B14F-4D97-AF65-F5344CB8AC3E}">
        <p14:creationId xmlns:p14="http://schemas.microsoft.com/office/powerpoint/2010/main" val="8786560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(9)</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39</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insertion – example 1: insert 28 into the tree below</a:t>
            </a:r>
          </a:p>
        </p:txBody>
      </p:sp>
      <p:pic>
        <p:nvPicPr>
          <p:cNvPr id="4" name="图片 3">
            <a:extLst>
              <a:ext uri="{FF2B5EF4-FFF2-40B4-BE49-F238E27FC236}">
                <a16:creationId xmlns:a16="http://schemas.microsoft.com/office/drawing/2014/main" id="{B7680765-8D23-B85E-124B-23E7A8B5D674}"/>
              </a:ext>
            </a:extLst>
          </p:cNvPr>
          <p:cNvPicPr>
            <a:picLocks noChangeAspect="1"/>
          </p:cNvPicPr>
          <p:nvPr/>
        </p:nvPicPr>
        <p:blipFill>
          <a:blip r:embed="rId3"/>
          <a:stretch>
            <a:fillRect/>
          </a:stretch>
        </p:blipFill>
        <p:spPr>
          <a:xfrm>
            <a:off x="933369" y="1586615"/>
            <a:ext cx="10325262" cy="2892496"/>
          </a:xfrm>
          <a:prstGeom prst="rect">
            <a:avLst/>
          </a:prstGeom>
        </p:spPr>
      </p:pic>
      <p:pic>
        <p:nvPicPr>
          <p:cNvPr id="7" name="图片 6">
            <a:extLst>
              <a:ext uri="{FF2B5EF4-FFF2-40B4-BE49-F238E27FC236}">
                <a16:creationId xmlns:a16="http://schemas.microsoft.com/office/drawing/2014/main" id="{5FFBB79D-C61E-A08A-7F2C-7CDE56FB61FA}"/>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3273791" y="4845703"/>
            <a:ext cx="2601550" cy="752255"/>
          </a:xfrm>
          <a:prstGeom prst="rect">
            <a:avLst/>
          </a:prstGeom>
        </p:spPr>
      </p:pic>
      <p:sp>
        <p:nvSpPr>
          <p:cNvPr id="11" name="文本框 10">
            <a:extLst>
              <a:ext uri="{FF2B5EF4-FFF2-40B4-BE49-F238E27FC236}">
                <a16:creationId xmlns:a16="http://schemas.microsoft.com/office/drawing/2014/main" id="{0A0A1C2F-1B73-350B-F8FB-88C01F13227C}"/>
              </a:ext>
            </a:extLst>
          </p:cNvPr>
          <p:cNvSpPr txBox="1"/>
          <p:nvPr/>
        </p:nvSpPr>
        <p:spPr>
          <a:xfrm>
            <a:off x="6783572" y="4744778"/>
            <a:ext cx="3030279" cy="954107"/>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The node has an empty space</a:t>
            </a:r>
          </a:p>
        </p:txBody>
      </p:sp>
      <p:sp>
        <p:nvSpPr>
          <p:cNvPr id="12" name="对话气泡: 矩形 11">
            <a:extLst>
              <a:ext uri="{FF2B5EF4-FFF2-40B4-BE49-F238E27FC236}">
                <a16:creationId xmlns:a16="http://schemas.microsoft.com/office/drawing/2014/main" id="{E8A12352-0CC6-76E6-EAC9-B702A074B1F6}"/>
              </a:ext>
            </a:extLst>
          </p:cNvPr>
          <p:cNvSpPr/>
          <p:nvPr/>
        </p:nvSpPr>
        <p:spPr>
          <a:xfrm>
            <a:off x="6687879" y="4744777"/>
            <a:ext cx="2743200" cy="1080240"/>
          </a:xfrm>
          <a:prstGeom prst="wedgeRectCallout">
            <a:avLst>
              <a:gd name="adj1" fmla="val -74505"/>
              <a:gd name="adj2" fmla="val -6278"/>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6394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What Is a Relational Database Management System (RDBMS)? | Vertabelo  Database Modeler">
            <a:extLst>
              <a:ext uri="{FF2B5EF4-FFF2-40B4-BE49-F238E27FC236}">
                <a16:creationId xmlns:a16="http://schemas.microsoft.com/office/drawing/2014/main" id="{5C9A7B61-73C3-16AE-B42A-74012454F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305" y="4636915"/>
            <a:ext cx="5775252" cy="21867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Relational</a:t>
            </a:r>
            <a:r>
              <a:rPr lang="zh-CN" altLang="en-US" sz="4000" b="1" dirty="0">
                <a:latin typeface="Calibri" panose="020F0502020204030204" pitchFamily="34" charset="0"/>
                <a:cs typeface="Calibri" panose="020F0502020204030204" pitchFamily="34" charset="0"/>
              </a:rPr>
              <a:t> </a:t>
            </a:r>
            <a:r>
              <a:rPr lang="en-US" altLang="zh-CN" sz="4000" b="1" dirty="0">
                <a:latin typeface="Calibri" panose="020F0502020204030204" pitchFamily="34" charset="0"/>
                <a:cs typeface="Calibri" panose="020F0502020204030204" pitchFamily="34" charset="0"/>
              </a:rPr>
              <a:t>databases</a:t>
            </a:r>
            <a:endParaRPr lang="en-US" sz="4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22350"/>
            <a:ext cx="5775252"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en-US" sz="2400" dirty="0">
                <a:latin typeface="Calibri" panose="020F0502020204030204" pitchFamily="34" charset="0"/>
                <a:cs typeface="Calibri" panose="020F0502020204030204" pitchFamily="34" charset="0"/>
              </a:rPr>
              <a:t>A </a:t>
            </a:r>
            <a:r>
              <a:rPr lang="en-US" altLang="en-US" sz="2400" dirty="0">
                <a:solidFill>
                  <a:srgbClr val="FF0000"/>
                </a:solidFill>
                <a:latin typeface="Calibri" panose="020F0502020204030204" pitchFamily="34" charset="0"/>
                <a:cs typeface="Calibri" panose="020F0502020204030204" pitchFamily="34" charset="0"/>
              </a:rPr>
              <a:t>relational database </a:t>
            </a:r>
            <a:r>
              <a:rPr lang="en-US" altLang="en-US" sz="2400" dirty="0">
                <a:latin typeface="Calibri" panose="020F0502020204030204" pitchFamily="34" charset="0"/>
                <a:cs typeface="Calibri" panose="020F0502020204030204" pitchFamily="34" charset="0"/>
              </a:rPr>
              <a:t>is based on the relational model of data. </a:t>
            </a:r>
          </a:p>
          <a:p>
            <a:pPr>
              <a:lnSpc>
                <a:spcPct val="150000"/>
              </a:lnSpc>
            </a:pPr>
            <a:r>
              <a:rPr lang="en-US" altLang="en-US" sz="2400" dirty="0">
                <a:latin typeface="Calibri" panose="020F0502020204030204" pitchFamily="34" charset="0"/>
                <a:cs typeface="Calibri" panose="020F0502020204030204" pitchFamily="34" charset="0"/>
              </a:rPr>
              <a:t>A </a:t>
            </a:r>
            <a:r>
              <a:rPr lang="en-US" altLang="en-US" sz="2400" dirty="0">
                <a:solidFill>
                  <a:srgbClr val="FF0000"/>
                </a:solidFill>
                <a:latin typeface="Calibri" panose="020F0502020204030204" pitchFamily="34" charset="0"/>
                <a:cs typeface="Calibri" panose="020F0502020204030204" pitchFamily="34" charset="0"/>
              </a:rPr>
              <a:t>relational database management system (RDBMS) </a:t>
            </a:r>
            <a:r>
              <a:rPr lang="en-US" altLang="en-US" sz="2400" dirty="0">
                <a:latin typeface="Calibri" panose="020F0502020204030204" pitchFamily="34" charset="0"/>
                <a:cs typeface="Calibri" panose="020F0502020204030204" pitchFamily="34" charset="0"/>
              </a:rPr>
              <a:t>is a system to maintain relational databases. </a:t>
            </a:r>
          </a:p>
          <a:p>
            <a:pPr>
              <a:lnSpc>
                <a:spcPct val="150000"/>
              </a:lnSpc>
            </a:pPr>
            <a:r>
              <a:rPr lang="en-US" altLang="en-US" sz="2400" dirty="0">
                <a:latin typeface="Calibri" panose="020F0502020204030204" pitchFamily="34" charset="0"/>
                <a:cs typeface="Calibri" panose="020F0502020204030204" pitchFamily="34" charset="0"/>
              </a:rPr>
              <a:t>Many relational database systems are equipped with the option of using the </a:t>
            </a:r>
            <a:r>
              <a:rPr lang="en-US" altLang="en-US" sz="2400" dirty="0">
                <a:solidFill>
                  <a:srgbClr val="FF0000"/>
                </a:solidFill>
                <a:latin typeface="Calibri" panose="020F0502020204030204" pitchFamily="34" charset="0"/>
                <a:cs typeface="Calibri" panose="020F0502020204030204" pitchFamily="34" charset="0"/>
              </a:rPr>
              <a:t>SQL (Structured Query Language)</a:t>
            </a:r>
            <a:r>
              <a:rPr lang="en-US" altLang="en-US" sz="2400" dirty="0">
                <a:latin typeface="Calibri" panose="020F0502020204030204" pitchFamily="34" charset="0"/>
                <a:cs typeface="Calibri" panose="020F0502020204030204" pitchFamily="34" charset="0"/>
              </a:rPr>
              <a:t> for querying and maintaining the database.</a:t>
            </a:r>
          </a:p>
        </p:txBody>
      </p:sp>
      <p:pic>
        <p:nvPicPr>
          <p:cNvPr id="1026" name="Picture 2" descr="Relational and non relational databases">
            <a:extLst>
              <a:ext uri="{FF2B5EF4-FFF2-40B4-BE49-F238E27FC236}">
                <a16:creationId xmlns:a16="http://schemas.microsoft.com/office/drawing/2014/main" id="{399BA53A-E3C5-789C-CBC5-FF248DB310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3212" y="221696"/>
            <a:ext cx="3933438" cy="22981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is RDBMS - javatpoint">
            <a:extLst>
              <a:ext uri="{FF2B5EF4-FFF2-40B4-BE49-F238E27FC236}">
                <a16:creationId xmlns:a16="http://schemas.microsoft.com/office/drawing/2014/main" id="{8A662EAD-9A8E-0496-FE9B-DBDC2109B7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5215" y="2519837"/>
            <a:ext cx="5031744" cy="2125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1495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(10)</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40</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insertion – example 1: insert 28 into the tree below</a:t>
            </a:r>
          </a:p>
        </p:txBody>
      </p:sp>
      <p:pic>
        <p:nvPicPr>
          <p:cNvPr id="14" name="图片 13">
            <a:extLst>
              <a:ext uri="{FF2B5EF4-FFF2-40B4-BE49-F238E27FC236}">
                <a16:creationId xmlns:a16="http://schemas.microsoft.com/office/drawing/2014/main" id="{21B93362-6E5F-5B44-984A-45FEB6888231}"/>
              </a:ext>
            </a:extLst>
          </p:cNvPr>
          <p:cNvPicPr>
            <a:picLocks noChangeAspect="1"/>
          </p:cNvPicPr>
          <p:nvPr/>
        </p:nvPicPr>
        <p:blipFill>
          <a:blip r:embed="rId3"/>
          <a:stretch>
            <a:fillRect/>
          </a:stretch>
        </p:blipFill>
        <p:spPr>
          <a:xfrm>
            <a:off x="981075" y="1704834"/>
            <a:ext cx="10229850" cy="2943225"/>
          </a:xfrm>
          <a:prstGeom prst="rect">
            <a:avLst/>
          </a:prstGeom>
        </p:spPr>
      </p:pic>
      <p:sp>
        <p:nvSpPr>
          <p:cNvPr id="13" name="文本框 12">
            <a:extLst>
              <a:ext uri="{FF2B5EF4-FFF2-40B4-BE49-F238E27FC236}">
                <a16:creationId xmlns:a16="http://schemas.microsoft.com/office/drawing/2014/main" id="{EBC5686D-ACF0-236E-678B-6A081AA99F27}"/>
              </a:ext>
            </a:extLst>
          </p:cNvPr>
          <p:cNvSpPr txBox="1"/>
          <p:nvPr/>
        </p:nvSpPr>
        <p:spPr>
          <a:xfrm>
            <a:off x="2585972" y="5225855"/>
            <a:ext cx="6315740" cy="523220"/>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Insert 28 into the appropriation leaf node.</a:t>
            </a:r>
          </a:p>
        </p:txBody>
      </p:sp>
    </p:spTree>
    <p:extLst>
      <p:ext uri="{BB962C8B-B14F-4D97-AF65-F5344CB8AC3E}">
        <p14:creationId xmlns:p14="http://schemas.microsoft.com/office/powerpoint/2010/main" val="3926141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(11)</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41</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insertion – example 2: insert 70 into the tree below</a:t>
            </a:r>
          </a:p>
        </p:txBody>
      </p:sp>
      <p:pic>
        <p:nvPicPr>
          <p:cNvPr id="14" name="图片 13">
            <a:extLst>
              <a:ext uri="{FF2B5EF4-FFF2-40B4-BE49-F238E27FC236}">
                <a16:creationId xmlns:a16="http://schemas.microsoft.com/office/drawing/2014/main" id="{21B93362-6E5F-5B44-984A-45FEB6888231}"/>
              </a:ext>
            </a:extLst>
          </p:cNvPr>
          <p:cNvPicPr>
            <a:picLocks noChangeAspect="1"/>
          </p:cNvPicPr>
          <p:nvPr/>
        </p:nvPicPr>
        <p:blipFill>
          <a:blip r:embed="rId3"/>
          <a:stretch>
            <a:fillRect/>
          </a:stretch>
        </p:blipFill>
        <p:spPr>
          <a:xfrm>
            <a:off x="981075" y="1704834"/>
            <a:ext cx="10229850" cy="2943225"/>
          </a:xfrm>
          <a:prstGeom prst="rect">
            <a:avLst/>
          </a:prstGeom>
        </p:spPr>
      </p:pic>
    </p:spTree>
    <p:extLst>
      <p:ext uri="{BB962C8B-B14F-4D97-AF65-F5344CB8AC3E}">
        <p14:creationId xmlns:p14="http://schemas.microsoft.com/office/powerpoint/2010/main" val="1799132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(13)</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42</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insertion – example 2: insert 70 into the tree below</a:t>
            </a:r>
          </a:p>
        </p:txBody>
      </p:sp>
      <p:pic>
        <p:nvPicPr>
          <p:cNvPr id="14" name="图片 13">
            <a:extLst>
              <a:ext uri="{FF2B5EF4-FFF2-40B4-BE49-F238E27FC236}">
                <a16:creationId xmlns:a16="http://schemas.microsoft.com/office/drawing/2014/main" id="{21B93362-6E5F-5B44-984A-45FEB6888231}"/>
              </a:ext>
            </a:extLst>
          </p:cNvPr>
          <p:cNvPicPr>
            <a:picLocks noChangeAspect="1"/>
          </p:cNvPicPr>
          <p:nvPr/>
        </p:nvPicPr>
        <p:blipFill>
          <a:blip r:embed="rId3"/>
          <a:stretch>
            <a:fillRect/>
          </a:stretch>
        </p:blipFill>
        <p:spPr>
          <a:xfrm>
            <a:off x="981075" y="1704834"/>
            <a:ext cx="10229850" cy="2943225"/>
          </a:xfrm>
          <a:prstGeom prst="rect">
            <a:avLst/>
          </a:prstGeom>
        </p:spPr>
      </p:pic>
      <p:pic>
        <p:nvPicPr>
          <p:cNvPr id="4" name="图片 3">
            <a:extLst>
              <a:ext uri="{FF2B5EF4-FFF2-40B4-BE49-F238E27FC236}">
                <a16:creationId xmlns:a16="http://schemas.microsoft.com/office/drawing/2014/main" id="{6C1E7DD6-FBD9-8DFF-E2A8-A7AA96870DF8}"/>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3228014" y="4648059"/>
            <a:ext cx="4458531" cy="2117336"/>
          </a:xfrm>
          <a:prstGeom prst="rect">
            <a:avLst/>
          </a:prstGeom>
        </p:spPr>
      </p:pic>
      <p:sp>
        <p:nvSpPr>
          <p:cNvPr id="10" name="文本框 9">
            <a:extLst>
              <a:ext uri="{FF2B5EF4-FFF2-40B4-BE49-F238E27FC236}">
                <a16:creationId xmlns:a16="http://schemas.microsoft.com/office/drawing/2014/main" id="{F44DA183-D1BA-E850-F4F9-F9DBD28C9B9C}"/>
              </a:ext>
            </a:extLst>
          </p:cNvPr>
          <p:cNvSpPr txBox="1"/>
          <p:nvPr/>
        </p:nvSpPr>
        <p:spPr>
          <a:xfrm>
            <a:off x="8395778" y="4870910"/>
            <a:ext cx="2743201" cy="954107"/>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The leaf node is full -&gt; split</a:t>
            </a:r>
          </a:p>
        </p:txBody>
      </p:sp>
      <p:sp>
        <p:nvSpPr>
          <p:cNvPr id="11" name="对话气泡: 矩形 10">
            <a:extLst>
              <a:ext uri="{FF2B5EF4-FFF2-40B4-BE49-F238E27FC236}">
                <a16:creationId xmlns:a16="http://schemas.microsoft.com/office/drawing/2014/main" id="{A8A0BF0E-D8E4-8CFF-28AF-88F59B199A27}"/>
              </a:ext>
            </a:extLst>
          </p:cNvPr>
          <p:cNvSpPr/>
          <p:nvPr/>
        </p:nvSpPr>
        <p:spPr>
          <a:xfrm>
            <a:off x="8263361" y="4804901"/>
            <a:ext cx="2743200" cy="1080240"/>
          </a:xfrm>
          <a:prstGeom prst="wedgeRectCallout">
            <a:avLst>
              <a:gd name="adj1" fmla="val -74505"/>
              <a:gd name="adj2" fmla="val -6278"/>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65950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(14)</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43</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insertion – example 2: insert 70 into the tree below</a:t>
            </a:r>
          </a:p>
        </p:txBody>
      </p:sp>
      <p:sp>
        <p:nvSpPr>
          <p:cNvPr id="10" name="文本框 9">
            <a:extLst>
              <a:ext uri="{FF2B5EF4-FFF2-40B4-BE49-F238E27FC236}">
                <a16:creationId xmlns:a16="http://schemas.microsoft.com/office/drawing/2014/main" id="{F44DA183-D1BA-E850-F4F9-F9DBD28C9B9C}"/>
              </a:ext>
            </a:extLst>
          </p:cNvPr>
          <p:cNvSpPr txBox="1"/>
          <p:nvPr/>
        </p:nvSpPr>
        <p:spPr>
          <a:xfrm>
            <a:off x="981075" y="4901615"/>
            <a:ext cx="9821604" cy="1318181"/>
          </a:xfrm>
          <a:prstGeom prst="rect">
            <a:avLst/>
          </a:prstGeom>
          <a:noFill/>
        </p:spPr>
        <p:txBody>
          <a:bodyPr wrap="square" rtlCol="0">
            <a:spAutoFit/>
          </a:bodyPr>
          <a:lstStyle/>
          <a:p>
            <a:pPr>
              <a:lnSpc>
                <a:spcPct val="150000"/>
              </a:lnSpc>
            </a:pPr>
            <a:r>
              <a:rPr lang="en-US" sz="2800" dirty="0">
                <a:latin typeface="Calibri" panose="020F0502020204030204" pitchFamily="34" charset="0"/>
                <a:cs typeface="Calibri" panose="020F0502020204030204" pitchFamily="34" charset="0"/>
              </a:rPr>
              <a:t>Split leaf node from the middle, chose the middle key 60, and place it into the parent node.</a:t>
            </a:r>
          </a:p>
        </p:txBody>
      </p:sp>
      <p:pic>
        <p:nvPicPr>
          <p:cNvPr id="6" name="图片 5">
            <a:extLst>
              <a:ext uri="{FF2B5EF4-FFF2-40B4-BE49-F238E27FC236}">
                <a16:creationId xmlns:a16="http://schemas.microsoft.com/office/drawing/2014/main" id="{1577BBA1-82EC-9773-EF2E-24122B09F1F9}"/>
              </a:ext>
            </a:extLst>
          </p:cNvPr>
          <p:cNvPicPr>
            <a:picLocks noChangeAspect="1"/>
          </p:cNvPicPr>
          <p:nvPr/>
        </p:nvPicPr>
        <p:blipFill>
          <a:blip r:embed="rId3"/>
          <a:stretch>
            <a:fillRect/>
          </a:stretch>
        </p:blipFill>
        <p:spPr>
          <a:xfrm>
            <a:off x="264836" y="1973882"/>
            <a:ext cx="11727712" cy="2691948"/>
          </a:xfrm>
          <a:prstGeom prst="rect">
            <a:avLst/>
          </a:prstGeom>
        </p:spPr>
      </p:pic>
    </p:spTree>
    <p:extLst>
      <p:ext uri="{BB962C8B-B14F-4D97-AF65-F5344CB8AC3E}">
        <p14:creationId xmlns:p14="http://schemas.microsoft.com/office/powerpoint/2010/main" val="4071455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(15)</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44</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564320" y="5409214"/>
            <a:ext cx="7886792" cy="955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insertion – example 3: insert 95 into the tree below</a:t>
            </a:r>
          </a:p>
        </p:txBody>
      </p:sp>
      <p:pic>
        <p:nvPicPr>
          <p:cNvPr id="4" name="图片 3">
            <a:extLst>
              <a:ext uri="{FF2B5EF4-FFF2-40B4-BE49-F238E27FC236}">
                <a16:creationId xmlns:a16="http://schemas.microsoft.com/office/drawing/2014/main" id="{D9170ED7-7057-DF83-1463-35C882111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741" y="1643001"/>
            <a:ext cx="10365950" cy="4497737"/>
          </a:xfrm>
          <a:prstGeom prst="rect">
            <a:avLst/>
          </a:prstGeom>
        </p:spPr>
      </p:pic>
      <p:sp>
        <p:nvSpPr>
          <p:cNvPr id="11" name="文本框 10">
            <a:extLst>
              <a:ext uri="{FF2B5EF4-FFF2-40B4-BE49-F238E27FC236}">
                <a16:creationId xmlns:a16="http://schemas.microsoft.com/office/drawing/2014/main" id="{A6587ED7-8189-0AB4-8ADF-BFBACD2B19BC}"/>
              </a:ext>
            </a:extLst>
          </p:cNvPr>
          <p:cNvSpPr txBox="1"/>
          <p:nvPr/>
        </p:nvSpPr>
        <p:spPr>
          <a:xfrm>
            <a:off x="911741" y="5103937"/>
            <a:ext cx="5956892"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Split leaf node from the middle, and split the parent node.</a:t>
            </a:r>
          </a:p>
        </p:txBody>
      </p:sp>
    </p:spTree>
    <p:extLst>
      <p:ext uri="{BB962C8B-B14F-4D97-AF65-F5344CB8AC3E}">
        <p14:creationId xmlns:p14="http://schemas.microsoft.com/office/powerpoint/2010/main" val="1543629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(16)</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45</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657446" y="1032983"/>
            <a:ext cx="11269718" cy="533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269718" cy="534902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deletion</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Step1: Descend to the leaf node where the key fits</a:t>
            </a:r>
          </a:p>
          <a:p>
            <a:pPr marL="342900" indent="-342900">
              <a:lnSpc>
                <a:spcPct val="15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Step 2: Remove the required key and associated reference from the node.</a:t>
            </a:r>
          </a:p>
          <a:p>
            <a:pPr marL="800100" lvl="1" indent="-342900">
              <a:lnSpc>
                <a:spcPct val="150000"/>
              </a:lnSpc>
              <a:buFont typeface="Wingdings" panose="05000000000000000000" pitchFamily="2" charset="2"/>
              <a:buChar char="q"/>
            </a:pPr>
            <a:r>
              <a:rPr lang="en-US" sz="2200" dirty="0">
                <a:latin typeface="Calibri" panose="020F0502020204030204" pitchFamily="34" charset="0"/>
                <a:cs typeface="Calibri" panose="020F0502020204030204" pitchFamily="34" charset="0"/>
              </a:rPr>
              <a:t>(Case 1): If the node still has half-full keys, repair the keys in parent node to reflect the change in child node if necessary and stop.</a:t>
            </a:r>
          </a:p>
          <a:p>
            <a:pPr marL="800100" lvl="1" indent="-342900">
              <a:lnSpc>
                <a:spcPct val="150000"/>
              </a:lnSpc>
              <a:buFont typeface="Wingdings" panose="05000000000000000000" pitchFamily="2" charset="2"/>
              <a:buChar char="q"/>
            </a:pPr>
            <a:r>
              <a:rPr lang="en-US" sz="2200" dirty="0">
                <a:latin typeface="Calibri" panose="020F0502020204030204" pitchFamily="34" charset="0"/>
                <a:cs typeface="Calibri" panose="020F0502020204030204" pitchFamily="34" charset="0"/>
              </a:rPr>
              <a:t>(Case 2): If the node is less than half-full, but left or right sibling node is more than half-full, redistribute the keys between this node and its sibling. Repair the keys in the level above to represent that these nodes now have a different “split point” between them.</a:t>
            </a:r>
          </a:p>
          <a:p>
            <a:pPr marL="800100" lvl="1" indent="-342900">
              <a:lnSpc>
                <a:spcPct val="150000"/>
              </a:lnSpc>
              <a:buFont typeface="Wingdings" panose="05000000000000000000" pitchFamily="2" charset="2"/>
              <a:buChar char="q"/>
            </a:pPr>
            <a:r>
              <a:rPr lang="en-US" sz="2200" dirty="0">
                <a:latin typeface="Calibri" panose="020F0502020204030204" pitchFamily="34" charset="0"/>
                <a:cs typeface="Calibri" panose="020F0502020204030204" pitchFamily="34" charset="0"/>
              </a:rPr>
              <a:t>(Case 3): If the node is less than half-full, and left and right sibling node are just half-full, merge the node with its sibling. Repeat step 2 to delete the unnecessary key in its parent.</a:t>
            </a:r>
          </a:p>
        </p:txBody>
      </p:sp>
    </p:spTree>
    <p:extLst>
      <p:ext uri="{BB962C8B-B14F-4D97-AF65-F5344CB8AC3E}">
        <p14:creationId xmlns:p14="http://schemas.microsoft.com/office/powerpoint/2010/main" val="661269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(17)</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46</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564320" y="5409214"/>
            <a:ext cx="7886792" cy="955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deletion – example 1: delete 70 from the tree below</a:t>
            </a:r>
          </a:p>
        </p:txBody>
      </p:sp>
      <p:pic>
        <p:nvPicPr>
          <p:cNvPr id="6" name="图片 5">
            <a:extLst>
              <a:ext uri="{FF2B5EF4-FFF2-40B4-BE49-F238E27FC236}">
                <a16:creationId xmlns:a16="http://schemas.microsoft.com/office/drawing/2014/main" id="{AA366CFF-8154-F53F-C7B0-E896842B7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44" y="1707397"/>
            <a:ext cx="10914921" cy="4735933"/>
          </a:xfrm>
          <a:prstGeom prst="rect">
            <a:avLst/>
          </a:prstGeom>
        </p:spPr>
      </p:pic>
      <p:sp>
        <p:nvSpPr>
          <p:cNvPr id="10" name="文本框 9">
            <a:extLst>
              <a:ext uri="{FF2B5EF4-FFF2-40B4-BE49-F238E27FC236}">
                <a16:creationId xmlns:a16="http://schemas.microsoft.com/office/drawing/2014/main" id="{25A9AAA0-55F6-989E-AF8B-BFE7CB023355}"/>
              </a:ext>
            </a:extLst>
          </p:cNvPr>
          <p:cNvSpPr txBox="1"/>
          <p:nvPr/>
        </p:nvSpPr>
        <p:spPr>
          <a:xfrm>
            <a:off x="834844" y="5521662"/>
            <a:ext cx="5956892" cy="67185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Just delete 70 from the leaf node.</a:t>
            </a:r>
          </a:p>
        </p:txBody>
      </p:sp>
    </p:spTree>
    <p:extLst>
      <p:ext uri="{BB962C8B-B14F-4D97-AF65-F5344CB8AC3E}">
        <p14:creationId xmlns:p14="http://schemas.microsoft.com/office/powerpoint/2010/main" val="31801155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(18)</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47</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564320" y="5409214"/>
            <a:ext cx="7886792" cy="955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deletion – example 2: delete 25 from the tree below</a:t>
            </a:r>
          </a:p>
        </p:txBody>
      </p:sp>
      <p:pic>
        <p:nvPicPr>
          <p:cNvPr id="6" name="图片 5">
            <a:extLst>
              <a:ext uri="{FF2B5EF4-FFF2-40B4-BE49-F238E27FC236}">
                <a16:creationId xmlns:a16="http://schemas.microsoft.com/office/drawing/2014/main" id="{AA366CFF-8154-F53F-C7B0-E896842B7586}"/>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834844" y="1707397"/>
            <a:ext cx="10914921" cy="4735933"/>
          </a:xfrm>
          <a:prstGeom prst="rect">
            <a:avLst/>
          </a:prstGeom>
        </p:spPr>
      </p:pic>
    </p:spTree>
    <p:extLst>
      <p:ext uri="{BB962C8B-B14F-4D97-AF65-F5344CB8AC3E}">
        <p14:creationId xmlns:p14="http://schemas.microsoft.com/office/powerpoint/2010/main" val="29215714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F3CD59B-4DB8-9C17-4F40-8D4437D8A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099" y="1000518"/>
            <a:ext cx="10214411" cy="5364545"/>
          </a:xfrm>
          <a:prstGeom prst="rect">
            <a:avLst/>
          </a:prstGeom>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(19)</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48</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564320" y="5409214"/>
            <a:ext cx="7886792" cy="955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deletion – example 2: delete 25 from the tree below</a:t>
            </a:r>
          </a:p>
        </p:txBody>
      </p:sp>
      <p:sp>
        <p:nvSpPr>
          <p:cNvPr id="10" name="文本框 9">
            <a:extLst>
              <a:ext uri="{FF2B5EF4-FFF2-40B4-BE49-F238E27FC236}">
                <a16:creationId xmlns:a16="http://schemas.microsoft.com/office/drawing/2014/main" id="{E195A0F2-56E8-FDBA-B925-5784DE3CF674}"/>
              </a:ext>
            </a:extLst>
          </p:cNvPr>
          <p:cNvSpPr txBox="1"/>
          <p:nvPr/>
        </p:nvSpPr>
        <p:spPr>
          <a:xfrm>
            <a:off x="518610" y="5038169"/>
            <a:ext cx="6943856"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Delete 25 from the leaf node and internal node, replace it with 28 in the internal node.</a:t>
            </a:r>
          </a:p>
        </p:txBody>
      </p:sp>
    </p:spTree>
    <p:extLst>
      <p:ext uri="{BB962C8B-B14F-4D97-AF65-F5344CB8AC3E}">
        <p14:creationId xmlns:p14="http://schemas.microsoft.com/office/powerpoint/2010/main" val="670778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F3CD59B-4DB8-9C17-4F40-8D4437D8A8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099" y="1000518"/>
            <a:ext cx="10214411" cy="5364545"/>
          </a:xfrm>
          <a:prstGeom prst="rect">
            <a:avLst/>
          </a:prstGeom>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(20)</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49</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564320" y="5409214"/>
            <a:ext cx="7886792" cy="955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deletion – example 3: delete 60 from the tree below</a:t>
            </a:r>
          </a:p>
        </p:txBody>
      </p:sp>
    </p:spTree>
    <p:extLst>
      <p:ext uri="{BB962C8B-B14F-4D97-AF65-F5344CB8AC3E}">
        <p14:creationId xmlns:p14="http://schemas.microsoft.com/office/powerpoint/2010/main" val="217151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oSQL Tutorial: What is, Types of NoSQL Databases &amp; Example">
            <a:extLst>
              <a:ext uri="{FF2B5EF4-FFF2-40B4-BE49-F238E27FC236}">
                <a16:creationId xmlns:a16="http://schemas.microsoft.com/office/drawing/2014/main" id="{61C6C82D-7F8F-0342-89D6-08FCC9C0F0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141" y="3597735"/>
            <a:ext cx="5505691" cy="294117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NoSQL</a:t>
            </a:r>
            <a:r>
              <a:rPr lang="zh-CN" altLang="en-US" sz="4000" b="1" dirty="0">
                <a:latin typeface="Calibri" panose="020F0502020204030204" pitchFamily="34" charset="0"/>
                <a:cs typeface="Calibri" panose="020F0502020204030204" pitchFamily="34" charset="0"/>
              </a:rPr>
              <a:t> </a:t>
            </a:r>
            <a:r>
              <a:rPr lang="en-US" altLang="zh-CN" sz="4000" b="1" dirty="0">
                <a:latin typeface="Calibri" panose="020F0502020204030204" pitchFamily="34" charset="0"/>
                <a:cs typeface="Calibri" panose="020F0502020204030204" pitchFamily="34" charset="0"/>
              </a:rPr>
              <a:t>databases</a:t>
            </a:r>
            <a:endParaRPr lang="en-US" sz="4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5</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570553" y="1832579"/>
            <a:ext cx="11160306" cy="4151534"/>
          </a:xfrm>
          <a:prstGeom prst="rect">
            <a:avLst/>
          </a:prstGeom>
        </p:spPr>
        <p:txBody>
          <a:bodyPr vert="horz" lIns="91440" tIns="45720" rIns="91440" bIns="45720" numCol="2"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pPr>
            <a:r>
              <a:rPr lang="en-US" altLang="en-US" sz="2400" dirty="0">
                <a:solidFill>
                  <a:srgbClr val="FF0000"/>
                </a:solidFill>
                <a:latin typeface="Calibri" panose="020F0502020204030204" pitchFamily="34" charset="0"/>
                <a:cs typeface="Calibri" panose="020F0502020204030204" pitchFamily="34" charset="0"/>
              </a:rPr>
              <a:t>NoSQL</a:t>
            </a:r>
            <a:r>
              <a:rPr lang="en-US" altLang="en-US" sz="2400" dirty="0">
                <a:latin typeface="Calibri" panose="020F0502020204030204" pitchFamily="34" charset="0"/>
                <a:cs typeface="Calibri" panose="020F0502020204030204" pitchFamily="34" charset="0"/>
              </a:rPr>
              <a:t> stands for: </a:t>
            </a:r>
          </a:p>
          <a:p>
            <a:pPr lvl="1" indent="0">
              <a:lnSpc>
                <a:spcPct val="100000"/>
              </a:lnSpc>
            </a:pPr>
            <a:r>
              <a:rPr lang="en-US" altLang="en-US" sz="2000" dirty="0">
                <a:latin typeface="Calibri" panose="020F0502020204030204" pitchFamily="34" charset="0"/>
                <a:cs typeface="Calibri" panose="020F0502020204030204" pitchFamily="34" charset="0"/>
              </a:rPr>
              <a:t>No Relational</a:t>
            </a:r>
          </a:p>
          <a:p>
            <a:pPr lvl="1" indent="0">
              <a:lnSpc>
                <a:spcPct val="100000"/>
              </a:lnSpc>
            </a:pPr>
            <a:r>
              <a:rPr lang="en-US" altLang="en-US" sz="2000" dirty="0">
                <a:latin typeface="Calibri" panose="020F0502020204030204" pitchFamily="34" charset="0"/>
                <a:cs typeface="Calibri" panose="020F0502020204030204" pitchFamily="34" charset="0"/>
              </a:rPr>
              <a:t>No RDBMS</a:t>
            </a:r>
          </a:p>
          <a:p>
            <a:pPr lvl="1" indent="0">
              <a:lnSpc>
                <a:spcPct val="100000"/>
              </a:lnSpc>
            </a:pPr>
            <a:r>
              <a:rPr lang="en-US" altLang="en-US" sz="2000" dirty="0">
                <a:solidFill>
                  <a:srgbClr val="FF0000"/>
                </a:solidFill>
                <a:latin typeface="Calibri" panose="020F0502020204030204" pitchFamily="34" charset="0"/>
                <a:cs typeface="Calibri" panose="020F0502020204030204" pitchFamily="34" charset="0"/>
              </a:rPr>
              <a:t>Not Only SQL </a:t>
            </a:r>
          </a:p>
          <a:p>
            <a:pPr indent="0">
              <a:lnSpc>
                <a:spcPct val="100000"/>
              </a:lnSpc>
            </a:pPr>
            <a:endParaRPr lang="en-US" altLang="en-US" sz="2400" dirty="0">
              <a:latin typeface="Calibri" panose="020F0502020204030204" pitchFamily="34" charset="0"/>
              <a:cs typeface="Calibri" panose="020F0502020204030204" pitchFamily="34" charset="0"/>
            </a:endParaRPr>
          </a:p>
          <a:p>
            <a:pPr indent="0">
              <a:lnSpc>
                <a:spcPct val="100000"/>
              </a:lnSpc>
            </a:pPr>
            <a:endParaRPr lang="en-US" altLang="en-US" sz="2400" dirty="0">
              <a:latin typeface="Calibri" panose="020F0502020204030204" pitchFamily="34" charset="0"/>
              <a:cs typeface="Calibri" panose="020F0502020204030204" pitchFamily="34" charset="0"/>
            </a:endParaRPr>
          </a:p>
          <a:p>
            <a:pPr indent="0">
              <a:lnSpc>
                <a:spcPct val="100000"/>
              </a:lnSpc>
            </a:pPr>
            <a:endParaRPr lang="en-US" altLang="en-US" sz="2400" dirty="0">
              <a:latin typeface="Calibri" panose="020F0502020204030204" pitchFamily="34" charset="0"/>
              <a:cs typeface="Calibri" panose="020F0502020204030204" pitchFamily="34" charset="0"/>
            </a:endParaRPr>
          </a:p>
          <a:p>
            <a:pPr indent="0">
              <a:lnSpc>
                <a:spcPct val="100000"/>
              </a:lnSpc>
            </a:pPr>
            <a:endParaRPr lang="en-US" altLang="en-US" sz="2400" dirty="0">
              <a:latin typeface="Calibri" panose="020F0502020204030204" pitchFamily="34" charset="0"/>
              <a:cs typeface="Calibri" panose="020F0502020204030204" pitchFamily="34" charset="0"/>
            </a:endParaRPr>
          </a:p>
          <a:p>
            <a:pPr indent="0">
              <a:lnSpc>
                <a:spcPct val="100000"/>
              </a:lnSpc>
            </a:pPr>
            <a:endParaRPr lang="en-US" altLang="en-US" sz="2400" dirty="0">
              <a:latin typeface="Calibri" panose="020F0502020204030204" pitchFamily="34" charset="0"/>
              <a:cs typeface="Calibri" panose="020F0502020204030204" pitchFamily="34" charset="0"/>
            </a:endParaRPr>
          </a:p>
          <a:p>
            <a:pPr indent="0">
              <a:lnSpc>
                <a:spcPct val="100000"/>
              </a:lnSpc>
            </a:pPr>
            <a:r>
              <a:rPr lang="en-US" altLang="en-US" sz="2400" dirty="0">
                <a:latin typeface="Calibri" panose="020F0502020204030204" pitchFamily="34" charset="0"/>
                <a:cs typeface="Calibri" panose="020F0502020204030204" pitchFamily="34" charset="0"/>
              </a:rPr>
              <a:t>NoSQL is an umbrella term for all databases and </a:t>
            </a:r>
            <a:r>
              <a:rPr lang="en-US" altLang="en-US" sz="2400" dirty="0">
                <a:solidFill>
                  <a:srgbClr val="FF0000"/>
                </a:solidFill>
                <a:latin typeface="Calibri" panose="020F0502020204030204" pitchFamily="34" charset="0"/>
                <a:cs typeface="Calibri" panose="020F0502020204030204" pitchFamily="34" charset="0"/>
              </a:rPr>
              <a:t>data stores that don’t follow the RDBMS principles </a:t>
            </a:r>
          </a:p>
          <a:p>
            <a:pPr lvl="1" indent="0">
              <a:lnSpc>
                <a:spcPct val="100000"/>
              </a:lnSpc>
            </a:pPr>
            <a:r>
              <a:rPr lang="en-US" altLang="en-US" sz="2000" dirty="0">
                <a:latin typeface="Calibri" panose="020F0502020204030204" pitchFamily="34" charset="0"/>
                <a:cs typeface="Calibri" panose="020F0502020204030204" pitchFamily="34" charset="0"/>
              </a:rPr>
              <a:t>A class of products </a:t>
            </a:r>
          </a:p>
          <a:p>
            <a:pPr lvl="1" indent="0">
              <a:lnSpc>
                <a:spcPct val="100000"/>
              </a:lnSpc>
            </a:pPr>
            <a:r>
              <a:rPr lang="en-US" altLang="en-US" sz="2000" dirty="0">
                <a:latin typeface="Calibri" panose="020F0502020204030204" pitchFamily="34" charset="0"/>
                <a:cs typeface="Calibri" panose="020F0502020204030204" pitchFamily="34" charset="0"/>
              </a:rPr>
              <a:t>A collection of several (related) concepts about data storage and manipulation</a:t>
            </a:r>
          </a:p>
          <a:p>
            <a:pPr lvl="1" indent="0">
              <a:lnSpc>
                <a:spcPct val="100000"/>
              </a:lnSpc>
            </a:pPr>
            <a:r>
              <a:rPr lang="en-US" altLang="en-US" sz="2000" dirty="0">
                <a:latin typeface="Calibri" panose="020F0502020204030204" pitchFamily="34" charset="0"/>
                <a:cs typeface="Calibri" panose="020F0502020204030204" pitchFamily="34" charset="0"/>
              </a:rPr>
              <a:t>Often related to large data sets</a:t>
            </a:r>
          </a:p>
        </p:txBody>
      </p:sp>
      <p:pic>
        <p:nvPicPr>
          <p:cNvPr id="3" name="Picture 4">
            <a:extLst>
              <a:ext uri="{FF2B5EF4-FFF2-40B4-BE49-F238E27FC236}">
                <a16:creationId xmlns:a16="http://schemas.microsoft.com/office/drawing/2014/main" id="{A58FC830-759C-FD48-4252-F5C6824150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662" t="19639" r="10353" b="70572"/>
          <a:stretch/>
        </p:blipFill>
        <p:spPr bwMode="auto">
          <a:xfrm>
            <a:off x="68757" y="873887"/>
            <a:ext cx="12054485" cy="9586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8670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F12A1E7E-2C1F-85B5-14AE-1E8CFDE92D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2927" y="935666"/>
            <a:ext cx="10327560" cy="5420684"/>
          </a:xfrm>
          <a:prstGeom prst="rect">
            <a:avLst/>
          </a:prstGeom>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(21)</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50</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564320" y="5409214"/>
            <a:ext cx="7886792" cy="955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deletion – example 3: delete 60 from the tree below</a:t>
            </a:r>
          </a:p>
        </p:txBody>
      </p:sp>
      <p:pic>
        <p:nvPicPr>
          <p:cNvPr id="10" name="图片 9">
            <a:extLst>
              <a:ext uri="{FF2B5EF4-FFF2-40B4-BE49-F238E27FC236}">
                <a16:creationId xmlns:a16="http://schemas.microsoft.com/office/drawing/2014/main" id="{0513EB51-AD40-2BB4-F268-7EBD04EDE6BC}"/>
              </a:ext>
            </a:extLst>
          </p:cNvPr>
          <p:cNvPicPr>
            <a:picLocks noChangeAspect="1"/>
          </p:cNvPicPr>
          <p:nvPr/>
        </p:nvPicPr>
        <p:blipFill>
          <a:blip r:embed="rId4">
            <a:grayscl/>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753708" y="5351553"/>
            <a:ext cx="2486025" cy="771525"/>
          </a:xfrm>
          <a:prstGeom prst="rect">
            <a:avLst/>
          </a:prstGeom>
        </p:spPr>
      </p:pic>
      <p:sp>
        <p:nvSpPr>
          <p:cNvPr id="11" name="文本框 10">
            <a:extLst>
              <a:ext uri="{FF2B5EF4-FFF2-40B4-BE49-F238E27FC236}">
                <a16:creationId xmlns:a16="http://schemas.microsoft.com/office/drawing/2014/main" id="{F2B1BA9F-57D0-5A0F-0D1E-35B7BD7A1CB0}"/>
              </a:ext>
            </a:extLst>
          </p:cNvPr>
          <p:cNvSpPr txBox="1"/>
          <p:nvPr/>
        </p:nvSpPr>
        <p:spPr>
          <a:xfrm>
            <a:off x="3977493" y="5119042"/>
            <a:ext cx="2063821"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Less than half-full</a:t>
            </a:r>
          </a:p>
        </p:txBody>
      </p:sp>
      <p:sp>
        <p:nvSpPr>
          <p:cNvPr id="12" name="对话气泡: 矩形 11">
            <a:extLst>
              <a:ext uri="{FF2B5EF4-FFF2-40B4-BE49-F238E27FC236}">
                <a16:creationId xmlns:a16="http://schemas.microsoft.com/office/drawing/2014/main" id="{34A61891-35BD-D4D9-B95E-6BDCE901B2F5}"/>
              </a:ext>
            </a:extLst>
          </p:cNvPr>
          <p:cNvSpPr/>
          <p:nvPr/>
        </p:nvSpPr>
        <p:spPr>
          <a:xfrm>
            <a:off x="3898952" y="5284823"/>
            <a:ext cx="1640611" cy="1080240"/>
          </a:xfrm>
          <a:prstGeom prst="wedgeRectCallout">
            <a:avLst>
              <a:gd name="adj1" fmla="val -74505"/>
              <a:gd name="adj2" fmla="val -6278"/>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6067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Tree data structure (22)</a:t>
            </a: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51</a:t>
            </a:fld>
            <a:endParaRPr lang="zh-CN" altLang="en-US" dirty="0">
              <a:latin typeface="Calibri" panose="020F0502020204030204" pitchFamily="34" charset="0"/>
              <a:cs typeface="Calibri" panose="020F0502020204030204" pitchFamily="34" charset="0"/>
            </a:endParaRPr>
          </a:p>
        </p:txBody>
      </p:sp>
      <p:sp>
        <p:nvSpPr>
          <p:cNvPr id="8" name="Rectangle 3">
            <a:extLst>
              <a:ext uri="{FF2B5EF4-FFF2-40B4-BE49-F238E27FC236}">
                <a16:creationId xmlns:a16="http://schemas.microsoft.com/office/drawing/2014/main" id="{9AD66A07-E2AF-929D-E6F0-2457D699C380}"/>
              </a:ext>
            </a:extLst>
          </p:cNvPr>
          <p:cNvSpPr txBox="1">
            <a:spLocks noChangeArrowheads="1"/>
          </p:cNvSpPr>
          <p:nvPr/>
        </p:nvSpPr>
        <p:spPr>
          <a:xfrm>
            <a:off x="564320" y="5409214"/>
            <a:ext cx="7886792" cy="955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altLang="en-US" sz="2400" dirty="0">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3ADB6229-9061-1EC2-2FFE-F25905902CD2}"/>
              </a:ext>
            </a:extLst>
          </p:cNvPr>
          <p:cNvSpPr txBox="1"/>
          <p:nvPr/>
        </p:nvSpPr>
        <p:spPr>
          <a:xfrm>
            <a:off x="657446" y="854793"/>
            <a:ext cx="11534554" cy="671851"/>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B+ tree index deletion – example 3: delete 60 from the tree below</a:t>
            </a:r>
          </a:p>
        </p:txBody>
      </p:sp>
      <p:sp>
        <p:nvSpPr>
          <p:cNvPr id="10" name="文本框 9">
            <a:extLst>
              <a:ext uri="{FF2B5EF4-FFF2-40B4-BE49-F238E27FC236}">
                <a16:creationId xmlns:a16="http://schemas.microsoft.com/office/drawing/2014/main" id="{E195A0F2-56E8-FDBA-B925-5784DE3CF674}"/>
              </a:ext>
            </a:extLst>
          </p:cNvPr>
          <p:cNvSpPr txBox="1"/>
          <p:nvPr/>
        </p:nvSpPr>
        <p:spPr>
          <a:xfrm>
            <a:off x="518610" y="5038169"/>
            <a:ext cx="11408554" cy="67185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Delete 60 from the leaf node, combine leaf nodes and then internal nodes.</a:t>
            </a:r>
          </a:p>
        </p:txBody>
      </p:sp>
      <p:pic>
        <p:nvPicPr>
          <p:cNvPr id="6" name="图片 5">
            <a:extLst>
              <a:ext uri="{FF2B5EF4-FFF2-40B4-BE49-F238E27FC236}">
                <a16:creationId xmlns:a16="http://schemas.microsoft.com/office/drawing/2014/main" id="{289F30B0-A19D-8565-5BCF-780C1397C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78" y="1773771"/>
            <a:ext cx="12059643" cy="3255685"/>
          </a:xfrm>
          <a:prstGeom prst="rect">
            <a:avLst/>
          </a:prstGeom>
        </p:spPr>
      </p:pic>
    </p:spTree>
    <p:extLst>
      <p:ext uri="{BB962C8B-B14F-4D97-AF65-F5344CB8AC3E}">
        <p14:creationId xmlns:p14="http://schemas.microsoft.com/office/powerpoint/2010/main" val="26779055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60F51360-9914-41B6-B224-5493085BD686}"/>
              </a:ext>
            </a:extLst>
          </p:cNvPr>
          <p:cNvSpPr/>
          <p:nvPr/>
        </p:nvSpPr>
        <p:spPr>
          <a:xfrm>
            <a:off x="0" y="5318620"/>
            <a:ext cx="12113703" cy="1539380"/>
          </a:xfrm>
          <a:prstGeom prst="rtTriangle">
            <a:avLst/>
          </a:prstGeom>
          <a:gradFill flip="none" rotWithShape="1">
            <a:gsLst>
              <a:gs pos="0">
                <a:srgbClr val="97195B">
                  <a:shade val="30000"/>
                  <a:satMod val="115000"/>
                </a:srgbClr>
              </a:gs>
              <a:gs pos="50000">
                <a:srgbClr val="97195B">
                  <a:shade val="67500"/>
                  <a:satMod val="115000"/>
                </a:srgbClr>
              </a:gs>
              <a:gs pos="100000">
                <a:srgbClr val="97195B">
                  <a:shade val="100000"/>
                  <a:satMod val="115000"/>
                </a:srgbClr>
              </a:gs>
            </a:gsLst>
            <a:lin ang="13500000" scaled="1"/>
            <a:tileRect/>
          </a:gradFill>
          <a:ln>
            <a:solidFill>
              <a:srgbClr val="751C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latin typeface="Calibri" panose="020F0502020204030204" pitchFamily="34" charset="0"/>
              <a:cs typeface="Calibri" panose="020F0502020204030204" pitchFamily="34" charset="0"/>
            </a:endParaRPr>
          </a:p>
        </p:txBody>
      </p:sp>
      <p:pic>
        <p:nvPicPr>
          <p:cNvPr id="5" name="Picture 4" descr="Logo of City University of Hong Kong .svg">
            <a:extLst>
              <a:ext uri="{FF2B5EF4-FFF2-40B4-BE49-F238E27FC236}">
                <a16:creationId xmlns:a16="http://schemas.microsoft.com/office/drawing/2014/main" id="{B7A097E9-F579-431B-97B3-E87E1E775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7920" y="83698"/>
            <a:ext cx="1996440" cy="126331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EED1BF3-56FD-48E0-8983-C1531BD720F6}"/>
              </a:ext>
            </a:extLst>
          </p:cNvPr>
          <p:cNvSpPr/>
          <p:nvPr/>
        </p:nvSpPr>
        <p:spPr>
          <a:xfrm>
            <a:off x="2236714" y="2967335"/>
            <a:ext cx="7718588" cy="923330"/>
          </a:xfrm>
          <a:prstGeom prst="rect">
            <a:avLst/>
          </a:prstGeom>
          <a:noFill/>
        </p:spPr>
        <p:txBody>
          <a:bodyPr wrap="none" lIns="91440" tIns="45720" rIns="91440" bIns="45720">
            <a:spAutoFit/>
          </a:bodyPr>
          <a:lstStyle/>
          <a:p>
            <a:pPr algn="ctr"/>
            <a:r>
              <a:rPr lang="en-US" altLang="zh-CN"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alibri" panose="020F0502020204030204" pitchFamily="34" charset="0"/>
                <a:cs typeface="Calibri" panose="020F0502020204030204" pitchFamily="34" charset="0"/>
              </a:rPr>
              <a:t>Thanks for your attention!</a:t>
            </a:r>
          </a:p>
        </p:txBody>
      </p:sp>
      <p:sp>
        <p:nvSpPr>
          <p:cNvPr id="8" name="Slide Number Placeholder 7">
            <a:extLst>
              <a:ext uri="{FF2B5EF4-FFF2-40B4-BE49-F238E27FC236}">
                <a16:creationId xmlns:a16="http://schemas.microsoft.com/office/drawing/2014/main" id="{D76AA293-C290-4B2F-9255-07991B1198B8}"/>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52</a:t>
            </a:fld>
            <a:endParaRPr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1247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FB52-2B77-B64D-9C10-A9A016A72F09}"/>
              </a:ext>
            </a:extLst>
          </p:cNvPr>
          <p:cNvSpPr>
            <a:spLocks noGrp="1"/>
          </p:cNvSpPr>
          <p:nvPr>
            <p:ph type="title"/>
          </p:nvPr>
        </p:nvSpPr>
        <p:spPr>
          <a:xfrm>
            <a:off x="512724" y="1069456"/>
            <a:ext cx="11166552" cy="3362754"/>
          </a:xfrm>
        </p:spPr>
        <p:txBody>
          <a:bodyPr vert="horz" lIns="91440" tIns="45720" rIns="91440" bIns="45720" rtlCol="0" anchor="ctr">
            <a:noAutofit/>
          </a:bodyPr>
          <a:lstStyle/>
          <a:p>
            <a:pPr>
              <a:lnSpc>
                <a:spcPct val="150000"/>
              </a:lnSpc>
            </a:pPr>
            <a:r>
              <a:rPr lang="en-US" b="1" dirty="0">
                <a:latin typeface="Calibri" panose="020F0502020204030204" pitchFamily="34" charset="0"/>
                <a:cs typeface="Calibri" panose="020F0502020204030204" pitchFamily="34" charset="0"/>
              </a:rPr>
              <a:t>Appendix</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1. https://www.cs.usfca.edu/~galles/visualization/BPlusTree.html</a:t>
            </a:r>
            <a:br>
              <a:rPr lang="en-US" sz="2800" kern="100" dirty="0">
                <a:latin typeface="Calibri" panose="020F0502020204030204" pitchFamily="34" charset="0"/>
                <a:ea typeface="等线" panose="02010600030101010101" pitchFamily="2" charset="-122"/>
                <a:cs typeface="Calibri" panose="020F0502020204030204" pitchFamily="34" charset="0"/>
              </a:rPr>
            </a:br>
            <a:endParaRPr lang="en-US" sz="28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A9A59632-DC99-7749-8C78-6B3778F57FF5}"/>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53</a:t>
            </a:fld>
            <a:endParaRPr lang="zh-CN" altLang="en-US">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4437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NoSQL</a:t>
            </a:r>
            <a:r>
              <a:rPr lang="zh-CN" altLang="en-US" sz="4000" b="1" dirty="0">
                <a:latin typeface="Calibri" panose="020F0502020204030204" pitchFamily="34" charset="0"/>
                <a:cs typeface="Calibri" panose="020F0502020204030204" pitchFamily="34" charset="0"/>
              </a:rPr>
              <a:t> </a:t>
            </a:r>
            <a:r>
              <a:rPr lang="en-US" altLang="zh-CN" sz="4000" b="1" dirty="0">
                <a:latin typeface="Calibri" panose="020F0502020204030204" pitchFamily="34" charset="0"/>
                <a:cs typeface="Calibri" panose="020F0502020204030204" pitchFamily="34" charset="0"/>
              </a:rPr>
              <a:t>database types (1)</a:t>
            </a:r>
            <a:endParaRPr lang="en-US" sz="4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6</a:t>
            </a:fld>
            <a:endParaRPr lang="zh-CN" altLang="en-US"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3C7479C3-287D-D4F5-2BBC-4605A2E1D3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629" t="31791" r="72107" b="8640"/>
          <a:stretch/>
        </p:blipFill>
        <p:spPr bwMode="auto">
          <a:xfrm>
            <a:off x="331807" y="1527011"/>
            <a:ext cx="2434221" cy="437607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What is Document-Oriented Database (Doument Store)?">
            <a:extLst>
              <a:ext uri="{FF2B5EF4-FFF2-40B4-BE49-F238E27FC236}">
                <a16:creationId xmlns:a16="http://schemas.microsoft.com/office/drawing/2014/main" id="{F29848A7-9A62-01EA-E663-A343F5A77A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0167" y="1527011"/>
            <a:ext cx="5065806" cy="380397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ocument Store NoSQL Database (Source:... | Download Scientific Diagram">
            <a:extLst>
              <a:ext uri="{FF2B5EF4-FFF2-40B4-BE49-F238E27FC236}">
                <a16:creationId xmlns:a16="http://schemas.microsoft.com/office/drawing/2014/main" id="{C04C1D5E-D6C0-6A87-CE08-220805B57DF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3967"/>
          <a:stretch/>
        </p:blipFill>
        <p:spPr bwMode="auto">
          <a:xfrm>
            <a:off x="2953696" y="1298777"/>
            <a:ext cx="3282906"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610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NoSQL</a:t>
            </a:r>
            <a:r>
              <a:rPr lang="zh-CN" altLang="en-US" sz="4000" b="1" dirty="0">
                <a:latin typeface="Calibri" panose="020F0502020204030204" pitchFamily="34" charset="0"/>
                <a:cs typeface="Calibri" panose="020F0502020204030204" pitchFamily="34" charset="0"/>
              </a:rPr>
              <a:t> </a:t>
            </a:r>
            <a:r>
              <a:rPr lang="en-US" altLang="zh-CN" sz="4000" b="1" dirty="0">
                <a:latin typeface="Calibri" panose="020F0502020204030204" pitchFamily="34" charset="0"/>
                <a:cs typeface="Calibri" panose="020F0502020204030204" pitchFamily="34" charset="0"/>
              </a:rPr>
              <a:t>database types (2)</a:t>
            </a:r>
            <a:endParaRPr lang="en-US" sz="4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7</a:t>
            </a:fld>
            <a:endParaRPr lang="zh-CN" altLang="en-US"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3C7479C3-287D-D4F5-2BBC-4605A2E1D3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543" t="31453" r="50229" b="8640"/>
          <a:stretch/>
        </p:blipFill>
        <p:spPr bwMode="auto">
          <a:xfrm>
            <a:off x="394444" y="1458409"/>
            <a:ext cx="2530973" cy="45835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205C91-7268-1484-3095-6B34938C6E89}"/>
              </a:ext>
            </a:extLst>
          </p:cNvPr>
          <p:cNvSpPr txBox="1"/>
          <p:nvPr/>
        </p:nvSpPr>
        <p:spPr>
          <a:xfrm>
            <a:off x="3930792" y="1599645"/>
            <a:ext cx="6099858" cy="923330"/>
          </a:xfrm>
          <a:prstGeom prst="rect">
            <a:avLst/>
          </a:prstGeom>
          <a:noFill/>
        </p:spPr>
        <p:txBody>
          <a:bodyPr wrap="square">
            <a:spAutoFit/>
          </a:bodyPr>
          <a:lstStyle/>
          <a:p>
            <a:pPr>
              <a:buFont typeface="Wingdings" pitchFamily="2" charset="2"/>
              <a:buChar char="§"/>
            </a:pPr>
            <a:r>
              <a:rPr lang="en-US" sz="1800" dirty="0">
                <a:latin typeface="Calibri" panose="020F0502020204030204" pitchFamily="34" charset="0"/>
                <a:cs typeface="Calibri" panose="020F0502020204030204" pitchFamily="34" charset="0"/>
              </a:rPr>
              <a:t>Data are represented as vertices and edges</a:t>
            </a:r>
          </a:p>
          <a:p>
            <a:pPr>
              <a:buFont typeface="Wingdings" pitchFamily="2" charset="2"/>
              <a:buChar char="§"/>
            </a:pPr>
            <a:r>
              <a:rPr lang="en-US" sz="1800" dirty="0">
                <a:latin typeface="Calibri" panose="020F0502020204030204" pitchFamily="34" charset="0"/>
                <a:cs typeface="Calibri" panose="020F0502020204030204" pitchFamily="34" charset="0"/>
              </a:rPr>
              <a:t>Graph databases are powerful for graph-like queries (e.g., find the shortest path between two elements)</a:t>
            </a:r>
          </a:p>
        </p:txBody>
      </p:sp>
      <p:grpSp>
        <p:nvGrpSpPr>
          <p:cNvPr id="6" name="Group 5">
            <a:extLst>
              <a:ext uri="{FF2B5EF4-FFF2-40B4-BE49-F238E27FC236}">
                <a16:creationId xmlns:a16="http://schemas.microsoft.com/office/drawing/2014/main" id="{8FC21111-15D8-42EC-EE12-47FC83B1FD9D}"/>
              </a:ext>
            </a:extLst>
          </p:cNvPr>
          <p:cNvGrpSpPr/>
          <p:nvPr/>
        </p:nvGrpSpPr>
        <p:grpSpPr>
          <a:xfrm>
            <a:off x="5185903" y="2711081"/>
            <a:ext cx="4412294" cy="3457163"/>
            <a:chOff x="2118612" y="1597820"/>
            <a:chExt cx="4412294" cy="3457163"/>
          </a:xfrm>
        </p:grpSpPr>
        <p:sp>
          <p:nvSpPr>
            <p:cNvPr id="7" name="Oval 6">
              <a:extLst>
                <a:ext uri="{FF2B5EF4-FFF2-40B4-BE49-F238E27FC236}">
                  <a16:creationId xmlns:a16="http://schemas.microsoft.com/office/drawing/2014/main" id="{2E8C415B-1B40-23BD-1C72-10CE70322C01}"/>
                </a:ext>
              </a:extLst>
            </p:cNvPr>
            <p:cNvSpPr/>
            <p:nvPr/>
          </p:nvSpPr>
          <p:spPr>
            <a:xfrm>
              <a:off x="2118612" y="2705925"/>
              <a:ext cx="1143000" cy="1143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alibri" panose="020F0502020204030204" pitchFamily="34" charset="0"/>
                  <a:cs typeface="Calibri" panose="020F0502020204030204" pitchFamily="34" charset="0"/>
                </a:rPr>
                <a:t>Id: 1</a:t>
              </a:r>
            </a:p>
            <a:p>
              <a:pPr algn="ctr"/>
              <a:r>
                <a:rPr lang="en-US" sz="1200" dirty="0">
                  <a:solidFill>
                    <a:schemeClr val="tx1"/>
                  </a:solidFill>
                  <a:latin typeface="Calibri" panose="020F0502020204030204" pitchFamily="34" charset="0"/>
                  <a:cs typeface="Calibri" panose="020F0502020204030204" pitchFamily="34" charset="0"/>
                </a:rPr>
                <a:t>Name: Alice</a:t>
              </a:r>
            </a:p>
            <a:p>
              <a:pPr algn="ctr"/>
              <a:r>
                <a:rPr lang="en-US" sz="1200" dirty="0">
                  <a:solidFill>
                    <a:schemeClr val="tx1"/>
                  </a:solidFill>
                  <a:latin typeface="Calibri" panose="020F0502020204030204" pitchFamily="34" charset="0"/>
                  <a:cs typeface="Calibri" panose="020F0502020204030204" pitchFamily="34" charset="0"/>
                </a:rPr>
                <a:t>Age: 18</a:t>
              </a:r>
            </a:p>
          </p:txBody>
        </p:sp>
        <p:sp>
          <p:nvSpPr>
            <p:cNvPr id="8" name="Oval 7">
              <a:extLst>
                <a:ext uri="{FF2B5EF4-FFF2-40B4-BE49-F238E27FC236}">
                  <a16:creationId xmlns:a16="http://schemas.microsoft.com/office/drawing/2014/main" id="{AF0DD1B8-7D43-B111-3C82-CF4DC156ABB3}"/>
                </a:ext>
              </a:extLst>
            </p:cNvPr>
            <p:cNvSpPr/>
            <p:nvPr/>
          </p:nvSpPr>
          <p:spPr>
            <a:xfrm>
              <a:off x="5014212" y="1597820"/>
              <a:ext cx="1143000" cy="114300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solidFill>
                    <a:schemeClr val="tx1"/>
                  </a:solidFill>
                  <a:latin typeface="Calibri" panose="020F0502020204030204" pitchFamily="34" charset="0"/>
                  <a:cs typeface="Calibri" panose="020F0502020204030204" pitchFamily="34" charset="0"/>
                </a:rPr>
                <a:t>Id: 2</a:t>
              </a:r>
            </a:p>
            <a:p>
              <a:pPr algn="ctr"/>
              <a:r>
                <a:rPr lang="en-US" sz="1200" dirty="0">
                  <a:solidFill>
                    <a:schemeClr val="tx1"/>
                  </a:solidFill>
                  <a:latin typeface="Calibri" panose="020F0502020204030204" pitchFamily="34" charset="0"/>
                  <a:cs typeface="Calibri" panose="020F0502020204030204" pitchFamily="34" charset="0"/>
                </a:rPr>
                <a:t>Name: Bob</a:t>
              </a:r>
            </a:p>
            <a:p>
              <a:pPr algn="ctr"/>
              <a:r>
                <a:rPr lang="en-US" sz="1200" dirty="0">
                  <a:solidFill>
                    <a:schemeClr val="tx1"/>
                  </a:solidFill>
                  <a:latin typeface="Calibri" panose="020F0502020204030204" pitchFamily="34" charset="0"/>
                  <a:cs typeface="Calibri" panose="020F0502020204030204" pitchFamily="34" charset="0"/>
                </a:rPr>
                <a:t>Age: 22</a:t>
              </a:r>
            </a:p>
          </p:txBody>
        </p:sp>
        <p:sp>
          <p:nvSpPr>
            <p:cNvPr id="9" name="Oval 8">
              <a:extLst>
                <a:ext uri="{FF2B5EF4-FFF2-40B4-BE49-F238E27FC236}">
                  <a16:creationId xmlns:a16="http://schemas.microsoft.com/office/drawing/2014/main" id="{13A70A7F-5CCC-50FD-EC11-6B105416E6E9}"/>
                </a:ext>
              </a:extLst>
            </p:cNvPr>
            <p:cNvSpPr/>
            <p:nvPr/>
          </p:nvSpPr>
          <p:spPr>
            <a:xfrm>
              <a:off x="4221606" y="3911983"/>
              <a:ext cx="1143000" cy="1143000"/>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200" dirty="0">
                  <a:latin typeface="Calibri" panose="020F0502020204030204" pitchFamily="34" charset="0"/>
                  <a:cs typeface="Calibri" panose="020F0502020204030204" pitchFamily="34" charset="0"/>
                </a:rPr>
                <a:t>Id: 3</a:t>
              </a:r>
            </a:p>
            <a:p>
              <a:pPr algn="ctr"/>
              <a:r>
                <a:rPr lang="en-US" sz="1200" dirty="0">
                  <a:latin typeface="Calibri" panose="020F0502020204030204" pitchFamily="34" charset="0"/>
                  <a:cs typeface="Calibri" panose="020F0502020204030204" pitchFamily="34" charset="0"/>
                </a:rPr>
                <a:t>Name: Chess</a:t>
              </a:r>
            </a:p>
            <a:p>
              <a:pPr algn="ctr"/>
              <a:r>
                <a:rPr lang="en-US" sz="1200" dirty="0">
                  <a:latin typeface="Calibri" panose="020F0502020204030204" pitchFamily="34" charset="0"/>
                  <a:cs typeface="Calibri" panose="020F0502020204030204" pitchFamily="34" charset="0"/>
                </a:rPr>
                <a:t>Type: Group</a:t>
              </a:r>
            </a:p>
          </p:txBody>
        </p:sp>
        <p:cxnSp>
          <p:nvCxnSpPr>
            <p:cNvPr id="10" name="Curved Connector 9">
              <a:extLst>
                <a:ext uri="{FF2B5EF4-FFF2-40B4-BE49-F238E27FC236}">
                  <a16:creationId xmlns:a16="http://schemas.microsoft.com/office/drawing/2014/main" id="{D020A9C3-AD11-8F4A-7753-AF42834F9590}"/>
                </a:ext>
              </a:extLst>
            </p:cNvPr>
            <p:cNvCxnSpPr>
              <a:stCxn id="7" idx="7"/>
              <a:endCxn id="8" idx="2"/>
            </p:cNvCxnSpPr>
            <p:nvPr/>
          </p:nvCxnSpPr>
          <p:spPr>
            <a:xfrm rot="5400000" flipH="1" flipV="1">
              <a:off x="3702222" y="1561323"/>
              <a:ext cx="703993" cy="1919988"/>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CE9DBB4E-DAB4-A306-0151-F892349334A5}"/>
                </a:ext>
              </a:extLst>
            </p:cNvPr>
            <p:cNvCxnSpPr>
              <a:stCxn id="8" idx="3"/>
              <a:endCxn id="7" idx="6"/>
            </p:cNvCxnSpPr>
            <p:nvPr/>
          </p:nvCxnSpPr>
          <p:spPr>
            <a:xfrm rot="5400000">
              <a:off x="3869610" y="1965434"/>
              <a:ext cx="703993" cy="1919988"/>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3FC5333F-8D7B-DAF0-EBB0-66E0E519F6E8}"/>
                </a:ext>
              </a:extLst>
            </p:cNvPr>
            <p:cNvCxnSpPr>
              <a:stCxn id="7" idx="4"/>
              <a:endCxn id="9" idx="2"/>
            </p:cNvCxnSpPr>
            <p:nvPr/>
          </p:nvCxnSpPr>
          <p:spPr>
            <a:xfrm rot="16200000" flipH="1">
              <a:off x="3138580" y="3400457"/>
              <a:ext cx="634558" cy="1531494"/>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D8C0C5D8-71E0-32C6-2890-C62D57EB7D08}"/>
                </a:ext>
              </a:extLst>
            </p:cNvPr>
            <p:cNvCxnSpPr>
              <a:stCxn id="9" idx="1"/>
            </p:cNvCxnSpPr>
            <p:nvPr/>
          </p:nvCxnSpPr>
          <p:spPr>
            <a:xfrm rot="16200000" flipV="1">
              <a:off x="3525820" y="3216197"/>
              <a:ext cx="537755" cy="1188594"/>
            </a:xfrm>
            <a:prstGeom prst="curvedConnector2">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4" name="Curved Connector 13">
              <a:extLst>
                <a:ext uri="{FF2B5EF4-FFF2-40B4-BE49-F238E27FC236}">
                  <a16:creationId xmlns:a16="http://schemas.microsoft.com/office/drawing/2014/main" id="{30594D60-2611-09E1-EC84-075C584DA500}"/>
                </a:ext>
              </a:extLst>
            </p:cNvPr>
            <p:cNvCxnSpPr>
              <a:stCxn id="8" idx="4"/>
              <a:endCxn id="9" idx="0"/>
            </p:cNvCxnSpPr>
            <p:nvPr/>
          </p:nvCxnSpPr>
          <p:spPr>
            <a:xfrm rot="5400000">
              <a:off x="4603828" y="2930098"/>
              <a:ext cx="1171163" cy="792606"/>
            </a:xfrm>
            <a:prstGeom prst="curvedConnector3">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0D9D410A-5D50-6CAA-E211-DFB44320E25F}"/>
                </a:ext>
              </a:extLst>
            </p:cNvPr>
            <p:cNvCxnSpPr>
              <a:stCxn id="9" idx="7"/>
              <a:endCxn id="8" idx="5"/>
            </p:cNvCxnSpPr>
            <p:nvPr/>
          </p:nvCxnSpPr>
          <p:spPr>
            <a:xfrm rot="5400000" flipH="1" flipV="1">
              <a:off x="4840552" y="2930099"/>
              <a:ext cx="1505939" cy="792606"/>
            </a:xfrm>
            <a:prstGeom prst="curvedConnector3">
              <a:avLst/>
            </a:prstGeom>
            <a:ln w="19050">
              <a:solidFill>
                <a:srgbClr val="2906FA"/>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E6B2B2D-6C1A-7979-AC25-214ADA83E40B}"/>
                </a:ext>
              </a:extLst>
            </p:cNvPr>
            <p:cNvSpPr txBox="1"/>
            <p:nvPr/>
          </p:nvSpPr>
          <p:spPr>
            <a:xfrm rot="20486742">
              <a:off x="3008911" y="1719958"/>
              <a:ext cx="1337226" cy="646331"/>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Id:100</a:t>
              </a:r>
            </a:p>
            <a:p>
              <a:r>
                <a:rPr lang="en-US" sz="1200" dirty="0">
                  <a:latin typeface="Calibri" panose="020F0502020204030204" pitchFamily="34" charset="0"/>
                  <a:cs typeface="Calibri" panose="020F0502020204030204" pitchFamily="34" charset="0"/>
                </a:rPr>
                <a:t>Label: knows</a:t>
              </a:r>
            </a:p>
            <a:p>
              <a:r>
                <a:rPr lang="en-US" sz="1200" dirty="0">
                  <a:latin typeface="Calibri" panose="020F0502020204030204" pitchFamily="34" charset="0"/>
                  <a:cs typeface="Calibri" panose="020F0502020204030204" pitchFamily="34" charset="0"/>
                </a:rPr>
                <a:t>Since: 2001/10/03</a:t>
              </a:r>
            </a:p>
          </p:txBody>
        </p:sp>
        <p:sp>
          <p:nvSpPr>
            <p:cNvPr id="17" name="TextBox 16">
              <a:extLst>
                <a:ext uri="{FF2B5EF4-FFF2-40B4-BE49-F238E27FC236}">
                  <a16:creationId xmlns:a16="http://schemas.microsoft.com/office/drawing/2014/main" id="{69D1DE9C-C9C2-D71C-6B66-7A34E977B206}"/>
                </a:ext>
              </a:extLst>
            </p:cNvPr>
            <p:cNvSpPr txBox="1"/>
            <p:nvPr/>
          </p:nvSpPr>
          <p:spPr>
            <a:xfrm rot="20486742">
              <a:off x="3541395" y="2507111"/>
              <a:ext cx="1337226" cy="646331"/>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Id:101</a:t>
              </a:r>
            </a:p>
            <a:p>
              <a:r>
                <a:rPr lang="en-US" sz="1200" dirty="0">
                  <a:latin typeface="Calibri" panose="020F0502020204030204" pitchFamily="34" charset="0"/>
                  <a:cs typeface="Calibri" panose="020F0502020204030204" pitchFamily="34" charset="0"/>
                </a:rPr>
                <a:t>Label: knows</a:t>
              </a:r>
            </a:p>
            <a:p>
              <a:r>
                <a:rPr lang="en-US" sz="1200" dirty="0">
                  <a:latin typeface="Calibri" panose="020F0502020204030204" pitchFamily="34" charset="0"/>
                  <a:cs typeface="Calibri" panose="020F0502020204030204" pitchFamily="34" charset="0"/>
                </a:rPr>
                <a:t>Since: 2001/10/03</a:t>
              </a:r>
            </a:p>
          </p:txBody>
        </p:sp>
        <p:sp>
          <p:nvSpPr>
            <p:cNvPr id="18" name="TextBox 17">
              <a:extLst>
                <a:ext uri="{FF2B5EF4-FFF2-40B4-BE49-F238E27FC236}">
                  <a16:creationId xmlns:a16="http://schemas.microsoft.com/office/drawing/2014/main" id="{C1160184-217A-3FAD-386D-377934E8345A}"/>
                </a:ext>
              </a:extLst>
            </p:cNvPr>
            <p:cNvSpPr txBox="1"/>
            <p:nvPr/>
          </p:nvSpPr>
          <p:spPr>
            <a:xfrm rot="1144732">
              <a:off x="3533429" y="3336421"/>
              <a:ext cx="1191929" cy="461665"/>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Id:103</a:t>
              </a:r>
            </a:p>
            <a:p>
              <a:r>
                <a:rPr lang="en-US" sz="1200" dirty="0">
                  <a:latin typeface="Calibri" panose="020F0502020204030204" pitchFamily="34" charset="0"/>
                  <a:cs typeface="Calibri" panose="020F0502020204030204" pitchFamily="34" charset="0"/>
                </a:rPr>
                <a:t>Label: Members</a:t>
              </a:r>
            </a:p>
          </p:txBody>
        </p:sp>
        <p:sp>
          <p:nvSpPr>
            <p:cNvPr id="19" name="TextBox 18">
              <a:extLst>
                <a:ext uri="{FF2B5EF4-FFF2-40B4-BE49-F238E27FC236}">
                  <a16:creationId xmlns:a16="http://schemas.microsoft.com/office/drawing/2014/main" id="{E471390E-0D9D-4993-E501-C24160580291}"/>
                </a:ext>
              </a:extLst>
            </p:cNvPr>
            <p:cNvSpPr txBox="1"/>
            <p:nvPr/>
          </p:nvSpPr>
          <p:spPr>
            <a:xfrm rot="19087203">
              <a:off x="5338977" y="3180710"/>
              <a:ext cx="1191929" cy="461665"/>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Id:104</a:t>
              </a:r>
            </a:p>
            <a:p>
              <a:r>
                <a:rPr lang="en-US" sz="1200" dirty="0">
                  <a:latin typeface="Calibri" panose="020F0502020204030204" pitchFamily="34" charset="0"/>
                  <a:cs typeface="Calibri" panose="020F0502020204030204" pitchFamily="34" charset="0"/>
                </a:rPr>
                <a:t>Label: Members</a:t>
              </a:r>
            </a:p>
          </p:txBody>
        </p:sp>
        <p:sp>
          <p:nvSpPr>
            <p:cNvPr id="20" name="TextBox 19">
              <a:extLst>
                <a:ext uri="{FF2B5EF4-FFF2-40B4-BE49-F238E27FC236}">
                  <a16:creationId xmlns:a16="http://schemas.microsoft.com/office/drawing/2014/main" id="{1420B894-1D80-A3DD-23B9-106B0777D3C5}"/>
                </a:ext>
              </a:extLst>
            </p:cNvPr>
            <p:cNvSpPr txBox="1"/>
            <p:nvPr/>
          </p:nvSpPr>
          <p:spPr>
            <a:xfrm rot="19046389">
              <a:off x="4252451" y="2789344"/>
              <a:ext cx="1337226" cy="646331"/>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Id:105</a:t>
              </a:r>
            </a:p>
            <a:p>
              <a:r>
                <a:rPr lang="en-US" sz="1200" dirty="0">
                  <a:latin typeface="Calibri" panose="020F0502020204030204" pitchFamily="34" charset="0"/>
                  <a:cs typeface="Calibri" panose="020F0502020204030204" pitchFamily="34" charset="0"/>
                </a:rPr>
                <a:t>Label: </a:t>
              </a:r>
              <a:r>
                <a:rPr lang="en-US" sz="1200" dirty="0" err="1">
                  <a:latin typeface="Calibri" panose="020F0502020204030204" pitchFamily="34" charset="0"/>
                  <a:cs typeface="Calibri" panose="020F0502020204030204" pitchFamily="34" charset="0"/>
                </a:rPr>
                <a:t>is_member</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Since: 2011/02/14</a:t>
              </a:r>
            </a:p>
          </p:txBody>
        </p:sp>
        <p:sp>
          <p:nvSpPr>
            <p:cNvPr id="21" name="TextBox 20">
              <a:extLst>
                <a:ext uri="{FF2B5EF4-FFF2-40B4-BE49-F238E27FC236}">
                  <a16:creationId xmlns:a16="http://schemas.microsoft.com/office/drawing/2014/main" id="{CCA8BF09-7746-E9C3-D5E6-80E4A1A62A1E}"/>
                </a:ext>
              </a:extLst>
            </p:cNvPr>
            <p:cNvSpPr txBox="1"/>
            <p:nvPr/>
          </p:nvSpPr>
          <p:spPr>
            <a:xfrm rot="1437996">
              <a:off x="2531785" y="4351880"/>
              <a:ext cx="1337226" cy="646331"/>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Id:102</a:t>
              </a:r>
            </a:p>
            <a:p>
              <a:r>
                <a:rPr lang="en-US" sz="1200" dirty="0">
                  <a:latin typeface="Calibri" panose="020F0502020204030204" pitchFamily="34" charset="0"/>
                  <a:cs typeface="Calibri" panose="020F0502020204030204" pitchFamily="34" charset="0"/>
                </a:rPr>
                <a:t>Label: </a:t>
              </a:r>
              <a:r>
                <a:rPr lang="en-US" sz="1200" dirty="0" err="1">
                  <a:latin typeface="Calibri" panose="020F0502020204030204" pitchFamily="34" charset="0"/>
                  <a:cs typeface="Calibri" panose="020F0502020204030204" pitchFamily="34" charset="0"/>
                </a:rPr>
                <a:t>is_member</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Since: 2005/07/01</a:t>
              </a:r>
            </a:p>
          </p:txBody>
        </p:sp>
      </p:grpSp>
    </p:spTree>
    <p:extLst>
      <p:ext uri="{BB962C8B-B14F-4D97-AF65-F5344CB8AC3E}">
        <p14:creationId xmlns:p14="http://schemas.microsoft.com/office/powerpoint/2010/main" val="147445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Key-Value Stores Explained. Advantages &amp; Use Cases. | Hazelcast">
            <a:extLst>
              <a:ext uri="{FF2B5EF4-FFF2-40B4-BE49-F238E27FC236}">
                <a16:creationId xmlns:a16="http://schemas.microsoft.com/office/drawing/2014/main" id="{123A5FC1-BE3F-4ABB-6664-9E7FAE023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6699" y="916771"/>
            <a:ext cx="3627940" cy="580470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NoSQL</a:t>
            </a:r>
            <a:r>
              <a:rPr lang="zh-CN" altLang="en-US" sz="4000" b="1" dirty="0">
                <a:latin typeface="Calibri" panose="020F0502020204030204" pitchFamily="34" charset="0"/>
                <a:cs typeface="Calibri" panose="020F0502020204030204" pitchFamily="34" charset="0"/>
              </a:rPr>
              <a:t> </a:t>
            </a:r>
            <a:r>
              <a:rPr lang="en-US" altLang="zh-CN" sz="4000" b="1" dirty="0">
                <a:latin typeface="Calibri" panose="020F0502020204030204" pitchFamily="34" charset="0"/>
                <a:cs typeface="Calibri" panose="020F0502020204030204" pitchFamily="34" charset="0"/>
              </a:rPr>
              <a:t>database types (3)</a:t>
            </a:r>
            <a:endParaRPr lang="en-US" sz="4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8</a:t>
            </a:fld>
            <a:endParaRPr lang="zh-CN" altLang="en-US"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3C7479C3-287D-D4F5-2BBC-4605A2E1D3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817" t="31960" r="28649" b="8639"/>
          <a:stretch/>
        </p:blipFill>
        <p:spPr bwMode="auto">
          <a:xfrm>
            <a:off x="97361" y="1487549"/>
            <a:ext cx="2622690" cy="48688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a non-relational (NoSQL) Database? | Article">
            <a:extLst>
              <a:ext uri="{FF2B5EF4-FFF2-40B4-BE49-F238E27FC236}">
                <a16:creationId xmlns:a16="http://schemas.microsoft.com/office/drawing/2014/main" id="{5C8B5CF3-FEE9-72AB-C203-B8E6569568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24984" y="1644509"/>
            <a:ext cx="4936781" cy="4554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159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7F531-07E8-BD4D-B69C-89815AD29383}"/>
              </a:ext>
            </a:extLst>
          </p:cNvPr>
          <p:cNvSpPr>
            <a:spLocks noGrp="1"/>
          </p:cNvSpPr>
          <p:nvPr>
            <p:ph type="title"/>
          </p:nvPr>
        </p:nvSpPr>
        <p:spPr>
          <a:xfrm>
            <a:off x="657446" y="-26786"/>
            <a:ext cx="11269718" cy="1325563"/>
          </a:xfrm>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NoSQL</a:t>
            </a:r>
            <a:r>
              <a:rPr lang="zh-CN" altLang="en-US" sz="4000" b="1" dirty="0">
                <a:latin typeface="Calibri" panose="020F0502020204030204" pitchFamily="34" charset="0"/>
                <a:cs typeface="Calibri" panose="020F0502020204030204" pitchFamily="34" charset="0"/>
              </a:rPr>
              <a:t> </a:t>
            </a:r>
            <a:r>
              <a:rPr lang="en-US" altLang="zh-CN" sz="4000" b="1" dirty="0">
                <a:latin typeface="Calibri" panose="020F0502020204030204" pitchFamily="34" charset="0"/>
                <a:cs typeface="Calibri" panose="020F0502020204030204" pitchFamily="34" charset="0"/>
              </a:rPr>
              <a:t>database types (4)</a:t>
            </a:r>
            <a:endParaRPr lang="en-US" sz="4000" b="1" dirty="0">
              <a:latin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2946AFE6-54B0-AC40-A6E7-3240B667E6C6}"/>
              </a:ext>
            </a:extLst>
          </p:cNvPr>
          <p:cNvSpPr>
            <a:spLocks noGrp="1"/>
          </p:cNvSpPr>
          <p:nvPr>
            <p:ph type="sldNum" sz="quarter" idx="12"/>
          </p:nvPr>
        </p:nvSpPr>
        <p:spPr/>
        <p:txBody>
          <a:bodyPr/>
          <a:lstStyle/>
          <a:p>
            <a:fld id="{C399462D-D873-47C0-B287-693A0FDAC09B}" type="slidenum">
              <a:rPr lang="zh-CN" altLang="en-US" smtClean="0">
                <a:latin typeface="Calibri" panose="020F0502020204030204" pitchFamily="34" charset="0"/>
                <a:cs typeface="Calibri" panose="020F0502020204030204" pitchFamily="34" charset="0"/>
              </a:rPr>
              <a:t>9</a:t>
            </a:fld>
            <a:endParaRPr lang="zh-CN" altLang="en-US" dirty="0">
              <a:latin typeface="Calibri" panose="020F0502020204030204" pitchFamily="34" charset="0"/>
              <a:cs typeface="Calibri" panose="020F0502020204030204" pitchFamily="34" charset="0"/>
            </a:endParaRPr>
          </a:p>
        </p:txBody>
      </p:sp>
      <p:pic>
        <p:nvPicPr>
          <p:cNvPr id="2052" name="Picture 4">
            <a:extLst>
              <a:ext uri="{FF2B5EF4-FFF2-40B4-BE49-F238E27FC236}">
                <a16:creationId xmlns:a16="http://schemas.microsoft.com/office/drawing/2014/main" id="{3C7479C3-287D-D4F5-2BBC-4605A2E1D3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1973" t="31622" r="4994" b="8640"/>
          <a:stretch/>
        </p:blipFill>
        <p:spPr bwMode="auto">
          <a:xfrm>
            <a:off x="127321" y="1203766"/>
            <a:ext cx="3095825" cy="5152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CA4E4E-B3D4-6B7B-F55D-E6E257DD6D39}"/>
              </a:ext>
            </a:extLst>
          </p:cNvPr>
          <p:cNvSpPr txBox="1"/>
          <p:nvPr/>
        </p:nvSpPr>
        <p:spPr>
          <a:xfrm>
            <a:off x="399327" y="1019100"/>
            <a:ext cx="2274425" cy="369332"/>
          </a:xfrm>
          <a:prstGeom prst="rect">
            <a:avLst/>
          </a:prstGeom>
          <a:noFill/>
        </p:spPr>
        <p:txBody>
          <a:bodyPr wrap="square">
            <a:spAutoFit/>
          </a:bodyPr>
          <a:lstStyle/>
          <a:p>
            <a:pPr algn="ctr"/>
            <a:r>
              <a:rPr lang="en-US" sz="1800" dirty="0">
                <a:solidFill>
                  <a:schemeClr val="tx1"/>
                </a:solidFill>
                <a:latin typeface="Calibri" panose="020F0502020204030204" pitchFamily="34" charset="0"/>
                <a:cs typeface="Calibri" panose="020F0502020204030204" pitchFamily="34" charset="0"/>
              </a:rPr>
              <a:t>Columnar Databases</a:t>
            </a:r>
          </a:p>
        </p:txBody>
      </p:sp>
      <p:sp>
        <p:nvSpPr>
          <p:cNvPr id="7" name="TextBox 6">
            <a:extLst>
              <a:ext uri="{FF2B5EF4-FFF2-40B4-BE49-F238E27FC236}">
                <a16:creationId xmlns:a16="http://schemas.microsoft.com/office/drawing/2014/main" id="{60D6AC36-9025-2B07-39CC-F11954EBB1A7}"/>
              </a:ext>
            </a:extLst>
          </p:cNvPr>
          <p:cNvSpPr txBox="1"/>
          <p:nvPr/>
        </p:nvSpPr>
        <p:spPr>
          <a:xfrm>
            <a:off x="3031287" y="889852"/>
            <a:ext cx="8877235" cy="1692771"/>
          </a:xfrm>
          <a:prstGeom prst="rect">
            <a:avLst/>
          </a:prstGeom>
          <a:noFill/>
        </p:spPr>
        <p:txBody>
          <a:bodyPr wrap="square">
            <a:spAutoFit/>
          </a:bodyPr>
          <a:lstStyle/>
          <a:p>
            <a:pPr>
              <a:buFont typeface="Wingdings" pitchFamily="2" charset="2"/>
              <a:buChar char="§"/>
            </a:pPr>
            <a:r>
              <a:rPr lang="en-US" sz="2400" dirty="0">
                <a:latin typeface="Calibri" panose="020F0502020204030204" pitchFamily="34" charset="0"/>
                <a:cs typeface="Calibri" panose="020F0502020204030204" pitchFamily="34" charset="0"/>
              </a:rPr>
              <a:t>Columnar databases are a hybrid of RDBMSs and Key-Value stores</a:t>
            </a:r>
          </a:p>
          <a:p>
            <a:pPr lvl="1">
              <a:buFont typeface="Wingdings" pitchFamily="2" charset="2"/>
              <a:buChar char="§"/>
            </a:pPr>
            <a:r>
              <a:rPr lang="en-US" sz="2000" dirty="0">
                <a:latin typeface="Calibri" panose="020F0502020204030204" pitchFamily="34" charset="0"/>
                <a:cs typeface="Calibri" panose="020F0502020204030204" pitchFamily="34" charset="0"/>
              </a:rPr>
              <a:t>Values are stored in groups of zero or more columns, but in Column-Order (as opposed to Row-Order)</a:t>
            </a:r>
          </a:p>
          <a:p>
            <a:pPr lvl="1">
              <a:buFont typeface="Wingdings" pitchFamily="2" charset="2"/>
              <a:buChar char="§"/>
            </a:pPr>
            <a:r>
              <a:rPr lang="en-US" sz="2000" dirty="0">
                <a:latin typeface="Calibri" panose="020F0502020204030204" pitchFamily="34" charset="0"/>
                <a:cs typeface="Calibri" panose="020F0502020204030204" pitchFamily="34" charset="0"/>
              </a:rPr>
              <a:t>Values are queried by matching keys</a:t>
            </a:r>
          </a:p>
          <a:p>
            <a:pPr lvl="1">
              <a:buFont typeface="Wingdings" pitchFamily="2" charset="2"/>
              <a:buChar char="§"/>
            </a:pPr>
            <a:r>
              <a:rPr lang="en-US" sz="2000" dirty="0">
                <a:latin typeface="Calibri" panose="020F0502020204030204" pitchFamily="34" charset="0"/>
                <a:cs typeface="Calibri" panose="020F0502020204030204" pitchFamily="34" charset="0"/>
              </a:rPr>
              <a:t>Fast access, e.g., average age</a:t>
            </a:r>
          </a:p>
        </p:txBody>
      </p:sp>
      <p:grpSp>
        <p:nvGrpSpPr>
          <p:cNvPr id="8" name="Group 7">
            <a:extLst>
              <a:ext uri="{FF2B5EF4-FFF2-40B4-BE49-F238E27FC236}">
                <a16:creationId xmlns:a16="http://schemas.microsoft.com/office/drawing/2014/main" id="{9C60D9CF-02B1-760B-7128-CEC2E91E745D}"/>
              </a:ext>
            </a:extLst>
          </p:cNvPr>
          <p:cNvGrpSpPr/>
          <p:nvPr/>
        </p:nvGrpSpPr>
        <p:grpSpPr>
          <a:xfrm>
            <a:off x="3108289" y="4731485"/>
            <a:ext cx="8812772" cy="1801000"/>
            <a:chOff x="304800" y="3124200"/>
            <a:chExt cx="8812772" cy="1801000"/>
          </a:xfrm>
        </p:grpSpPr>
        <p:sp>
          <p:nvSpPr>
            <p:cNvPr id="9" name="Rectangle 8">
              <a:extLst>
                <a:ext uri="{FF2B5EF4-FFF2-40B4-BE49-F238E27FC236}">
                  <a16:creationId xmlns:a16="http://schemas.microsoft.com/office/drawing/2014/main" id="{D00B6B15-6163-A4DF-E343-B183E8049C88}"/>
                </a:ext>
              </a:extLst>
            </p:cNvPr>
            <p:cNvSpPr/>
            <p:nvPr/>
          </p:nvSpPr>
          <p:spPr>
            <a:xfrm>
              <a:off x="309785" y="3545210"/>
              <a:ext cx="833215"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Alice</a:t>
              </a:r>
            </a:p>
          </p:txBody>
        </p:sp>
        <p:sp>
          <p:nvSpPr>
            <p:cNvPr id="10" name="Rectangle 9">
              <a:extLst>
                <a:ext uri="{FF2B5EF4-FFF2-40B4-BE49-F238E27FC236}">
                  <a16:creationId xmlns:a16="http://schemas.microsoft.com/office/drawing/2014/main" id="{087B1090-BEF3-6D1B-7B11-F18996115550}"/>
                </a:ext>
              </a:extLst>
            </p:cNvPr>
            <p:cNvSpPr/>
            <p:nvPr/>
          </p:nvSpPr>
          <p:spPr>
            <a:xfrm>
              <a:off x="1143000" y="3538444"/>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11" name="Rectangle 10">
              <a:extLst>
                <a:ext uri="{FF2B5EF4-FFF2-40B4-BE49-F238E27FC236}">
                  <a16:creationId xmlns:a16="http://schemas.microsoft.com/office/drawing/2014/main" id="{E6ED32EE-1B9E-39C7-C4FF-549D6163B6FF}"/>
                </a:ext>
              </a:extLst>
            </p:cNvPr>
            <p:cNvSpPr/>
            <p:nvPr/>
          </p:nvSpPr>
          <p:spPr>
            <a:xfrm>
              <a:off x="1672127" y="3545210"/>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a:t>
              </a:r>
            </a:p>
          </p:txBody>
        </p:sp>
        <p:sp>
          <p:nvSpPr>
            <p:cNvPr id="12" name="Rectangle 11">
              <a:extLst>
                <a:ext uri="{FF2B5EF4-FFF2-40B4-BE49-F238E27FC236}">
                  <a16:creationId xmlns:a16="http://schemas.microsoft.com/office/drawing/2014/main" id="{093D85AD-0424-4B21-7338-AA1664045738}"/>
                </a:ext>
              </a:extLst>
            </p:cNvPr>
            <p:cNvSpPr/>
            <p:nvPr/>
          </p:nvSpPr>
          <p:spPr>
            <a:xfrm>
              <a:off x="2209800" y="3545210"/>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Bob</a:t>
              </a:r>
            </a:p>
          </p:txBody>
        </p:sp>
        <p:sp>
          <p:nvSpPr>
            <p:cNvPr id="13" name="Rectangle 12">
              <a:extLst>
                <a:ext uri="{FF2B5EF4-FFF2-40B4-BE49-F238E27FC236}">
                  <a16:creationId xmlns:a16="http://schemas.microsoft.com/office/drawing/2014/main" id="{627849E7-A445-853E-DF04-493451BA1994}"/>
                </a:ext>
              </a:extLst>
            </p:cNvPr>
            <p:cNvSpPr/>
            <p:nvPr/>
          </p:nvSpPr>
          <p:spPr>
            <a:xfrm>
              <a:off x="304800" y="3791969"/>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14" name="Rectangle 13">
              <a:extLst>
                <a:ext uri="{FF2B5EF4-FFF2-40B4-BE49-F238E27FC236}">
                  <a16:creationId xmlns:a16="http://schemas.microsoft.com/office/drawing/2014/main" id="{730E5942-00D9-9027-1DF0-40E193BDC285}"/>
                </a:ext>
              </a:extLst>
            </p:cNvPr>
            <p:cNvSpPr/>
            <p:nvPr/>
          </p:nvSpPr>
          <p:spPr>
            <a:xfrm>
              <a:off x="843185" y="3790902"/>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19</a:t>
              </a:r>
            </a:p>
          </p:txBody>
        </p:sp>
        <p:sp>
          <p:nvSpPr>
            <p:cNvPr id="15" name="Rectangle 14">
              <a:extLst>
                <a:ext uri="{FF2B5EF4-FFF2-40B4-BE49-F238E27FC236}">
                  <a16:creationId xmlns:a16="http://schemas.microsoft.com/office/drawing/2014/main" id="{83FF90EE-E467-EDA6-FF19-0C9FBDE02040}"/>
                </a:ext>
              </a:extLst>
            </p:cNvPr>
            <p:cNvSpPr/>
            <p:nvPr/>
          </p:nvSpPr>
          <p:spPr>
            <a:xfrm>
              <a:off x="1376585" y="3789122"/>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Carol</a:t>
              </a:r>
            </a:p>
          </p:txBody>
        </p:sp>
        <p:sp>
          <p:nvSpPr>
            <p:cNvPr id="16" name="Rectangle 15">
              <a:extLst>
                <a:ext uri="{FF2B5EF4-FFF2-40B4-BE49-F238E27FC236}">
                  <a16:creationId xmlns:a16="http://schemas.microsoft.com/office/drawing/2014/main" id="{B51D6156-EC52-B40A-9AF0-40C5E51A4451}"/>
                </a:ext>
              </a:extLst>
            </p:cNvPr>
            <p:cNvSpPr/>
            <p:nvPr/>
          </p:nvSpPr>
          <p:spPr>
            <a:xfrm>
              <a:off x="2218346" y="3782356"/>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a:t>
              </a:r>
            </a:p>
          </p:txBody>
        </p:sp>
        <p:sp>
          <p:nvSpPr>
            <p:cNvPr id="17" name="Rectangle 16">
              <a:extLst>
                <a:ext uri="{FF2B5EF4-FFF2-40B4-BE49-F238E27FC236}">
                  <a16:creationId xmlns:a16="http://schemas.microsoft.com/office/drawing/2014/main" id="{B101391B-A02A-C921-16C1-ADE0CEBD639C}"/>
                </a:ext>
              </a:extLst>
            </p:cNvPr>
            <p:cNvSpPr/>
            <p:nvPr/>
          </p:nvSpPr>
          <p:spPr>
            <a:xfrm>
              <a:off x="309785" y="4041578"/>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45</a:t>
              </a:r>
            </a:p>
          </p:txBody>
        </p:sp>
        <p:sp>
          <p:nvSpPr>
            <p:cNvPr id="18" name="Left Bracket 17">
              <a:extLst>
                <a:ext uri="{FF2B5EF4-FFF2-40B4-BE49-F238E27FC236}">
                  <a16:creationId xmlns:a16="http://schemas.microsoft.com/office/drawing/2014/main" id="{CEA05BA5-2566-1EFF-5E2E-47EC32626619}"/>
                </a:ext>
              </a:extLst>
            </p:cNvPr>
            <p:cNvSpPr/>
            <p:nvPr/>
          </p:nvSpPr>
          <p:spPr>
            <a:xfrm rot="5400000">
              <a:off x="1229348" y="2546954"/>
              <a:ext cx="57328" cy="1903576"/>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19" name="TextBox 18">
              <a:extLst>
                <a:ext uri="{FF2B5EF4-FFF2-40B4-BE49-F238E27FC236}">
                  <a16:creationId xmlns:a16="http://schemas.microsoft.com/office/drawing/2014/main" id="{73E6B6E1-6109-DCA1-AD73-9A767D073882}"/>
                </a:ext>
              </a:extLst>
            </p:cNvPr>
            <p:cNvSpPr txBox="1"/>
            <p:nvPr/>
          </p:nvSpPr>
          <p:spPr>
            <a:xfrm>
              <a:off x="909529" y="3143429"/>
              <a:ext cx="803425" cy="276999"/>
            </a:xfrm>
            <a:prstGeom prst="rect">
              <a:avLst/>
            </a:prstGeom>
            <a:noFill/>
          </p:spPr>
          <p:txBody>
            <a:bodyPr wrap="none" rtlCol="0">
              <a:spAutoFit/>
            </a:bodyPr>
            <a:lstStyle/>
            <a:p>
              <a:r>
                <a:rPr lang="en-US" sz="1200" b="1" dirty="0">
                  <a:solidFill>
                    <a:srgbClr val="FF0000"/>
                  </a:solidFill>
                </a:rPr>
                <a:t>Record 1</a:t>
              </a:r>
            </a:p>
          </p:txBody>
        </p:sp>
        <p:sp>
          <p:nvSpPr>
            <p:cNvPr id="20" name="TextBox 19">
              <a:extLst>
                <a:ext uri="{FF2B5EF4-FFF2-40B4-BE49-F238E27FC236}">
                  <a16:creationId xmlns:a16="http://schemas.microsoft.com/office/drawing/2014/main" id="{47A9215B-1908-3E8E-C05C-4CFA11BBFF32}"/>
                </a:ext>
              </a:extLst>
            </p:cNvPr>
            <p:cNvSpPr txBox="1"/>
            <p:nvPr/>
          </p:nvSpPr>
          <p:spPr>
            <a:xfrm>
              <a:off x="930181" y="4586646"/>
              <a:ext cx="1231427" cy="338554"/>
            </a:xfrm>
            <a:prstGeom prst="rect">
              <a:avLst/>
            </a:prstGeom>
            <a:noFill/>
          </p:spPr>
          <p:txBody>
            <a:bodyPr wrap="none" rtlCol="0">
              <a:spAutoFit/>
            </a:bodyPr>
            <a:lstStyle/>
            <a:p>
              <a:r>
                <a:rPr lang="en-US" sz="1600" b="1" i="1" dirty="0"/>
                <a:t>Row-Order</a:t>
              </a:r>
            </a:p>
          </p:txBody>
        </p:sp>
        <p:sp>
          <p:nvSpPr>
            <p:cNvPr id="21" name="Rectangle 20">
              <a:extLst>
                <a:ext uri="{FF2B5EF4-FFF2-40B4-BE49-F238E27FC236}">
                  <a16:creationId xmlns:a16="http://schemas.microsoft.com/office/drawing/2014/main" id="{3B9EED2F-670B-D5A9-F83B-D461FB56CEFD}"/>
                </a:ext>
              </a:extLst>
            </p:cNvPr>
            <p:cNvSpPr/>
            <p:nvPr/>
          </p:nvSpPr>
          <p:spPr>
            <a:xfrm>
              <a:off x="3353821" y="3528118"/>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Alice</a:t>
              </a:r>
            </a:p>
          </p:txBody>
        </p:sp>
        <p:sp>
          <p:nvSpPr>
            <p:cNvPr id="22" name="Rectangle 21">
              <a:extLst>
                <a:ext uri="{FF2B5EF4-FFF2-40B4-BE49-F238E27FC236}">
                  <a16:creationId xmlns:a16="http://schemas.microsoft.com/office/drawing/2014/main" id="{AEE8291A-80F8-D560-C968-D9E733312536}"/>
                </a:ext>
              </a:extLst>
            </p:cNvPr>
            <p:cNvSpPr/>
            <p:nvPr/>
          </p:nvSpPr>
          <p:spPr>
            <a:xfrm>
              <a:off x="3353821"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23" name="Rectangle 22">
              <a:extLst>
                <a:ext uri="{FF2B5EF4-FFF2-40B4-BE49-F238E27FC236}">
                  <a16:creationId xmlns:a16="http://schemas.microsoft.com/office/drawing/2014/main" id="{4C69C7E7-35F8-4776-42AA-2236AE7A67C2}"/>
                </a:ext>
              </a:extLst>
            </p:cNvPr>
            <p:cNvSpPr/>
            <p:nvPr/>
          </p:nvSpPr>
          <p:spPr>
            <a:xfrm>
              <a:off x="4950461" y="3773098"/>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a:t>
              </a:r>
            </a:p>
          </p:txBody>
        </p:sp>
        <p:sp>
          <p:nvSpPr>
            <p:cNvPr id="24" name="Rectangle 23">
              <a:extLst>
                <a:ext uri="{FF2B5EF4-FFF2-40B4-BE49-F238E27FC236}">
                  <a16:creationId xmlns:a16="http://schemas.microsoft.com/office/drawing/2014/main" id="{D179B4FF-8747-4020-C391-915831D5D838}"/>
                </a:ext>
              </a:extLst>
            </p:cNvPr>
            <p:cNvSpPr/>
            <p:nvPr/>
          </p:nvSpPr>
          <p:spPr>
            <a:xfrm>
              <a:off x="4188459" y="3528118"/>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Bob</a:t>
              </a:r>
            </a:p>
          </p:txBody>
        </p:sp>
        <p:sp>
          <p:nvSpPr>
            <p:cNvPr id="25" name="Rectangle 24">
              <a:extLst>
                <a:ext uri="{FF2B5EF4-FFF2-40B4-BE49-F238E27FC236}">
                  <a16:creationId xmlns:a16="http://schemas.microsoft.com/office/drawing/2014/main" id="{E1E9F67F-7A2B-5F59-AE03-CEF34F7980AA}"/>
                </a:ext>
              </a:extLst>
            </p:cNvPr>
            <p:cNvSpPr/>
            <p:nvPr/>
          </p:nvSpPr>
          <p:spPr>
            <a:xfrm>
              <a:off x="3899327"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26" name="Rectangle 25">
              <a:extLst>
                <a:ext uri="{FF2B5EF4-FFF2-40B4-BE49-F238E27FC236}">
                  <a16:creationId xmlns:a16="http://schemas.microsoft.com/office/drawing/2014/main" id="{857DDF1F-B7FA-1757-E147-8635E4D6663B}"/>
                </a:ext>
              </a:extLst>
            </p:cNvPr>
            <p:cNvSpPr/>
            <p:nvPr/>
          </p:nvSpPr>
          <p:spPr>
            <a:xfrm>
              <a:off x="3350259" y="4022706"/>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19</a:t>
              </a:r>
            </a:p>
          </p:txBody>
        </p:sp>
        <p:sp>
          <p:nvSpPr>
            <p:cNvPr id="27" name="Rectangle 26">
              <a:extLst>
                <a:ext uri="{FF2B5EF4-FFF2-40B4-BE49-F238E27FC236}">
                  <a16:creationId xmlns:a16="http://schemas.microsoft.com/office/drawing/2014/main" id="{3BED556C-ACED-AD7A-79B3-01365666D821}"/>
                </a:ext>
              </a:extLst>
            </p:cNvPr>
            <p:cNvSpPr/>
            <p:nvPr/>
          </p:nvSpPr>
          <p:spPr>
            <a:xfrm>
              <a:off x="5026659" y="3527406"/>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Carol</a:t>
              </a:r>
            </a:p>
          </p:txBody>
        </p:sp>
        <p:sp>
          <p:nvSpPr>
            <p:cNvPr id="28" name="Rectangle 27">
              <a:extLst>
                <a:ext uri="{FF2B5EF4-FFF2-40B4-BE49-F238E27FC236}">
                  <a16:creationId xmlns:a16="http://schemas.microsoft.com/office/drawing/2014/main" id="{4F4F8956-B84F-9939-BD93-AF7C880DF5B5}"/>
                </a:ext>
              </a:extLst>
            </p:cNvPr>
            <p:cNvSpPr/>
            <p:nvPr/>
          </p:nvSpPr>
          <p:spPr>
            <a:xfrm>
              <a:off x="4424181" y="3773810"/>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a:t>
              </a:r>
            </a:p>
          </p:txBody>
        </p:sp>
        <p:sp>
          <p:nvSpPr>
            <p:cNvPr id="29" name="Rectangle 28">
              <a:extLst>
                <a:ext uri="{FF2B5EF4-FFF2-40B4-BE49-F238E27FC236}">
                  <a16:creationId xmlns:a16="http://schemas.microsoft.com/office/drawing/2014/main" id="{0B88615C-0A3F-774D-39B2-D57A7267CE95}"/>
                </a:ext>
              </a:extLst>
            </p:cNvPr>
            <p:cNvSpPr/>
            <p:nvPr/>
          </p:nvSpPr>
          <p:spPr>
            <a:xfrm>
              <a:off x="3890070" y="4022706"/>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45</a:t>
              </a:r>
            </a:p>
          </p:txBody>
        </p:sp>
        <p:sp>
          <p:nvSpPr>
            <p:cNvPr id="30" name="Left Bracket 29">
              <a:extLst>
                <a:ext uri="{FF2B5EF4-FFF2-40B4-BE49-F238E27FC236}">
                  <a16:creationId xmlns:a16="http://schemas.microsoft.com/office/drawing/2014/main" id="{76EE3913-10D8-EC57-83F6-2664646E5401}"/>
                </a:ext>
              </a:extLst>
            </p:cNvPr>
            <p:cNvSpPr/>
            <p:nvPr/>
          </p:nvSpPr>
          <p:spPr>
            <a:xfrm rot="5400000">
              <a:off x="4565344" y="2216895"/>
              <a:ext cx="78334" cy="250850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31" name="TextBox 30">
              <a:extLst>
                <a:ext uri="{FF2B5EF4-FFF2-40B4-BE49-F238E27FC236}">
                  <a16:creationId xmlns:a16="http://schemas.microsoft.com/office/drawing/2014/main" id="{AF1C4DE5-CE3E-23FC-2266-60D1EC8ECDD1}"/>
                </a:ext>
              </a:extLst>
            </p:cNvPr>
            <p:cNvSpPr txBox="1"/>
            <p:nvPr/>
          </p:nvSpPr>
          <p:spPr>
            <a:xfrm>
              <a:off x="4305267" y="3126338"/>
              <a:ext cx="872355" cy="276999"/>
            </a:xfrm>
            <a:prstGeom prst="rect">
              <a:avLst/>
            </a:prstGeom>
            <a:noFill/>
          </p:spPr>
          <p:txBody>
            <a:bodyPr wrap="none" rtlCol="0">
              <a:spAutoFit/>
            </a:bodyPr>
            <a:lstStyle/>
            <a:p>
              <a:r>
                <a:rPr lang="en-US" sz="1200" b="1" dirty="0">
                  <a:solidFill>
                    <a:srgbClr val="FF0000"/>
                  </a:solidFill>
                </a:rPr>
                <a:t>Column A</a:t>
              </a:r>
            </a:p>
          </p:txBody>
        </p:sp>
        <p:sp>
          <p:nvSpPr>
            <p:cNvPr id="32" name="TextBox 31">
              <a:extLst>
                <a:ext uri="{FF2B5EF4-FFF2-40B4-BE49-F238E27FC236}">
                  <a16:creationId xmlns:a16="http://schemas.microsoft.com/office/drawing/2014/main" id="{A7FFFF57-9E23-D86A-CB23-623C0D7CD1B7}"/>
                </a:ext>
              </a:extLst>
            </p:cNvPr>
            <p:cNvSpPr txBox="1"/>
            <p:nvPr/>
          </p:nvSpPr>
          <p:spPr>
            <a:xfrm>
              <a:off x="3175008" y="4569554"/>
              <a:ext cx="2904962" cy="338554"/>
            </a:xfrm>
            <a:prstGeom prst="rect">
              <a:avLst/>
            </a:prstGeom>
            <a:noFill/>
          </p:spPr>
          <p:txBody>
            <a:bodyPr wrap="none" rtlCol="0">
              <a:spAutoFit/>
            </a:bodyPr>
            <a:lstStyle/>
            <a:p>
              <a:r>
                <a:rPr lang="en-US" sz="1600" b="1" i="1" dirty="0"/>
                <a:t>Columnar (or Column-Order)</a:t>
              </a:r>
            </a:p>
          </p:txBody>
        </p:sp>
        <p:sp>
          <p:nvSpPr>
            <p:cNvPr id="33" name="Rectangle 32">
              <a:extLst>
                <a:ext uri="{FF2B5EF4-FFF2-40B4-BE49-F238E27FC236}">
                  <a16:creationId xmlns:a16="http://schemas.microsoft.com/office/drawing/2014/main" id="{F3114434-A8E2-58A9-4919-93EEB72982AF}"/>
                </a:ext>
              </a:extLst>
            </p:cNvPr>
            <p:cNvSpPr/>
            <p:nvPr/>
          </p:nvSpPr>
          <p:spPr>
            <a:xfrm>
              <a:off x="6251962" y="3525981"/>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Alice</a:t>
              </a:r>
            </a:p>
          </p:txBody>
        </p:sp>
        <p:sp>
          <p:nvSpPr>
            <p:cNvPr id="34" name="Rectangle 33">
              <a:extLst>
                <a:ext uri="{FF2B5EF4-FFF2-40B4-BE49-F238E27FC236}">
                  <a16:creationId xmlns:a16="http://schemas.microsoft.com/office/drawing/2014/main" id="{A50F2C53-0D32-0021-71B4-9C4881870A0F}"/>
                </a:ext>
              </a:extLst>
            </p:cNvPr>
            <p:cNvSpPr/>
            <p:nvPr/>
          </p:nvSpPr>
          <p:spPr>
            <a:xfrm>
              <a:off x="6251962" y="3771673"/>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3</a:t>
              </a:r>
            </a:p>
          </p:txBody>
        </p:sp>
        <p:sp>
          <p:nvSpPr>
            <p:cNvPr id="35" name="Rectangle 34">
              <a:extLst>
                <a:ext uri="{FF2B5EF4-FFF2-40B4-BE49-F238E27FC236}">
                  <a16:creationId xmlns:a16="http://schemas.microsoft.com/office/drawing/2014/main" id="{8497FE2E-08C0-E901-8935-07E7CE967FE1}"/>
                </a:ext>
              </a:extLst>
            </p:cNvPr>
            <p:cNvSpPr/>
            <p:nvPr/>
          </p:nvSpPr>
          <p:spPr>
            <a:xfrm>
              <a:off x="6776816" y="3779863"/>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25</a:t>
              </a:r>
            </a:p>
          </p:txBody>
        </p:sp>
        <p:sp>
          <p:nvSpPr>
            <p:cNvPr id="36" name="Rectangle 35">
              <a:extLst>
                <a:ext uri="{FF2B5EF4-FFF2-40B4-BE49-F238E27FC236}">
                  <a16:creationId xmlns:a16="http://schemas.microsoft.com/office/drawing/2014/main" id="{2D0594CB-7613-D8E7-7AB4-6EEDCA6DADAA}"/>
                </a:ext>
              </a:extLst>
            </p:cNvPr>
            <p:cNvSpPr/>
            <p:nvPr/>
          </p:nvSpPr>
          <p:spPr>
            <a:xfrm>
              <a:off x="7086600" y="3525981"/>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Bob</a:t>
              </a:r>
            </a:p>
          </p:txBody>
        </p:sp>
        <p:sp>
          <p:nvSpPr>
            <p:cNvPr id="37" name="Rectangle 36">
              <a:extLst>
                <a:ext uri="{FF2B5EF4-FFF2-40B4-BE49-F238E27FC236}">
                  <a16:creationId xmlns:a16="http://schemas.microsoft.com/office/drawing/2014/main" id="{880BAAC0-3BD2-4708-2966-912819DECDAD}"/>
                </a:ext>
              </a:extLst>
            </p:cNvPr>
            <p:cNvSpPr/>
            <p:nvPr/>
          </p:nvSpPr>
          <p:spPr>
            <a:xfrm>
              <a:off x="7318049" y="3778301"/>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a:t>
              </a:r>
            </a:p>
          </p:txBody>
        </p:sp>
        <p:sp>
          <p:nvSpPr>
            <p:cNvPr id="38" name="Rectangle 37">
              <a:extLst>
                <a:ext uri="{FF2B5EF4-FFF2-40B4-BE49-F238E27FC236}">
                  <a16:creationId xmlns:a16="http://schemas.microsoft.com/office/drawing/2014/main" id="{F96B3B79-CFA1-946A-4422-215A2F9991CF}"/>
                </a:ext>
              </a:extLst>
            </p:cNvPr>
            <p:cNvSpPr/>
            <p:nvPr/>
          </p:nvSpPr>
          <p:spPr>
            <a:xfrm>
              <a:off x="7862131" y="3771673"/>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19</a:t>
              </a:r>
            </a:p>
          </p:txBody>
        </p:sp>
        <p:sp>
          <p:nvSpPr>
            <p:cNvPr id="39" name="Rectangle 38">
              <a:extLst>
                <a:ext uri="{FF2B5EF4-FFF2-40B4-BE49-F238E27FC236}">
                  <a16:creationId xmlns:a16="http://schemas.microsoft.com/office/drawing/2014/main" id="{1B8451C9-0C3D-8A81-982F-01527DA4FE17}"/>
                </a:ext>
              </a:extLst>
            </p:cNvPr>
            <p:cNvSpPr/>
            <p:nvPr/>
          </p:nvSpPr>
          <p:spPr>
            <a:xfrm>
              <a:off x="7924800" y="3525269"/>
              <a:ext cx="832104" cy="2286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Carol</a:t>
              </a:r>
            </a:p>
          </p:txBody>
        </p:sp>
        <p:sp>
          <p:nvSpPr>
            <p:cNvPr id="40" name="Rectangle 39">
              <a:extLst>
                <a:ext uri="{FF2B5EF4-FFF2-40B4-BE49-F238E27FC236}">
                  <a16:creationId xmlns:a16="http://schemas.microsoft.com/office/drawing/2014/main" id="{112DA3A9-94A8-8AE5-5C22-B7AB3ED52F6F}"/>
                </a:ext>
              </a:extLst>
            </p:cNvPr>
            <p:cNvSpPr/>
            <p:nvPr/>
          </p:nvSpPr>
          <p:spPr>
            <a:xfrm>
              <a:off x="6243416" y="4026268"/>
              <a:ext cx="524854" cy="2286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0</a:t>
              </a:r>
            </a:p>
          </p:txBody>
        </p:sp>
        <p:sp>
          <p:nvSpPr>
            <p:cNvPr id="41" name="Rectangle 40">
              <a:extLst>
                <a:ext uri="{FF2B5EF4-FFF2-40B4-BE49-F238E27FC236}">
                  <a16:creationId xmlns:a16="http://schemas.microsoft.com/office/drawing/2014/main" id="{5EFAACAD-2CBA-5D07-2EF0-099B9A177E31}"/>
                </a:ext>
              </a:extLst>
            </p:cNvPr>
            <p:cNvSpPr/>
            <p:nvPr/>
          </p:nvSpPr>
          <p:spPr>
            <a:xfrm>
              <a:off x="6785362" y="4020925"/>
              <a:ext cx="524854" cy="228600"/>
            </a:xfrm>
            <a:prstGeom prst="rect">
              <a:avLst/>
            </a:prstGeom>
            <a:solidFill>
              <a:srgbClr val="290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45</a:t>
              </a:r>
            </a:p>
          </p:txBody>
        </p:sp>
        <p:sp>
          <p:nvSpPr>
            <p:cNvPr id="42" name="Left Bracket 41">
              <a:extLst>
                <a:ext uri="{FF2B5EF4-FFF2-40B4-BE49-F238E27FC236}">
                  <a16:creationId xmlns:a16="http://schemas.microsoft.com/office/drawing/2014/main" id="{2CA15A9B-2EAE-5134-EBF9-1146EB58B7DD}"/>
                </a:ext>
              </a:extLst>
            </p:cNvPr>
            <p:cNvSpPr/>
            <p:nvPr/>
          </p:nvSpPr>
          <p:spPr>
            <a:xfrm rot="5400000">
              <a:off x="7464553" y="2215826"/>
              <a:ext cx="76197" cy="2508503"/>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sp>
          <p:nvSpPr>
            <p:cNvPr id="43" name="TextBox 42">
              <a:extLst>
                <a:ext uri="{FF2B5EF4-FFF2-40B4-BE49-F238E27FC236}">
                  <a16:creationId xmlns:a16="http://schemas.microsoft.com/office/drawing/2014/main" id="{AE929FE1-80AC-D2D5-77D7-7B03E861488C}"/>
                </a:ext>
              </a:extLst>
            </p:cNvPr>
            <p:cNvSpPr txBox="1"/>
            <p:nvPr/>
          </p:nvSpPr>
          <p:spPr>
            <a:xfrm>
              <a:off x="6073149" y="4567417"/>
              <a:ext cx="3044423" cy="338554"/>
            </a:xfrm>
            <a:prstGeom prst="rect">
              <a:avLst/>
            </a:prstGeom>
            <a:noFill/>
          </p:spPr>
          <p:txBody>
            <a:bodyPr wrap="none" rtlCol="0">
              <a:spAutoFit/>
            </a:bodyPr>
            <a:lstStyle/>
            <a:p>
              <a:r>
                <a:rPr lang="en-US" sz="1600" b="1" i="1" dirty="0"/>
                <a:t>Columnar with Locality Groups</a:t>
              </a:r>
            </a:p>
          </p:txBody>
        </p:sp>
        <p:sp>
          <p:nvSpPr>
            <p:cNvPr id="44" name="TextBox 43">
              <a:extLst>
                <a:ext uri="{FF2B5EF4-FFF2-40B4-BE49-F238E27FC236}">
                  <a16:creationId xmlns:a16="http://schemas.microsoft.com/office/drawing/2014/main" id="{5888F36C-7F59-55E3-6EC3-CEDE06AC9C92}"/>
                </a:ext>
              </a:extLst>
            </p:cNvPr>
            <p:cNvSpPr txBox="1"/>
            <p:nvPr/>
          </p:nvSpPr>
          <p:spPr>
            <a:xfrm>
              <a:off x="6735020" y="3124200"/>
              <a:ext cx="1646605" cy="276999"/>
            </a:xfrm>
            <a:prstGeom prst="rect">
              <a:avLst/>
            </a:prstGeom>
            <a:noFill/>
          </p:spPr>
          <p:txBody>
            <a:bodyPr wrap="none" rtlCol="0">
              <a:spAutoFit/>
            </a:bodyPr>
            <a:lstStyle/>
            <a:p>
              <a:r>
                <a:rPr lang="en-US" sz="1200" b="1" dirty="0">
                  <a:solidFill>
                    <a:srgbClr val="FF0000"/>
                  </a:solidFill>
                </a:rPr>
                <a:t>Column A = Group A</a:t>
              </a:r>
            </a:p>
          </p:txBody>
        </p:sp>
        <p:sp>
          <p:nvSpPr>
            <p:cNvPr id="45" name="TextBox 44">
              <a:extLst>
                <a:ext uri="{FF2B5EF4-FFF2-40B4-BE49-F238E27FC236}">
                  <a16:creationId xmlns:a16="http://schemas.microsoft.com/office/drawing/2014/main" id="{209FB2D2-5394-A3DF-118D-C7CA87D6BDA5}"/>
                </a:ext>
              </a:extLst>
            </p:cNvPr>
            <p:cNvSpPr txBox="1"/>
            <p:nvPr/>
          </p:nvSpPr>
          <p:spPr>
            <a:xfrm>
              <a:off x="6531278" y="4315627"/>
              <a:ext cx="1633781" cy="276999"/>
            </a:xfrm>
            <a:prstGeom prst="rect">
              <a:avLst/>
            </a:prstGeom>
            <a:noFill/>
          </p:spPr>
          <p:txBody>
            <a:bodyPr wrap="none" rtlCol="0">
              <a:spAutoFit/>
            </a:bodyPr>
            <a:lstStyle/>
            <a:p>
              <a:r>
                <a:rPr lang="en-US" sz="1200" b="1" dirty="0">
                  <a:solidFill>
                    <a:srgbClr val="FF0000"/>
                  </a:solidFill>
                </a:rPr>
                <a:t>Column Family {B, C}</a:t>
              </a:r>
            </a:p>
          </p:txBody>
        </p:sp>
        <p:sp>
          <p:nvSpPr>
            <p:cNvPr id="46" name="Left Bracket 45">
              <a:extLst>
                <a:ext uri="{FF2B5EF4-FFF2-40B4-BE49-F238E27FC236}">
                  <a16:creationId xmlns:a16="http://schemas.microsoft.com/office/drawing/2014/main" id="{63EC1048-2740-AE8B-0FE5-049DD4554373}"/>
                </a:ext>
              </a:extLst>
            </p:cNvPr>
            <p:cNvSpPr/>
            <p:nvPr/>
          </p:nvSpPr>
          <p:spPr>
            <a:xfrm rot="16200000">
              <a:off x="7274782" y="3218162"/>
              <a:ext cx="119788" cy="2182514"/>
            </a:xfrm>
            <a:prstGeom prst="leftBracket">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p>
          </p:txBody>
        </p:sp>
      </p:grpSp>
      <p:pic>
        <p:nvPicPr>
          <p:cNvPr id="6146" name="Picture 2" descr="How Columnar Indexes Work in Xpand | MariaDB">
            <a:extLst>
              <a:ext uri="{FF2B5EF4-FFF2-40B4-BE49-F238E27FC236}">
                <a16:creationId xmlns:a16="http://schemas.microsoft.com/office/drawing/2014/main" id="{71549EE1-7B61-4687-9C81-B1EE0147C4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93" t="29030" r="10513" b="7316"/>
          <a:stretch/>
        </p:blipFill>
        <p:spPr bwMode="auto">
          <a:xfrm>
            <a:off x="4918364" y="2539394"/>
            <a:ext cx="4745308" cy="2103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34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11212</TotalTime>
  <Words>3295</Words>
  <Application>Microsoft Macintosh PowerPoint</Application>
  <PresentationFormat>Widescreen</PresentationFormat>
  <Paragraphs>420</Paragraphs>
  <Slides>53</Slides>
  <Notes>49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等线</vt:lpstr>
      <vt:lpstr>等线 Light</vt:lpstr>
      <vt:lpstr>Arial</vt:lpstr>
      <vt:lpstr>Calibri</vt:lpstr>
      <vt:lpstr>Wingdings</vt:lpstr>
      <vt:lpstr>Office Theme</vt:lpstr>
      <vt:lpstr>Lecture 5:  Data Indexing</vt:lpstr>
      <vt:lpstr>Outline</vt:lpstr>
      <vt:lpstr>Data storage</vt:lpstr>
      <vt:lpstr>Relational databases</vt:lpstr>
      <vt:lpstr>NoSQL databases</vt:lpstr>
      <vt:lpstr>NoSQL database types (1)</vt:lpstr>
      <vt:lpstr>NoSQL database types (2)</vt:lpstr>
      <vt:lpstr>NoSQL database types (3)</vt:lpstr>
      <vt:lpstr>NoSQL database types (4)</vt:lpstr>
      <vt:lpstr>CRUD-basic database operations</vt:lpstr>
      <vt:lpstr>Records and files</vt:lpstr>
      <vt:lpstr>Record blocking</vt:lpstr>
      <vt:lpstr>Data indexing</vt:lpstr>
      <vt:lpstr>Methods for organizing records on disks</vt:lpstr>
      <vt:lpstr>Unordered files</vt:lpstr>
      <vt:lpstr>Ordered files</vt:lpstr>
      <vt:lpstr>Ordered file example</vt:lpstr>
      <vt:lpstr>Hashed files: a simple indexing idea (1)</vt:lpstr>
      <vt:lpstr>Hashed files (2)</vt:lpstr>
      <vt:lpstr>Hashed files (3)</vt:lpstr>
      <vt:lpstr>Hashed files (4)</vt:lpstr>
      <vt:lpstr>Hashed files (5)</vt:lpstr>
      <vt:lpstr>Hashed files (6)</vt:lpstr>
      <vt:lpstr>Hashed files (7)</vt:lpstr>
      <vt:lpstr>Hashed files (8)</vt:lpstr>
      <vt:lpstr>Indexing techniques (1)</vt:lpstr>
      <vt:lpstr>Indexing techniques (2)</vt:lpstr>
      <vt:lpstr>Indexing techniques (3)</vt:lpstr>
      <vt:lpstr>Indexing techniques (4)</vt:lpstr>
      <vt:lpstr>Indexing techniques (5)</vt:lpstr>
      <vt:lpstr>Tree data structure (1)</vt:lpstr>
      <vt:lpstr>Tree data structure (2)</vt:lpstr>
      <vt:lpstr>Tree data structure (3)</vt:lpstr>
      <vt:lpstr>Tree data structure (4)</vt:lpstr>
      <vt:lpstr>Tree data structure (5)</vt:lpstr>
      <vt:lpstr>Tree data structure (6)</vt:lpstr>
      <vt:lpstr>Tree data structure (7)</vt:lpstr>
      <vt:lpstr>Tree data structure (8)</vt:lpstr>
      <vt:lpstr>Tree data structure (9)</vt:lpstr>
      <vt:lpstr>Tree data structure (10)</vt:lpstr>
      <vt:lpstr>Tree data structure (11)</vt:lpstr>
      <vt:lpstr>Tree data structure (13)</vt:lpstr>
      <vt:lpstr>Tree data structure (14)</vt:lpstr>
      <vt:lpstr>Tree data structure (15)</vt:lpstr>
      <vt:lpstr>Tree data structure (16)</vt:lpstr>
      <vt:lpstr>Tree data structure (17)</vt:lpstr>
      <vt:lpstr>Tree data structure (18)</vt:lpstr>
      <vt:lpstr>Tree data structure (19)</vt:lpstr>
      <vt:lpstr>Tree data structure (20)</vt:lpstr>
      <vt:lpstr>Tree data structure (21)</vt:lpstr>
      <vt:lpstr>Tree data structure (22)</vt:lpstr>
      <vt:lpstr>PowerPoint Presentation</vt:lpstr>
      <vt:lpstr>Appendix 1. https://www.cs.usfca.edu/~galles/visualization/BPlusTree.html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LIU Shuqi</dc:creator>
  <cp:lastModifiedBy>Yifan 张祎凡</cp:lastModifiedBy>
  <cp:revision>853</cp:revision>
  <dcterms:created xsi:type="dcterms:W3CDTF">2021-10-14T03:39:06Z</dcterms:created>
  <dcterms:modified xsi:type="dcterms:W3CDTF">2025-02-25T07:54:42Z</dcterms:modified>
</cp:coreProperties>
</file>