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355" r:id="rId3"/>
    <p:sldId id="366" r:id="rId4"/>
    <p:sldId id="367" r:id="rId5"/>
    <p:sldId id="263" r:id="rId6"/>
    <p:sldId id="368" r:id="rId7"/>
    <p:sldId id="351" r:id="rId8"/>
    <p:sldId id="369" r:id="rId9"/>
    <p:sldId id="373" r:id="rId10"/>
    <p:sldId id="371" r:id="rId11"/>
    <p:sldId id="372" r:id="rId12"/>
    <p:sldId id="370" r:id="rId13"/>
    <p:sldId id="374" r:id="rId14"/>
    <p:sldId id="375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47"/>
    <a:srgbClr val="F2F2F2"/>
    <a:srgbClr val="F69230"/>
    <a:srgbClr val="FFC000"/>
    <a:srgbClr val="B12725"/>
    <a:srgbClr val="05BAC8"/>
    <a:srgbClr val="21AB82"/>
    <a:srgbClr val="F14124"/>
    <a:srgbClr val="5DCEAF"/>
    <a:srgbClr val="1A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87" d="100"/>
          <a:sy n="87" d="100"/>
        </p:scale>
        <p:origin x="653" y="62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9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9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5903442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19276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83109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0449020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85010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355121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51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1838" y="3113835"/>
            <a:ext cx="1091689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</a:rPr>
              <a:t>Co-Author Based Academic Recommendation System</a:t>
            </a: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37080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0" y="1492907"/>
            <a:ext cx="17277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BACKGROUND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318" y="2189988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318" y="3003522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318" y="4591580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RESULT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318" y="5363741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49149"/>
            <a:ext cx="1511997" cy="400110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PREPROCESS</a:t>
            </a:r>
          </a:p>
        </p:txBody>
      </p:sp>
      <p:sp>
        <p:nvSpPr>
          <p:cNvPr id="58" name="Oval 493"/>
          <p:cNvSpPr>
            <a:spLocks noChangeArrowheads="1"/>
          </p:cNvSpPr>
          <p:nvPr/>
        </p:nvSpPr>
        <p:spPr bwMode="auto">
          <a:xfrm>
            <a:off x="2732231" y="252085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493"/>
          <p:cNvSpPr>
            <a:spLocks noChangeArrowheads="1"/>
          </p:cNvSpPr>
          <p:nvPr/>
        </p:nvSpPr>
        <p:spPr bwMode="auto">
          <a:xfrm>
            <a:off x="4557807" y="253548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493"/>
          <p:cNvSpPr>
            <a:spLocks noChangeArrowheads="1"/>
          </p:cNvSpPr>
          <p:nvPr/>
        </p:nvSpPr>
        <p:spPr bwMode="auto">
          <a:xfrm>
            <a:off x="4557807" y="374332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493"/>
          <p:cNvSpPr>
            <a:spLocks noChangeArrowheads="1"/>
          </p:cNvSpPr>
          <p:nvPr/>
        </p:nvSpPr>
        <p:spPr bwMode="auto">
          <a:xfrm>
            <a:off x="4557807" y="5217713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493"/>
          <p:cNvSpPr>
            <a:spLocks noChangeArrowheads="1"/>
          </p:cNvSpPr>
          <p:nvPr/>
        </p:nvSpPr>
        <p:spPr bwMode="auto">
          <a:xfrm>
            <a:off x="2687862" y="3759705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8266" y="2850491"/>
            <a:ext cx="113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8266" y="2866828"/>
            <a:ext cx="1139541" cy="129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96082" y="2850491"/>
            <a:ext cx="1161725" cy="28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23009" y="3198169"/>
            <a:ext cx="0" cy="5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18266" y="4228212"/>
            <a:ext cx="1139541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9976" y="4237005"/>
            <a:ext cx="1117831" cy="157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23009" y="4422387"/>
            <a:ext cx="0" cy="78434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493"/>
          <p:cNvSpPr>
            <a:spLocks noChangeArrowheads="1"/>
          </p:cNvSpPr>
          <p:nvPr/>
        </p:nvSpPr>
        <p:spPr bwMode="auto">
          <a:xfrm>
            <a:off x="8336521" y="2589623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493"/>
          <p:cNvSpPr>
            <a:spLocks noChangeArrowheads="1"/>
          </p:cNvSpPr>
          <p:nvPr/>
        </p:nvSpPr>
        <p:spPr bwMode="auto">
          <a:xfrm>
            <a:off x="10162097" y="260425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Oval 493"/>
          <p:cNvSpPr>
            <a:spLocks noChangeArrowheads="1"/>
          </p:cNvSpPr>
          <p:nvPr/>
        </p:nvSpPr>
        <p:spPr bwMode="auto">
          <a:xfrm>
            <a:off x="10162097" y="3812089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493"/>
          <p:cNvSpPr>
            <a:spLocks noChangeArrowheads="1"/>
          </p:cNvSpPr>
          <p:nvPr/>
        </p:nvSpPr>
        <p:spPr bwMode="auto">
          <a:xfrm>
            <a:off x="10162097" y="528648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493"/>
          <p:cNvSpPr>
            <a:spLocks noChangeArrowheads="1"/>
          </p:cNvSpPr>
          <p:nvPr/>
        </p:nvSpPr>
        <p:spPr bwMode="auto">
          <a:xfrm>
            <a:off x="8292152" y="382847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022556" y="2962120"/>
            <a:ext cx="1139541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515952" y="3266938"/>
            <a:ext cx="17584" cy="53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011208" y="4237005"/>
            <a:ext cx="1139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792659" y="4491156"/>
            <a:ext cx="1358090" cy="125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/>
          <p:cNvSpPr/>
          <p:nvPr/>
        </p:nvSpPr>
        <p:spPr>
          <a:xfrm>
            <a:off x="5886110" y="4043574"/>
            <a:ext cx="2015971" cy="378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01701" y="4555031"/>
            <a:ext cx="657348" cy="444358"/>
          </a:xfrm>
          <a:prstGeom prst="ellipse">
            <a:avLst/>
          </a:prstGeom>
          <a:noFill/>
          <a:ln w="28575">
            <a:solidFill>
              <a:srgbClr val="F69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4675688" y="4772314"/>
            <a:ext cx="1166721" cy="2024113"/>
          </a:xfrm>
          <a:prstGeom prst="arc">
            <a:avLst/>
          </a:prstGeom>
          <a:ln w="19050">
            <a:solidFill>
              <a:srgbClr val="F69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475669" y="5810355"/>
            <a:ext cx="19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#Cooperation &lt; 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76488" y="6052592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Undirected Acyclic Graph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05037" y="1537107"/>
            <a:ext cx="30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Connections Are Filtered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02082" y="1479657"/>
            <a:ext cx="321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Scale of Training Dataset &amp; Improve Training Efficiency</a:t>
            </a:r>
          </a:p>
        </p:txBody>
      </p:sp>
      <p:sp>
        <p:nvSpPr>
          <p:cNvPr id="123" name="Plus Sign 122"/>
          <p:cNvSpPr/>
          <p:nvPr/>
        </p:nvSpPr>
        <p:spPr>
          <a:xfrm>
            <a:off x="6564911" y="1505518"/>
            <a:ext cx="658368" cy="6204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 animBg="1"/>
      <p:bldP spid="59" grpId="0" animBg="1"/>
      <p:bldP spid="60" grpId="0" animBg="1"/>
      <p:bldP spid="61" grpId="0" animBg="1"/>
      <p:bldP spid="62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00" grpId="0" animBg="1"/>
      <p:bldP spid="102" grpId="0" animBg="1"/>
      <p:bldP spid="103" grpId="0" animBg="1"/>
      <p:bldP spid="104" grpId="0"/>
      <p:bldP spid="105" grpId="0"/>
      <p:bldP spid="120" grpId="0"/>
      <p:bldP spid="121" grpId="0"/>
      <p:bldP spid="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37080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0" y="1492907"/>
            <a:ext cx="17277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BACKGROUND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318" y="2189988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318" y="3003522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318" y="4591580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RESULT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318" y="5363741"/>
            <a:ext cx="1516284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49149"/>
            <a:ext cx="1511997" cy="400110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15" y="2590098"/>
            <a:ext cx="3280845" cy="3117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76" y="2619594"/>
            <a:ext cx="3156314" cy="3107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3083747" y="1959155"/>
            <a:ext cx="262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Co-Author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2657" y="1959155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Author-Paper</a:t>
            </a:r>
            <a:r>
              <a:rPr lang="en-US" sz="2000" b="1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8190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410012" y="515424"/>
            <a:ext cx="348042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8621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0" y="1490472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BACKGROUND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267712"/>
            <a:ext cx="1645920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3101751"/>
            <a:ext cx="1645920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0" y="3831336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PREPROCESS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5428488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476" y="4636830"/>
            <a:ext cx="969264" cy="400110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86" name="Oval 493"/>
          <p:cNvSpPr>
            <a:spLocks noChangeArrowheads="1"/>
          </p:cNvSpPr>
          <p:nvPr/>
        </p:nvSpPr>
        <p:spPr bwMode="auto">
          <a:xfrm>
            <a:off x="2760386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10515600" y="1539840"/>
            <a:ext cx="929452" cy="94183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493"/>
          <p:cNvSpPr>
            <a:spLocks noChangeArrowheads="1"/>
          </p:cNvSpPr>
          <p:nvPr/>
        </p:nvSpPr>
        <p:spPr bwMode="auto">
          <a:xfrm>
            <a:off x="4319153" y="166458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493"/>
          <p:cNvSpPr>
            <a:spLocks noChangeArrowheads="1"/>
          </p:cNvSpPr>
          <p:nvPr/>
        </p:nvSpPr>
        <p:spPr bwMode="auto">
          <a:xfrm>
            <a:off x="8525232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rrow: Right 9"/>
          <p:cNvSpPr/>
          <p:nvPr/>
        </p:nvSpPr>
        <p:spPr>
          <a:xfrm rot="10800000" flipV="1">
            <a:off x="3547306" y="1862260"/>
            <a:ext cx="698129" cy="25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/>
          <p:cNvSpPr/>
          <p:nvPr/>
        </p:nvSpPr>
        <p:spPr>
          <a:xfrm rot="10800000" flipV="1">
            <a:off x="9536553" y="1890582"/>
            <a:ext cx="698129" cy="25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8298" y="2526279"/>
            <a:ext cx="292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best model of co-author dataset is trained with: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88104"/>
              </p:ext>
            </p:extLst>
          </p:nvPr>
        </p:nvGraphicFramePr>
        <p:xfrm>
          <a:off x="2558298" y="3371621"/>
          <a:ext cx="285171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790">
                  <a:extLst>
                    <a:ext uri="{9D8B030D-6E8A-4147-A177-3AD203B41FA5}">
                      <a16:colId xmlns:a16="http://schemas.microsoft.com/office/drawing/2014/main" val="968582049"/>
                    </a:ext>
                  </a:extLst>
                </a:gridCol>
                <a:gridCol w="1276924">
                  <a:extLst>
                    <a:ext uri="{9D8B030D-6E8A-4147-A177-3AD203B41FA5}">
                      <a16:colId xmlns:a16="http://schemas.microsoft.com/office/drawing/2014/main" val="1371375384"/>
                    </a:ext>
                  </a:extLst>
                </a:gridCol>
              </a:tblGrid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81476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03794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#iterations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4570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Training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1844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Testing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312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8525232" y="2526279"/>
            <a:ext cx="292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best model of author</a:t>
            </a:r>
            <a:r>
              <a:rPr lang="en-US" altLang="zh-CN" dirty="0">
                <a:solidFill>
                  <a:srgbClr val="000000"/>
                </a:solidFill>
              </a:rPr>
              <a:t>-paper</a:t>
            </a:r>
            <a:r>
              <a:rPr lang="en-US" dirty="0">
                <a:solidFill>
                  <a:srgbClr val="000000"/>
                </a:solidFill>
              </a:rPr>
              <a:t> dataset is trained with:</a:t>
            </a:r>
            <a:endParaRPr lang="en-US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00876"/>
              </p:ext>
            </p:extLst>
          </p:nvPr>
        </p:nvGraphicFramePr>
        <p:xfrm>
          <a:off x="8525232" y="3371621"/>
          <a:ext cx="285171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790">
                  <a:extLst>
                    <a:ext uri="{9D8B030D-6E8A-4147-A177-3AD203B41FA5}">
                      <a16:colId xmlns:a16="http://schemas.microsoft.com/office/drawing/2014/main" val="968582049"/>
                    </a:ext>
                  </a:extLst>
                </a:gridCol>
                <a:gridCol w="1276924">
                  <a:extLst>
                    <a:ext uri="{9D8B030D-6E8A-4147-A177-3AD203B41FA5}">
                      <a16:colId xmlns:a16="http://schemas.microsoft.com/office/drawing/2014/main" val="1371375384"/>
                    </a:ext>
                  </a:extLst>
                </a:gridCol>
              </a:tblGrid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81476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03794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#iterations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4570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Training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1844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Testing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  <p:bldP spid="9" grpId="0" animBg="1"/>
      <p:bldP spid="87" grpId="0" animBg="1"/>
      <p:bldP spid="88" grpId="0" animBg="1"/>
      <p:bldP spid="10" grpId="0" animBg="1"/>
      <p:bldP spid="89" grpId="0" animBg="1"/>
      <p:bldP spid="11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410012" y="515424"/>
            <a:ext cx="348042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8621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0" y="1490472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BACKGROUND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267712"/>
            <a:ext cx="1645920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3101751"/>
            <a:ext cx="1645920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0" y="3831336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PREPROCESS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5428488"/>
            <a:ext cx="1728216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476" y="4636830"/>
            <a:ext cx="969264" cy="400110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86" name="Oval 493"/>
          <p:cNvSpPr>
            <a:spLocks noChangeArrowheads="1"/>
          </p:cNvSpPr>
          <p:nvPr/>
        </p:nvSpPr>
        <p:spPr bwMode="auto">
          <a:xfrm>
            <a:off x="2760386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7" name="Oval 493"/>
          <p:cNvSpPr>
            <a:spLocks noChangeArrowheads="1"/>
          </p:cNvSpPr>
          <p:nvPr/>
        </p:nvSpPr>
        <p:spPr bwMode="auto">
          <a:xfrm>
            <a:off x="4319153" y="166458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493"/>
          <p:cNvSpPr>
            <a:spLocks noChangeArrowheads="1"/>
          </p:cNvSpPr>
          <p:nvPr/>
        </p:nvSpPr>
        <p:spPr bwMode="auto">
          <a:xfrm>
            <a:off x="8525232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180" y="1690527"/>
            <a:ext cx="16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41979" y="1687411"/>
            <a:ext cx="16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Oval 493"/>
          <p:cNvSpPr>
            <a:spLocks noChangeArrowheads="1"/>
          </p:cNvSpPr>
          <p:nvPr/>
        </p:nvSpPr>
        <p:spPr bwMode="auto">
          <a:xfrm>
            <a:off x="4304050" y="325622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493"/>
          <p:cNvSpPr>
            <a:spLocks noChangeArrowheads="1"/>
          </p:cNvSpPr>
          <p:nvPr/>
        </p:nvSpPr>
        <p:spPr bwMode="auto">
          <a:xfrm>
            <a:off x="4319153" y="2460405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419856" y="1995927"/>
            <a:ext cx="884194" cy="2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90790" y="2056743"/>
            <a:ext cx="813260" cy="9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05893" y="2131819"/>
            <a:ext cx="798157" cy="169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10433304" y="3343794"/>
            <a:ext cx="620362" cy="57511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>
            <a:off x="10431874" y="2530654"/>
            <a:ext cx="620362" cy="575112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10431874" y="1717515"/>
            <a:ext cx="620362" cy="57511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255636" y="1995927"/>
            <a:ext cx="1176238" cy="2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255636" y="2005071"/>
            <a:ext cx="1176238" cy="9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1"/>
          </p:cNvCxnSpPr>
          <p:nvPr/>
        </p:nvCxnSpPr>
        <p:spPr>
          <a:xfrm flipH="1" flipV="1">
            <a:off x="9270739" y="2056743"/>
            <a:ext cx="1162565" cy="157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23" y="4245968"/>
            <a:ext cx="4823460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23" y="4217790"/>
            <a:ext cx="492252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2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7" grpId="0"/>
      <p:bldP spid="24" grpId="0"/>
      <p:bldP spid="25" grpId="0" animBg="1"/>
      <p:bldP spid="26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71814" y="1779498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79439" y="4117836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256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79439" y="4528902"/>
            <a:ext cx="2877871" cy="330568"/>
            <a:chOff x="3249264" y="2162753"/>
            <a:chExt cx="2994025" cy="330568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014106" y="3813827"/>
            <a:ext cx="2158455" cy="2196000"/>
            <a:chOff x="5397500" y="5734050"/>
            <a:chExt cx="365125" cy="371476"/>
          </a:xfrm>
          <a:solidFill>
            <a:srgbClr val="05BAC8"/>
          </a:solidFill>
        </p:grpSpPr>
        <p:sp>
          <p:nvSpPr>
            <p:cNvPr id="26" name="Freeform 288"/>
            <p:cNvSpPr>
              <a:spLocks/>
            </p:cNvSpPr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91"/>
            <p:cNvSpPr>
              <a:spLocks/>
            </p:cNvSpPr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7515389" y="1738023"/>
            <a:ext cx="1860106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Remember?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520599" y="2133320"/>
            <a:ext cx="4618867" cy="108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1800" dirty="0">
                <a:latin typeface="+mn-lt"/>
              </a:rPr>
              <a:t>For each connection (author-author / author-paper) were abstracted into 1 and 0 after filtering by the number of co-existence. </a:t>
            </a:r>
            <a:endParaRPr lang="zh-CN" altLang="en-US" sz="1400" dirty="0">
              <a:solidFill>
                <a:srgbClr val="333333"/>
              </a:solidFill>
              <a:sym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15389" y="3413726"/>
            <a:ext cx="450615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To Improve It In The Future?</a:t>
            </a: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515389" y="3848021"/>
            <a:ext cx="4362667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1800" dirty="0">
                <a:latin typeface="+mn-lt"/>
              </a:rPr>
              <a:t>Weighting ratings by the number of connections and normalize them. </a:t>
            </a:r>
            <a:endParaRPr lang="zh-CN" altLang="en-US" sz="1800" dirty="0">
              <a:solidFill>
                <a:srgbClr val="333333"/>
              </a:solidFill>
              <a:latin typeface="+mn-lt"/>
              <a:sym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72272" y="3716163"/>
            <a:ext cx="2077154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 Locked!</a:t>
            </a: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58652" y="515424"/>
            <a:ext cx="2546320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" y="1499616"/>
            <a:ext cx="1737148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BACKGROUND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768" y="2299757"/>
            <a:ext cx="1577720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924" y="3099898"/>
            <a:ext cx="1699417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" y="3887207"/>
            <a:ext cx="1714341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PREPROCESS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4646995"/>
            <a:ext cx="1714341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RESULT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5760" y="5419993"/>
            <a:ext cx="1042416" cy="400110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85770" y="4142595"/>
            <a:ext cx="6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1?</a:t>
            </a:r>
          </a:p>
        </p:txBody>
      </p:sp>
      <p:sp>
        <p:nvSpPr>
          <p:cNvPr id="58" name="Freeform 69"/>
          <p:cNvSpPr>
            <a:spLocks/>
          </p:cNvSpPr>
          <p:nvPr/>
        </p:nvSpPr>
        <p:spPr bwMode="auto">
          <a:xfrm>
            <a:off x="2317392" y="1499616"/>
            <a:ext cx="667059" cy="1200251"/>
          </a:xfrm>
          <a:custGeom>
            <a:avLst/>
            <a:gdLst>
              <a:gd name="T0" fmla="*/ 57 w 64"/>
              <a:gd name="T1" fmla="*/ 37 h 66"/>
              <a:gd name="T2" fmla="*/ 43 w 64"/>
              <a:gd name="T3" fmla="*/ 12 h 66"/>
              <a:gd name="T4" fmla="*/ 39 w 64"/>
              <a:gd name="T5" fmla="*/ 6 h 66"/>
              <a:gd name="T6" fmla="*/ 25 w 64"/>
              <a:gd name="T7" fmla="*/ 6 h 66"/>
              <a:gd name="T8" fmla="*/ 22 w 64"/>
              <a:gd name="T9" fmla="*/ 12 h 66"/>
              <a:gd name="T10" fmla="*/ 8 w 64"/>
              <a:gd name="T11" fmla="*/ 37 h 66"/>
              <a:gd name="T12" fmla="*/ 4 w 64"/>
              <a:gd name="T13" fmla="*/ 43 h 66"/>
              <a:gd name="T14" fmla="*/ 11 w 64"/>
              <a:gd name="T15" fmla="*/ 55 h 66"/>
              <a:gd name="T16" fmla="*/ 18 w 64"/>
              <a:gd name="T17" fmla="*/ 55 h 66"/>
              <a:gd name="T18" fmla="*/ 19 w 64"/>
              <a:gd name="T19" fmla="*/ 55 h 66"/>
              <a:gd name="T20" fmla="*/ 19 w 64"/>
              <a:gd name="T21" fmla="*/ 66 h 66"/>
              <a:gd name="T22" fmla="*/ 32 w 64"/>
              <a:gd name="T23" fmla="*/ 62 h 66"/>
              <a:gd name="T24" fmla="*/ 32 w 64"/>
              <a:gd name="T25" fmla="*/ 62 h 66"/>
              <a:gd name="T26" fmla="*/ 46 w 64"/>
              <a:gd name="T27" fmla="*/ 66 h 66"/>
              <a:gd name="T28" fmla="*/ 46 w 64"/>
              <a:gd name="T29" fmla="*/ 55 h 66"/>
              <a:gd name="T30" fmla="*/ 46 w 64"/>
              <a:gd name="T31" fmla="*/ 55 h 66"/>
              <a:gd name="T32" fmla="*/ 53 w 64"/>
              <a:gd name="T33" fmla="*/ 55 h 66"/>
              <a:gd name="T34" fmla="*/ 60 w 64"/>
              <a:gd name="T35" fmla="*/ 43 h 66"/>
              <a:gd name="T36" fmla="*/ 57 w 64"/>
              <a:gd name="T37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66">
                <a:moveTo>
                  <a:pt x="57" y="37"/>
                </a:moveTo>
                <a:cubicBezTo>
                  <a:pt x="53" y="30"/>
                  <a:pt x="47" y="19"/>
                  <a:pt x="43" y="1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0"/>
                  <a:pt x="29" y="0"/>
                  <a:pt x="25" y="6"/>
                </a:cubicBezTo>
                <a:cubicBezTo>
                  <a:pt x="22" y="12"/>
                  <a:pt x="22" y="12"/>
                  <a:pt x="22" y="12"/>
                </a:cubicBezTo>
                <a:cubicBezTo>
                  <a:pt x="18" y="19"/>
                  <a:pt x="11" y="30"/>
                  <a:pt x="8" y="37"/>
                </a:cubicBezTo>
                <a:cubicBezTo>
                  <a:pt x="4" y="43"/>
                  <a:pt x="4" y="43"/>
                  <a:pt x="4" y="43"/>
                </a:cubicBezTo>
                <a:cubicBezTo>
                  <a:pt x="0" y="50"/>
                  <a:pt x="3" y="55"/>
                  <a:pt x="11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66"/>
                  <a:pt x="19" y="66"/>
                  <a:pt x="19" y="66"/>
                </a:cubicBezTo>
                <a:cubicBezTo>
                  <a:pt x="23" y="63"/>
                  <a:pt x="27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7" y="62"/>
                  <a:pt x="42" y="63"/>
                  <a:pt x="46" y="6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61" y="55"/>
                  <a:pt x="64" y="49"/>
                  <a:pt x="60" y="43"/>
                </a:cubicBezTo>
                <a:lnTo>
                  <a:pt x="57" y="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Freeform 70"/>
          <p:cNvSpPr>
            <a:spLocks/>
          </p:cNvSpPr>
          <p:nvPr/>
        </p:nvSpPr>
        <p:spPr bwMode="auto">
          <a:xfrm>
            <a:off x="2419605" y="2797531"/>
            <a:ext cx="462632" cy="450706"/>
          </a:xfrm>
          <a:custGeom>
            <a:avLst/>
            <a:gdLst>
              <a:gd name="T0" fmla="*/ 17 w 35"/>
              <a:gd name="T1" fmla="*/ 0 h 35"/>
              <a:gd name="T2" fmla="*/ 17 w 35"/>
              <a:gd name="T3" fmla="*/ 0 h 35"/>
              <a:gd name="T4" fmla="*/ 17 w 35"/>
              <a:gd name="T5" fmla="*/ 0 h 35"/>
              <a:gd name="T6" fmla="*/ 17 w 35"/>
              <a:gd name="T7" fmla="*/ 0 h 35"/>
              <a:gd name="T8" fmla="*/ 17 w 35"/>
              <a:gd name="T9" fmla="*/ 0 h 35"/>
              <a:gd name="T10" fmla="*/ 4 w 35"/>
              <a:gd name="T11" fmla="*/ 6 h 35"/>
              <a:gd name="T12" fmla="*/ 0 w 35"/>
              <a:gd name="T13" fmla="*/ 17 h 35"/>
              <a:gd name="T14" fmla="*/ 0 w 35"/>
              <a:gd name="T15" fmla="*/ 17 h 35"/>
              <a:gd name="T16" fmla="*/ 17 w 35"/>
              <a:gd name="T17" fmla="*/ 35 h 35"/>
              <a:gd name="T18" fmla="*/ 17 w 35"/>
              <a:gd name="T19" fmla="*/ 35 h 35"/>
              <a:gd name="T20" fmla="*/ 35 w 35"/>
              <a:gd name="T21" fmla="*/ 17 h 35"/>
              <a:gd name="T22" fmla="*/ 35 w 35"/>
              <a:gd name="T23" fmla="*/ 17 h 35"/>
              <a:gd name="T24" fmla="*/ 31 w 35"/>
              <a:gd name="T25" fmla="*/ 6 h 35"/>
              <a:gd name="T26" fmla="*/ 17 w 35"/>
              <a:gd name="T2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" h="35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7" y="2"/>
                  <a:pt x="4" y="6"/>
                </a:cubicBezTo>
                <a:cubicBezTo>
                  <a:pt x="1" y="9"/>
                  <a:pt x="0" y="13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3"/>
                  <a:pt x="33" y="9"/>
                  <a:pt x="31" y="6"/>
                </a:cubicBezTo>
                <a:cubicBezTo>
                  <a:pt x="27" y="2"/>
                  <a:pt x="23" y="0"/>
                  <a:pt x="1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5770" y="1699671"/>
            <a:ext cx="40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recommendation model is trained well with our data as it gives minimal mean square error to our dataset. </a:t>
            </a:r>
          </a:p>
          <a:p>
            <a:r>
              <a:rPr lang="en-US" sz="1600" dirty="0"/>
              <a:t>However there are still some improvements can be made to make our recommendation system better. </a:t>
            </a:r>
            <a:endParaRPr lang="en-US" dirty="0"/>
          </a:p>
        </p:txBody>
      </p:sp>
      <p:sp>
        <p:nvSpPr>
          <p:cNvPr id="61" name="Arrow: Right 60"/>
          <p:cNvSpPr/>
          <p:nvPr/>
        </p:nvSpPr>
        <p:spPr>
          <a:xfrm>
            <a:off x="7573134" y="5099519"/>
            <a:ext cx="1318448" cy="72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99559" y="5275145"/>
            <a:ext cx="108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99" y="5038520"/>
            <a:ext cx="1778069" cy="1537790"/>
          </a:xfrm>
          <a:prstGeom prst="rect">
            <a:avLst/>
          </a:prstGeom>
        </p:spPr>
      </p:pic>
      <p:sp>
        <p:nvSpPr>
          <p:cNvPr id="64" name="Speech Bubble: Oval 63"/>
          <p:cNvSpPr/>
          <p:nvPr/>
        </p:nvSpPr>
        <p:spPr>
          <a:xfrm>
            <a:off x="9830034" y="4657078"/>
            <a:ext cx="2276622" cy="618067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789791" y="4788658"/>
            <a:ext cx="25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Recommendation!</a:t>
            </a:r>
          </a:p>
        </p:txBody>
      </p:sp>
    </p:spTree>
    <p:extLst>
      <p:ext uri="{BB962C8B-B14F-4D97-AF65-F5344CB8AC3E}">
        <p14:creationId xmlns:p14="http://schemas.microsoft.com/office/powerpoint/2010/main" val="98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3" grpId="0"/>
      <p:bldP spid="47" grpId="0"/>
      <p:bldP spid="57" grpId="0"/>
      <p:bldP spid="58" grpId="0" animBg="1"/>
      <p:bldP spid="59" grpId="0" animBg="1"/>
      <p:bldP spid="60" grpId="0"/>
      <p:bldP spid="61" grpId="0" animBg="1"/>
      <p:bldP spid="62" grpId="0"/>
      <p:bldP spid="64" grpId="0" animBg="1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90070" y="1271384"/>
            <a:ext cx="5753930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en-US" altLang="zh-CN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600" b="1" spc="8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0180" y="4869445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 By: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2839914" y="5603783"/>
            <a:ext cx="5820507" cy="964071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3086100" y="5633025"/>
            <a:ext cx="55743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dirty="0"/>
              <a:t>Mingyue Sun, Fei Chen, Tim </a:t>
            </a:r>
            <a:r>
              <a:rPr lang="en-US" dirty="0" err="1"/>
              <a:t>Lawrance</a:t>
            </a:r>
            <a:r>
              <a:rPr lang="en-US" dirty="0"/>
              <a:t> </a:t>
            </a:r>
            <a:r>
              <a:rPr lang="en-US" dirty="0" err="1"/>
              <a:t>Fiebrantz</a:t>
            </a:r>
            <a:r>
              <a:rPr lang="en-US" dirty="0"/>
              <a:t>, </a:t>
            </a:r>
            <a:r>
              <a:rPr lang="en-US" dirty="0" err="1"/>
              <a:t>Xiangru</a:t>
            </a:r>
            <a:r>
              <a:rPr lang="en-US" dirty="0"/>
              <a:t> Zhou, </a:t>
            </a:r>
            <a:r>
              <a:rPr lang="en-US" dirty="0" err="1"/>
              <a:t>Xiangdong</a:t>
            </a:r>
            <a:r>
              <a:rPr lang="en-US" dirty="0"/>
              <a:t> Wu, </a:t>
            </a:r>
            <a:r>
              <a:rPr lang="en-US" dirty="0" err="1"/>
              <a:t>Yanjun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sz="1600" dirty="0"/>
              <a:t> </a:t>
            </a:r>
            <a:br>
              <a:rPr 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10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0290" y="2465347"/>
            <a:ext cx="182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217" y="2465347"/>
            <a:ext cx="77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0871" y="2465347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9782" y="2465347"/>
            <a:ext cx="1629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87676" y="2465347"/>
            <a:ext cx="100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20996" y="2465347"/>
            <a:ext cx="78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091964" y="5338288"/>
            <a:ext cx="3660220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44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4400" b="1" kern="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687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4912818" y="532268"/>
            <a:ext cx="529720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Why We Choose This Topic?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89022" y="587060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800177" y="1916234"/>
            <a:ext cx="4161442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When they are to write a new paper, researchers always seek co-authors who are knowledgeable on the paper’s subject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816700" y="1364577"/>
            <a:ext cx="340816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Whom To Cooperate With?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75823" y="1825528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490673" y="182552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7360758" y="1916234"/>
            <a:ext cx="4161442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Researchers have to read papers chosen from tons of papers to become familiar with the study fields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7377281" y="1364577"/>
            <a:ext cx="291347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Which Paper To Read?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436404" y="1825528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051254" y="182552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1493751"/>
            <a:ext cx="1538654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2338086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" y="309010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" y="390414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" y="471818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" y="5520119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77" y="3000345"/>
            <a:ext cx="4089542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5" y="3000346"/>
            <a:ext cx="4085796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7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4912818" y="532268"/>
            <a:ext cx="529720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Why We Choose This Topic?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89022" y="587060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800177" y="1916234"/>
            <a:ext cx="6264692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/>
              <a:t>Take the author professional specialization and research experience into consideration!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816700" y="1364577"/>
            <a:ext cx="206080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What We Want?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75822" y="1825527"/>
            <a:ext cx="1195015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82937" y="1825162"/>
            <a:ext cx="2066065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049002" y="1821446"/>
            <a:ext cx="2656558" cy="498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1493751"/>
            <a:ext cx="1538654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2338086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" y="309010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" y="390414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" y="4718183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" y="5520119"/>
            <a:ext cx="164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23" y="3000346"/>
            <a:ext cx="4085796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69" y="2991110"/>
            <a:ext cx="4120431" cy="3179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3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7" grpId="0"/>
      <p:bldP spid="68" grpId="0" animBg="1"/>
      <p:bldP spid="69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3503912" y="456718"/>
            <a:ext cx="761559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DBLP </a:t>
            </a:r>
            <a:r>
              <a:rPr lang="en-US" altLang="zh-CN" dirty="0"/>
              <a:t>C</a:t>
            </a:r>
            <a:r>
              <a:rPr lang="en-US" dirty="0"/>
              <a:t>omputer Science Bibliography 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80116" y="511510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8374546" y="4256448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ko-KR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large is it?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8498078" y="4700282"/>
            <a:ext cx="3694036" cy="14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DBLP contains 3,749,969 publications written by 1,899,133 authors and published on 4,112 conferences and 1,525 journals.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8374546" y="2086848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What is it?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8498077" y="2532719"/>
            <a:ext cx="3456643" cy="10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On-line reference for bibliographic information on major computer science publications.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663" y="2250786"/>
            <a:ext cx="1538654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3" y="1503484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063" y="468015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5915" y="3855192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PREPROCESS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831" y="320486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039" y="3137340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660" y="544916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1942571"/>
            <a:ext cx="6654897" cy="4159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2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3503912" y="456718"/>
            <a:ext cx="761559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DBLP </a:t>
            </a:r>
            <a:r>
              <a:rPr lang="en-US" altLang="zh-CN" dirty="0"/>
              <a:t>C</a:t>
            </a:r>
            <a:r>
              <a:rPr lang="en-US" dirty="0"/>
              <a:t>omputer Science Bibliography 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80116" y="511510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8497963" y="2202190"/>
            <a:ext cx="3529913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ko-KR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Does it Look Like?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8497964" y="2633071"/>
            <a:ext cx="3694036" cy="10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It’s well-formed in XML file.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The website also provide URLs to retrieve specified record.</a:t>
            </a:r>
            <a:endParaRPr lang="zh-CN" altLang="en-US" dirty="0"/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6663" y="2250786"/>
            <a:ext cx="1538654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3" y="1503484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063" y="468015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5915" y="3855192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PREPROCESS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831" y="320486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039" y="3137340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APPROACH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660" y="5449161"/>
            <a:ext cx="156503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4" y="2086848"/>
            <a:ext cx="6554170" cy="4159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1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0733" y="1469967"/>
            <a:ext cx="161859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8067" y="225466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8067" y="550482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8068" y="4686663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733" y="3879745"/>
            <a:ext cx="152565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400" y="3099884"/>
            <a:ext cx="1468315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APPROACH</a:t>
            </a:r>
          </a:p>
        </p:txBody>
      </p:sp>
      <p:pic>
        <p:nvPicPr>
          <p:cNvPr id="92" name="Picture 5" descr="http://spark-mooc.github.io/web-assets/images/matrix_factor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06" y="1867588"/>
            <a:ext cx="7034213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9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五边形 209"/>
          <p:cNvSpPr/>
          <p:nvPr/>
        </p:nvSpPr>
        <p:spPr>
          <a:xfrm flipH="1">
            <a:off x="3425047" y="4492006"/>
            <a:ext cx="30031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5" name="五边形 224"/>
          <p:cNvSpPr/>
          <p:nvPr/>
        </p:nvSpPr>
        <p:spPr>
          <a:xfrm>
            <a:off x="7195196" y="2499301"/>
            <a:ext cx="2893702" cy="306150"/>
          </a:xfrm>
          <a:prstGeom prst="homePlat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6" name="五边形 225"/>
          <p:cNvSpPr/>
          <p:nvPr/>
        </p:nvSpPr>
        <p:spPr>
          <a:xfrm>
            <a:off x="7195196" y="1975178"/>
            <a:ext cx="1814423" cy="3061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 dirty="0"/>
          </a:p>
        </p:txBody>
      </p:sp>
      <p:sp>
        <p:nvSpPr>
          <p:cNvPr id="227" name="五边形 226"/>
          <p:cNvSpPr/>
          <p:nvPr/>
        </p:nvSpPr>
        <p:spPr>
          <a:xfrm>
            <a:off x="7195196" y="3758261"/>
            <a:ext cx="3867974" cy="306150"/>
          </a:xfrm>
          <a:prstGeom prst="homePlat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9" name="五边形 228"/>
          <p:cNvSpPr/>
          <p:nvPr/>
        </p:nvSpPr>
        <p:spPr>
          <a:xfrm>
            <a:off x="7195196" y="3112386"/>
            <a:ext cx="3244692" cy="306150"/>
          </a:xfrm>
          <a:prstGeom prst="homePlat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1" name="TextBox 173"/>
          <p:cNvSpPr txBox="1"/>
          <p:nvPr/>
        </p:nvSpPr>
        <p:spPr>
          <a:xfrm>
            <a:off x="2175617" y="1948140"/>
            <a:ext cx="212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/>
              <a:t>Domain Free</a:t>
            </a:r>
          </a:p>
        </p:txBody>
      </p:sp>
      <p:sp>
        <p:nvSpPr>
          <p:cNvPr id="232" name="TextBox 174"/>
          <p:cNvSpPr txBox="1"/>
          <p:nvPr/>
        </p:nvSpPr>
        <p:spPr>
          <a:xfrm>
            <a:off x="2175617" y="2423942"/>
            <a:ext cx="39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Provide Generally Better Prediction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TextBox 175"/>
          <p:cNvSpPr txBox="1"/>
          <p:nvPr/>
        </p:nvSpPr>
        <p:spPr>
          <a:xfrm>
            <a:off x="2175617" y="2831292"/>
            <a:ext cx="4629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Convert Nonconvex Problem Into Two Quadric Problems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Box 176"/>
          <p:cNvSpPr txBox="1"/>
          <p:nvPr/>
        </p:nvSpPr>
        <p:spPr>
          <a:xfrm>
            <a:off x="2178289" y="3604625"/>
            <a:ext cx="459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/>
              <a:t>Can Be Easily Parallelized On Distributed Computing System</a:t>
            </a:r>
          </a:p>
        </p:txBody>
      </p:sp>
      <p:sp>
        <p:nvSpPr>
          <p:cNvPr id="238" name="TextBox 180"/>
          <p:cNvSpPr txBox="1"/>
          <p:nvPr/>
        </p:nvSpPr>
        <p:spPr>
          <a:xfrm>
            <a:off x="6707165" y="1948140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12188" y="2422440"/>
            <a:ext cx="2631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689531" y="3049749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07165" y="3644418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18385" y="4453490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33" y="1469967"/>
            <a:ext cx="161859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8067" y="225466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8067" y="550482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8068" y="4686663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733" y="3879745"/>
            <a:ext cx="152565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400" y="3099884"/>
            <a:ext cx="1468315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0476" y="4492006"/>
            <a:ext cx="315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2432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10" grpId="0" animBg="1"/>
      <p:bldP spid="225" grpId="0" animBg="1"/>
      <p:bldP spid="226" grpId="0" animBg="1"/>
      <p:bldP spid="227" grpId="0" animBg="1"/>
      <p:bldP spid="229" grpId="0" animBg="1"/>
      <p:bldP spid="231" grpId="0"/>
      <p:bldP spid="232" grpId="0"/>
      <p:bldP spid="233" grpId="0"/>
      <p:bldP spid="234" grpId="0"/>
      <p:bldP spid="238" grpId="0"/>
      <p:bldP spid="239" grpId="0"/>
      <p:bldP spid="240" grpId="0"/>
      <p:bldP spid="241" grpId="0"/>
      <p:bldP spid="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0733" y="1469967"/>
            <a:ext cx="161859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8067" y="225466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8067" y="5504825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8068" y="4686663"/>
            <a:ext cx="1468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733" y="3879745"/>
            <a:ext cx="152565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400" y="3099884"/>
            <a:ext cx="1468315" cy="369332"/>
          </a:xfrm>
          <a:prstGeom prst="rect">
            <a:avLst/>
          </a:prstGeom>
          <a:solidFill>
            <a:srgbClr val="152F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dirty="0"/>
              <a:t>Only consider the (author, author) pair with rating 1.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Split whole data set into training(60%), test(20%), validation(20%).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rank parameter was tuned from [10, 15, 20, 25, 30]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lambda parameter was tuned from [0.01, 0.03, 0.05]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#iteration parameter was tuned from [5,10,20]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49077"/>
            <a:ext cx="5795102" cy="183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556</Words>
  <Application>Microsoft Office PowerPoint</Application>
  <PresentationFormat>Widescreen</PresentationFormat>
  <Paragraphs>182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Mingyue Sun</dc:creator>
  <cp:lastModifiedBy>Mingyue Sun</cp:lastModifiedBy>
  <cp:revision>495</cp:revision>
  <dcterms:created xsi:type="dcterms:W3CDTF">2014-06-18T03:33:50Z</dcterms:created>
  <dcterms:modified xsi:type="dcterms:W3CDTF">2017-05-06T17:15:26Z</dcterms:modified>
</cp:coreProperties>
</file>