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21383625" cy="30275213"/>
  <p:notesSz cx="6858000" cy="9144000"/>
  <p:defaultTextStyle>
    <a:defPPr>
      <a:defRPr lang="en-US"/>
    </a:defPPr>
    <a:lvl1pPr marL="0" algn="l" defTabSz="2479578" rtl="0" eaLnBrk="1" latinLnBrk="0" hangingPunct="1">
      <a:defRPr sz="4881" kern="1200">
        <a:solidFill>
          <a:schemeClr val="tx1"/>
        </a:solidFill>
        <a:latin typeface="+mn-lt"/>
        <a:ea typeface="+mn-ea"/>
        <a:cs typeface="+mn-cs"/>
      </a:defRPr>
    </a:lvl1pPr>
    <a:lvl2pPr marL="1239789" algn="l" defTabSz="2479578" rtl="0" eaLnBrk="1" latinLnBrk="0" hangingPunct="1">
      <a:defRPr sz="4881" kern="1200">
        <a:solidFill>
          <a:schemeClr val="tx1"/>
        </a:solidFill>
        <a:latin typeface="+mn-lt"/>
        <a:ea typeface="+mn-ea"/>
        <a:cs typeface="+mn-cs"/>
      </a:defRPr>
    </a:lvl2pPr>
    <a:lvl3pPr marL="2479578" algn="l" defTabSz="2479578" rtl="0" eaLnBrk="1" latinLnBrk="0" hangingPunct="1">
      <a:defRPr sz="4881" kern="1200">
        <a:solidFill>
          <a:schemeClr val="tx1"/>
        </a:solidFill>
        <a:latin typeface="+mn-lt"/>
        <a:ea typeface="+mn-ea"/>
        <a:cs typeface="+mn-cs"/>
      </a:defRPr>
    </a:lvl3pPr>
    <a:lvl4pPr marL="3719368" algn="l" defTabSz="2479578" rtl="0" eaLnBrk="1" latinLnBrk="0" hangingPunct="1">
      <a:defRPr sz="4881" kern="1200">
        <a:solidFill>
          <a:schemeClr val="tx1"/>
        </a:solidFill>
        <a:latin typeface="+mn-lt"/>
        <a:ea typeface="+mn-ea"/>
        <a:cs typeface="+mn-cs"/>
      </a:defRPr>
    </a:lvl4pPr>
    <a:lvl5pPr marL="4959157" algn="l" defTabSz="2479578" rtl="0" eaLnBrk="1" latinLnBrk="0" hangingPunct="1">
      <a:defRPr sz="4881" kern="1200">
        <a:solidFill>
          <a:schemeClr val="tx1"/>
        </a:solidFill>
        <a:latin typeface="+mn-lt"/>
        <a:ea typeface="+mn-ea"/>
        <a:cs typeface="+mn-cs"/>
      </a:defRPr>
    </a:lvl5pPr>
    <a:lvl6pPr marL="6198946" algn="l" defTabSz="2479578" rtl="0" eaLnBrk="1" latinLnBrk="0" hangingPunct="1">
      <a:defRPr sz="4881" kern="1200">
        <a:solidFill>
          <a:schemeClr val="tx1"/>
        </a:solidFill>
        <a:latin typeface="+mn-lt"/>
        <a:ea typeface="+mn-ea"/>
        <a:cs typeface="+mn-cs"/>
      </a:defRPr>
    </a:lvl6pPr>
    <a:lvl7pPr marL="7438735" algn="l" defTabSz="2479578" rtl="0" eaLnBrk="1" latinLnBrk="0" hangingPunct="1">
      <a:defRPr sz="4881" kern="1200">
        <a:solidFill>
          <a:schemeClr val="tx1"/>
        </a:solidFill>
        <a:latin typeface="+mn-lt"/>
        <a:ea typeface="+mn-ea"/>
        <a:cs typeface="+mn-cs"/>
      </a:defRPr>
    </a:lvl7pPr>
    <a:lvl8pPr marL="8678525" algn="l" defTabSz="2479578" rtl="0" eaLnBrk="1" latinLnBrk="0" hangingPunct="1">
      <a:defRPr sz="4881" kern="1200">
        <a:solidFill>
          <a:schemeClr val="tx1"/>
        </a:solidFill>
        <a:latin typeface="+mn-lt"/>
        <a:ea typeface="+mn-ea"/>
        <a:cs typeface="+mn-cs"/>
      </a:defRPr>
    </a:lvl8pPr>
    <a:lvl9pPr marL="9918314" algn="l" defTabSz="2479578" rtl="0" eaLnBrk="1" latinLnBrk="0" hangingPunct="1">
      <a:defRPr sz="488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0E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82"/>
    <p:restoredTop sz="94634"/>
  </p:normalViewPr>
  <p:slideViewPr>
    <p:cSldViewPr snapToGrid="0" snapToObjects="1">
      <p:cViewPr>
        <p:scale>
          <a:sx n="50" d="100"/>
          <a:sy n="50" d="100"/>
        </p:scale>
        <p:origin x="1024" y="-28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376FB1-430B-E643-951D-845A37707563}" type="datetimeFigureOut">
              <a:rPr lang="en-US" smtClean="0"/>
              <a:t>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9E7AC3-D490-054B-B563-41036A454116}" type="slidenum">
              <a:rPr lang="en-US" smtClean="0"/>
              <a:t>‹#›</a:t>
            </a:fld>
            <a:endParaRPr lang="en-US" dirty="0"/>
          </a:p>
        </p:txBody>
      </p:sp>
    </p:spTree>
    <p:extLst>
      <p:ext uri="{BB962C8B-B14F-4D97-AF65-F5344CB8AC3E}">
        <p14:creationId xmlns:p14="http://schemas.microsoft.com/office/powerpoint/2010/main" val="991688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376FB1-430B-E643-951D-845A37707563}" type="datetimeFigureOut">
              <a:rPr lang="en-US" smtClean="0"/>
              <a:t>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9E7AC3-D490-054B-B563-41036A454116}" type="slidenum">
              <a:rPr lang="en-US" smtClean="0"/>
              <a:t>‹#›</a:t>
            </a:fld>
            <a:endParaRPr lang="en-US" dirty="0"/>
          </a:p>
        </p:txBody>
      </p:sp>
    </p:spTree>
    <p:extLst>
      <p:ext uri="{BB962C8B-B14F-4D97-AF65-F5344CB8AC3E}">
        <p14:creationId xmlns:p14="http://schemas.microsoft.com/office/powerpoint/2010/main" val="2767954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376FB1-430B-E643-951D-845A37707563}" type="datetimeFigureOut">
              <a:rPr lang="en-US" smtClean="0"/>
              <a:t>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9E7AC3-D490-054B-B563-41036A454116}" type="slidenum">
              <a:rPr lang="en-US" smtClean="0"/>
              <a:t>‹#›</a:t>
            </a:fld>
            <a:endParaRPr lang="en-US" dirty="0"/>
          </a:p>
        </p:txBody>
      </p:sp>
    </p:spTree>
    <p:extLst>
      <p:ext uri="{BB962C8B-B14F-4D97-AF65-F5344CB8AC3E}">
        <p14:creationId xmlns:p14="http://schemas.microsoft.com/office/powerpoint/2010/main" val="3120745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376FB1-430B-E643-951D-845A37707563}" type="datetimeFigureOut">
              <a:rPr lang="en-US" smtClean="0"/>
              <a:t>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9E7AC3-D490-054B-B563-41036A454116}" type="slidenum">
              <a:rPr lang="en-US" smtClean="0"/>
              <a:t>‹#›</a:t>
            </a:fld>
            <a:endParaRPr lang="en-US" dirty="0"/>
          </a:p>
        </p:txBody>
      </p:sp>
    </p:spTree>
    <p:extLst>
      <p:ext uri="{BB962C8B-B14F-4D97-AF65-F5344CB8AC3E}">
        <p14:creationId xmlns:p14="http://schemas.microsoft.com/office/powerpoint/2010/main" val="1992765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376FB1-430B-E643-951D-845A37707563}" type="datetimeFigureOut">
              <a:rPr lang="en-US" smtClean="0"/>
              <a:t>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9E7AC3-D490-054B-B563-41036A454116}" type="slidenum">
              <a:rPr lang="en-US" smtClean="0"/>
              <a:t>‹#›</a:t>
            </a:fld>
            <a:endParaRPr lang="en-US" dirty="0"/>
          </a:p>
        </p:txBody>
      </p:sp>
    </p:spTree>
    <p:extLst>
      <p:ext uri="{BB962C8B-B14F-4D97-AF65-F5344CB8AC3E}">
        <p14:creationId xmlns:p14="http://schemas.microsoft.com/office/powerpoint/2010/main" val="3535722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376FB1-430B-E643-951D-845A37707563}" type="datetimeFigureOut">
              <a:rPr lang="en-US" smtClean="0"/>
              <a:t>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9E7AC3-D490-054B-B563-41036A454116}" type="slidenum">
              <a:rPr lang="en-US" smtClean="0"/>
              <a:t>‹#›</a:t>
            </a:fld>
            <a:endParaRPr lang="en-US" dirty="0"/>
          </a:p>
        </p:txBody>
      </p:sp>
    </p:spTree>
    <p:extLst>
      <p:ext uri="{BB962C8B-B14F-4D97-AF65-F5344CB8AC3E}">
        <p14:creationId xmlns:p14="http://schemas.microsoft.com/office/powerpoint/2010/main" val="2095125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376FB1-430B-E643-951D-845A37707563}" type="datetimeFigureOut">
              <a:rPr lang="en-US" smtClean="0"/>
              <a:t>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29E7AC3-D490-054B-B563-41036A454116}" type="slidenum">
              <a:rPr lang="en-US" smtClean="0"/>
              <a:t>‹#›</a:t>
            </a:fld>
            <a:endParaRPr lang="en-US" dirty="0"/>
          </a:p>
        </p:txBody>
      </p:sp>
    </p:spTree>
    <p:extLst>
      <p:ext uri="{BB962C8B-B14F-4D97-AF65-F5344CB8AC3E}">
        <p14:creationId xmlns:p14="http://schemas.microsoft.com/office/powerpoint/2010/main" val="987952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376FB1-430B-E643-951D-845A37707563}" type="datetimeFigureOut">
              <a:rPr lang="en-US" smtClean="0"/>
              <a:t>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29E7AC3-D490-054B-B563-41036A454116}" type="slidenum">
              <a:rPr lang="en-US" smtClean="0"/>
              <a:t>‹#›</a:t>
            </a:fld>
            <a:endParaRPr lang="en-US" dirty="0"/>
          </a:p>
        </p:txBody>
      </p:sp>
    </p:spTree>
    <p:extLst>
      <p:ext uri="{BB962C8B-B14F-4D97-AF65-F5344CB8AC3E}">
        <p14:creationId xmlns:p14="http://schemas.microsoft.com/office/powerpoint/2010/main" val="2909090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376FB1-430B-E643-951D-845A37707563}" type="datetimeFigureOut">
              <a:rPr lang="en-US" smtClean="0"/>
              <a:t>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29E7AC3-D490-054B-B563-41036A454116}" type="slidenum">
              <a:rPr lang="en-US" smtClean="0"/>
              <a:t>‹#›</a:t>
            </a:fld>
            <a:endParaRPr lang="en-US" dirty="0"/>
          </a:p>
        </p:txBody>
      </p:sp>
    </p:spTree>
    <p:extLst>
      <p:ext uri="{BB962C8B-B14F-4D97-AF65-F5344CB8AC3E}">
        <p14:creationId xmlns:p14="http://schemas.microsoft.com/office/powerpoint/2010/main" val="2358366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F5376FB1-430B-E643-951D-845A37707563}" type="datetimeFigureOut">
              <a:rPr lang="en-US" smtClean="0"/>
              <a:t>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9E7AC3-D490-054B-B563-41036A454116}" type="slidenum">
              <a:rPr lang="en-US" smtClean="0"/>
              <a:t>‹#›</a:t>
            </a:fld>
            <a:endParaRPr lang="en-US" dirty="0"/>
          </a:p>
        </p:txBody>
      </p:sp>
    </p:spTree>
    <p:extLst>
      <p:ext uri="{BB962C8B-B14F-4D97-AF65-F5344CB8AC3E}">
        <p14:creationId xmlns:p14="http://schemas.microsoft.com/office/powerpoint/2010/main" val="2436129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dirty="0"/>
              <a:t>Click icon to add picture</a:t>
            </a:r>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F5376FB1-430B-E643-951D-845A37707563}" type="datetimeFigureOut">
              <a:rPr lang="en-US" smtClean="0"/>
              <a:t>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9E7AC3-D490-054B-B563-41036A454116}" type="slidenum">
              <a:rPr lang="en-US" smtClean="0"/>
              <a:t>‹#›</a:t>
            </a:fld>
            <a:endParaRPr lang="en-US" dirty="0"/>
          </a:p>
        </p:txBody>
      </p:sp>
    </p:spTree>
    <p:extLst>
      <p:ext uri="{BB962C8B-B14F-4D97-AF65-F5344CB8AC3E}">
        <p14:creationId xmlns:p14="http://schemas.microsoft.com/office/powerpoint/2010/main" val="1078756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F5376FB1-430B-E643-951D-845A37707563}" type="datetimeFigureOut">
              <a:rPr lang="en-US" smtClean="0"/>
              <a:t>3/20/19</a:t>
            </a:fld>
            <a:endParaRPr lang="en-US" dirty="0"/>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C29E7AC3-D490-054B-B563-41036A454116}" type="slidenum">
              <a:rPr lang="en-US" smtClean="0"/>
              <a:t>‹#›</a:t>
            </a:fld>
            <a:endParaRPr lang="en-US" dirty="0"/>
          </a:p>
        </p:txBody>
      </p:sp>
    </p:spTree>
    <p:extLst>
      <p:ext uri="{BB962C8B-B14F-4D97-AF65-F5344CB8AC3E}">
        <p14:creationId xmlns:p14="http://schemas.microsoft.com/office/powerpoint/2010/main" val="42213072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emf"/><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65DB10B7-4E74-DC42-BDEC-8A23274916B9}"/>
              </a:ext>
            </a:extLst>
          </p:cNvPr>
          <p:cNvSpPr txBox="1"/>
          <p:nvPr/>
        </p:nvSpPr>
        <p:spPr>
          <a:xfrm>
            <a:off x="11183786" y="10226015"/>
            <a:ext cx="9898619" cy="7478970"/>
          </a:xfrm>
          <a:prstGeom prst="rect">
            <a:avLst/>
          </a:prstGeom>
          <a:noFill/>
        </p:spPr>
        <p:txBody>
          <a:bodyPr wrap="square" rtlCol="0">
            <a:spAutoFit/>
          </a:bodyPr>
          <a:lstStyle/>
          <a:p>
            <a:pPr algn="just"/>
            <a:r>
              <a:rPr lang="en-US" sz="2400" b="1" dirty="0"/>
              <a:t>Simulation</a:t>
            </a:r>
            <a:r>
              <a:rPr lang="en-US" sz="2400" dirty="0"/>
              <a:t>:</a:t>
            </a:r>
          </a:p>
          <a:p>
            <a:pPr algn="just"/>
            <a:r>
              <a:rPr lang="en-US" sz="2400" dirty="0"/>
              <a:t>AnyLogic simulation software is used to generate agent-based simulations of device movement around a Geographic Information System (GIS) yard, in order to provide input to the cloud services and assess the accuracy of the cloud services output. This style of simulation is known as symbiotic simulation i.e. where a real system responds to input from a simulation. Figure 3 shows a simple simulation with 5 trailers, a forklift and a truck in a mock yard. These simulations can be tuned to adjust parameters such as:</a:t>
            </a:r>
          </a:p>
          <a:p>
            <a:pPr algn="just"/>
            <a:endParaRPr lang="en-US" sz="2400" dirty="0"/>
          </a:p>
          <a:p>
            <a:pPr marL="457200" indent="-457200" algn="just">
              <a:buFont typeface="Arial" panose="020B0604020202020204" pitchFamily="34" charset="0"/>
              <a:buChar char="•"/>
            </a:pPr>
            <a:r>
              <a:rPr lang="en-US" sz="2400" dirty="0"/>
              <a:t>The number of active devices</a:t>
            </a:r>
          </a:p>
          <a:p>
            <a:pPr marL="457200" indent="-457200" algn="just">
              <a:buFont typeface="Arial" panose="020B0604020202020204" pitchFamily="34" charset="0"/>
              <a:buChar char="•"/>
            </a:pPr>
            <a:r>
              <a:rPr lang="en-US" sz="2400" dirty="0"/>
              <a:t>Frequency of device movement</a:t>
            </a:r>
          </a:p>
          <a:p>
            <a:pPr marL="457200" indent="-457200" algn="just">
              <a:buFont typeface="Arial" panose="020B0604020202020204" pitchFamily="34" charset="0"/>
              <a:buChar char="•"/>
            </a:pPr>
            <a:r>
              <a:rPr lang="en-US" sz="2400" dirty="0"/>
              <a:t>Speed of device movement</a:t>
            </a:r>
          </a:p>
          <a:p>
            <a:pPr marL="457200" indent="-457200" algn="just">
              <a:buFont typeface="Arial" panose="020B0604020202020204" pitchFamily="34" charset="0"/>
              <a:buChar char="•"/>
            </a:pPr>
            <a:r>
              <a:rPr lang="en-US" sz="2400" dirty="0"/>
              <a:t>Burstiness of data</a:t>
            </a:r>
          </a:p>
          <a:p>
            <a:pPr marL="457200" indent="-457200" algn="just">
              <a:buFont typeface="Arial" panose="020B0604020202020204" pitchFamily="34" charset="0"/>
              <a:buChar char="•"/>
            </a:pPr>
            <a:r>
              <a:rPr lang="en-US" sz="2400" dirty="0"/>
              <a:t>Range of Bluetooth radio</a:t>
            </a:r>
          </a:p>
          <a:p>
            <a:pPr algn="just"/>
            <a:endParaRPr lang="en-US" sz="2400" dirty="0"/>
          </a:p>
          <a:p>
            <a:pPr algn="just"/>
            <a:endParaRPr lang="en-US" sz="2400" b="1" dirty="0"/>
          </a:p>
          <a:p>
            <a:pPr algn="just"/>
            <a:endParaRPr lang="en-US" sz="2400" b="1" dirty="0"/>
          </a:p>
          <a:p>
            <a:pPr algn="just"/>
            <a:endParaRPr lang="en-US" sz="2400" b="1" dirty="0"/>
          </a:p>
          <a:p>
            <a:pPr algn="just"/>
            <a:r>
              <a:rPr lang="en-US" sz="2400" dirty="0"/>
              <a:t>Figure 4 shows  the symbiotic relationship between AnyLogic and the Cloud Services. AnyLogic is Java based, allowing fine grained control </a:t>
            </a:r>
            <a:r>
              <a:rPr lang="en-US" sz="2400"/>
              <a:t>of simulations.</a:t>
            </a:r>
            <a:endParaRPr lang="en-US" sz="2400" dirty="0"/>
          </a:p>
        </p:txBody>
      </p:sp>
      <p:pic>
        <p:nvPicPr>
          <p:cNvPr id="23" name="Picture 22">
            <a:extLst>
              <a:ext uri="{FF2B5EF4-FFF2-40B4-BE49-F238E27FC236}">
                <a16:creationId xmlns:a16="http://schemas.microsoft.com/office/drawing/2014/main" id="{B4848EE1-00CD-DD42-B4E6-5DBD123384C8}"/>
              </a:ext>
            </a:extLst>
          </p:cNvPr>
          <p:cNvPicPr>
            <a:picLocks noChangeAspect="1"/>
          </p:cNvPicPr>
          <p:nvPr/>
        </p:nvPicPr>
        <p:blipFill>
          <a:blip r:embed="rId2"/>
          <a:stretch>
            <a:fillRect/>
          </a:stretch>
        </p:blipFill>
        <p:spPr>
          <a:xfrm>
            <a:off x="16752285" y="13454130"/>
            <a:ext cx="2939196" cy="2933123"/>
          </a:xfrm>
          <a:prstGeom prst="rect">
            <a:avLst/>
          </a:prstGeom>
        </p:spPr>
      </p:pic>
      <p:pic>
        <p:nvPicPr>
          <p:cNvPr id="16" name="Picture 15">
            <a:extLst>
              <a:ext uri="{FF2B5EF4-FFF2-40B4-BE49-F238E27FC236}">
                <a16:creationId xmlns:a16="http://schemas.microsoft.com/office/drawing/2014/main" id="{EC9AF497-9E97-A244-B1AE-1F116BFD85C9}"/>
              </a:ext>
            </a:extLst>
          </p:cNvPr>
          <p:cNvPicPr>
            <a:picLocks noChangeAspect="1"/>
          </p:cNvPicPr>
          <p:nvPr/>
        </p:nvPicPr>
        <p:blipFill>
          <a:blip r:embed="rId3"/>
          <a:stretch>
            <a:fillRect/>
          </a:stretch>
        </p:blipFill>
        <p:spPr>
          <a:xfrm>
            <a:off x="2179999" y="17638539"/>
            <a:ext cx="6806341" cy="7861798"/>
          </a:xfrm>
          <a:prstGeom prst="rect">
            <a:avLst/>
          </a:prstGeom>
        </p:spPr>
      </p:pic>
      <p:pic>
        <p:nvPicPr>
          <p:cNvPr id="14" name="Picture 13">
            <a:extLst>
              <a:ext uri="{FF2B5EF4-FFF2-40B4-BE49-F238E27FC236}">
                <a16:creationId xmlns:a16="http://schemas.microsoft.com/office/drawing/2014/main" id="{A7D987BC-5762-4E42-B920-3F09894A122F}"/>
              </a:ext>
            </a:extLst>
          </p:cNvPr>
          <p:cNvPicPr>
            <a:picLocks noChangeAspect="1"/>
          </p:cNvPicPr>
          <p:nvPr/>
        </p:nvPicPr>
        <p:blipFill>
          <a:blip r:embed="rId4"/>
          <a:stretch>
            <a:fillRect/>
          </a:stretch>
        </p:blipFill>
        <p:spPr>
          <a:xfrm>
            <a:off x="12389568" y="18038859"/>
            <a:ext cx="6957449" cy="3972274"/>
          </a:xfrm>
          <a:prstGeom prst="rect">
            <a:avLst/>
          </a:prstGeom>
        </p:spPr>
      </p:pic>
      <p:sp>
        <p:nvSpPr>
          <p:cNvPr id="8" name="TextBox 7">
            <a:extLst>
              <a:ext uri="{FF2B5EF4-FFF2-40B4-BE49-F238E27FC236}">
                <a16:creationId xmlns:a16="http://schemas.microsoft.com/office/drawing/2014/main" id="{3E21B1E4-5BA3-C540-BBB2-E64BB26A59E0}"/>
              </a:ext>
            </a:extLst>
          </p:cNvPr>
          <p:cNvSpPr txBox="1"/>
          <p:nvPr/>
        </p:nvSpPr>
        <p:spPr>
          <a:xfrm>
            <a:off x="457200" y="584200"/>
            <a:ext cx="20497800" cy="3759200"/>
          </a:xfrm>
          <a:prstGeom prst="rect">
            <a:avLst/>
          </a:prstGeom>
          <a:solidFill>
            <a:srgbClr val="6A0E5A"/>
          </a:solidFill>
        </p:spPr>
        <p:txBody>
          <a:bodyPr wrap="square" rtlCol="0">
            <a:spAutoFit/>
          </a:bodyPr>
          <a:lstStyle/>
          <a:p>
            <a:endParaRPr lang="en-US" dirty="0"/>
          </a:p>
        </p:txBody>
      </p:sp>
      <p:pic>
        <p:nvPicPr>
          <p:cNvPr id="5" name="Picture 4">
            <a:extLst>
              <a:ext uri="{FF2B5EF4-FFF2-40B4-BE49-F238E27FC236}">
                <a16:creationId xmlns:a16="http://schemas.microsoft.com/office/drawing/2014/main" id="{0C13B793-A7E1-A942-8F0F-E862142194E9}"/>
              </a:ext>
            </a:extLst>
          </p:cNvPr>
          <p:cNvPicPr>
            <a:picLocks noChangeAspect="1"/>
          </p:cNvPicPr>
          <p:nvPr/>
        </p:nvPicPr>
        <p:blipFill>
          <a:blip r:embed="rId5"/>
          <a:stretch>
            <a:fillRect/>
          </a:stretch>
        </p:blipFill>
        <p:spPr>
          <a:xfrm>
            <a:off x="14424025" y="-1387634"/>
            <a:ext cx="6350000" cy="6350000"/>
          </a:xfrm>
          <a:prstGeom prst="rect">
            <a:avLst/>
          </a:prstGeom>
        </p:spPr>
      </p:pic>
      <p:sp>
        <p:nvSpPr>
          <p:cNvPr id="6" name="TextBox 5">
            <a:extLst>
              <a:ext uri="{FF2B5EF4-FFF2-40B4-BE49-F238E27FC236}">
                <a16:creationId xmlns:a16="http://schemas.microsoft.com/office/drawing/2014/main" id="{FE0D4FB8-C0F6-3945-A5A0-33459BDE1A48}"/>
              </a:ext>
            </a:extLst>
          </p:cNvPr>
          <p:cNvSpPr txBox="1"/>
          <p:nvPr/>
        </p:nvSpPr>
        <p:spPr>
          <a:xfrm>
            <a:off x="853440" y="1294896"/>
            <a:ext cx="13570585" cy="1594539"/>
          </a:xfrm>
          <a:prstGeom prst="rect">
            <a:avLst/>
          </a:prstGeom>
          <a:noFill/>
        </p:spPr>
        <p:txBody>
          <a:bodyPr wrap="square" rtlCol="0">
            <a:spAutoFit/>
          </a:bodyPr>
          <a:lstStyle/>
          <a:p>
            <a:pPr algn="ctr"/>
            <a:r>
              <a:rPr lang="en-US" dirty="0">
                <a:solidFill>
                  <a:schemeClr val="bg1"/>
                </a:solidFill>
              </a:rPr>
              <a:t>Asset Location using Cloud Computing, Smart Devices and Low-Cost Beacons</a:t>
            </a:r>
          </a:p>
        </p:txBody>
      </p:sp>
      <p:sp>
        <p:nvSpPr>
          <p:cNvPr id="7" name="TextBox 6">
            <a:extLst>
              <a:ext uri="{FF2B5EF4-FFF2-40B4-BE49-F238E27FC236}">
                <a16:creationId xmlns:a16="http://schemas.microsoft.com/office/drawing/2014/main" id="{80A7DB17-2891-C449-9ED6-B2E985F6B2D0}"/>
              </a:ext>
            </a:extLst>
          </p:cNvPr>
          <p:cNvSpPr txBox="1"/>
          <p:nvPr/>
        </p:nvSpPr>
        <p:spPr>
          <a:xfrm>
            <a:off x="14655800" y="3210560"/>
            <a:ext cx="10180320" cy="830997"/>
          </a:xfrm>
          <a:prstGeom prst="rect">
            <a:avLst/>
          </a:prstGeom>
          <a:noFill/>
        </p:spPr>
        <p:txBody>
          <a:bodyPr wrap="square" rtlCol="0">
            <a:spAutoFit/>
          </a:bodyPr>
          <a:lstStyle/>
          <a:p>
            <a:r>
              <a:rPr lang="en-US" sz="2400" b="1" dirty="0">
                <a:solidFill>
                  <a:schemeClr val="bg1"/>
                </a:solidFill>
              </a:rPr>
              <a:t>Student</a:t>
            </a:r>
            <a:r>
              <a:rPr lang="en-US" sz="2400" dirty="0">
                <a:solidFill>
                  <a:schemeClr val="bg1"/>
                </a:solidFill>
              </a:rPr>
              <a:t> 	Samuel Nixon</a:t>
            </a:r>
          </a:p>
          <a:p>
            <a:r>
              <a:rPr lang="en-US" sz="2400" b="1" dirty="0">
                <a:solidFill>
                  <a:schemeClr val="bg1"/>
                </a:solidFill>
              </a:rPr>
              <a:t>Project Supervisor 	</a:t>
            </a:r>
            <a:r>
              <a:rPr lang="en-US" sz="2400" dirty="0">
                <a:solidFill>
                  <a:schemeClr val="bg1"/>
                </a:solidFill>
              </a:rPr>
              <a:t>Dr. Edward Jones</a:t>
            </a:r>
          </a:p>
        </p:txBody>
      </p:sp>
      <p:pic>
        <p:nvPicPr>
          <p:cNvPr id="11" name="Picture 10">
            <a:extLst>
              <a:ext uri="{FF2B5EF4-FFF2-40B4-BE49-F238E27FC236}">
                <a16:creationId xmlns:a16="http://schemas.microsoft.com/office/drawing/2014/main" id="{0E0861B5-B4DC-D245-B12C-51060284026F}"/>
              </a:ext>
            </a:extLst>
          </p:cNvPr>
          <p:cNvPicPr>
            <a:picLocks noChangeAspect="1"/>
          </p:cNvPicPr>
          <p:nvPr/>
        </p:nvPicPr>
        <p:blipFill>
          <a:blip r:embed="rId6"/>
          <a:stretch>
            <a:fillRect/>
          </a:stretch>
        </p:blipFill>
        <p:spPr>
          <a:xfrm>
            <a:off x="3773132" y="27538344"/>
            <a:ext cx="3200400" cy="3200400"/>
          </a:xfrm>
          <a:prstGeom prst="rect">
            <a:avLst/>
          </a:prstGeom>
        </p:spPr>
      </p:pic>
      <p:pic>
        <p:nvPicPr>
          <p:cNvPr id="13" name="Picture 12">
            <a:extLst>
              <a:ext uri="{FF2B5EF4-FFF2-40B4-BE49-F238E27FC236}">
                <a16:creationId xmlns:a16="http://schemas.microsoft.com/office/drawing/2014/main" id="{85CADD2D-F306-B34E-A659-142B2EB682DC}"/>
              </a:ext>
            </a:extLst>
          </p:cNvPr>
          <p:cNvPicPr>
            <a:picLocks noChangeAspect="1"/>
          </p:cNvPicPr>
          <p:nvPr/>
        </p:nvPicPr>
        <p:blipFill>
          <a:blip r:embed="rId7"/>
          <a:stretch>
            <a:fillRect/>
          </a:stretch>
        </p:blipFill>
        <p:spPr>
          <a:xfrm>
            <a:off x="14630400" y="28475366"/>
            <a:ext cx="3940248" cy="1326356"/>
          </a:xfrm>
          <a:prstGeom prst="rect">
            <a:avLst/>
          </a:prstGeom>
        </p:spPr>
      </p:pic>
      <p:pic>
        <p:nvPicPr>
          <p:cNvPr id="17" name="Picture 16">
            <a:extLst>
              <a:ext uri="{FF2B5EF4-FFF2-40B4-BE49-F238E27FC236}">
                <a16:creationId xmlns:a16="http://schemas.microsoft.com/office/drawing/2014/main" id="{B35967CD-8396-2A41-A039-8155251A4962}"/>
              </a:ext>
            </a:extLst>
          </p:cNvPr>
          <p:cNvPicPr>
            <a:picLocks noChangeAspect="1"/>
          </p:cNvPicPr>
          <p:nvPr/>
        </p:nvPicPr>
        <p:blipFill>
          <a:blip r:embed="rId8"/>
          <a:stretch>
            <a:fillRect/>
          </a:stretch>
        </p:blipFill>
        <p:spPr>
          <a:xfrm>
            <a:off x="12460853" y="28012110"/>
            <a:ext cx="961952" cy="1789612"/>
          </a:xfrm>
          <a:prstGeom prst="rect">
            <a:avLst/>
          </a:prstGeom>
        </p:spPr>
      </p:pic>
      <p:pic>
        <p:nvPicPr>
          <p:cNvPr id="19" name="Picture 18">
            <a:extLst>
              <a:ext uri="{FF2B5EF4-FFF2-40B4-BE49-F238E27FC236}">
                <a16:creationId xmlns:a16="http://schemas.microsoft.com/office/drawing/2014/main" id="{B1715E9D-A64C-4F4E-8A08-9564F73B9067}"/>
              </a:ext>
            </a:extLst>
          </p:cNvPr>
          <p:cNvPicPr>
            <a:picLocks noChangeAspect="1"/>
          </p:cNvPicPr>
          <p:nvPr/>
        </p:nvPicPr>
        <p:blipFill>
          <a:blip r:embed="rId9"/>
          <a:stretch>
            <a:fillRect/>
          </a:stretch>
        </p:blipFill>
        <p:spPr>
          <a:xfrm>
            <a:off x="19049950" y="28143263"/>
            <a:ext cx="1724075" cy="1719818"/>
          </a:xfrm>
          <a:prstGeom prst="rect">
            <a:avLst/>
          </a:prstGeom>
        </p:spPr>
      </p:pic>
      <p:pic>
        <p:nvPicPr>
          <p:cNvPr id="21" name="Picture 20">
            <a:extLst>
              <a:ext uri="{FF2B5EF4-FFF2-40B4-BE49-F238E27FC236}">
                <a16:creationId xmlns:a16="http://schemas.microsoft.com/office/drawing/2014/main" id="{4AB892C8-20B4-8141-B8B2-472783B05767}"/>
              </a:ext>
            </a:extLst>
          </p:cNvPr>
          <p:cNvPicPr>
            <a:picLocks noChangeAspect="1"/>
          </p:cNvPicPr>
          <p:nvPr/>
        </p:nvPicPr>
        <p:blipFill>
          <a:blip r:embed="rId10"/>
          <a:stretch>
            <a:fillRect/>
          </a:stretch>
        </p:blipFill>
        <p:spPr>
          <a:xfrm>
            <a:off x="368300" y="28709801"/>
            <a:ext cx="2649063" cy="1153280"/>
          </a:xfrm>
          <a:prstGeom prst="rect">
            <a:avLst/>
          </a:prstGeom>
        </p:spPr>
      </p:pic>
      <p:sp>
        <p:nvSpPr>
          <p:cNvPr id="29" name="TextBox 28">
            <a:extLst>
              <a:ext uri="{FF2B5EF4-FFF2-40B4-BE49-F238E27FC236}">
                <a16:creationId xmlns:a16="http://schemas.microsoft.com/office/drawing/2014/main" id="{32462156-75E6-944B-9F78-93E18BB365D1}"/>
              </a:ext>
            </a:extLst>
          </p:cNvPr>
          <p:cNvSpPr txBox="1"/>
          <p:nvPr/>
        </p:nvSpPr>
        <p:spPr>
          <a:xfrm>
            <a:off x="368300" y="5911712"/>
            <a:ext cx="11127014" cy="2677656"/>
          </a:xfrm>
          <a:prstGeom prst="rect">
            <a:avLst/>
          </a:prstGeom>
          <a:noFill/>
        </p:spPr>
        <p:txBody>
          <a:bodyPr wrap="square" rtlCol="0">
            <a:spAutoFit/>
          </a:bodyPr>
          <a:lstStyle/>
          <a:p>
            <a:pPr algn="just"/>
            <a:r>
              <a:rPr lang="en-US" sz="2400" dirty="0"/>
              <a:t>Asset location in industry using devices with on-board GPS radios is a problem that already has a solution. However, a low cost solution that can leverage existing on-board technology (such as AOBRD/ELD) has yet to be developed. Simple Bluetooth beacons can be bought off-the-shelf from vendors easily, and this project seeks to utilize these simple beacons in combination with connected devices and cloud services to provide a solution that could, for example, provide telematics data on trailers, equipment and machinery in a busy yard.</a:t>
            </a:r>
          </a:p>
        </p:txBody>
      </p:sp>
      <p:sp>
        <p:nvSpPr>
          <p:cNvPr id="32" name="TextBox 31">
            <a:extLst>
              <a:ext uri="{FF2B5EF4-FFF2-40B4-BE49-F238E27FC236}">
                <a16:creationId xmlns:a16="http://schemas.microsoft.com/office/drawing/2014/main" id="{3E86D3A9-2192-D043-950F-54A37F0E76E8}"/>
              </a:ext>
            </a:extLst>
          </p:cNvPr>
          <p:cNvSpPr txBox="1"/>
          <p:nvPr/>
        </p:nvSpPr>
        <p:spPr>
          <a:xfrm>
            <a:off x="12389568" y="5780038"/>
            <a:ext cx="7836916" cy="2308324"/>
          </a:xfrm>
          <a:prstGeom prst="rect">
            <a:avLst/>
          </a:prstGeom>
          <a:noFill/>
        </p:spPr>
        <p:txBody>
          <a:bodyPr wrap="square" rtlCol="0">
            <a:spAutoFit/>
          </a:bodyPr>
          <a:lstStyle/>
          <a:p>
            <a:pPr marL="457200" indent="-457200" algn="just">
              <a:buFont typeface="Arial" panose="020B0604020202020204" pitchFamily="34" charset="0"/>
              <a:buChar char="•"/>
            </a:pPr>
            <a:r>
              <a:rPr lang="en-US" sz="2400" dirty="0"/>
              <a:t>Build cloud computing platform using Amazon Web Services (AWS)</a:t>
            </a:r>
          </a:p>
          <a:p>
            <a:pPr marL="457200" indent="-457200" algn="just">
              <a:buFont typeface="Arial" panose="020B0604020202020204" pitchFamily="34" charset="0"/>
              <a:buChar char="•"/>
            </a:pPr>
            <a:r>
              <a:rPr lang="en-US" sz="2400" dirty="0"/>
              <a:t>Collect real-world data for use in simulation</a:t>
            </a:r>
          </a:p>
          <a:p>
            <a:pPr marL="457200" indent="-457200" algn="just">
              <a:buFont typeface="Arial" panose="020B0604020202020204" pitchFamily="34" charset="0"/>
              <a:buChar char="•"/>
            </a:pPr>
            <a:r>
              <a:rPr lang="en-US" sz="2400" dirty="0"/>
              <a:t>Simulate traffic in a yard</a:t>
            </a:r>
          </a:p>
          <a:p>
            <a:pPr marL="457200" indent="-457200" algn="just">
              <a:buFont typeface="Arial" panose="020B0604020202020204" pitchFamily="34" charset="0"/>
              <a:buChar char="•"/>
            </a:pPr>
            <a:r>
              <a:rPr lang="en-US" sz="2400" dirty="0"/>
              <a:t>Test performance of cloud computing against various simulations</a:t>
            </a:r>
          </a:p>
        </p:txBody>
      </p:sp>
      <p:sp>
        <p:nvSpPr>
          <p:cNvPr id="34" name="TextBox 33">
            <a:extLst>
              <a:ext uri="{FF2B5EF4-FFF2-40B4-BE49-F238E27FC236}">
                <a16:creationId xmlns:a16="http://schemas.microsoft.com/office/drawing/2014/main" id="{7B44BF74-B665-E14A-A112-C22C4965AD82}"/>
              </a:ext>
            </a:extLst>
          </p:cNvPr>
          <p:cNvSpPr txBox="1"/>
          <p:nvPr/>
        </p:nvSpPr>
        <p:spPr>
          <a:xfrm>
            <a:off x="334271" y="10226015"/>
            <a:ext cx="10287096" cy="1569660"/>
          </a:xfrm>
          <a:prstGeom prst="rect">
            <a:avLst/>
          </a:prstGeom>
          <a:noFill/>
        </p:spPr>
        <p:txBody>
          <a:bodyPr wrap="square" rtlCol="0">
            <a:spAutoFit/>
          </a:bodyPr>
          <a:lstStyle/>
          <a:p>
            <a:pPr algn="just"/>
            <a:r>
              <a:rPr lang="en-US" sz="2400" dirty="0"/>
              <a:t>This project was separated into three main sections: Input, Processing and Output. Figure 1 shows how these sections interact to provide a plug-and-play architecture. Real data was provided by a Raspberry Pi with a GPS module running a  Python script.</a:t>
            </a:r>
          </a:p>
        </p:txBody>
      </p:sp>
      <p:pic>
        <p:nvPicPr>
          <p:cNvPr id="36" name="Picture 35">
            <a:extLst>
              <a:ext uri="{FF2B5EF4-FFF2-40B4-BE49-F238E27FC236}">
                <a16:creationId xmlns:a16="http://schemas.microsoft.com/office/drawing/2014/main" id="{2044ADCD-107E-1943-8E27-9379BA026E7A}"/>
              </a:ext>
            </a:extLst>
          </p:cNvPr>
          <p:cNvPicPr>
            <a:picLocks noChangeAspect="1"/>
          </p:cNvPicPr>
          <p:nvPr/>
        </p:nvPicPr>
        <p:blipFill>
          <a:blip r:embed="rId11"/>
          <a:stretch>
            <a:fillRect/>
          </a:stretch>
        </p:blipFill>
        <p:spPr>
          <a:xfrm>
            <a:off x="1779445" y="11777701"/>
            <a:ext cx="7607447" cy="2914039"/>
          </a:xfrm>
          <a:prstGeom prst="rect">
            <a:avLst/>
          </a:prstGeom>
        </p:spPr>
      </p:pic>
      <p:pic>
        <p:nvPicPr>
          <p:cNvPr id="44" name="Picture 43">
            <a:extLst>
              <a:ext uri="{FF2B5EF4-FFF2-40B4-BE49-F238E27FC236}">
                <a16:creationId xmlns:a16="http://schemas.microsoft.com/office/drawing/2014/main" id="{45D80163-E9FF-2B45-8A33-FBDDD212EFDA}"/>
              </a:ext>
            </a:extLst>
          </p:cNvPr>
          <p:cNvPicPr>
            <a:picLocks noChangeAspect="1"/>
          </p:cNvPicPr>
          <p:nvPr/>
        </p:nvPicPr>
        <p:blipFill>
          <a:blip r:embed="rId12"/>
          <a:stretch>
            <a:fillRect/>
          </a:stretch>
        </p:blipFill>
        <p:spPr>
          <a:xfrm>
            <a:off x="7539510" y="28143263"/>
            <a:ext cx="3514818" cy="1523088"/>
          </a:xfrm>
          <a:prstGeom prst="rect">
            <a:avLst/>
          </a:prstGeom>
        </p:spPr>
      </p:pic>
      <p:sp>
        <p:nvSpPr>
          <p:cNvPr id="47" name="TextBox 46">
            <a:extLst>
              <a:ext uri="{FF2B5EF4-FFF2-40B4-BE49-F238E27FC236}">
                <a16:creationId xmlns:a16="http://schemas.microsoft.com/office/drawing/2014/main" id="{A0F204AE-E2D6-5248-AA96-50DE56FBEE14}"/>
              </a:ext>
            </a:extLst>
          </p:cNvPr>
          <p:cNvSpPr txBox="1"/>
          <p:nvPr/>
        </p:nvSpPr>
        <p:spPr>
          <a:xfrm>
            <a:off x="11131294" y="22942406"/>
            <a:ext cx="9898619" cy="2308324"/>
          </a:xfrm>
          <a:prstGeom prst="rect">
            <a:avLst/>
          </a:prstGeom>
          <a:noFill/>
        </p:spPr>
        <p:txBody>
          <a:bodyPr wrap="square" rtlCol="0">
            <a:spAutoFit/>
          </a:bodyPr>
          <a:lstStyle/>
          <a:p>
            <a:pPr algn="just"/>
            <a:r>
              <a:rPr lang="en-US" sz="2400" b="1" dirty="0"/>
              <a:t>GPS Location Estimation Algorithm:</a:t>
            </a:r>
            <a:endParaRPr lang="en-US" sz="2400" dirty="0"/>
          </a:p>
          <a:p>
            <a:pPr algn="just"/>
            <a:r>
              <a:rPr lang="en-US" sz="2400" dirty="0"/>
              <a:t>A Kalman filter is used to provide location estimations. This filter implemented in Node.js and run using a Lambda function triggered on input to the Database. Kalman filters work by estimating the value of variables based on previous state and uncertainty, sensor readings (GPS), control input (steering angle, throttle position)</a:t>
            </a:r>
          </a:p>
        </p:txBody>
      </p:sp>
      <p:sp>
        <p:nvSpPr>
          <p:cNvPr id="48" name="TextBox 47">
            <a:extLst>
              <a:ext uri="{FF2B5EF4-FFF2-40B4-BE49-F238E27FC236}">
                <a16:creationId xmlns:a16="http://schemas.microsoft.com/office/drawing/2014/main" id="{698ECB6A-F8C5-F143-B4B0-34D5B3745310}"/>
              </a:ext>
            </a:extLst>
          </p:cNvPr>
          <p:cNvSpPr txBox="1"/>
          <p:nvPr/>
        </p:nvSpPr>
        <p:spPr>
          <a:xfrm>
            <a:off x="554841" y="26929550"/>
            <a:ext cx="9898619" cy="1938992"/>
          </a:xfrm>
          <a:prstGeom prst="rect">
            <a:avLst/>
          </a:prstGeom>
          <a:noFill/>
        </p:spPr>
        <p:txBody>
          <a:bodyPr wrap="square" rtlCol="0">
            <a:spAutoFit/>
          </a:bodyPr>
          <a:lstStyle/>
          <a:p>
            <a:pPr marL="457200" indent="-457200" algn="just">
              <a:buFont typeface="Arial" panose="020B0604020202020204" pitchFamily="34" charset="0"/>
              <a:buChar char="•"/>
            </a:pPr>
            <a:r>
              <a:rPr lang="en-US" sz="2400" dirty="0"/>
              <a:t>Refinement of Kalman Filter</a:t>
            </a:r>
          </a:p>
          <a:p>
            <a:pPr marL="457200" indent="-457200" algn="just">
              <a:buFont typeface="Arial" panose="020B0604020202020204" pitchFamily="34" charset="0"/>
              <a:buChar char="•"/>
            </a:pPr>
            <a:r>
              <a:rPr lang="en-US" sz="2400" dirty="0"/>
              <a:t>Build more complex simulation (more devices, greater simulation duration)</a:t>
            </a:r>
          </a:p>
          <a:p>
            <a:pPr marL="457200" indent="-457200" algn="just">
              <a:buFont typeface="Arial" panose="020B0604020202020204" pitchFamily="34" charset="0"/>
              <a:buChar char="•"/>
            </a:pPr>
            <a:r>
              <a:rPr lang="en-US" sz="2400" dirty="0"/>
              <a:t>Testing of Cloud Services using simulation</a:t>
            </a:r>
          </a:p>
          <a:p>
            <a:pPr algn="just"/>
            <a:endParaRPr lang="en-US" sz="2400" dirty="0"/>
          </a:p>
          <a:p>
            <a:pPr marL="457200" indent="-457200" algn="just">
              <a:buFont typeface="Arial" panose="020B0604020202020204" pitchFamily="34" charset="0"/>
              <a:buChar char="•"/>
            </a:pPr>
            <a:endParaRPr lang="en-US" sz="2400" dirty="0"/>
          </a:p>
        </p:txBody>
      </p:sp>
      <p:sp>
        <p:nvSpPr>
          <p:cNvPr id="49" name="TextBox 48">
            <a:extLst>
              <a:ext uri="{FF2B5EF4-FFF2-40B4-BE49-F238E27FC236}">
                <a16:creationId xmlns:a16="http://schemas.microsoft.com/office/drawing/2014/main" id="{5DF4CFC0-DF1B-844A-9166-21F214FDE5CD}"/>
              </a:ext>
            </a:extLst>
          </p:cNvPr>
          <p:cNvSpPr txBox="1"/>
          <p:nvPr/>
        </p:nvSpPr>
        <p:spPr>
          <a:xfrm>
            <a:off x="11131295" y="26929550"/>
            <a:ext cx="9898619" cy="1569660"/>
          </a:xfrm>
          <a:prstGeom prst="rect">
            <a:avLst/>
          </a:prstGeom>
          <a:noFill/>
        </p:spPr>
        <p:txBody>
          <a:bodyPr wrap="square" rtlCol="0">
            <a:spAutoFit/>
          </a:bodyPr>
          <a:lstStyle/>
          <a:p>
            <a:pPr algn="just"/>
            <a:r>
              <a:rPr lang="en-US" sz="2400" dirty="0"/>
              <a:t>I would like to thank Dr. Edward Jones, Mr. Martin Burke, Mr. Myles Meehan and Orbcomm for the help I have received throughout this project.</a:t>
            </a:r>
          </a:p>
          <a:p>
            <a:pPr algn="just"/>
            <a:endParaRPr lang="en-US" sz="2400" dirty="0"/>
          </a:p>
          <a:p>
            <a:pPr marL="457200" indent="-457200" algn="just">
              <a:buFont typeface="Arial" panose="020B0604020202020204" pitchFamily="34" charset="0"/>
              <a:buChar char="•"/>
            </a:pPr>
            <a:endParaRPr lang="en-US" sz="2400" dirty="0"/>
          </a:p>
        </p:txBody>
      </p:sp>
      <p:sp>
        <p:nvSpPr>
          <p:cNvPr id="24" name="TextBox 23">
            <a:extLst>
              <a:ext uri="{FF2B5EF4-FFF2-40B4-BE49-F238E27FC236}">
                <a16:creationId xmlns:a16="http://schemas.microsoft.com/office/drawing/2014/main" id="{0FE70D51-D145-E045-8BA1-BF99F66179C7}"/>
              </a:ext>
            </a:extLst>
          </p:cNvPr>
          <p:cNvSpPr txBox="1"/>
          <p:nvPr/>
        </p:nvSpPr>
        <p:spPr>
          <a:xfrm>
            <a:off x="457200" y="15312076"/>
            <a:ext cx="10164167" cy="2677656"/>
          </a:xfrm>
          <a:prstGeom prst="rect">
            <a:avLst/>
          </a:prstGeom>
          <a:noFill/>
        </p:spPr>
        <p:txBody>
          <a:bodyPr wrap="square" rtlCol="0">
            <a:spAutoFit/>
          </a:bodyPr>
          <a:lstStyle/>
          <a:p>
            <a:pPr algn="just"/>
            <a:r>
              <a:rPr lang="en-US" sz="2400" dirty="0"/>
              <a:t>Figure 2 shows what a full production implementation would look like, with physical devices interacting with Cloud Services to provide a solution a user could query to glean information on the location of devices. Using AWS to provide the computational resources has allowed a flexible, scalable architecture to be developed that will automatically scale to production-ready numbers. Node.js is used in the Lambda Functions.</a:t>
            </a:r>
          </a:p>
          <a:p>
            <a:endParaRPr lang="en-US" sz="2400" dirty="0"/>
          </a:p>
        </p:txBody>
      </p:sp>
      <p:sp>
        <p:nvSpPr>
          <p:cNvPr id="26" name="TextBox 25">
            <a:extLst>
              <a:ext uri="{FF2B5EF4-FFF2-40B4-BE49-F238E27FC236}">
                <a16:creationId xmlns:a16="http://schemas.microsoft.com/office/drawing/2014/main" id="{4DC4B19C-E0FC-D04F-B35E-B450166D3BDB}"/>
              </a:ext>
            </a:extLst>
          </p:cNvPr>
          <p:cNvSpPr txBox="1"/>
          <p:nvPr/>
        </p:nvSpPr>
        <p:spPr>
          <a:xfrm>
            <a:off x="457200" y="4655707"/>
            <a:ext cx="9046029" cy="843436"/>
          </a:xfrm>
          <a:prstGeom prst="rect">
            <a:avLst/>
          </a:prstGeom>
          <a:noFill/>
        </p:spPr>
        <p:txBody>
          <a:bodyPr wrap="square" rtlCol="0">
            <a:spAutoFit/>
          </a:bodyPr>
          <a:lstStyle/>
          <a:p>
            <a:r>
              <a:rPr lang="en-US" dirty="0">
                <a:solidFill>
                  <a:srgbClr val="6A0E5A"/>
                </a:solidFill>
              </a:rPr>
              <a:t>1. Introduction</a:t>
            </a:r>
          </a:p>
        </p:txBody>
      </p:sp>
      <p:cxnSp>
        <p:nvCxnSpPr>
          <p:cNvPr id="31" name="Straight Connector 30">
            <a:extLst>
              <a:ext uri="{FF2B5EF4-FFF2-40B4-BE49-F238E27FC236}">
                <a16:creationId xmlns:a16="http://schemas.microsoft.com/office/drawing/2014/main" id="{1A4322B6-EE23-0548-A0AB-D0C42A7D4921}"/>
              </a:ext>
            </a:extLst>
          </p:cNvPr>
          <p:cNvCxnSpPr/>
          <p:nvPr/>
        </p:nvCxnSpPr>
        <p:spPr>
          <a:xfrm>
            <a:off x="457200" y="5499143"/>
            <a:ext cx="11038114" cy="0"/>
          </a:xfrm>
          <a:prstGeom prst="line">
            <a:avLst/>
          </a:prstGeom>
          <a:ln>
            <a:solidFill>
              <a:srgbClr val="6A0E5A"/>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A8D760E-3E8F-AB44-8D6B-3A339F2AE241}"/>
              </a:ext>
            </a:extLst>
          </p:cNvPr>
          <p:cNvSpPr txBox="1"/>
          <p:nvPr/>
        </p:nvSpPr>
        <p:spPr>
          <a:xfrm>
            <a:off x="11054328" y="25768439"/>
            <a:ext cx="9046029" cy="843436"/>
          </a:xfrm>
          <a:prstGeom prst="rect">
            <a:avLst/>
          </a:prstGeom>
          <a:noFill/>
        </p:spPr>
        <p:txBody>
          <a:bodyPr wrap="square" rtlCol="0">
            <a:spAutoFit/>
          </a:bodyPr>
          <a:lstStyle/>
          <a:p>
            <a:r>
              <a:rPr lang="en-US" dirty="0">
                <a:solidFill>
                  <a:srgbClr val="6A0E5A"/>
                </a:solidFill>
              </a:rPr>
              <a:t>5. Acknowledgements</a:t>
            </a:r>
          </a:p>
        </p:txBody>
      </p:sp>
      <p:sp>
        <p:nvSpPr>
          <p:cNvPr id="50" name="TextBox 49">
            <a:extLst>
              <a:ext uri="{FF2B5EF4-FFF2-40B4-BE49-F238E27FC236}">
                <a16:creationId xmlns:a16="http://schemas.microsoft.com/office/drawing/2014/main" id="{A98C6912-FD11-2D42-A675-E9FEFE7A29D5}"/>
              </a:ext>
            </a:extLst>
          </p:cNvPr>
          <p:cNvSpPr txBox="1"/>
          <p:nvPr/>
        </p:nvSpPr>
        <p:spPr>
          <a:xfrm>
            <a:off x="334271" y="8881573"/>
            <a:ext cx="9046029" cy="843436"/>
          </a:xfrm>
          <a:prstGeom prst="rect">
            <a:avLst/>
          </a:prstGeom>
          <a:noFill/>
        </p:spPr>
        <p:txBody>
          <a:bodyPr wrap="square" rtlCol="0">
            <a:spAutoFit/>
          </a:bodyPr>
          <a:lstStyle/>
          <a:p>
            <a:r>
              <a:rPr lang="en-US" dirty="0">
                <a:solidFill>
                  <a:srgbClr val="6A0E5A"/>
                </a:solidFill>
              </a:rPr>
              <a:t>3. Implementation</a:t>
            </a:r>
          </a:p>
        </p:txBody>
      </p:sp>
      <p:sp>
        <p:nvSpPr>
          <p:cNvPr id="51" name="TextBox 50">
            <a:extLst>
              <a:ext uri="{FF2B5EF4-FFF2-40B4-BE49-F238E27FC236}">
                <a16:creationId xmlns:a16="http://schemas.microsoft.com/office/drawing/2014/main" id="{997EC351-0C52-104A-B539-55E4A813A17B}"/>
              </a:ext>
            </a:extLst>
          </p:cNvPr>
          <p:cNvSpPr txBox="1"/>
          <p:nvPr/>
        </p:nvSpPr>
        <p:spPr>
          <a:xfrm>
            <a:off x="457199" y="25822415"/>
            <a:ext cx="9046029" cy="843436"/>
          </a:xfrm>
          <a:prstGeom prst="rect">
            <a:avLst/>
          </a:prstGeom>
          <a:noFill/>
        </p:spPr>
        <p:txBody>
          <a:bodyPr wrap="square" rtlCol="0">
            <a:spAutoFit/>
          </a:bodyPr>
          <a:lstStyle/>
          <a:p>
            <a:r>
              <a:rPr lang="en-US" dirty="0">
                <a:solidFill>
                  <a:srgbClr val="6A0E5A"/>
                </a:solidFill>
              </a:rPr>
              <a:t>4. Remaining Work</a:t>
            </a:r>
          </a:p>
        </p:txBody>
      </p:sp>
      <p:sp>
        <p:nvSpPr>
          <p:cNvPr id="52" name="TextBox 51">
            <a:extLst>
              <a:ext uri="{FF2B5EF4-FFF2-40B4-BE49-F238E27FC236}">
                <a16:creationId xmlns:a16="http://schemas.microsoft.com/office/drawing/2014/main" id="{F92963ED-029D-7249-995A-8905725F6E97}"/>
              </a:ext>
            </a:extLst>
          </p:cNvPr>
          <p:cNvSpPr txBox="1"/>
          <p:nvPr/>
        </p:nvSpPr>
        <p:spPr>
          <a:xfrm>
            <a:off x="12389568" y="4606928"/>
            <a:ext cx="9046029" cy="843436"/>
          </a:xfrm>
          <a:prstGeom prst="rect">
            <a:avLst/>
          </a:prstGeom>
          <a:noFill/>
        </p:spPr>
        <p:txBody>
          <a:bodyPr wrap="square" rtlCol="0">
            <a:spAutoFit/>
          </a:bodyPr>
          <a:lstStyle/>
          <a:p>
            <a:r>
              <a:rPr lang="en-US" dirty="0">
                <a:solidFill>
                  <a:srgbClr val="6A0E5A"/>
                </a:solidFill>
              </a:rPr>
              <a:t>2. Objectives</a:t>
            </a:r>
          </a:p>
        </p:txBody>
      </p:sp>
      <p:cxnSp>
        <p:nvCxnSpPr>
          <p:cNvPr id="53" name="Straight Connector 52">
            <a:extLst>
              <a:ext uri="{FF2B5EF4-FFF2-40B4-BE49-F238E27FC236}">
                <a16:creationId xmlns:a16="http://schemas.microsoft.com/office/drawing/2014/main" id="{5ABEC81B-BD0C-7E47-99A1-5E2FD6D11106}"/>
              </a:ext>
            </a:extLst>
          </p:cNvPr>
          <p:cNvCxnSpPr>
            <a:cxnSpLocks/>
          </p:cNvCxnSpPr>
          <p:nvPr/>
        </p:nvCxnSpPr>
        <p:spPr>
          <a:xfrm>
            <a:off x="12389996" y="5499143"/>
            <a:ext cx="8494112" cy="0"/>
          </a:xfrm>
          <a:prstGeom prst="line">
            <a:avLst/>
          </a:prstGeom>
          <a:ln>
            <a:solidFill>
              <a:srgbClr val="6A0E5A"/>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D02B183-4D38-EC4C-A5F8-BAE046859249}"/>
              </a:ext>
            </a:extLst>
          </p:cNvPr>
          <p:cNvCxnSpPr>
            <a:cxnSpLocks/>
          </p:cNvCxnSpPr>
          <p:nvPr/>
        </p:nvCxnSpPr>
        <p:spPr>
          <a:xfrm>
            <a:off x="334271" y="9725009"/>
            <a:ext cx="20695643" cy="0"/>
          </a:xfrm>
          <a:prstGeom prst="line">
            <a:avLst/>
          </a:prstGeom>
          <a:ln>
            <a:solidFill>
              <a:srgbClr val="6A0E5A"/>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35829D8-9869-594A-88B0-AA6810464412}"/>
              </a:ext>
            </a:extLst>
          </p:cNvPr>
          <p:cNvCxnSpPr>
            <a:cxnSpLocks/>
          </p:cNvCxnSpPr>
          <p:nvPr/>
        </p:nvCxnSpPr>
        <p:spPr>
          <a:xfrm>
            <a:off x="457199" y="26736362"/>
            <a:ext cx="9996261" cy="0"/>
          </a:xfrm>
          <a:prstGeom prst="line">
            <a:avLst/>
          </a:prstGeom>
          <a:ln>
            <a:solidFill>
              <a:srgbClr val="6A0E5A"/>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4BDB8C8-3277-1748-93B5-25BAEC5E1F2C}"/>
              </a:ext>
            </a:extLst>
          </p:cNvPr>
          <p:cNvCxnSpPr>
            <a:cxnSpLocks/>
          </p:cNvCxnSpPr>
          <p:nvPr/>
        </p:nvCxnSpPr>
        <p:spPr>
          <a:xfrm>
            <a:off x="11044136" y="26736362"/>
            <a:ext cx="9910864" cy="0"/>
          </a:xfrm>
          <a:prstGeom prst="line">
            <a:avLst/>
          </a:prstGeom>
          <a:ln>
            <a:solidFill>
              <a:srgbClr val="6A0E5A"/>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83A4DEED-8CF2-5D46-9A49-B19C9DC6F388}"/>
              </a:ext>
            </a:extLst>
          </p:cNvPr>
          <p:cNvSpPr txBox="1"/>
          <p:nvPr/>
        </p:nvSpPr>
        <p:spPr>
          <a:xfrm>
            <a:off x="15329449" y="21651659"/>
            <a:ext cx="1077686" cy="843436"/>
          </a:xfrm>
          <a:prstGeom prst="rect">
            <a:avLst/>
          </a:prstGeom>
          <a:noFill/>
        </p:spPr>
        <p:txBody>
          <a:bodyPr wrap="square" rtlCol="0">
            <a:spAutoFit/>
          </a:bodyPr>
          <a:lstStyle/>
          <a:p>
            <a:r>
              <a:rPr lang="en-US" sz="1600" i="1" dirty="0"/>
              <a:t>Figure 4.</a:t>
            </a:r>
            <a:r>
              <a:rPr lang="en-US" dirty="0"/>
              <a:t> </a:t>
            </a:r>
          </a:p>
        </p:txBody>
      </p:sp>
      <p:sp>
        <p:nvSpPr>
          <p:cNvPr id="58" name="TextBox 57">
            <a:extLst>
              <a:ext uri="{FF2B5EF4-FFF2-40B4-BE49-F238E27FC236}">
                <a16:creationId xmlns:a16="http://schemas.microsoft.com/office/drawing/2014/main" id="{81CA344B-BF97-414E-B6C2-3C8E3C38FE79}"/>
              </a:ext>
            </a:extLst>
          </p:cNvPr>
          <p:cNvSpPr txBox="1"/>
          <p:nvPr/>
        </p:nvSpPr>
        <p:spPr>
          <a:xfrm>
            <a:off x="17683040" y="16090022"/>
            <a:ext cx="1077686" cy="843436"/>
          </a:xfrm>
          <a:prstGeom prst="rect">
            <a:avLst/>
          </a:prstGeom>
          <a:noFill/>
        </p:spPr>
        <p:txBody>
          <a:bodyPr wrap="square" rtlCol="0">
            <a:spAutoFit/>
          </a:bodyPr>
          <a:lstStyle/>
          <a:p>
            <a:r>
              <a:rPr lang="en-US" sz="1600" i="1" dirty="0"/>
              <a:t>Figure 3.</a:t>
            </a:r>
            <a:r>
              <a:rPr lang="en-US" dirty="0"/>
              <a:t> </a:t>
            </a:r>
          </a:p>
        </p:txBody>
      </p:sp>
      <p:sp>
        <p:nvSpPr>
          <p:cNvPr id="59" name="TextBox 58">
            <a:extLst>
              <a:ext uri="{FF2B5EF4-FFF2-40B4-BE49-F238E27FC236}">
                <a16:creationId xmlns:a16="http://schemas.microsoft.com/office/drawing/2014/main" id="{96D49ECB-8CB5-4D4E-8B2F-CC03530CF3EF}"/>
              </a:ext>
            </a:extLst>
          </p:cNvPr>
          <p:cNvSpPr txBox="1"/>
          <p:nvPr/>
        </p:nvSpPr>
        <p:spPr>
          <a:xfrm>
            <a:off x="5000440" y="24975904"/>
            <a:ext cx="1077686" cy="843436"/>
          </a:xfrm>
          <a:prstGeom prst="rect">
            <a:avLst/>
          </a:prstGeom>
          <a:noFill/>
        </p:spPr>
        <p:txBody>
          <a:bodyPr wrap="square" rtlCol="0">
            <a:spAutoFit/>
          </a:bodyPr>
          <a:lstStyle/>
          <a:p>
            <a:r>
              <a:rPr lang="en-US" sz="1600" i="1" dirty="0"/>
              <a:t>Figure 2.</a:t>
            </a:r>
            <a:r>
              <a:rPr lang="en-US" dirty="0"/>
              <a:t> </a:t>
            </a:r>
          </a:p>
        </p:txBody>
      </p:sp>
      <p:sp>
        <p:nvSpPr>
          <p:cNvPr id="60" name="TextBox 59">
            <a:extLst>
              <a:ext uri="{FF2B5EF4-FFF2-40B4-BE49-F238E27FC236}">
                <a16:creationId xmlns:a16="http://schemas.microsoft.com/office/drawing/2014/main" id="{38A801B1-C036-364C-A367-E25CC8A7F632}"/>
              </a:ext>
            </a:extLst>
          </p:cNvPr>
          <p:cNvSpPr txBox="1"/>
          <p:nvPr/>
        </p:nvSpPr>
        <p:spPr>
          <a:xfrm>
            <a:off x="5044325" y="14431061"/>
            <a:ext cx="1077686" cy="843436"/>
          </a:xfrm>
          <a:prstGeom prst="rect">
            <a:avLst/>
          </a:prstGeom>
          <a:noFill/>
        </p:spPr>
        <p:txBody>
          <a:bodyPr wrap="square" rtlCol="0">
            <a:spAutoFit/>
          </a:bodyPr>
          <a:lstStyle/>
          <a:p>
            <a:r>
              <a:rPr lang="en-US" sz="1600" i="1" dirty="0"/>
              <a:t>Figure 1.</a:t>
            </a:r>
            <a:r>
              <a:rPr lang="en-US" dirty="0"/>
              <a:t> </a:t>
            </a:r>
          </a:p>
        </p:txBody>
      </p:sp>
    </p:spTree>
    <p:extLst>
      <p:ext uri="{BB962C8B-B14F-4D97-AF65-F5344CB8AC3E}">
        <p14:creationId xmlns:p14="http://schemas.microsoft.com/office/powerpoint/2010/main" val="24947077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1341</TotalTime>
  <Words>544</Words>
  <Application>Microsoft Macintosh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NIXON, SAMUEL</dc:creator>
  <cp:lastModifiedBy>NIXON, SAMUEL</cp:lastModifiedBy>
  <cp:revision>54</cp:revision>
  <dcterms:created xsi:type="dcterms:W3CDTF">2019-03-13T10:14:53Z</dcterms:created>
  <dcterms:modified xsi:type="dcterms:W3CDTF">2019-03-21T08:43:19Z</dcterms:modified>
</cp:coreProperties>
</file>