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Zen Dots"/>
      <p:regular r:id="rId23"/>
    </p:embeddedFont>
    <p:embeddedFont>
      <p:font typeface="Kumbh Sans"/>
      <p:regular r:id="rId24"/>
      <p:bold r:id="rId25"/>
    </p:embeddedFont>
    <p:embeddedFont>
      <p:font typeface="Dela Gothic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197C72-8F5C-4AD9-AB75-14C780A437F6}">
  <a:tblStyle styleId="{95197C72-8F5C-4AD9-AB75-14C780A437F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9D2FA86-301F-4FB3-A43D-8EEC169017A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KumbhSans-regular.fntdata"/><Relationship Id="rId23" Type="http://schemas.openxmlformats.org/officeDocument/2006/relationships/font" Target="fonts/ZenDot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elaGothicOne-regular.fntdata"/><Relationship Id="rId25" Type="http://schemas.openxmlformats.org/officeDocument/2006/relationships/font" Target="fonts/Kumbh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1d5648b9fb6_0_2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1d5648b9fb6_0_2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22e6a98964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22e6a98964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Number of Customers</a:t>
            </a:r>
            <a:r>
              <a:rPr lang="en">
                <a:solidFill>
                  <a:schemeClr val="dk1"/>
                </a:solidFill>
              </a:rPr>
              <a:t> = (Fixed Cost - Fixed revenue + 5 000 000) / Unitary Revenue Margin (custo de novo cliente)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With a similar approach as the breakeven, we can calculate the number of customers needed to achieve an </a:t>
            </a:r>
            <a:r>
              <a:rPr b="1" lang="en">
                <a:solidFill>
                  <a:schemeClr val="dk1"/>
                </a:solidFill>
              </a:rPr>
              <a:t>annual profit of 5M€</a:t>
            </a: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All Customers </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All Channels:</a:t>
            </a:r>
            <a:r>
              <a:rPr lang="en">
                <a:solidFill>
                  <a:schemeClr val="dk1"/>
                </a:solidFill>
              </a:rPr>
              <a:t> 130 565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No Direct Mail:</a:t>
            </a:r>
            <a:r>
              <a:rPr lang="en">
                <a:solidFill>
                  <a:schemeClr val="dk1"/>
                </a:solidFill>
              </a:rPr>
              <a:t> 127 451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Top 3 Channels: </a:t>
            </a:r>
            <a:r>
              <a:rPr lang="en">
                <a:solidFill>
                  <a:schemeClr val="dk1"/>
                </a:solidFill>
              </a:rPr>
              <a:t>131 316 customers.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Only Affluent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All Channels: </a:t>
            </a:r>
            <a:r>
              <a:rPr lang="en">
                <a:solidFill>
                  <a:schemeClr val="dk1"/>
                </a:solidFill>
              </a:rPr>
              <a:t>92 816</a:t>
            </a:r>
            <a:r>
              <a:rPr b="1" lang="en">
                <a:solidFill>
                  <a:schemeClr val="dk1"/>
                </a:solidFill>
              </a:rPr>
              <a:t> </a:t>
            </a:r>
            <a:r>
              <a:rPr lang="en">
                <a:solidFill>
                  <a:schemeClr val="dk1"/>
                </a:solidFill>
              </a:rPr>
              <a:t>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No Direct Mail:</a:t>
            </a:r>
            <a:r>
              <a:rPr lang="en">
                <a:solidFill>
                  <a:schemeClr val="dk1"/>
                </a:solidFill>
              </a:rPr>
              <a:t> 90 621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Top 3 Channels: </a:t>
            </a:r>
            <a:r>
              <a:rPr lang="en">
                <a:solidFill>
                  <a:schemeClr val="dk1"/>
                </a:solidFill>
              </a:rPr>
              <a:t>91 848</a:t>
            </a:r>
            <a:r>
              <a:rPr b="1" lang="en">
                <a:solidFill>
                  <a:schemeClr val="dk1"/>
                </a:solidFill>
              </a:rPr>
              <a:t> </a:t>
            </a:r>
            <a:r>
              <a:rPr lang="en">
                <a:solidFill>
                  <a:schemeClr val="dk1"/>
                </a:solidFill>
              </a:rPr>
              <a:t>customers.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2267121fbc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2267121fbc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Yes, break-even is achievable in all the analyzed scenarios, i.e for both </a:t>
            </a:r>
            <a:r>
              <a:rPr b="1" lang="en">
                <a:solidFill>
                  <a:schemeClr val="dk1"/>
                </a:solidFill>
              </a:rPr>
              <a:t>customer segments </a:t>
            </a:r>
            <a:r>
              <a:rPr lang="en">
                <a:solidFill>
                  <a:schemeClr val="dk1"/>
                </a:solidFill>
              </a:rPr>
              <a:t>(all customers or affluent-only) and using any </a:t>
            </a:r>
            <a:r>
              <a:rPr b="1" lang="en">
                <a:solidFill>
                  <a:schemeClr val="dk1"/>
                </a:solidFill>
              </a:rPr>
              <a:t>marketing strategy</a:t>
            </a:r>
            <a:r>
              <a:rPr lang="en">
                <a:solidFill>
                  <a:schemeClr val="dk1"/>
                </a:solidFill>
              </a:rPr>
              <a:t> (All channels, no Direct Mail, and Top 3). However, the time period in which both break-even and 5M profit are achieved varies according to these 2 variables as depicted below:</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As we can see, breakeven is achieved faster with the combination (All Customers, All Channels) in only 10,4 months, followed by the combination (Affluent-only, All Channels).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Note that for this calculation, we used the customer acquisition data present in the Case. Therefore, we calculated the rate of customer acquisition for each combination of marketing strategy and customer segmentation to reach a better approximation. However, the result is not flawless since it’s based on an estimate for the first year of the credit card launch.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Regarding Customer Segmentation, it’s not clear which choice is better for </a:t>
            </a:r>
            <a:r>
              <a:rPr i="1" lang="en">
                <a:solidFill>
                  <a:schemeClr val="dk1"/>
                </a:solidFill>
              </a:rPr>
              <a:t>Alpen Bank</a:t>
            </a:r>
            <a:r>
              <a:rPr lang="en">
                <a:solidFill>
                  <a:schemeClr val="dk1"/>
                </a:solidFill>
              </a:rPr>
              <a:t> and it will be explored in greater detail in the next question. Nonetheless, it’s worth noting that targeting all customers leads to more revenue since there’s more customer growth. On the other hand, this segmentation has a smaller profit margin so the cumulative profit is not that different from the other segmentation alternative.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g22e6c1655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22e6c1655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So, we can conclude that the most profitable marketing strategy is using all channels. This makes sense since according to our data, the customer acquisition cost (18,7/18,31€) is one order of magnitude lower than the yearly revenue generated from each customer (122,78/163,31€). Thus, aiming for a marketing strategy that reaches more customers, although the </a:t>
            </a:r>
            <a:r>
              <a:rPr i="1" lang="en">
                <a:solidFill>
                  <a:schemeClr val="dk1"/>
                </a:solidFill>
              </a:rPr>
              <a:t>hit rate</a:t>
            </a:r>
            <a:r>
              <a:rPr lang="en">
                <a:solidFill>
                  <a:schemeClr val="dk1"/>
                </a:solidFill>
              </a:rPr>
              <a:t> might be lower, will provide more profit to the company in the long term.</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2267121fbc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2" name="Google Shape;2152;g2267121fbc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Yes, Alpen should launch the credit. For the launch of the card to be viable in reality only one of the strategies paired with one of the target segments needed to complete the requirement, however 2 of the strategies, paired with either of the target segments, show they are compatible with the requirement, with the strategy of No Direct Mail being the only one that fails with both target Segments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g22e6c1655e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4" name="Google Shape;2174;g22e6c1655e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all Channels proved to be the most successful strategy with a projected breakage of breakeven in less 3 months than the 2nd best strategy and 5 months sooner for the 5M profit requirement.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leaves no doubt that the strategy to go with is the All Channel Strategy independently of the target segment that is chosen.</a:t>
            </a:r>
            <a:endParaRPr>
              <a:solidFill>
                <a:schemeClr val="dk1"/>
              </a:solidFill>
            </a:endParaRPr>
          </a:p>
          <a:p>
            <a:pPr indent="0" lvl="0" marL="0" rtl="0" algn="l">
              <a:lnSpc>
                <a:spcPct val="115000"/>
              </a:lnSpc>
              <a:spcBef>
                <a:spcPts val="0"/>
              </a:spcBef>
              <a:spcAft>
                <a:spcPts val="0"/>
              </a:spcAft>
              <a:buNone/>
            </a:pPr>
            <a:r>
              <a:rPr lang="en">
                <a:solidFill>
                  <a:schemeClr val="dk1"/>
                </a:solidFill>
              </a:rPr>
              <a:t>No Direct Mail proved to be the worst strategy, although being more expensive than the other methods, it shows to be more effective and ultimately worth the heavy price tag.</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22e6c1655e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22e6c1655e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Contrary to the marketing strategy, what target segment to choose is not absolutely clear since there are a few different advantages and disadvantages that each part of the spectrum present.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All Customers were chosen then, although the first 50k will generate a lot more loss, the growth trend shows more potential and, when considering a time-frame, it reaches a higher profit when compared to Affluent-Only.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However this is not the case when comparing the number of customers, the All Customers segment needs 200k customers in order to achieve the same profit as the affluent segment with only 150k.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is an important factor since the number of customers is not only ultimately limited as the middle class is losing ground to the Affluent.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if the number of All Customers were to considerably outnumber the affluent prospects then, All Customers would be the wiser choice, with the current data and path that the population is headed, Affluent-Only proves to be the better choice.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Another important note is that keeping the Affluent-Only aspect also follows with Company’s premium image, which works into appealing the project to Zurich HQ.</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22e6c1655ec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22e6c1655e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Customers</a:t>
            </a:r>
            <a:endParaRPr/>
          </a:p>
          <a:p>
            <a:pPr indent="-298450" lvl="0" marL="457200" rtl="0" algn="l">
              <a:spcBef>
                <a:spcPts val="0"/>
              </a:spcBef>
              <a:spcAft>
                <a:spcPts val="0"/>
              </a:spcAft>
              <a:buClr>
                <a:schemeClr val="dk1"/>
              </a:buClr>
              <a:buSzPts val="1100"/>
              <a:buChar char="+"/>
            </a:pPr>
            <a:r>
              <a:rPr lang="en">
                <a:solidFill>
                  <a:schemeClr val="dk1"/>
                </a:solidFill>
              </a:rPr>
              <a:t>Faster Profit (due to higher customer acquisition rate)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Seen in other emerging markets that credit cards tend to be “stickier” – less likely to switch, so the competition may difficult customer acquisition.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Customer acquisition is limited</a:t>
            </a:r>
            <a:endParaRPr>
              <a:solidFill>
                <a:schemeClr val="dk1"/>
              </a:solidFill>
            </a:endParaRPr>
          </a:p>
          <a:p>
            <a:pPr indent="0" lvl="0" marL="0" rtl="0" algn="l">
              <a:spcBef>
                <a:spcPts val="0"/>
              </a:spcBef>
              <a:spcAft>
                <a:spcPts val="0"/>
              </a:spcAft>
              <a:buNone/>
            </a:pPr>
            <a:r>
              <a:rPr lang="en"/>
              <a:t>Affluent-Only</a:t>
            </a:r>
            <a:endParaRPr/>
          </a:p>
          <a:p>
            <a:pPr indent="-298450" lvl="0" marL="457200" rtl="0" algn="l">
              <a:spcBef>
                <a:spcPts val="0"/>
              </a:spcBef>
              <a:spcAft>
                <a:spcPts val="0"/>
              </a:spcAft>
              <a:buSzPts val="1100"/>
              <a:buChar char="+"/>
            </a:pPr>
            <a:r>
              <a:rPr lang="en"/>
              <a:t>Higher Profit Potential</a:t>
            </a:r>
            <a:endParaRPr/>
          </a:p>
          <a:p>
            <a:pPr indent="-298450" lvl="0" marL="457200" rtl="0" algn="l">
              <a:spcBef>
                <a:spcPts val="0"/>
              </a:spcBef>
              <a:spcAft>
                <a:spcPts val="0"/>
              </a:spcAft>
              <a:buSzPts val="1100"/>
              <a:buChar char="+"/>
            </a:pPr>
            <a:r>
              <a:rPr lang="en"/>
              <a:t>Follows the Company’s premium image, which is a worry for the Zurich HQ.</a:t>
            </a:r>
            <a:endParaRPr/>
          </a:p>
          <a:p>
            <a:pPr indent="-298450" lvl="0" marL="457200" rtl="0" algn="l">
              <a:spcBef>
                <a:spcPts val="0"/>
              </a:spcBef>
              <a:spcAft>
                <a:spcPts val="0"/>
              </a:spcAft>
              <a:buSzPts val="1100"/>
              <a:buChar char="+"/>
            </a:pPr>
            <a:r>
              <a:rPr lang="en"/>
              <a:t>Income inequality is increasing (the middle class is decreasing)</a:t>
            </a:r>
            <a:endParaRPr/>
          </a:p>
          <a:p>
            <a:pPr indent="-298450" lvl="0" marL="457200" rtl="0" algn="l">
              <a:spcBef>
                <a:spcPts val="0"/>
              </a:spcBef>
              <a:spcAft>
                <a:spcPts val="0"/>
              </a:spcAft>
              <a:buSzPts val="1100"/>
              <a:buChar char="-"/>
            </a:pPr>
            <a:r>
              <a:rPr lang="en"/>
              <a:t>Less amount of applicable customers</a:t>
            </a:r>
            <a:endParaRPr/>
          </a:p>
          <a:p>
            <a:pPr indent="-298450" lvl="0" marL="457200" rtl="0" algn="l">
              <a:spcBef>
                <a:spcPts val="0"/>
              </a:spcBef>
              <a:spcAft>
                <a:spcPts val="0"/>
              </a:spcAft>
              <a:buSzPts val="1100"/>
              <a:buChar char="-"/>
            </a:pPr>
            <a:r>
              <a:rPr lang="en"/>
              <a:t>Takes more time to achieve high profitability</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g22e6c1655ec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22e6c1655ec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1003d90d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1003d90d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11499e0c253_0_25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11499e0c253_0_25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22e444a63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22e444a63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1e14c8325e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1e14c8325e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Analyzing the target segments, we have 3 clear groups: Middle class, </a:t>
            </a:r>
            <a:r>
              <a:rPr lang="en">
                <a:solidFill>
                  <a:schemeClr val="dk1"/>
                </a:solidFill>
              </a:rPr>
              <a:t>affluent</a:t>
            </a:r>
            <a:r>
              <a:rPr lang="en">
                <a:solidFill>
                  <a:schemeClr val="dk1"/>
                </a:solidFill>
              </a:rPr>
              <a:t> and Most affluent. Each segment is </a:t>
            </a:r>
            <a:r>
              <a:rPr lang="en">
                <a:solidFill>
                  <a:schemeClr val="dk1"/>
                </a:solidFill>
              </a:rPr>
              <a:t>characterized</a:t>
            </a:r>
            <a:r>
              <a:rPr lang="en">
                <a:solidFill>
                  <a:schemeClr val="dk1"/>
                </a:solidFill>
              </a:rPr>
              <a:t> by their interest revenue, other revenue and </a:t>
            </a:r>
            <a:r>
              <a:rPr lang="en">
                <a:solidFill>
                  <a:schemeClr val="dk1"/>
                </a:solidFill>
              </a:rPr>
              <a:t>annual</a:t>
            </a:r>
            <a:r>
              <a:rPr lang="en">
                <a:solidFill>
                  <a:schemeClr val="dk1"/>
                </a:solidFill>
              </a:rPr>
              <a:t> revenue, leading to different target ideas for Alpen Bank.</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targeting a middle class, Alpen Bank knows that they provide less revenue, as they can’t afford like the other segments, representing less profit for the company. On the other hand, despite of not being the most significant, they represent a considerable </a:t>
            </a:r>
            <a:r>
              <a:rPr lang="en">
                <a:solidFill>
                  <a:schemeClr val="dk1"/>
                </a:solidFill>
              </a:rPr>
              <a:t>portion</a:t>
            </a:r>
            <a:r>
              <a:rPr lang="en">
                <a:solidFill>
                  <a:schemeClr val="dk1"/>
                </a:solidFill>
              </a:rPr>
              <a:t> of the target segments (around 40%). </a:t>
            </a:r>
            <a:endParaRPr>
              <a:solidFill>
                <a:schemeClr val="dk1"/>
              </a:solidFill>
            </a:endParaRPr>
          </a:p>
          <a:p>
            <a:pPr indent="0" lvl="0" marL="0" rtl="0" algn="l">
              <a:lnSpc>
                <a:spcPct val="115000"/>
              </a:lnSpc>
              <a:spcBef>
                <a:spcPts val="0"/>
              </a:spcBef>
              <a:spcAft>
                <a:spcPts val="0"/>
              </a:spcAft>
              <a:buNone/>
            </a:pPr>
            <a:r>
              <a:rPr lang="en">
                <a:solidFill>
                  <a:schemeClr val="dk1"/>
                </a:solidFill>
              </a:rPr>
              <a:t>On the other hand, </a:t>
            </a:r>
            <a:r>
              <a:rPr lang="en">
                <a:solidFill>
                  <a:schemeClr val="dk1"/>
                </a:solidFill>
              </a:rPr>
              <a:t>Affluent and Most Affluent customers provide more revenue for Alpen Bank and represent 60% of the target segment.</a:t>
            </a:r>
            <a:endParaRPr>
              <a:solidFill>
                <a:schemeClr val="dk1"/>
              </a:solidFill>
            </a:endParaRPr>
          </a:p>
          <a:p>
            <a:pPr indent="0" lvl="0" marL="0" rtl="0" algn="l">
              <a:lnSpc>
                <a:spcPct val="115000"/>
              </a:lnSpc>
              <a:spcBef>
                <a:spcPts val="0"/>
              </a:spcBef>
              <a:spcAft>
                <a:spcPts val="0"/>
              </a:spcAft>
              <a:buNone/>
            </a:pPr>
            <a:r>
              <a:rPr lang="en">
                <a:solidFill>
                  <a:schemeClr val="dk1"/>
                </a:solidFill>
              </a:rPr>
              <a:t>Said this, we can see that targeting all customers, we get around a revenue of 122,78€ per cardholder, and targeting affluent + most affluent we get 163,31€.</a:t>
            </a:r>
            <a:endParaRPr>
              <a:solidFill>
                <a:schemeClr val="dk1"/>
              </a:solidFill>
            </a:endParaRPr>
          </a:p>
          <a:p>
            <a:pPr indent="0" lvl="0" marL="0" rtl="0" algn="l">
              <a:lnSpc>
                <a:spcPct val="115000"/>
              </a:lnSpc>
              <a:spcBef>
                <a:spcPts val="0"/>
              </a:spcBef>
              <a:spcAft>
                <a:spcPts val="0"/>
              </a:spcAft>
              <a:buNone/>
            </a:pPr>
            <a:r>
              <a:rPr lang="en">
                <a:solidFill>
                  <a:schemeClr val="dk1"/>
                </a:solidFill>
              </a:rPr>
              <a:t>To decide which class we should target (if all customers or affluent only), we must take in consideration these revenues per cardholder and the number of potential card holders, which is 3.4  million higher when we are targeting all customers instead of affluent only.</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1f9aac71de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1f9aac71de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cost of customer acquisition for Alpen Bank's credit card launch in Romania differs depending on the target customer segment. Some factors that influence the cost of customer acquisition are: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Target segment: Alpen Bank has two main target segments for their credit card launch, i.e., all customers or affluent customers only.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Marketing channels: The marketing channels used to reach out to potential customers also impact customer acquisition costs.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Offers and promotions: The cost of customer acquisition is influenced by the type of offers and promotions offered to potential customers. For instance, if Alpen Bank offers a sign-up bonus or rewards program, it may attract more customers but also increase the cost of customer acquisition.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Analyzing the tables in the slide, we clearly see that in the all-customers target, the cost per customer highly decreases when no direct mail is used since it’s the most expensive.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On the other hand, using just the top 3 channels shows to be the most expensive technique.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1e14c8325e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1e14c8325e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On the affluent customers only, we also see the pattern that not using direct mail decreases the cost per customer, but when using the top 3 channels shows to be cheaper than using all the channels, but it reaches a very limited number of prospects.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also see a significant difference in the number of customers targeted, going from 91163 to 58969 using all channels, from 52913 to 39844 not using direct mail, and from 70763 to 45900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Using just the top 3 channels in each segment target. Further analysis is done in the next slides so we can decide which segment we should target and the channels we should use to reach that segment.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said in the previous slide, using offers and promotions may increase customer costs, which can be seen in the tables. Using Take One and FSI channels, which are promotional channels, we see that the cost per customer doubles when we are targeting the affluent only. This may be because affluent customers have higher expectations for the quality and relevance of promotional materials they receive, and requires a more targeted and personalized approach. This is consistent with the data, where we can see that the effective hit rate using Take One is about 0.32% and using FSI is around 0.19%, being the other channels the most effective ones (with special attention to Direct Sales with 12.75% and Branch cross. sell with 38.25%), and with a lower cost per customer (3.92€ using Direct sales and 2.61€ using Branch Cross-Sell)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2267121fb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2267121fb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Alpen Bank wants to target customers with at least 3000€ annual income (the threshold for the middle class) since lower classes are historically uninterested in credit cards and usually don’t have the funds to give the bank profit. That said, we can separate the customers’ economics into 3 segments.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can see that, while the middle class holds a large number of potential customers, the annual revenue per cardholder is much smaller compared to the affluent segment. On the other hand, the most affluent class has a large annual revenue and a smaller number of potential cardholders.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By defining 2 segments (all customers and only affluent), we can analyze different situations with the goal of discovering the best solution to reach the target of 5M€ annual profit in two years (if possible). In order to know if the business is profitable at all, we should first start by calculating the number of customers for breakeven.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223912bb1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223912bb1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BE = (Fixed Cost - Fixed revenue) / Unitary Revenue Margin (custo de novo cliente)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a:t>
            </a:r>
            <a:r>
              <a:rPr b="1" lang="en">
                <a:solidFill>
                  <a:schemeClr val="dk1"/>
                </a:solidFill>
              </a:rPr>
              <a:t>breakeven</a:t>
            </a:r>
            <a:r>
              <a:rPr lang="en">
                <a:solidFill>
                  <a:schemeClr val="dk1"/>
                </a:solidFill>
              </a:rPr>
              <a:t> calculations, we considered situations combining one of the 2 segments considered (all customers or only affluent) with one of the 3 marketing strategies (all channels, no direct mail, and top 3 channels). The results were: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All Customers </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All Channels:</a:t>
            </a:r>
            <a:r>
              <a:rPr lang="en">
                <a:solidFill>
                  <a:schemeClr val="dk1"/>
                </a:solidFill>
              </a:rPr>
              <a:t> 78 719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No Direct Mail:</a:t>
            </a:r>
            <a:r>
              <a:rPr lang="en">
                <a:solidFill>
                  <a:schemeClr val="dk1"/>
                </a:solidFill>
              </a:rPr>
              <a:t> 75 717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Top 3 Channels: </a:t>
            </a:r>
            <a:r>
              <a:rPr lang="en">
                <a:solidFill>
                  <a:schemeClr val="dk1"/>
                </a:solidFill>
              </a:rPr>
              <a:t>79 445 customers.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Only Affluent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All Channels: </a:t>
            </a:r>
            <a:r>
              <a:rPr lang="en">
                <a:solidFill>
                  <a:schemeClr val="dk1"/>
                </a:solidFill>
              </a:rPr>
              <a:t>53 602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No Direct Mail:</a:t>
            </a:r>
            <a:r>
              <a:rPr lang="en">
                <a:solidFill>
                  <a:schemeClr val="dk1"/>
                </a:solidFill>
              </a:rPr>
              <a:t> 53 417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Top 3 Channels: </a:t>
            </a:r>
            <a:r>
              <a:rPr lang="en">
                <a:solidFill>
                  <a:schemeClr val="dk1"/>
                </a:solidFill>
              </a:rPr>
              <a:t>53 521 customers.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rot="-446">
            <a:off x="2257050" y="3664497"/>
            <a:ext cx="4629900" cy="45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1242450" y="1024800"/>
            <a:ext cx="6659100" cy="26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b="1" sz="6000">
                <a:latin typeface="Dela Gothic One"/>
                <a:ea typeface="Dela Gothic One"/>
                <a:cs typeface="Dela Gothic One"/>
                <a:sym typeface="Dela Gothic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1" name="Google Shape;11;p2"/>
          <p:cNvGrpSpPr/>
          <p:nvPr/>
        </p:nvGrpSpPr>
        <p:grpSpPr>
          <a:xfrm>
            <a:off x="8393425" y="3200275"/>
            <a:ext cx="56400" cy="1943342"/>
            <a:chOff x="8393425" y="3200275"/>
            <a:chExt cx="56400" cy="1943342"/>
          </a:xfrm>
        </p:grpSpPr>
        <p:sp>
          <p:nvSpPr>
            <p:cNvPr id="12" name="Google Shape;12;p2"/>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8393425" y="522350"/>
            <a:ext cx="56400" cy="2493700"/>
            <a:chOff x="8393425" y="522350"/>
            <a:chExt cx="56400" cy="2493700"/>
          </a:xfrm>
        </p:grpSpPr>
        <p:sp>
          <p:nvSpPr>
            <p:cNvPr id="38" name="Google Shape;38;p2"/>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2700000">
            <a:off x="8298433" y="2578405"/>
            <a:ext cx="986291" cy="986316"/>
            <a:chOff x="3125050" y="1151500"/>
            <a:chExt cx="986300" cy="986325"/>
          </a:xfrm>
        </p:grpSpPr>
        <p:sp>
          <p:nvSpPr>
            <p:cNvPr id="71" name="Google Shape;71;p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2"/>
          <p:cNvSpPr/>
          <p:nvPr/>
        </p:nvSpPr>
        <p:spPr>
          <a:xfrm>
            <a:off x="8713800" y="1258149"/>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2"/>
          <p:cNvCxnSpPr/>
          <p:nvPr/>
        </p:nvCxnSpPr>
        <p:spPr>
          <a:xfrm>
            <a:off x="6886950" y="0"/>
            <a:ext cx="0" cy="552600"/>
          </a:xfrm>
          <a:prstGeom prst="straightConnector1">
            <a:avLst/>
          </a:prstGeom>
          <a:noFill/>
          <a:ln cap="flat" cmpd="sng" w="38100">
            <a:solidFill>
              <a:schemeClr val="dk2"/>
            </a:solidFill>
            <a:prstDash val="solid"/>
            <a:round/>
            <a:headEnd len="med" w="med" type="none"/>
            <a:tailEnd len="med" w="med" type="none"/>
          </a:ln>
        </p:spPr>
      </p:cxnSp>
      <p:sp>
        <p:nvSpPr>
          <p:cNvPr id="76" name="Google Shape;76;p2"/>
          <p:cNvSpPr/>
          <p:nvPr/>
        </p:nvSpPr>
        <p:spPr>
          <a:xfrm>
            <a:off x="3925875" y="459942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964825" y="468357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2"/>
          <p:cNvCxnSpPr/>
          <p:nvPr/>
        </p:nvCxnSpPr>
        <p:spPr>
          <a:xfrm>
            <a:off x="-26975" y="550550"/>
            <a:ext cx="91902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2"/>
          <p:cNvCxnSpPr/>
          <p:nvPr/>
        </p:nvCxnSpPr>
        <p:spPr>
          <a:xfrm>
            <a:off x="-26975" y="4599425"/>
            <a:ext cx="9180600" cy="0"/>
          </a:xfrm>
          <a:prstGeom prst="straightConnector1">
            <a:avLst/>
          </a:prstGeom>
          <a:noFill/>
          <a:ln cap="flat" cmpd="sng" w="9525">
            <a:solidFill>
              <a:schemeClr val="dk2"/>
            </a:solidFill>
            <a:prstDash val="solid"/>
            <a:round/>
            <a:headEnd len="med" w="med" type="none"/>
            <a:tailEnd len="med" w="med" type="none"/>
          </a:ln>
        </p:spPr>
      </p:cxnSp>
      <p:grpSp>
        <p:nvGrpSpPr>
          <p:cNvPr id="80" name="Google Shape;80;p2"/>
          <p:cNvGrpSpPr/>
          <p:nvPr/>
        </p:nvGrpSpPr>
        <p:grpSpPr>
          <a:xfrm rot="-2700000">
            <a:off x="4776283" y="-651082"/>
            <a:ext cx="986291" cy="986316"/>
            <a:chOff x="3125050" y="1151500"/>
            <a:chExt cx="986300" cy="986325"/>
          </a:xfrm>
        </p:grpSpPr>
        <p:sp>
          <p:nvSpPr>
            <p:cNvPr id="81" name="Google Shape;81;p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2"/>
          <p:cNvSpPr/>
          <p:nvPr/>
        </p:nvSpPr>
        <p:spPr>
          <a:xfrm>
            <a:off x="3874575" y="75649"/>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_1">
    <p:spTree>
      <p:nvGrpSpPr>
        <p:cNvPr id="896" name="Shape 896"/>
        <p:cNvGrpSpPr/>
        <p:nvPr/>
      </p:nvGrpSpPr>
      <p:grpSpPr>
        <a:xfrm>
          <a:off x="0" y="0"/>
          <a:ext cx="0" cy="0"/>
          <a:chOff x="0" y="0"/>
          <a:chExt cx="0" cy="0"/>
        </a:xfrm>
      </p:grpSpPr>
      <p:sp>
        <p:nvSpPr>
          <p:cNvPr id="897" name="Google Shape;897;p11"/>
          <p:cNvSpPr txBox="1"/>
          <p:nvPr>
            <p:ph idx="1" type="body"/>
          </p:nvPr>
        </p:nvSpPr>
        <p:spPr>
          <a:xfrm>
            <a:off x="720000" y="1174500"/>
            <a:ext cx="7704000" cy="3831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lt2"/>
              </a:buClr>
              <a:buSzPts val="1200"/>
              <a:buChar char="●"/>
              <a:defRPr/>
            </a:lvl1pPr>
            <a:lvl2pPr indent="-304800" lvl="1" marL="914400" rtl="0">
              <a:lnSpc>
                <a:spcPct val="115000"/>
              </a:lnSpc>
              <a:spcBef>
                <a:spcPts val="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898" name="Google Shape;898;p11"/>
          <p:cNvSpPr txBox="1"/>
          <p:nvPr>
            <p:ph idx="2" type="body"/>
          </p:nvPr>
        </p:nvSpPr>
        <p:spPr>
          <a:xfrm>
            <a:off x="720000" y="1557600"/>
            <a:ext cx="7704000" cy="30417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lt2"/>
              </a:buClr>
              <a:buSzPts val="1200"/>
              <a:buChar char="●"/>
              <a:defRPr/>
            </a:lvl1pPr>
            <a:lvl2pPr indent="-304800" lvl="1" marL="914400" rtl="0">
              <a:lnSpc>
                <a:spcPct val="115000"/>
              </a:lnSpc>
              <a:spcBef>
                <a:spcPts val="0"/>
              </a:spcBef>
              <a:spcAft>
                <a:spcPts val="0"/>
              </a:spcAft>
              <a:buClr>
                <a:schemeClr val="hlink"/>
              </a:buClr>
              <a:buSzPts val="1200"/>
              <a:buChar char="○"/>
              <a:defRPr sz="1200"/>
            </a:lvl2pPr>
            <a:lvl3pPr indent="-304800" lvl="2" marL="1371600" rtl="0">
              <a:lnSpc>
                <a:spcPct val="115000"/>
              </a:lnSpc>
              <a:spcBef>
                <a:spcPts val="1600"/>
              </a:spcBef>
              <a:spcAft>
                <a:spcPts val="0"/>
              </a:spcAft>
              <a:buClr>
                <a:schemeClr val="hlink"/>
              </a:buClr>
              <a:buSzPts val="1200"/>
              <a:buChar char="■"/>
              <a:defRPr sz="1200"/>
            </a:lvl3pPr>
            <a:lvl4pPr indent="-304800" lvl="3" marL="1828800" rtl="0">
              <a:lnSpc>
                <a:spcPct val="115000"/>
              </a:lnSpc>
              <a:spcBef>
                <a:spcPts val="1600"/>
              </a:spcBef>
              <a:spcAft>
                <a:spcPts val="0"/>
              </a:spcAft>
              <a:buClr>
                <a:schemeClr val="hlink"/>
              </a:buClr>
              <a:buSzPts val="1200"/>
              <a:buChar char="●"/>
              <a:defRPr sz="1200"/>
            </a:lvl4pPr>
            <a:lvl5pPr indent="-304800" lvl="4" marL="2286000" rtl="0">
              <a:lnSpc>
                <a:spcPct val="115000"/>
              </a:lnSpc>
              <a:spcBef>
                <a:spcPts val="1600"/>
              </a:spcBef>
              <a:spcAft>
                <a:spcPts val="0"/>
              </a:spcAft>
              <a:buClr>
                <a:schemeClr val="hlink"/>
              </a:buClr>
              <a:buSzPts val="1200"/>
              <a:buChar char="○"/>
              <a:defRPr sz="1200"/>
            </a:lvl5pPr>
            <a:lvl6pPr indent="-304800" lvl="5" marL="2743200" rtl="0">
              <a:lnSpc>
                <a:spcPct val="115000"/>
              </a:lnSpc>
              <a:spcBef>
                <a:spcPts val="1600"/>
              </a:spcBef>
              <a:spcAft>
                <a:spcPts val="0"/>
              </a:spcAft>
              <a:buClr>
                <a:schemeClr val="hlink"/>
              </a:buClr>
              <a:buSzPts val="1200"/>
              <a:buChar char="■"/>
              <a:defRPr sz="1200"/>
            </a:lvl6pPr>
            <a:lvl7pPr indent="-304800" lvl="6" marL="3200400" rtl="0">
              <a:lnSpc>
                <a:spcPct val="115000"/>
              </a:lnSpc>
              <a:spcBef>
                <a:spcPts val="1600"/>
              </a:spcBef>
              <a:spcAft>
                <a:spcPts val="0"/>
              </a:spcAft>
              <a:buClr>
                <a:schemeClr val="hlink"/>
              </a:buClr>
              <a:buSzPts val="1200"/>
              <a:buChar char="●"/>
              <a:defRPr sz="1200"/>
            </a:lvl7pPr>
            <a:lvl8pPr indent="-304800" lvl="7" marL="3657600" rtl="0">
              <a:lnSpc>
                <a:spcPct val="115000"/>
              </a:lnSpc>
              <a:spcBef>
                <a:spcPts val="1600"/>
              </a:spcBef>
              <a:spcAft>
                <a:spcPts val="0"/>
              </a:spcAft>
              <a:buClr>
                <a:schemeClr val="hlink"/>
              </a:buClr>
              <a:buSzPts val="1200"/>
              <a:buChar char="○"/>
              <a:defRPr sz="1200"/>
            </a:lvl8pPr>
            <a:lvl9pPr indent="-304800" lvl="8" marL="4114800" rtl="0">
              <a:lnSpc>
                <a:spcPct val="115000"/>
              </a:lnSpc>
              <a:spcBef>
                <a:spcPts val="1600"/>
              </a:spcBef>
              <a:spcAft>
                <a:spcPts val="1600"/>
              </a:spcAft>
              <a:buClr>
                <a:schemeClr val="hlink"/>
              </a:buClr>
              <a:buSzPts val="1200"/>
              <a:buChar char="■"/>
              <a:defRPr sz="1200"/>
            </a:lvl9pPr>
          </a:lstStyle>
          <a:p/>
        </p:txBody>
      </p:sp>
      <p:sp>
        <p:nvSpPr>
          <p:cNvPr id="899" name="Google Shape;899;p11"/>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900" name="Google Shape;900;p11"/>
          <p:cNvCxnSpPr/>
          <p:nvPr/>
        </p:nvCxnSpPr>
        <p:spPr>
          <a:xfrm rot="10800000">
            <a:off x="8424000" y="1562775"/>
            <a:ext cx="733500" cy="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11"/>
          <p:cNvCxnSpPr/>
          <p:nvPr/>
        </p:nvCxnSpPr>
        <p:spPr>
          <a:xfrm rot="10800000">
            <a:off x="8439150" y="3589000"/>
            <a:ext cx="723900" cy="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1"/>
          <p:cNvCxnSpPr/>
          <p:nvPr/>
        </p:nvCxnSpPr>
        <p:spPr>
          <a:xfrm rot="10800000">
            <a:off x="8453400" y="2571750"/>
            <a:ext cx="695400" cy="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1"/>
          <p:cNvCxnSpPr/>
          <p:nvPr/>
        </p:nvCxnSpPr>
        <p:spPr>
          <a:xfrm>
            <a:off x="-35975" y="550550"/>
            <a:ext cx="9170400" cy="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1"/>
          <p:cNvCxnSpPr/>
          <p:nvPr/>
        </p:nvCxnSpPr>
        <p:spPr>
          <a:xfrm>
            <a:off x="-26975" y="4599425"/>
            <a:ext cx="9171000" cy="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1"/>
          <p:cNvCxnSpPr/>
          <p:nvPr/>
        </p:nvCxnSpPr>
        <p:spPr>
          <a:xfrm>
            <a:off x="-17975" y="1562775"/>
            <a:ext cx="732300" cy="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1"/>
          <p:cNvCxnSpPr/>
          <p:nvPr/>
        </p:nvCxnSpPr>
        <p:spPr>
          <a:xfrm>
            <a:off x="-9000" y="2574975"/>
            <a:ext cx="714000" cy="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1"/>
          <p:cNvCxnSpPr/>
          <p:nvPr/>
        </p:nvCxnSpPr>
        <p:spPr>
          <a:xfrm>
            <a:off x="-17975" y="3590800"/>
            <a:ext cx="741900" cy="0"/>
          </a:xfrm>
          <a:prstGeom prst="straightConnector1">
            <a:avLst/>
          </a:prstGeom>
          <a:noFill/>
          <a:ln cap="flat" cmpd="sng" w="9525">
            <a:solidFill>
              <a:schemeClr val="dk2"/>
            </a:solidFill>
            <a:prstDash val="solid"/>
            <a:round/>
            <a:headEnd len="med" w="med" type="none"/>
            <a:tailEnd len="med" w="med" type="none"/>
          </a:ln>
        </p:spPr>
      </p:cxnSp>
      <p:grpSp>
        <p:nvGrpSpPr>
          <p:cNvPr id="908" name="Google Shape;908;p11"/>
          <p:cNvGrpSpPr/>
          <p:nvPr/>
        </p:nvGrpSpPr>
        <p:grpSpPr>
          <a:xfrm>
            <a:off x="694175" y="1072350"/>
            <a:ext cx="56400" cy="4071154"/>
            <a:chOff x="694175" y="522350"/>
            <a:chExt cx="56400" cy="4071154"/>
          </a:xfrm>
        </p:grpSpPr>
        <p:grpSp>
          <p:nvGrpSpPr>
            <p:cNvPr id="909" name="Google Shape;909;p11"/>
            <p:cNvGrpSpPr/>
            <p:nvPr/>
          </p:nvGrpSpPr>
          <p:grpSpPr>
            <a:xfrm>
              <a:off x="694175" y="522350"/>
              <a:ext cx="56400" cy="2493700"/>
              <a:chOff x="8393425" y="522350"/>
              <a:chExt cx="56400" cy="2493700"/>
            </a:xfrm>
          </p:grpSpPr>
          <p:sp>
            <p:nvSpPr>
              <p:cNvPr id="910" name="Google Shape;910;p11"/>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1"/>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1"/>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1"/>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1"/>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11"/>
            <p:cNvSpPr/>
            <p:nvPr/>
          </p:nvSpPr>
          <p:spPr>
            <a:xfrm>
              <a:off x="694175" y="3043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
            <p:cNvSpPr/>
            <p:nvPr/>
          </p:nvSpPr>
          <p:spPr>
            <a:xfrm>
              <a:off x="694175" y="3121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
            <p:cNvSpPr/>
            <p:nvPr/>
          </p:nvSpPr>
          <p:spPr>
            <a:xfrm>
              <a:off x="694175" y="3200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1"/>
            <p:cNvSpPr/>
            <p:nvPr/>
          </p:nvSpPr>
          <p:spPr>
            <a:xfrm>
              <a:off x="694175" y="3279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1"/>
            <p:cNvSpPr/>
            <p:nvPr/>
          </p:nvSpPr>
          <p:spPr>
            <a:xfrm>
              <a:off x="694175" y="3357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1"/>
            <p:cNvSpPr/>
            <p:nvPr/>
          </p:nvSpPr>
          <p:spPr>
            <a:xfrm>
              <a:off x="694175" y="3436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1"/>
            <p:cNvSpPr/>
            <p:nvPr/>
          </p:nvSpPr>
          <p:spPr>
            <a:xfrm>
              <a:off x="694175" y="3515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1"/>
            <p:cNvSpPr/>
            <p:nvPr/>
          </p:nvSpPr>
          <p:spPr>
            <a:xfrm>
              <a:off x="694175" y="3593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1"/>
            <p:cNvSpPr/>
            <p:nvPr/>
          </p:nvSpPr>
          <p:spPr>
            <a:xfrm>
              <a:off x="694175" y="3672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
            <p:cNvSpPr/>
            <p:nvPr/>
          </p:nvSpPr>
          <p:spPr>
            <a:xfrm>
              <a:off x="694175" y="3750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1"/>
            <p:cNvSpPr/>
            <p:nvPr/>
          </p:nvSpPr>
          <p:spPr>
            <a:xfrm>
              <a:off x="694175" y="3829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1"/>
            <p:cNvSpPr/>
            <p:nvPr/>
          </p:nvSpPr>
          <p:spPr>
            <a:xfrm>
              <a:off x="694175" y="3908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1"/>
            <p:cNvSpPr/>
            <p:nvPr/>
          </p:nvSpPr>
          <p:spPr>
            <a:xfrm>
              <a:off x="694175" y="3986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1"/>
            <p:cNvSpPr/>
            <p:nvPr/>
          </p:nvSpPr>
          <p:spPr>
            <a:xfrm>
              <a:off x="694175" y="4065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1"/>
            <p:cNvSpPr/>
            <p:nvPr/>
          </p:nvSpPr>
          <p:spPr>
            <a:xfrm>
              <a:off x="694175" y="4143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1"/>
            <p:cNvSpPr/>
            <p:nvPr/>
          </p:nvSpPr>
          <p:spPr>
            <a:xfrm>
              <a:off x="694175" y="4222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1"/>
            <p:cNvSpPr/>
            <p:nvPr/>
          </p:nvSpPr>
          <p:spPr>
            <a:xfrm>
              <a:off x="694175" y="4301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1"/>
            <p:cNvSpPr/>
            <p:nvPr/>
          </p:nvSpPr>
          <p:spPr>
            <a:xfrm>
              <a:off x="694175" y="4379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1"/>
            <p:cNvSpPr/>
            <p:nvPr/>
          </p:nvSpPr>
          <p:spPr>
            <a:xfrm>
              <a:off x="694175" y="4458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1"/>
            <p:cNvSpPr/>
            <p:nvPr/>
          </p:nvSpPr>
          <p:spPr>
            <a:xfrm>
              <a:off x="694175" y="4537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1"/>
          <p:cNvGrpSpPr/>
          <p:nvPr/>
        </p:nvGrpSpPr>
        <p:grpSpPr>
          <a:xfrm>
            <a:off x="8393425" y="0"/>
            <a:ext cx="56400" cy="4071154"/>
            <a:chOff x="694175" y="522350"/>
            <a:chExt cx="56400" cy="4071154"/>
          </a:xfrm>
        </p:grpSpPr>
        <p:grpSp>
          <p:nvGrpSpPr>
            <p:cNvPr id="963" name="Google Shape;963;p11"/>
            <p:cNvGrpSpPr/>
            <p:nvPr/>
          </p:nvGrpSpPr>
          <p:grpSpPr>
            <a:xfrm>
              <a:off x="694175" y="522350"/>
              <a:ext cx="56400" cy="2493700"/>
              <a:chOff x="8393425" y="522350"/>
              <a:chExt cx="56400" cy="2493700"/>
            </a:xfrm>
          </p:grpSpPr>
          <p:sp>
            <p:nvSpPr>
              <p:cNvPr id="964" name="Google Shape;964;p11"/>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1"/>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1"/>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1"/>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1"/>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1"/>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1"/>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1"/>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1"/>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1"/>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1"/>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1"/>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1"/>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1"/>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1"/>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1"/>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1"/>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1"/>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1"/>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1"/>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1"/>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1"/>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1"/>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1"/>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1"/>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1"/>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1"/>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1"/>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1"/>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1"/>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1"/>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1"/>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11"/>
            <p:cNvSpPr/>
            <p:nvPr/>
          </p:nvSpPr>
          <p:spPr>
            <a:xfrm>
              <a:off x="694175" y="3043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1"/>
            <p:cNvSpPr/>
            <p:nvPr/>
          </p:nvSpPr>
          <p:spPr>
            <a:xfrm>
              <a:off x="694175" y="3121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1"/>
            <p:cNvSpPr/>
            <p:nvPr/>
          </p:nvSpPr>
          <p:spPr>
            <a:xfrm>
              <a:off x="694175" y="3200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1"/>
            <p:cNvSpPr/>
            <p:nvPr/>
          </p:nvSpPr>
          <p:spPr>
            <a:xfrm>
              <a:off x="694175" y="3279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1"/>
            <p:cNvSpPr/>
            <p:nvPr/>
          </p:nvSpPr>
          <p:spPr>
            <a:xfrm>
              <a:off x="694175" y="3357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1"/>
            <p:cNvSpPr/>
            <p:nvPr/>
          </p:nvSpPr>
          <p:spPr>
            <a:xfrm>
              <a:off x="694175" y="3436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1"/>
            <p:cNvSpPr/>
            <p:nvPr/>
          </p:nvSpPr>
          <p:spPr>
            <a:xfrm>
              <a:off x="694175" y="3515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1"/>
            <p:cNvSpPr/>
            <p:nvPr/>
          </p:nvSpPr>
          <p:spPr>
            <a:xfrm>
              <a:off x="694175" y="3593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1"/>
            <p:cNvSpPr/>
            <p:nvPr/>
          </p:nvSpPr>
          <p:spPr>
            <a:xfrm>
              <a:off x="694175" y="3672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1"/>
            <p:cNvSpPr/>
            <p:nvPr/>
          </p:nvSpPr>
          <p:spPr>
            <a:xfrm>
              <a:off x="694175" y="3750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1"/>
            <p:cNvSpPr/>
            <p:nvPr/>
          </p:nvSpPr>
          <p:spPr>
            <a:xfrm>
              <a:off x="694175" y="3829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1"/>
            <p:cNvSpPr/>
            <p:nvPr/>
          </p:nvSpPr>
          <p:spPr>
            <a:xfrm>
              <a:off x="694175" y="3908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1"/>
            <p:cNvSpPr/>
            <p:nvPr/>
          </p:nvSpPr>
          <p:spPr>
            <a:xfrm>
              <a:off x="694175" y="3986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1"/>
            <p:cNvSpPr/>
            <p:nvPr/>
          </p:nvSpPr>
          <p:spPr>
            <a:xfrm>
              <a:off x="694175" y="4065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1"/>
            <p:cNvSpPr/>
            <p:nvPr/>
          </p:nvSpPr>
          <p:spPr>
            <a:xfrm>
              <a:off x="694175" y="4143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1"/>
            <p:cNvSpPr/>
            <p:nvPr/>
          </p:nvSpPr>
          <p:spPr>
            <a:xfrm>
              <a:off x="694175" y="4222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1"/>
            <p:cNvSpPr/>
            <p:nvPr/>
          </p:nvSpPr>
          <p:spPr>
            <a:xfrm>
              <a:off x="694175" y="4301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1"/>
            <p:cNvSpPr/>
            <p:nvPr/>
          </p:nvSpPr>
          <p:spPr>
            <a:xfrm>
              <a:off x="694175" y="4379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1"/>
            <p:cNvSpPr/>
            <p:nvPr/>
          </p:nvSpPr>
          <p:spPr>
            <a:xfrm>
              <a:off x="694175" y="4458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1"/>
            <p:cNvSpPr/>
            <p:nvPr/>
          </p:nvSpPr>
          <p:spPr>
            <a:xfrm>
              <a:off x="694175" y="4537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1"/>
          <p:cNvGrpSpPr/>
          <p:nvPr/>
        </p:nvGrpSpPr>
        <p:grpSpPr>
          <a:xfrm rot="-2700000">
            <a:off x="-159867" y="-16082"/>
            <a:ext cx="986291" cy="986316"/>
            <a:chOff x="3125050" y="1151500"/>
            <a:chExt cx="986300" cy="986325"/>
          </a:xfrm>
        </p:grpSpPr>
        <p:sp>
          <p:nvSpPr>
            <p:cNvPr id="1017" name="Google Shape;1017;p11"/>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1"/>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1"/>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11"/>
          <p:cNvSpPr/>
          <p:nvPr/>
        </p:nvSpPr>
        <p:spPr>
          <a:xfrm>
            <a:off x="180975" y="257498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1"/>
          <p:cNvSpPr/>
          <p:nvPr/>
        </p:nvSpPr>
        <p:spPr>
          <a:xfrm>
            <a:off x="8638450" y="2575009"/>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11"/>
          <p:cNvGrpSpPr/>
          <p:nvPr/>
        </p:nvGrpSpPr>
        <p:grpSpPr>
          <a:xfrm rot="-2700000">
            <a:off x="8307958" y="57393"/>
            <a:ext cx="986291" cy="986316"/>
            <a:chOff x="3125050" y="1151500"/>
            <a:chExt cx="986300" cy="986325"/>
          </a:xfrm>
        </p:grpSpPr>
        <p:sp>
          <p:nvSpPr>
            <p:cNvPr id="1023" name="Google Shape;1023;p11"/>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1"/>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6" name="Google Shape;1026;p11"/>
          <p:cNvCxnSpPr/>
          <p:nvPr/>
        </p:nvCxnSpPr>
        <p:spPr>
          <a:xfrm>
            <a:off x="3191025" y="4594750"/>
            <a:ext cx="0" cy="576300"/>
          </a:xfrm>
          <a:prstGeom prst="straightConnector1">
            <a:avLst/>
          </a:prstGeom>
          <a:noFill/>
          <a:ln cap="flat" cmpd="sng" w="38100">
            <a:solidFill>
              <a:schemeClr val="dk2"/>
            </a:solidFill>
            <a:prstDash val="solid"/>
            <a:round/>
            <a:headEnd len="med" w="med" type="none"/>
            <a:tailEnd len="med" w="med" type="none"/>
          </a:ln>
        </p:spPr>
      </p:cxnSp>
      <p:cxnSp>
        <p:nvCxnSpPr>
          <p:cNvPr id="1027" name="Google Shape;1027;p11"/>
          <p:cNvCxnSpPr/>
          <p:nvPr/>
        </p:nvCxnSpPr>
        <p:spPr>
          <a:xfrm rot="10800000">
            <a:off x="6382075" y="-32800"/>
            <a:ext cx="0" cy="58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_1">
    <p:spTree>
      <p:nvGrpSpPr>
        <p:cNvPr id="1028" name="Shape 1028"/>
        <p:cNvGrpSpPr/>
        <p:nvPr/>
      </p:nvGrpSpPr>
      <p:grpSpPr>
        <a:xfrm>
          <a:off x="0" y="0"/>
          <a:ext cx="0" cy="0"/>
          <a:chOff x="0" y="0"/>
          <a:chExt cx="0" cy="0"/>
        </a:xfrm>
      </p:grpSpPr>
      <p:sp>
        <p:nvSpPr>
          <p:cNvPr id="1029" name="Google Shape;1029;p12"/>
          <p:cNvSpPr txBox="1"/>
          <p:nvPr>
            <p:ph idx="1" type="subTitle"/>
          </p:nvPr>
        </p:nvSpPr>
        <p:spPr>
          <a:xfrm>
            <a:off x="4755388" y="2526300"/>
            <a:ext cx="3357000" cy="72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30" name="Google Shape;1030;p12"/>
          <p:cNvSpPr txBox="1"/>
          <p:nvPr>
            <p:ph idx="2" type="subTitle"/>
          </p:nvPr>
        </p:nvSpPr>
        <p:spPr>
          <a:xfrm>
            <a:off x="4755388" y="1888500"/>
            <a:ext cx="3357000" cy="63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100"/>
              <a:buFont typeface="Zen Dots"/>
              <a:buNone/>
              <a:defRPr sz="3100">
                <a:solidFill>
                  <a:schemeClr val="dk1"/>
                </a:solidFill>
                <a:latin typeface="Dela Gothic One"/>
                <a:ea typeface="Dela Gothic One"/>
                <a:cs typeface="Dela Gothic One"/>
                <a:sym typeface="Dela Gothic One"/>
              </a:defRPr>
            </a:lvl1pPr>
            <a:lvl2pPr lvl="1" rtl="0" algn="ctr">
              <a:lnSpc>
                <a:spcPct val="100000"/>
              </a:lnSpc>
              <a:spcBef>
                <a:spcPts val="1600"/>
              </a:spcBef>
              <a:spcAft>
                <a:spcPts val="0"/>
              </a:spcAft>
              <a:buClr>
                <a:schemeClr val="dk1"/>
              </a:buClr>
              <a:buSzPts val="3100"/>
              <a:buFont typeface="Zen Dots"/>
              <a:buNone/>
              <a:defRPr sz="3100">
                <a:solidFill>
                  <a:schemeClr val="dk1"/>
                </a:solidFill>
                <a:latin typeface="Zen Dots"/>
                <a:ea typeface="Zen Dots"/>
                <a:cs typeface="Zen Dots"/>
                <a:sym typeface="Zen Dots"/>
              </a:defRPr>
            </a:lvl2pPr>
            <a:lvl3pPr lvl="2" rtl="0" algn="ctr">
              <a:lnSpc>
                <a:spcPct val="100000"/>
              </a:lnSpc>
              <a:spcBef>
                <a:spcPts val="1600"/>
              </a:spcBef>
              <a:spcAft>
                <a:spcPts val="0"/>
              </a:spcAft>
              <a:buClr>
                <a:schemeClr val="dk1"/>
              </a:buClr>
              <a:buSzPts val="3100"/>
              <a:buFont typeface="Zen Dots"/>
              <a:buNone/>
              <a:defRPr sz="3100">
                <a:solidFill>
                  <a:schemeClr val="dk1"/>
                </a:solidFill>
                <a:latin typeface="Zen Dots"/>
                <a:ea typeface="Zen Dots"/>
                <a:cs typeface="Zen Dots"/>
                <a:sym typeface="Zen Dots"/>
              </a:defRPr>
            </a:lvl3pPr>
            <a:lvl4pPr lvl="3" rtl="0" algn="ctr">
              <a:lnSpc>
                <a:spcPct val="100000"/>
              </a:lnSpc>
              <a:spcBef>
                <a:spcPts val="1600"/>
              </a:spcBef>
              <a:spcAft>
                <a:spcPts val="0"/>
              </a:spcAft>
              <a:buClr>
                <a:schemeClr val="dk1"/>
              </a:buClr>
              <a:buSzPts val="3100"/>
              <a:buFont typeface="Zen Dots"/>
              <a:buNone/>
              <a:defRPr sz="3100">
                <a:solidFill>
                  <a:schemeClr val="dk1"/>
                </a:solidFill>
                <a:latin typeface="Zen Dots"/>
                <a:ea typeface="Zen Dots"/>
                <a:cs typeface="Zen Dots"/>
                <a:sym typeface="Zen Dots"/>
              </a:defRPr>
            </a:lvl4pPr>
            <a:lvl5pPr lvl="4" rtl="0" algn="ctr">
              <a:lnSpc>
                <a:spcPct val="100000"/>
              </a:lnSpc>
              <a:spcBef>
                <a:spcPts val="1600"/>
              </a:spcBef>
              <a:spcAft>
                <a:spcPts val="0"/>
              </a:spcAft>
              <a:buClr>
                <a:schemeClr val="dk1"/>
              </a:buClr>
              <a:buSzPts val="3100"/>
              <a:buFont typeface="Zen Dots"/>
              <a:buNone/>
              <a:defRPr sz="3100">
                <a:solidFill>
                  <a:schemeClr val="dk1"/>
                </a:solidFill>
                <a:latin typeface="Zen Dots"/>
                <a:ea typeface="Zen Dots"/>
                <a:cs typeface="Zen Dots"/>
                <a:sym typeface="Zen Dots"/>
              </a:defRPr>
            </a:lvl5pPr>
            <a:lvl6pPr lvl="5" rtl="0" algn="ctr">
              <a:lnSpc>
                <a:spcPct val="100000"/>
              </a:lnSpc>
              <a:spcBef>
                <a:spcPts val="1600"/>
              </a:spcBef>
              <a:spcAft>
                <a:spcPts val="0"/>
              </a:spcAft>
              <a:buClr>
                <a:schemeClr val="dk1"/>
              </a:buClr>
              <a:buSzPts val="3100"/>
              <a:buFont typeface="Zen Dots"/>
              <a:buNone/>
              <a:defRPr sz="3100">
                <a:solidFill>
                  <a:schemeClr val="dk1"/>
                </a:solidFill>
                <a:latin typeface="Zen Dots"/>
                <a:ea typeface="Zen Dots"/>
                <a:cs typeface="Zen Dots"/>
                <a:sym typeface="Zen Dots"/>
              </a:defRPr>
            </a:lvl6pPr>
            <a:lvl7pPr lvl="6" rtl="0" algn="ctr">
              <a:lnSpc>
                <a:spcPct val="100000"/>
              </a:lnSpc>
              <a:spcBef>
                <a:spcPts val="1600"/>
              </a:spcBef>
              <a:spcAft>
                <a:spcPts val="0"/>
              </a:spcAft>
              <a:buClr>
                <a:schemeClr val="dk1"/>
              </a:buClr>
              <a:buSzPts val="3100"/>
              <a:buFont typeface="Zen Dots"/>
              <a:buNone/>
              <a:defRPr sz="3100">
                <a:solidFill>
                  <a:schemeClr val="dk1"/>
                </a:solidFill>
                <a:latin typeface="Zen Dots"/>
                <a:ea typeface="Zen Dots"/>
                <a:cs typeface="Zen Dots"/>
                <a:sym typeface="Zen Dots"/>
              </a:defRPr>
            </a:lvl7pPr>
            <a:lvl8pPr lvl="7" rtl="0" algn="ctr">
              <a:lnSpc>
                <a:spcPct val="100000"/>
              </a:lnSpc>
              <a:spcBef>
                <a:spcPts val="1600"/>
              </a:spcBef>
              <a:spcAft>
                <a:spcPts val="0"/>
              </a:spcAft>
              <a:buClr>
                <a:schemeClr val="dk1"/>
              </a:buClr>
              <a:buSzPts val="3100"/>
              <a:buFont typeface="Zen Dots"/>
              <a:buNone/>
              <a:defRPr sz="3100">
                <a:solidFill>
                  <a:schemeClr val="dk1"/>
                </a:solidFill>
                <a:latin typeface="Zen Dots"/>
                <a:ea typeface="Zen Dots"/>
                <a:cs typeface="Zen Dots"/>
                <a:sym typeface="Zen Dots"/>
              </a:defRPr>
            </a:lvl8pPr>
            <a:lvl9pPr lvl="8" rtl="0" algn="ctr">
              <a:lnSpc>
                <a:spcPct val="100000"/>
              </a:lnSpc>
              <a:spcBef>
                <a:spcPts val="1600"/>
              </a:spcBef>
              <a:spcAft>
                <a:spcPts val="1600"/>
              </a:spcAft>
              <a:buClr>
                <a:schemeClr val="dk1"/>
              </a:buClr>
              <a:buSzPts val="3100"/>
              <a:buFont typeface="Zen Dots"/>
              <a:buNone/>
              <a:defRPr sz="3100">
                <a:solidFill>
                  <a:schemeClr val="dk1"/>
                </a:solidFill>
                <a:latin typeface="Zen Dots"/>
                <a:ea typeface="Zen Dots"/>
                <a:cs typeface="Zen Dots"/>
                <a:sym typeface="Zen Dots"/>
              </a:defRPr>
            </a:lvl9pPr>
          </a:lstStyle>
          <a:p/>
        </p:txBody>
      </p:sp>
      <p:cxnSp>
        <p:nvCxnSpPr>
          <p:cNvPr id="1031" name="Google Shape;1031;p12"/>
          <p:cNvCxnSpPr/>
          <p:nvPr/>
        </p:nvCxnSpPr>
        <p:spPr>
          <a:xfrm flipH="1">
            <a:off x="8393425" y="1558263"/>
            <a:ext cx="756900" cy="9000"/>
          </a:xfrm>
          <a:prstGeom prst="straightConnector1">
            <a:avLst/>
          </a:prstGeom>
          <a:noFill/>
          <a:ln cap="flat" cmpd="sng" w="9525">
            <a:solidFill>
              <a:schemeClr val="dk2"/>
            </a:solidFill>
            <a:prstDash val="solid"/>
            <a:round/>
            <a:headEnd len="med" w="med" type="none"/>
            <a:tailEnd len="med" w="med" type="none"/>
          </a:ln>
        </p:spPr>
      </p:cxnSp>
      <p:cxnSp>
        <p:nvCxnSpPr>
          <p:cNvPr id="1032" name="Google Shape;1032;p12"/>
          <p:cNvCxnSpPr/>
          <p:nvPr/>
        </p:nvCxnSpPr>
        <p:spPr>
          <a:xfrm rot="10800000">
            <a:off x="8444875" y="3587200"/>
            <a:ext cx="730500" cy="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12"/>
          <p:cNvCxnSpPr/>
          <p:nvPr/>
        </p:nvCxnSpPr>
        <p:spPr>
          <a:xfrm rot="10800000">
            <a:off x="8452975" y="2574975"/>
            <a:ext cx="714300" cy="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2"/>
          <p:cNvCxnSpPr/>
          <p:nvPr/>
        </p:nvCxnSpPr>
        <p:spPr>
          <a:xfrm>
            <a:off x="-26975" y="550550"/>
            <a:ext cx="9190200" cy="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2"/>
          <p:cNvCxnSpPr/>
          <p:nvPr/>
        </p:nvCxnSpPr>
        <p:spPr>
          <a:xfrm>
            <a:off x="-26975" y="4599425"/>
            <a:ext cx="9171000" cy="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12"/>
          <p:cNvCxnSpPr/>
          <p:nvPr/>
        </p:nvCxnSpPr>
        <p:spPr>
          <a:xfrm>
            <a:off x="-17975" y="1562775"/>
            <a:ext cx="738600" cy="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12"/>
          <p:cNvCxnSpPr/>
          <p:nvPr/>
        </p:nvCxnSpPr>
        <p:spPr>
          <a:xfrm>
            <a:off x="-17975" y="2574975"/>
            <a:ext cx="738600" cy="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2"/>
          <p:cNvCxnSpPr/>
          <p:nvPr/>
        </p:nvCxnSpPr>
        <p:spPr>
          <a:xfrm>
            <a:off x="-34400" y="3587200"/>
            <a:ext cx="774900" cy="0"/>
          </a:xfrm>
          <a:prstGeom prst="straightConnector1">
            <a:avLst/>
          </a:prstGeom>
          <a:noFill/>
          <a:ln cap="flat" cmpd="sng" w="9525">
            <a:solidFill>
              <a:schemeClr val="dk2"/>
            </a:solidFill>
            <a:prstDash val="solid"/>
            <a:round/>
            <a:headEnd len="med" w="med" type="none"/>
            <a:tailEnd len="med" w="med" type="none"/>
          </a:ln>
        </p:spPr>
      </p:cxnSp>
      <p:sp>
        <p:nvSpPr>
          <p:cNvPr id="1039" name="Google Shape;1039;p12"/>
          <p:cNvSpPr/>
          <p:nvPr/>
        </p:nvSpPr>
        <p:spPr>
          <a:xfrm>
            <a:off x="4419700" y="468947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2"/>
          <p:cNvSpPr/>
          <p:nvPr/>
        </p:nvSpPr>
        <p:spPr>
          <a:xfrm>
            <a:off x="4419700" y="10262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1" name="Google Shape;1041;p12"/>
          <p:cNvGrpSpPr/>
          <p:nvPr/>
        </p:nvGrpSpPr>
        <p:grpSpPr>
          <a:xfrm rot="-2700000">
            <a:off x="-167892" y="3404543"/>
            <a:ext cx="986291" cy="986316"/>
            <a:chOff x="3125050" y="1151500"/>
            <a:chExt cx="986300" cy="986325"/>
          </a:xfrm>
        </p:grpSpPr>
        <p:sp>
          <p:nvSpPr>
            <p:cNvPr id="1042" name="Google Shape;1042;p1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5" name="Google Shape;1045;p12"/>
          <p:cNvCxnSpPr/>
          <p:nvPr/>
        </p:nvCxnSpPr>
        <p:spPr>
          <a:xfrm>
            <a:off x="3492075" y="-13750"/>
            <a:ext cx="0" cy="567600"/>
          </a:xfrm>
          <a:prstGeom prst="straightConnector1">
            <a:avLst/>
          </a:prstGeom>
          <a:noFill/>
          <a:ln cap="flat" cmpd="sng" w="38100">
            <a:solidFill>
              <a:schemeClr val="dk2"/>
            </a:solidFill>
            <a:prstDash val="solid"/>
            <a:round/>
            <a:headEnd len="med" w="med" type="none"/>
            <a:tailEnd len="med" w="med" type="none"/>
          </a:ln>
        </p:spPr>
      </p:cxnSp>
      <p:cxnSp>
        <p:nvCxnSpPr>
          <p:cNvPr id="1046" name="Google Shape;1046;p12"/>
          <p:cNvCxnSpPr/>
          <p:nvPr/>
        </p:nvCxnSpPr>
        <p:spPr>
          <a:xfrm>
            <a:off x="5668175" y="4594748"/>
            <a:ext cx="0" cy="602100"/>
          </a:xfrm>
          <a:prstGeom prst="straightConnector1">
            <a:avLst/>
          </a:prstGeom>
          <a:noFill/>
          <a:ln cap="flat" cmpd="sng" w="38100">
            <a:solidFill>
              <a:schemeClr val="dk2"/>
            </a:solidFill>
            <a:prstDash val="solid"/>
            <a:round/>
            <a:headEnd len="med" w="med" type="none"/>
            <a:tailEnd len="med" w="med" type="none"/>
          </a:ln>
        </p:spPr>
      </p:cxnSp>
      <p:sp>
        <p:nvSpPr>
          <p:cNvPr id="1047" name="Google Shape;1047;p12"/>
          <p:cNvSpPr/>
          <p:nvPr/>
        </p:nvSpPr>
        <p:spPr>
          <a:xfrm>
            <a:off x="172950" y="553849"/>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2"/>
          <p:cNvSpPr/>
          <p:nvPr/>
        </p:nvSpPr>
        <p:spPr>
          <a:xfrm>
            <a:off x="8642675" y="4290149"/>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12"/>
          <p:cNvGrpSpPr/>
          <p:nvPr/>
        </p:nvGrpSpPr>
        <p:grpSpPr>
          <a:xfrm rot="-2700000">
            <a:off x="8222383" y="866293"/>
            <a:ext cx="986291" cy="986316"/>
            <a:chOff x="3125050" y="1151500"/>
            <a:chExt cx="986300" cy="986325"/>
          </a:xfrm>
        </p:grpSpPr>
        <p:sp>
          <p:nvSpPr>
            <p:cNvPr id="1050" name="Google Shape;1050;p1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1053" name="Shape 1053"/>
        <p:cNvGrpSpPr/>
        <p:nvPr/>
      </p:nvGrpSpPr>
      <p:grpSpPr>
        <a:xfrm>
          <a:off x="0" y="0"/>
          <a:ext cx="0" cy="0"/>
          <a:chOff x="0" y="0"/>
          <a:chExt cx="0" cy="0"/>
        </a:xfrm>
      </p:grpSpPr>
      <p:sp>
        <p:nvSpPr>
          <p:cNvPr id="1054" name="Google Shape;1054;p13"/>
          <p:cNvSpPr txBox="1"/>
          <p:nvPr>
            <p:ph idx="1" type="body"/>
          </p:nvPr>
        </p:nvSpPr>
        <p:spPr>
          <a:xfrm>
            <a:off x="720000" y="1174000"/>
            <a:ext cx="7704000" cy="12033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a:lvl1pPr>
            <a:lvl2pPr indent="-304800" lvl="1" marL="914400" rtl="0">
              <a:lnSpc>
                <a:spcPct val="115000"/>
              </a:lnSpc>
              <a:spcBef>
                <a:spcPts val="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055" name="Google Shape;1055;p13"/>
          <p:cNvSpPr txBox="1"/>
          <p:nvPr>
            <p:ph type="title"/>
          </p:nvPr>
        </p:nvSpPr>
        <p:spPr>
          <a:xfrm>
            <a:off x="720000" y="5395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1056" name="Google Shape;1056;p13"/>
          <p:cNvCxnSpPr/>
          <p:nvPr/>
        </p:nvCxnSpPr>
        <p:spPr>
          <a:xfrm rot="10800000">
            <a:off x="8424000" y="1562775"/>
            <a:ext cx="733500" cy="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3"/>
          <p:cNvCxnSpPr/>
          <p:nvPr/>
        </p:nvCxnSpPr>
        <p:spPr>
          <a:xfrm rot="10800000">
            <a:off x="8439150" y="3589000"/>
            <a:ext cx="723900" cy="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3"/>
          <p:cNvCxnSpPr/>
          <p:nvPr/>
        </p:nvCxnSpPr>
        <p:spPr>
          <a:xfrm rot="10800000">
            <a:off x="8453400" y="2571750"/>
            <a:ext cx="695400" cy="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3"/>
          <p:cNvCxnSpPr/>
          <p:nvPr/>
        </p:nvCxnSpPr>
        <p:spPr>
          <a:xfrm>
            <a:off x="-35975" y="550550"/>
            <a:ext cx="9170400" cy="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13"/>
          <p:cNvCxnSpPr/>
          <p:nvPr/>
        </p:nvCxnSpPr>
        <p:spPr>
          <a:xfrm>
            <a:off x="-26975" y="4599425"/>
            <a:ext cx="9171000" cy="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13"/>
          <p:cNvCxnSpPr/>
          <p:nvPr/>
        </p:nvCxnSpPr>
        <p:spPr>
          <a:xfrm>
            <a:off x="-17975" y="1562775"/>
            <a:ext cx="732300" cy="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3"/>
          <p:cNvCxnSpPr/>
          <p:nvPr/>
        </p:nvCxnSpPr>
        <p:spPr>
          <a:xfrm>
            <a:off x="-9000" y="2574975"/>
            <a:ext cx="714000" cy="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3"/>
          <p:cNvCxnSpPr/>
          <p:nvPr/>
        </p:nvCxnSpPr>
        <p:spPr>
          <a:xfrm>
            <a:off x="-17975" y="3590800"/>
            <a:ext cx="741900" cy="0"/>
          </a:xfrm>
          <a:prstGeom prst="straightConnector1">
            <a:avLst/>
          </a:prstGeom>
          <a:noFill/>
          <a:ln cap="flat" cmpd="sng" w="9525">
            <a:solidFill>
              <a:schemeClr val="dk2"/>
            </a:solidFill>
            <a:prstDash val="solid"/>
            <a:round/>
            <a:headEnd len="med" w="med" type="none"/>
            <a:tailEnd len="med" w="med" type="none"/>
          </a:ln>
        </p:spPr>
      </p:cxnSp>
      <p:grpSp>
        <p:nvGrpSpPr>
          <p:cNvPr id="1064" name="Google Shape;1064;p13"/>
          <p:cNvGrpSpPr/>
          <p:nvPr/>
        </p:nvGrpSpPr>
        <p:grpSpPr>
          <a:xfrm>
            <a:off x="694175" y="522350"/>
            <a:ext cx="56400" cy="4071154"/>
            <a:chOff x="694175" y="522350"/>
            <a:chExt cx="56400" cy="4071154"/>
          </a:xfrm>
        </p:grpSpPr>
        <p:grpSp>
          <p:nvGrpSpPr>
            <p:cNvPr id="1065" name="Google Shape;1065;p13"/>
            <p:cNvGrpSpPr/>
            <p:nvPr/>
          </p:nvGrpSpPr>
          <p:grpSpPr>
            <a:xfrm>
              <a:off x="694175" y="522350"/>
              <a:ext cx="56400" cy="2493700"/>
              <a:chOff x="8393425" y="522350"/>
              <a:chExt cx="56400" cy="2493700"/>
            </a:xfrm>
          </p:grpSpPr>
          <p:sp>
            <p:nvSpPr>
              <p:cNvPr id="1066" name="Google Shape;1066;p13"/>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3"/>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3"/>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3"/>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3"/>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3"/>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3"/>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3"/>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3"/>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3"/>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3"/>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3"/>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3"/>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3"/>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3"/>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3"/>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3"/>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3"/>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3"/>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3"/>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3"/>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3"/>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3"/>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3"/>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13"/>
            <p:cNvSpPr/>
            <p:nvPr/>
          </p:nvSpPr>
          <p:spPr>
            <a:xfrm>
              <a:off x="694175" y="3043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3"/>
            <p:cNvSpPr/>
            <p:nvPr/>
          </p:nvSpPr>
          <p:spPr>
            <a:xfrm>
              <a:off x="694175" y="3121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3"/>
            <p:cNvSpPr/>
            <p:nvPr/>
          </p:nvSpPr>
          <p:spPr>
            <a:xfrm>
              <a:off x="694175" y="3200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3"/>
            <p:cNvSpPr/>
            <p:nvPr/>
          </p:nvSpPr>
          <p:spPr>
            <a:xfrm>
              <a:off x="694175" y="3279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3"/>
            <p:cNvSpPr/>
            <p:nvPr/>
          </p:nvSpPr>
          <p:spPr>
            <a:xfrm>
              <a:off x="694175" y="3357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3"/>
            <p:cNvSpPr/>
            <p:nvPr/>
          </p:nvSpPr>
          <p:spPr>
            <a:xfrm>
              <a:off x="694175" y="3436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3"/>
            <p:cNvSpPr/>
            <p:nvPr/>
          </p:nvSpPr>
          <p:spPr>
            <a:xfrm>
              <a:off x="694175" y="3515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3"/>
            <p:cNvSpPr/>
            <p:nvPr/>
          </p:nvSpPr>
          <p:spPr>
            <a:xfrm>
              <a:off x="694175" y="3593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3"/>
            <p:cNvSpPr/>
            <p:nvPr/>
          </p:nvSpPr>
          <p:spPr>
            <a:xfrm>
              <a:off x="694175" y="3672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3"/>
            <p:cNvSpPr/>
            <p:nvPr/>
          </p:nvSpPr>
          <p:spPr>
            <a:xfrm>
              <a:off x="694175" y="3750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3"/>
            <p:cNvSpPr/>
            <p:nvPr/>
          </p:nvSpPr>
          <p:spPr>
            <a:xfrm>
              <a:off x="694175" y="3829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3"/>
            <p:cNvSpPr/>
            <p:nvPr/>
          </p:nvSpPr>
          <p:spPr>
            <a:xfrm>
              <a:off x="694175" y="3908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3"/>
            <p:cNvSpPr/>
            <p:nvPr/>
          </p:nvSpPr>
          <p:spPr>
            <a:xfrm>
              <a:off x="694175" y="3986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3"/>
            <p:cNvSpPr/>
            <p:nvPr/>
          </p:nvSpPr>
          <p:spPr>
            <a:xfrm>
              <a:off x="694175" y="4065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3"/>
            <p:cNvSpPr/>
            <p:nvPr/>
          </p:nvSpPr>
          <p:spPr>
            <a:xfrm>
              <a:off x="694175" y="4143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3"/>
            <p:cNvSpPr/>
            <p:nvPr/>
          </p:nvSpPr>
          <p:spPr>
            <a:xfrm>
              <a:off x="694175" y="4222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3"/>
            <p:cNvSpPr/>
            <p:nvPr/>
          </p:nvSpPr>
          <p:spPr>
            <a:xfrm>
              <a:off x="694175" y="4301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3"/>
            <p:cNvSpPr/>
            <p:nvPr/>
          </p:nvSpPr>
          <p:spPr>
            <a:xfrm>
              <a:off x="694175" y="4379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3"/>
            <p:cNvSpPr/>
            <p:nvPr/>
          </p:nvSpPr>
          <p:spPr>
            <a:xfrm>
              <a:off x="694175" y="4458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3"/>
            <p:cNvSpPr/>
            <p:nvPr/>
          </p:nvSpPr>
          <p:spPr>
            <a:xfrm>
              <a:off x="694175" y="4537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13"/>
          <p:cNvGrpSpPr/>
          <p:nvPr/>
        </p:nvGrpSpPr>
        <p:grpSpPr>
          <a:xfrm>
            <a:off x="8393425" y="539400"/>
            <a:ext cx="56400" cy="4071154"/>
            <a:chOff x="694175" y="522350"/>
            <a:chExt cx="56400" cy="4071154"/>
          </a:xfrm>
        </p:grpSpPr>
        <p:grpSp>
          <p:nvGrpSpPr>
            <p:cNvPr id="1119" name="Google Shape;1119;p13"/>
            <p:cNvGrpSpPr/>
            <p:nvPr/>
          </p:nvGrpSpPr>
          <p:grpSpPr>
            <a:xfrm>
              <a:off x="694175" y="522350"/>
              <a:ext cx="56400" cy="2493700"/>
              <a:chOff x="8393425" y="522350"/>
              <a:chExt cx="56400" cy="2493700"/>
            </a:xfrm>
          </p:grpSpPr>
          <p:sp>
            <p:nvSpPr>
              <p:cNvPr id="1120" name="Google Shape;1120;p13"/>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3"/>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3"/>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3"/>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3"/>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3"/>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3"/>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3"/>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3"/>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3"/>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3"/>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3"/>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3"/>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3"/>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3"/>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3"/>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3"/>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3"/>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3"/>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3"/>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3"/>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3"/>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3"/>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3"/>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3"/>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3"/>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3"/>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3"/>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3"/>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3"/>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3"/>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13"/>
            <p:cNvSpPr/>
            <p:nvPr/>
          </p:nvSpPr>
          <p:spPr>
            <a:xfrm>
              <a:off x="694175" y="3043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3"/>
            <p:cNvSpPr/>
            <p:nvPr/>
          </p:nvSpPr>
          <p:spPr>
            <a:xfrm>
              <a:off x="694175" y="3121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3"/>
            <p:cNvSpPr/>
            <p:nvPr/>
          </p:nvSpPr>
          <p:spPr>
            <a:xfrm>
              <a:off x="694175" y="3200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3"/>
            <p:cNvSpPr/>
            <p:nvPr/>
          </p:nvSpPr>
          <p:spPr>
            <a:xfrm>
              <a:off x="694175" y="3279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
            <p:cNvSpPr/>
            <p:nvPr/>
          </p:nvSpPr>
          <p:spPr>
            <a:xfrm>
              <a:off x="694175" y="3357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3"/>
            <p:cNvSpPr/>
            <p:nvPr/>
          </p:nvSpPr>
          <p:spPr>
            <a:xfrm>
              <a:off x="694175" y="3436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3"/>
            <p:cNvSpPr/>
            <p:nvPr/>
          </p:nvSpPr>
          <p:spPr>
            <a:xfrm>
              <a:off x="694175" y="3515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3"/>
            <p:cNvSpPr/>
            <p:nvPr/>
          </p:nvSpPr>
          <p:spPr>
            <a:xfrm>
              <a:off x="694175" y="3593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
            <p:cNvSpPr/>
            <p:nvPr/>
          </p:nvSpPr>
          <p:spPr>
            <a:xfrm>
              <a:off x="694175" y="3672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3"/>
            <p:cNvSpPr/>
            <p:nvPr/>
          </p:nvSpPr>
          <p:spPr>
            <a:xfrm>
              <a:off x="694175" y="3750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3"/>
            <p:cNvSpPr/>
            <p:nvPr/>
          </p:nvSpPr>
          <p:spPr>
            <a:xfrm>
              <a:off x="694175" y="3829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3"/>
            <p:cNvSpPr/>
            <p:nvPr/>
          </p:nvSpPr>
          <p:spPr>
            <a:xfrm>
              <a:off x="694175" y="3908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
            <p:cNvSpPr/>
            <p:nvPr/>
          </p:nvSpPr>
          <p:spPr>
            <a:xfrm>
              <a:off x="694175" y="3986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
            <p:cNvSpPr/>
            <p:nvPr/>
          </p:nvSpPr>
          <p:spPr>
            <a:xfrm>
              <a:off x="694175" y="4065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
            <p:cNvSpPr/>
            <p:nvPr/>
          </p:nvSpPr>
          <p:spPr>
            <a:xfrm>
              <a:off x="694175" y="4143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
            <p:cNvSpPr/>
            <p:nvPr/>
          </p:nvSpPr>
          <p:spPr>
            <a:xfrm>
              <a:off x="694175" y="4222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
            <p:cNvSpPr/>
            <p:nvPr/>
          </p:nvSpPr>
          <p:spPr>
            <a:xfrm>
              <a:off x="694175" y="4301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3"/>
            <p:cNvSpPr/>
            <p:nvPr/>
          </p:nvSpPr>
          <p:spPr>
            <a:xfrm>
              <a:off x="694175" y="4379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3"/>
            <p:cNvSpPr/>
            <p:nvPr/>
          </p:nvSpPr>
          <p:spPr>
            <a:xfrm>
              <a:off x="694175" y="4458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3"/>
            <p:cNvSpPr/>
            <p:nvPr/>
          </p:nvSpPr>
          <p:spPr>
            <a:xfrm>
              <a:off x="694175" y="4537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2" name="Google Shape;1172;p13"/>
          <p:cNvGrpSpPr/>
          <p:nvPr/>
        </p:nvGrpSpPr>
        <p:grpSpPr>
          <a:xfrm rot="-2700000">
            <a:off x="-159867" y="204268"/>
            <a:ext cx="986291" cy="986316"/>
            <a:chOff x="3125050" y="1151500"/>
            <a:chExt cx="986300" cy="986325"/>
          </a:xfrm>
        </p:grpSpPr>
        <p:sp>
          <p:nvSpPr>
            <p:cNvPr id="1173" name="Google Shape;1173;p1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13"/>
          <p:cNvGrpSpPr/>
          <p:nvPr/>
        </p:nvGrpSpPr>
        <p:grpSpPr>
          <a:xfrm rot="-2700000">
            <a:off x="8318483" y="3954693"/>
            <a:ext cx="986291" cy="986316"/>
            <a:chOff x="3125050" y="1151500"/>
            <a:chExt cx="986300" cy="986325"/>
          </a:xfrm>
        </p:grpSpPr>
        <p:sp>
          <p:nvSpPr>
            <p:cNvPr id="1177" name="Google Shape;1177;p1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13"/>
          <p:cNvSpPr/>
          <p:nvPr/>
        </p:nvSpPr>
        <p:spPr>
          <a:xfrm>
            <a:off x="8638550" y="548110"/>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3"/>
          <p:cNvSpPr/>
          <p:nvPr/>
        </p:nvSpPr>
        <p:spPr>
          <a:xfrm>
            <a:off x="143000" y="359628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2" name="Google Shape;1182;p13"/>
          <p:cNvCxnSpPr/>
          <p:nvPr/>
        </p:nvCxnSpPr>
        <p:spPr>
          <a:xfrm>
            <a:off x="2060450" y="-5150"/>
            <a:ext cx="0" cy="567600"/>
          </a:xfrm>
          <a:prstGeom prst="straightConnector1">
            <a:avLst/>
          </a:prstGeom>
          <a:noFill/>
          <a:ln cap="flat" cmpd="sng" w="38100">
            <a:solidFill>
              <a:schemeClr val="dk2"/>
            </a:solidFill>
            <a:prstDash val="solid"/>
            <a:round/>
            <a:headEnd len="med" w="med" type="none"/>
            <a:tailEnd len="med" w="med" type="none"/>
          </a:ln>
        </p:spPr>
      </p:cxnSp>
      <p:cxnSp>
        <p:nvCxnSpPr>
          <p:cNvPr id="1183" name="Google Shape;1183;p13"/>
          <p:cNvCxnSpPr/>
          <p:nvPr/>
        </p:nvCxnSpPr>
        <p:spPr>
          <a:xfrm>
            <a:off x="7083550" y="-30975"/>
            <a:ext cx="0" cy="585000"/>
          </a:xfrm>
          <a:prstGeom prst="straightConnector1">
            <a:avLst/>
          </a:prstGeom>
          <a:noFill/>
          <a:ln cap="flat" cmpd="sng" w="38100">
            <a:solidFill>
              <a:schemeClr val="dk2"/>
            </a:solidFill>
            <a:prstDash val="solid"/>
            <a:round/>
            <a:headEnd len="med" w="med" type="none"/>
            <a:tailEnd len="med" w="med" type="none"/>
          </a:ln>
        </p:spPr>
      </p:cxnSp>
      <p:cxnSp>
        <p:nvCxnSpPr>
          <p:cNvPr id="1184" name="Google Shape;1184;p13"/>
          <p:cNvCxnSpPr/>
          <p:nvPr/>
        </p:nvCxnSpPr>
        <p:spPr>
          <a:xfrm>
            <a:off x="2060450" y="4599425"/>
            <a:ext cx="0" cy="583200"/>
          </a:xfrm>
          <a:prstGeom prst="straightConnector1">
            <a:avLst/>
          </a:prstGeom>
          <a:noFill/>
          <a:ln cap="flat" cmpd="sng" w="38100">
            <a:solidFill>
              <a:schemeClr val="dk2"/>
            </a:solidFill>
            <a:prstDash val="solid"/>
            <a:round/>
            <a:headEnd len="med" w="med" type="none"/>
            <a:tailEnd len="med" w="med" type="none"/>
          </a:ln>
        </p:spPr>
      </p:cxnSp>
      <p:cxnSp>
        <p:nvCxnSpPr>
          <p:cNvPr id="1185" name="Google Shape;1185;p13"/>
          <p:cNvCxnSpPr/>
          <p:nvPr/>
        </p:nvCxnSpPr>
        <p:spPr>
          <a:xfrm>
            <a:off x="7083550" y="4599425"/>
            <a:ext cx="0" cy="5832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BLANK_1_2_1">
    <p:spTree>
      <p:nvGrpSpPr>
        <p:cNvPr id="1186" name="Shape 1186"/>
        <p:cNvGrpSpPr/>
        <p:nvPr/>
      </p:nvGrpSpPr>
      <p:grpSpPr>
        <a:xfrm>
          <a:off x="0" y="0"/>
          <a:ext cx="0" cy="0"/>
          <a:chOff x="0" y="0"/>
          <a:chExt cx="0" cy="0"/>
        </a:xfrm>
      </p:grpSpPr>
      <p:sp>
        <p:nvSpPr>
          <p:cNvPr id="1187" name="Google Shape;1187;p14"/>
          <p:cNvSpPr txBox="1"/>
          <p:nvPr>
            <p:ph type="title"/>
          </p:nvPr>
        </p:nvSpPr>
        <p:spPr>
          <a:xfrm>
            <a:off x="1374575" y="2451850"/>
            <a:ext cx="2492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88" name="Google Shape;1188;p14"/>
          <p:cNvSpPr txBox="1"/>
          <p:nvPr>
            <p:ph idx="1" type="subTitle"/>
          </p:nvPr>
        </p:nvSpPr>
        <p:spPr>
          <a:xfrm>
            <a:off x="1374575" y="2827175"/>
            <a:ext cx="2492700" cy="164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89" name="Google Shape;1189;p14"/>
          <p:cNvSpPr txBox="1"/>
          <p:nvPr>
            <p:ph idx="2" type="title"/>
          </p:nvPr>
        </p:nvSpPr>
        <p:spPr>
          <a:xfrm>
            <a:off x="5276703" y="2451850"/>
            <a:ext cx="2492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0" name="Google Shape;1190;p14"/>
          <p:cNvSpPr txBox="1"/>
          <p:nvPr>
            <p:ph idx="3" type="subTitle"/>
          </p:nvPr>
        </p:nvSpPr>
        <p:spPr>
          <a:xfrm>
            <a:off x="5276700" y="2827175"/>
            <a:ext cx="2492700" cy="164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91" name="Google Shape;1191;p14"/>
          <p:cNvSpPr txBox="1"/>
          <p:nvPr>
            <p:ph idx="4"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1192" name="Google Shape;1192;p14"/>
          <p:cNvCxnSpPr/>
          <p:nvPr/>
        </p:nvCxnSpPr>
        <p:spPr>
          <a:xfrm>
            <a:off x="-35975" y="550550"/>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14"/>
          <p:cNvCxnSpPr/>
          <p:nvPr/>
        </p:nvCxnSpPr>
        <p:spPr>
          <a:xfrm>
            <a:off x="-35975" y="1562775"/>
            <a:ext cx="741000" cy="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14"/>
          <p:cNvCxnSpPr/>
          <p:nvPr/>
        </p:nvCxnSpPr>
        <p:spPr>
          <a:xfrm>
            <a:off x="-26975" y="2574975"/>
            <a:ext cx="750900" cy="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14"/>
          <p:cNvCxnSpPr/>
          <p:nvPr/>
        </p:nvCxnSpPr>
        <p:spPr>
          <a:xfrm>
            <a:off x="-35975" y="3587200"/>
            <a:ext cx="769500" cy="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14"/>
          <p:cNvCxnSpPr/>
          <p:nvPr/>
        </p:nvCxnSpPr>
        <p:spPr>
          <a:xfrm>
            <a:off x="-35975" y="4599425"/>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14"/>
          <p:cNvCxnSpPr/>
          <p:nvPr/>
        </p:nvCxnSpPr>
        <p:spPr>
          <a:xfrm rot="10800000">
            <a:off x="8421625" y="1562775"/>
            <a:ext cx="762000" cy="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14"/>
          <p:cNvCxnSpPr/>
          <p:nvPr/>
        </p:nvCxnSpPr>
        <p:spPr>
          <a:xfrm rot="10800000">
            <a:off x="8429775" y="2581275"/>
            <a:ext cx="742800" cy="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14"/>
          <p:cNvCxnSpPr/>
          <p:nvPr/>
        </p:nvCxnSpPr>
        <p:spPr>
          <a:xfrm rot="10800000">
            <a:off x="8429775" y="3587200"/>
            <a:ext cx="742800" cy="0"/>
          </a:xfrm>
          <a:prstGeom prst="straightConnector1">
            <a:avLst/>
          </a:prstGeom>
          <a:noFill/>
          <a:ln cap="flat" cmpd="sng" w="9525">
            <a:solidFill>
              <a:schemeClr val="dk2"/>
            </a:solidFill>
            <a:prstDash val="solid"/>
            <a:round/>
            <a:headEnd len="med" w="med" type="none"/>
            <a:tailEnd len="med" w="med" type="none"/>
          </a:ln>
        </p:spPr>
      </p:cxnSp>
      <p:grpSp>
        <p:nvGrpSpPr>
          <p:cNvPr id="1200" name="Google Shape;1200;p14"/>
          <p:cNvGrpSpPr/>
          <p:nvPr/>
        </p:nvGrpSpPr>
        <p:grpSpPr>
          <a:xfrm>
            <a:off x="694175" y="0"/>
            <a:ext cx="56400" cy="2493700"/>
            <a:chOff x="8393425" y="522350"/>
            <a:chExt cx="56400" cy="2493700"/>
          </a:xfrm>
        </p:grpSpPr>
        <p:sp>
          <p:nvSpPr>
            <p:cNvPr id="1201" name="Google Shape;1201;p14"/>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14"/>
          <p:cNvGrpSpPr/>
          <p:nvPr/>
        </p:nvGrpSpPr>
        <p:grpSpPr>
          <a:xfrm>
            <a:off x="8398238" y="0"/>
            <a:ext cx="56400" cy="2493700"/>
            <a:chOff x="8393425" y="522350"/>
            <a:chExt cx="56400" cy="2493700"/>
          </a:xfrm>
        </p:grpSpPr>
        <p:sp>
          <p:nvSpPr>
            <p:cNvPr id="1234" name="Google Shape;1234;p14"/>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4"/>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4"/>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6" name="Google Shape;1266;p14"/>
          <p:cNvGrpSpPr/>
          <p:nvPr/>
        </p:nvGrpSpPr>
        <p:grpSpPr>
          <a:xfrm>
            <a:off x="8388613" y="2656250"/>
            <a:ext cx="56400" cy="2493700"/>
            <a:chOff x="8393425" y="522350"/>
            <a:chExt cx="56400" cy="2493700"/>
          </a:xfrm>
        </p:grpSpPr>
        <p:sp>
          <p:nvSpPr>
            <p:cNvPr id="1267" name="Google Shape;1267;p14"/>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4"/>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4"/>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4"/>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4"/>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4"/>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4"/>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4"/>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4"/>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4"/>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4"/>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14"/>
          <p:cNvGrpSpPr/>
          <p:nvPr/>
        </p:nvGrpSpPr>
        <p:grpSpPr>
          <a:xfrm rot="-2700000">
            <a:off x="8241358" y="285943"/>
            <a:ext cx="986291" cy="986316"/>
            <a:chOff x="3125050" y="1151500"/>
            <a:chExt cx="986300" cy="986325"/>
          </a:xfrm>
        </p:grpSpPr>
        <p:sp>
          <p:nvSpPr>
            <p:cNvPr id="1300" name="Google Shape;1300;p1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14"/>
          <p:cNvSpPr/>
          <p:nvPr/>
        </p:nvSpPr>
        <p:spPr>
          <a:xfrm>
            <a:off x="1305200" y="8168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1781450" y="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14"/>
          <p:cNvGrpSpPr/>
          <p:nvPr/>
        </p:nvGrpSpPr>
        <p:grpSpPr>
          <a:xfrm rot="-2700000">
            <a:off x="5536258" y="-640032"/>
            <a:ext cx="986291" cy="986316"/>
            <a:chOff x="3125050" y="1151500"/>
            <a:chExt cx="986300" cy="986325"/>
          </a:xfrm>
        </p:grpSpPr>
        <p:sp>
          <p:nvSpPr>
            <p:cNvPr id="1306" name="Google Shape;1306;p1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9" name="Google Shape;1309;p14"/>
          <p:cNvGrpSpPr/>
          <p:nvPr/>
        </p:nvGrpSpPr>
        <p:grpSpPr>
          <a:xfrm rot="-2700000">
            <a:off x="2050108" y="4803693"/>
            <a:ext cx="986291" cy="986316"/>
            <a:chOff x="3125050" y="1151500"/>
            <a:chExt cx="986300" cy="986325"/>
          </a:xfrm>
        </p:grpSpPr>
        <p:sp>
          <p:nvSpPr>
            <p:cNvPr id="1310" name="Google Shape;1310;p1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14"/>
          <p:cNvSpPr/>
          <p:nvPr/>
        </p:nvSpPr>
        <p:spPr>
          <a:xfrm>
            <a:off x="8791850" y="25750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4" name="Google Shape;1314;p14"/>
          <p:cNvCxnSpPr/>
          <p:nvPr/>
        </p:nvCxnSpPr>
        <p:spPr>
          <a:xfrm>
            <a:off x="3419475" y="-9525"/>
            <a:ext cx="0" cy="571500"/>
          </a:xfrm>
          <a:prstGeom prst="straightConnector1">
            <a:avLst/>
          </a:prstGeom>
          <a:noFill/>
          <a:ln cap="flat" cmpd="sng" w="38100">
            <a:solidFill>
              <a:schemeClr val="dk2"/>
            </a:solidFill>
            <a:prstDash val="solid"/>
            <a:round/>
            <a:headEnd len="med" w="med" type="none"/>
            <a:tailEnd len="med" w="med" type="none"/>
          </a:ln>
        </p:spPr>
      </p:cxnSp>
      <p:cxnSp>
        <p:nvCxnSpPr>
          <p:cNvPr id="1315" name="Google Shape;1315;p14"/>
          <p:cNvCxnSpPr/>
          <p:nvPr/>
        </p:nvCxnSpPr>
        <p:spPr>
          <a:xfrm>
            <a:off x="5429250" y="4610100"/>
            <a:ext cx="0" cy="571500"/>
          </a:xfrm>
          <a:prstGeom prst="straightConnector1">
            <a:avLst/>
          </a:prstGeom>
          <a:noFill/>
          <a:ln cap="flat" cmpd="sng" w="38100">
            <a:solidFill>
              <a:schemeClr val="dk2"/>
            </a:solidFill>
            <a:prstDash val="solid"/>
            <a:round/>
            <a:headEnd len="med" w="med" type="none"/>
            <a:tailEnd len="med" w="med" type="none"/>
          </a:ln>
        </p:spPr>
      </p:cxnSp>
      <p:cxnSp>
        <p:nvCxnSpPr>
          <p:cNvPr id="1316" name="Google Shape;1316;p14"/>
          <p:cNvCxnSpPr/>
          <p:nvPr/>
        </p:nvCxnSpPr>
        <p:spPr>
          <a:xfrm>
            <a:off x="7686675" y="561975"/>
            <a:ext cx="0" cy="1628700"/>
          </a:xfrm>
          <a:prstGeom prst="straightConnector1">
            <a:avLst/>
          </a:prstGeom>
          <a:noFill/>
          <a:ln cap="flat" cmpd="sng" w="38100">
            <a:solidFill>
              <a:schemeClr val="dk2"/>
            </a:solidFill>
            <a:prstDash val="solid"/>
            <a:round/>
            <a:headEnd len="med" w="med" type="none"/>
            <a:tailEnd len="med" w="med" type="none"/>
          </a:ln>
        </p:spPr>
      </p:cxnSp>
      <p:grpSp>
        <p:nvGrpSpPr>
          <p:cNvPr id="1317" name="Google Shape;1317;p14"/>
          <p:cNvGrpSpPr/>
          <p:nvPr/>
        </p:nvGrpSpPr>
        <p:grpSpPr>
          <a:xfrm>
            <a:off x="684550" y="2656250"/>
            <a:ext cx="56400" cy="2493700"/>
            <a:chOff x="8393425" y="522350"/>
            <a:chExt cx="56400" cy="2493700"/>
          </a:xfrm>
        </p:grpSpPr>
        <p:sp>
          <p:nvSpPr>
            <p:cNvPr id="1318" name="Google Shape;1318;p14"/>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4"/>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4"/>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4"/>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4"/>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4"/>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4"/>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4"/>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4"/>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4"/>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4"/>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4"/>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4"/>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4"/>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4"/>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4"/>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4"/>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4"/>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4"/>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4"/>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4"/>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4"/>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4"/>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4"/>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4"/>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4"/>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4"/>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50" name="Shape 1350"/>
        <p:cNvGrpSpPr/>
        <p:nvPr/>
      </p:nvGrpSpPr>
      <p:grpSpPr>
        <a:xfrm>
          <a:off x="0" y="0"/>
          <a:ext cx="0" cy="0"/>
          <a:chOff x="0" y="0"/>
          <a:chExt cx="0" cy="0"/>
        </a:xfrm>
      </p:grpSpPr>
      <p:sp>
        <p:nvSpPr>
          <p:cNvPr id="1351" name="Google Shape;1351;p1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52" name="Google Shape;1352;p15"/>
          <p:cNvSpPr txBox="1"/>
          <p:nvPr>
            <p:ph idx="2" type="title"/>
          </p:nvPr>
        </p:nvSpPr>
        <p:spPr>
          <a:xfrm>
            <a:off x="722375" y="2442993"/>
            <a:ext cx="21492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53" name="Google Shape;1353;p15"/>
          <p:cNvSpPr txBox="1"/>
          <p:nvPr>
            <p:ph idx="1" type="subTitle"/>
          </p:nvPr>
        </p:nvSpPr>
        <p:spPr>
          <a:xfrm>
            <a:off x="722375" y="2818293"/>
            <a:ext cx="2149200" cy="14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4" name="Google Shape;1354;p15"/>
          <p:cNvSpPr txBox="1"/>
          <p:nvPr>
            <p:ph idx="3" type="title"/>
          </p:nvPr>
        </p:nvSpPr>
        <p:spPr>
          <a:xfrm>
            <a:off x="3497400" y="2442993"/>
            <a:ext cx="21492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55" name="Google Shape;1355;p15"/>
          <p:cNvSpPr txBox="1"/>
          <p:nvPr>
            <p:ph idx="4" type="subTitle"/>
          </p:nvPr>
        </p:nvSpPr>
        <p:spPr>
          <a:xfrm>
            <a:off x="3497400" y="2818293"/>
            <a:ext cx="2149200" cy="14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5"/>
          <p:cNvSpPr txBox="1"/>
          <p:nvPr>
            <p:ph idx="5" type="title"/>
          </p:nvPr>
        </p:nvSpPr>
        <p:spPr>
          <a:xfrm>
            <a:off x="6272424" y="2442993"/>
            <a:ext cx="21492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57" name="Google Shape;1357;p15"/>
          <p:cNvSpPr txBox="1"/>
          <p:nvPr>
            <p:ph idx="6" type="subTitle"/>
          </p:nvPr>
        </p:nvSpPr>
        <p:spPr>
          <a:xfrm>
            <a:off x="6272424" y="2818293"/>
            <a:ext cx="2149200" cy="14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1358" name="Google Shape;1358;p15"/>
          <p:cNvCxnSpPr/>
          <p:nvPr/>
        </p:nvCxnSpPr>
        <p:spPr>
          <a:xfrm>
            <a:off x="-35975" y="550550"/>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15"/>
          <p:cNvCxnSpPr/>
          <p:nvPr/>
        </p:nvCxnSpPr>
        <p:spPr>
          <a:xfrm>
            <a:off x="-35975" y="1562775"/>
            <a:ext cx="755400" cy="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15"/>
          <p:cNvCxnSpPr/>
          <p:nvPr/>
        </p:nvCxnSpPr>
        <p:spPr>
          <a:xfrm>
            <a:off x="-26975" y="2574975"/>
            <a:ext cx="750900" cy="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15"/>
          <p:cNvCxnSpPr/>
          <p:nvPr/>
        </p:nvCxnSpPr>
        <p:spPr>
          <a:xfrm>
            <a:off x="-35975" y="3587200"/>
            <a:ext cx="769500" cy="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15"/>
          <p:cNvCxnSpPr/>
          <p:nvPr/>
        </p:nvCxnSpPr>
        <p:spPr>
          <a:xfrm>
            <a:off x="-35975" y="4599425"/>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15"/>
          <p:cNvCxnSpPr/>
          <p:nvPr/>
        </p:nvCxnSpPr>
        <p:spPr>
          <a:xfrm rot="10800000">
            <a:off x="8421625" y="1562775"/>
            <a:ext cx="762000" cy="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15"/>
          <p:cNvCxnSpPr/>
          <p:nvPr/>
        </p:nvCxnSpPr>
        <p:spPr>
          <a:xfrm rot="10800000">
            <a:off x="8429775" y="3587200"/>
            <a:ext cx="742800" cy="0"/>
          </a:xfrm>
          <a:prstGeom prst="straightConnector1">
            <a:avLst/>
          </a:prstGeom>
          <a:noFill/>
          <a:ln cap="flat" cmpd="sng" w="9525">
            <a:solidFill>
              <a:schemeClr val="dk2"/>
            </a:solidFill>
            <a:prstDash val="solid"/>
            <a:round/>
            <a:headEnd len="med" w="med" type="none"/>
            <a:tailEnd len="med" w="med" type="none"/>
          </a:ln>
        </p:spPr>
      </p:cxnSp>
      <p:sp>
        <p:nvSpPr>
          <p:cNvPr id="1365" name="Google Shape;1365;p15"/>
          <p:cNvSpPr/>
          <p:nvPr/>
        </p:nvSpPr>
        <p:spPr>
          <a:xfrm>
            <a:off x="182225" y="9418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6" name="Google Shape;1366;p15"/>
          <p:cNvGrpSpPr/>
          <p:nvPr/>
        </p:nvGrpSpPr>
        <p:grpSpPr>
          <a:xfrm rot="-2700000">
            <a:off x="-158617" y="2779255"/>
            <a:ext cx="986291" cy="986316"/>
            <a:chOff x="3125050" y="1151500"/>
            <a:chExt cx="986300" cy="986325"/>
          </a:xfrm>
        </p:grpSpPr>
        <p:sp>
          <p:nvSpPr>
            <p:cNvPr id="1367" name="Google Shape;1367;p1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15"/>
          <p:cNvGrpSpPr/>
          <p:nvPr/>
        </p:nvGrpSpPr>
        <p:grpSpPr>
          <a:xfrm>
            <a:off x="684550" y="2656250"/>
            <a:ext cx="56400" cy="2493700"/>
            <a:chOff x="8393425" y="522350"/>
            <a:chExt cx="56400" cy="2493700"/>
          </a:xfrm>
        </p:grpSpPr>
        <p:sp>
          <p:nvSpPr>
            <p:cNvPr id="1371" name="Google Shape;1371;p15"/>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5"/>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5"/>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5"/>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5"/>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5"/>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3" name="Google Shape;1403;p15"/>
          <p:cNvSpPr/>
          <p:nvPr/>
        </p:nvSpPr>
        <p:spPr>
          <a:xfrm>
            <a:off x="8657175" y="941799"/>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4" name="Google Shape;1404;p15"/>
          <p:cNvGrpSpPr/>
          <p:nvPr/>
        </p:nvGrpSpPr>
        <p:grpSpPr>
          <a:xfrm rot="-2700000">
            <a:off x="8316333" y="2779243"/>
            <a:ext cx="986291" cy="986316"/>
            <a:chOff x="3125050" y="1151500"/>
            <a:chExt cx="986300" cy="986325"/>
          </a:xfrm>
        </p:grpSpPr>
        <p:sp>
          <p:nvSpPr>
            <p:cNvPr id="1405" name="Google Shape;1405;p1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15"/>
          <p:cNvGrpSpPr/>
          <p:nvPr/>
        </p:nvGrpSpPr>
        <p:grpSpPr>
          <a:xfrm rot="-2700000">
            <a:off x="2763358" y="4803680"/>
            <a:ext cx="986291" cy="986316"/>
            <a:chOff x="3125050" y="1151500"/>
            <a:chExt cx="986300" cy="986325"/>
          </a:xfrm>
        </p:grpSpPr>
        <p:sp>
          <p:nvSpPr>
            <p:cNvPr id="1409" name="Google Shape;1409;p1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15"/>
          <p:cNvGrpSpPr/>
          <p:nvPr/>
        </p:nvGrpSpPr>
        <p:grpSpPr>
          <a:xfrm rot="-2700000">
            <a:off x="5458158" y="-640020"/>
            <a:ext cx="986291" cy="986316"/>
            <a:chOff x="3125050" y="1151500"/>
            <a:chExt cx="986300" cy="986325"/>
          </a:xfrm>
        </p:grpSpPr>
        <p:sp>
          <p:nvSpPr>
            <p:cNvPr id="1413" name="Google Shape;1413;p1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16" name="Google Shape;1416;p15"/>
          <p:cNvCxnSpPr/>
          <p:nvPr/>
        </p:nvCxnSpPr>
        <p:spPr>
          <a:xfrm>
            <a:off x="1814850" y="4603350"/>
            <a:ext cx="0" cy="585000"/>
          </a:xfrm>
          <a:prstGeom prst="straightConnector1">
            <a:avLst/>
          </a:prstGeom>
          <a:noFill/>
          <a:ln cap="flat" cmpd="sng" w="38100">
            <a:solidFill>
              <a:schemeClr val="dk2"/>
            </a:solidFill>
            <a:prstDash val="solid"/>
            <a:round/>
            <a:headEnd len="med" w="med" type="none"/>
            <a:tailEnd len="med" w="med" type="none"/>
          </a:ln>
        </p:spPr>
      </p:cxnSp>
      <p:cxnSp>
        <p:nvCxnSpPr>
          <p:cNvPr id="1417" name="Google Shape;1417;p15"/>
          <p:cNvCxnSpPr/>
          <p:nvPr/>
        </p:nvCxnSpPr>
        <p:spPr>
          <a:xfrm>
            <a:off x="7061550" y="-24075"/>
            <a:ext cx="0" cy="593400"/>
          </a:xfrm>
          <a:prstGeom prst="straightConnector1">
            <a:avLst/>
          </a:prstGeom>
          <a:noFill/>
          <a:ln cap="flat" cmpd="sng" w="38100">
            <a:solidFill>
              <a:schemeClr val="dk2"/>
            </a:solidFill>
            <a:prstDash val="solid"/>
            <a:round/>
            <a:headEnd len="med" w="med" type="none"/>
            <a:tailEnd len="med" w="med" type="none"/>
          </a:ln>
        </p:spPr>
      </p:cxnSp>
      <p:grpSp>
        <p:nvGrpSpPr>
          <p:cNvPr id="1418" name="Google Shape;1418;p15"/>
          <p:cNvGrpSpPr/>
          <p:nvPr/>
        </p:nvGrpSpPr>
        <p:grpSpPr>
          <a:xfrm>
            <a:off x="8403050" y="550550"/>
            <a:ext cx="56400" cy="2493700"/>
            <a:chOff x="8393425" y="522350"/>
            <a:chExt cx="56400" cy="2493700"/>
          </a:xfrm>
        </p:grpSpPr>
        <p:sp>
          <p:nvSpPr>
            <p:cNvPr id="1419" name="Google Shape;1419;p15"/>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5"/>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5"/>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5"/>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5"/>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5"/>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5"/>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5"/>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5"/>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5"/>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5"/>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5"/>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5"/>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5"/>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5"/>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5"/>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5"/>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5"/>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5"/>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5"/>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5"/>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5"/>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5"/>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5"/>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5"/>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51" name="Google Shape;1451;p15"/>
          <p:cNvCxnSpPr/>
          <p:nvPr/>
        </p:nvCxnSpPr>
        <p:spPr>
          <a:xfrm rot="10800000">
            <a:off x="8429775" y="2581275"/>
            <a:ext cx="742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52" name="Shape 1452"/>
        <p:cNvGrpSpPr/>
        <p:nvPr/>
      </p:nvGrpSpPr>
      <p:grpSpPr>
        <a:xfrm>
          <a:off x="0" y="0"/>
          <a:ext cx="0" cy="0"/>
          <a:chOff x="0" y="0"/>
          <a:chExt cx="0" cy="0"/>
        </a:xfrm>
      </p:grpSpPr>
      <p:cxnSp>
        <p:nvCxnSpPr>
          <p:cNvPr id="1453" name="Google Shape;1453;p16"/>
          <p:cNvCxnSpPr/>
          <p:nvPr/>
        </p:nvCxnSpPr>
        <p:spPr>
          <a:xfrm>
            <a:off x="722900" y="550550"/>
            <a:ext cx="0" cy="4584300"/>
          </a:xfrm>
          <a:prstGeom prst="straightConnector1">
            <a:avLst/>
          </a:prstGeom>
          <a:noFill/>
          <a:ln cap="flat" cmpd="sng" w="9525">
            <a:solidFill>
              <a:schemeClr val="dk2"/>
            </a:solidFill>
            <a:prstDash val="solid"/>
            <a:round/>
            <a:headEnd len="med" w="med" type="none"/>
            <a:tailEnd len="med" w="med" type="none"/>
          </a:ln>
        </p:spPr>
      </p:cxnSp>
      <p:sp>
        <p:nvSpPr>
          <p:cNvPr id="1454" name="Google Shape;1454;p16"/>
          <p:cNvSpPr txBox="1"/>
          <p:nvPr>
            <p:ph type="title"/>
          </p:nvPr>
        </p:nvSpPr>
        <p:spPr>
          <a:xfrm>
            <a:off x="711625" y="5395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55" name="Google Shape;1455;p16"/>
          <p:cNvSpPr txBox="1"/>
          <p:nvPr>
            <p:ph idx="2" type="title"/>
          </p:nvPr>
        </p:nvSpPr>
        <p:spPr>
          <a:xfrm>
            <a:off x="1157125" y="1257350"/>
            <a:ext cx="24969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6" name="Google Shape;1456;p16"/>
          <p:cNvSpPr txBox="1"/>
          <p:nvPr>
            <p:ph idx="1" type="subTitle"/>
          </p:nvPr>
        </p:nvSpPr>
        <p:spPr>
          <a:xfrm>
            <a:off x="1157125" y="1615275"/>
            <a:ext cx="2496900" cy="118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57" name="Google Shape;1457;p16"/>
          <p:cNvSpPr txBox="1"/>
          <p:nvPr>
            <p:ph idx="3" type="title"/>
          </p:nvPr>
        </p:nvSpPr>
        <p:spPr>
          <a:xfrm>
            <a:off x="5494400" y="1257350"/>
            <a:ext cx="24969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8" name="Google Shape;1458;p16"/>
          <p:cNvSpPr txBox="1"/>
          <p:nvPr>
            <p:ph idx="4" type="subTitle"/>
          </p:nvPr>
        </p:nvSpPr>
        <p:spPr>
          <a:xfrm>
            <a:off x="5494413" y="1615301"/>
            <a:ext cx="2496900" cy="118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59" name="Google Shape;1459;p16"/>
          <p:cNvSpPr txBox="1"/>
          <p:nvPr>
            <p:ph idx="5" type="title"/>
          </p:nvPr>
        </p:nvSpPr>
        <p:spPr>
          <a:xfrm>
            <a:off x="1152675" y="2877475"/>
            <a:ext cx="24969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0" name="Google Shape;1460;p16"/>
          <p:cNvSpPr txBox="1"/>
          <p:nvPr>
            <p:ph idx="6" type="subTitle"/>
          </p:nvPr>
        </p:nvSpPr>
        <p:spPr>
          <a:xfrm>
            <a:off x="1152675" y="3235400"/>
            <a:ext cx="2496900" cy="118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61" name="Google Shape;1461;p16"/>
          <p:cNvSpPr txBox="1"/>
          <p:nvPr>
            <p:ph idx="7" type="title"/>
          </p:nvPr>
        </p:nvSpPr>
        <p:spPr>
          <a:xfrm>
            <a:off x="5494400" y="2877475"/>
            <a:ext cx="24969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2" name="Google Shape;1462;p16"/>
          <p:cNvSpPr txBox="1"/>
          <p:nvPr>
            <p:ph idx="8" type="subTitle"/>
          </p:nvPr>
        </p:nvSpPr>
        <p:spPr>
          <a:xfrm>
            <a:off x="5494402" y="3235426"/>
            <a:ext cx="2496900" cy="118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1463" name="Google Shape;1463;p16"/>
          <p:cNvCxnSpPr/>
          <p:nvPr/>
        </p:nvCxnSpPr>
        <p:spPr>
          <a:xfrm>
            <a:off x="-35975" y="550550"/>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16"/>
          <p:cNvCxnSpPr/>
          <p:nvPr/>
        </p:nvCxnSpPr>
        <p:spPr>
          <a:xfrm>
            <a:off x="-35975" y="1562775"/>
            <a:ext cx="755400" cy="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16"/>
          <p:cNvCxnSpPr/>
          <p:nvPr/>
        </p:nvCxnSpPr>
        <p:spPr>
          <a:xfrm>
            <a:off x="-26975" y="2574975"/>
            <a:ext cx="750900" cy="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16"/>
          <p:cNvCxnSpPr/>
          <p:nvPr/>
        </p:nvCxnSpPr>
        <p:spPr>
          <a:xfrm>
            <a:off x="-35975" y="3587200"/>
            <a:ext cx="769500" cy="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16"/>
          <p:cNvCxnSpPr/>
          <p:nvPr/>
        </p:nvCxnSpPr>
        <p:spPr>
          <a:xfrm>
            <a:off x="-35975" y="4599425"/>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16"/>
          <p:cNvCxnSpPr/>
          <p:nvPr/>
        </p:nvCxnSpPr>
        <p:spPr>
          <a:xfrm rot="10800000">
            <a:off x="8421625" y="1562775"/>
            <a:ext cx="762000" cy="0"/>
          </a:xfrm>
          <a:prstGeom prst="straightConnector1">
            <a:avLst/>
          </a:prstGeom>
          <a:noFill/>
          <a:ln cap="flat" cmpd="sng" w="9525">
            <a:solidFill>
              <a:schemeClr val="dk2"/>
            </a:solidFill>
            <a:prstDash val="solid"/>
            <a:round/>
            <a:headEnd len="med" w="med" type="none"/>
            <a:tailEnd len="med" w="med" type="none"/>
          </a:ln>
        </p:spPr>
      </p:cxnSp>
      <p:cxnSp>
        <p:nvCxnSpPr>
          <p:cNvPr id="1469" name="Google Shape;1469;p16"/>
          <p:cNvCxnSpPr/>
          <p:nvPr/>
        </p:nvCxnSpPr>
        <p:spPr>
          <a:xfrm rot="10800000">
            <a:off x="8429775" y="3587200"/>
            <a:ext cx="742800" cy="0"/>
          </a:xfrm>
          <a:prstGeom prst="straightConnector1">
            <a:avLst/>
          </a:prstGeom>
          <a:noFill/>
          <a:ln cap="flat" cmpd="sng" w="9525">
            <a:solidFill>
              <a:schemeClr val="dk2"/>
            </a:solidFill>
            <a:prstDash val="solid"/>
            <a:round/>
            <a:headEnd len="med" w="med" type="none"/>
            <a:tailEnd len="med" w="med" type="none"/>
          </a:ln>
        </p:spPr>
      </p:cxnSp>
      <p:sp>
        <p:nvSpPr>
          <p:cNvPr id="1470" name="Google Shape;1470;p16"/>
          <p:cNvSpPr/>
          <p:nvPr/>
        </p:nvSpPr>
        <p:spPr>
          <a:xfrm>
            <a:off x="182225" y="9418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1" name="Google Shape;1471;p16"/>
          <p:cNvGrpSpPr/>
          <p:nvPr/>
        </p:nvGrpSpPr>
        <p:grpSpPr>
          <a:xfrm rot="-2700000">
            <a:off x="2420458" y="4803680"/>
            <a:ext cx="986291" cy="986316"/>
            <a:chOff x="3125050" y="1151500"/>
            <a:chExt cx="986300" cy="986325"/>
          </a:xfrm>
        </p:grpSpPr>
        <p:sp>
          <p:nvSpPr>
            <p:cNvPr id="1472" name="Google Shape;1472;p1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5" name="Google Shape;1475;p16"/>
          <p:cNvGrpSpPr/>
          <p:nvPr/>
        </p:nvGrpSpPr>
        <p:grpSpPr>
          <a:xfrm>
            <a:off x="684550" y="2656250"/>
            <a:ext cx="56400" cy="2493700"/>
            <a:chOff x="8393425" y="522350"/>
            <a:chExt cx="56400" cy="2493700"/>
          </a:xfrm>
        </p:grpSpPr>
        <p:sp>
          <p:nvSpPr>
            <p:cNvPr id="1476" name="Google Shape;1476;p16"/>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6"/>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6"/>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6"/>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6"/>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6"/>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6"/>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6"/>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6"/>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6"/>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6"/>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6"/>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6"/>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6"/>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6"/>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08" name="Google Shape;1508;p16"/>
          <p:cNvCxnSpPr/>
          <p:nvPr/>
        </p:nvCxnSpPr>
        <p:spPr>
          <a:xfrm rot="10800000">
            <a:off x="8429775" y="2581275"/>
            <a:ext cx="742800" cy="0"/>
          </a:xfrm>
          <a:prstGeom prst="straightConnector1">
            <a:avLst/>
          </a:prstGeom>
          <a:noFill/>
          <a:ln cap="flat" cmpd="sng" w="9525">
            <a:solidFill>
              <a:schemeClr val="dk2"/>
            </a:solidFill>
            <a:prstDash val="solid"/>
            <a:round/>
            <a:headEnd len="med" w="med" type="none"/>
            <a:tailEnd len="med" w="med" type="none"/>
          </a:ln>
        </p:spPr>
      </p:cxnSp>
      <p:grpSp>
        <p:nvGrpSpPr>
          <p:cNvPr id="1509" name="Google Shape;1509;p16"/>
          <p:cNvGrpSpPr/>
          <p:nvPr/>
        </p:nvGrpSpPr>
        <p:grpSpPr>
          <a:xfrm rot="-2700000">
            <a:off x="6249708" y="-644920"/>
            <a:ext cx="986291" cy="986316"/>
            <a:chOff x="3125050" y="1151500"/>
            <a:chExt cx="986300" cy="986325"/>
          </a:xfrm>
        </p:grpSpPr>
        <p:sp>
          <p:nvSpPr>
            <p:cNvPr id="1510" name="Google Shape;1510;p1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16"/>
          <p:cNvSpPr/>
          <p:nvPr/>
        </p:nvSpPr>
        <p:spPr>
          <a:xfrm>
            <a:off x="8650325" y="1571388"/>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6"/>
          <p:cNvSpPr/>
          <p:nvPr/>
        </p:nvSpPr>
        <p:spPr>
          <a:xfrm>
            <a:off x="4958000" y="473418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6"/>
          <p:cNvSpPr/>
          <p:nvPr/>
        </p:nvSpPr>
        <p:spPr>
          <a:xfrm>
            <a:off x="2426825" y="7853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6" name="Google Shape;1516;p16"/>
          <p:cNvCxnSpPr/>
          <p:nvPr/>
        </p:nvCxnSpPr>
        <p:spPr>
          <a:xfrm>
            <a:off x="6708925" y="4593025"/>
            <a:ext cx="0" cy="576300"/>
          </a:xfrm>
          <a:prstGeom prst="straightConnector1">
            <a:avLst/>
          </a:prstGeom>
          <a:noFill/>
          <a:ln cap="flat" cmpd="sng" w="38100">
            <a:solidFill>
              <a:schemeClr val="dk2"/>
            </a:solidFill>
            <a:prstDash val="solid"/>
            <a:round/>
            <a:headEnd len="med" w="med" type="none"/>
            <a:tailEnd len="med" w="med" type="none"/>
          </a:ln>
        </p:spPr>
      </p:cxnSp>
      <p:grpSp>
        <p:nvGrpSpPr>
          <p:cNvPr id="1517" name="Google Shape;1517;p16"/>
          <p:cNvGrpSpPr/>
          <p:nvPr/>
        </p:nvGrpSpPr>
        <p:grpSpPr>
          <a:xfrm rot="-2700000">
            <a:off x="8268108" y="3234030"/>
            <a:ext cx="986291" cy="986316"/>
            <a:chOff x="3125050" y="1151500"/>
            <a:chExt cx="986300" cy="986325"/>
          </a:xfrm>
        </p:grpSpPr>
        <p:sp>
          <p:nvSpPr>
            <p:cNvPr id="1518" name="Google Shape;1518;p1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21" name="Google Shape;1521;p16"/>
          <p:cNvCxnSpPr/>
          <p:nvPr/>
        </p:nvCxnSpPr>
        <p:spPr>
          <a:xfrm>
            <a:off x="8421625" y="550550"/>
            <a:ext cx="0" cy="458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22" name="Shape 1522"/>
        <p:cNvGrpSpPr/>
        <p:nvPr/>
      </p:nvGrpSpPr>
      <p:grpSpPr>
        <a:xfrm>
          <a:off x="0" y="0"/>
          <a:ext cx="0" cy="0"/>
          <a:chOff x="0" y="0"/>
          <a:chExt cx="0" cy="0"/>
        </a:xfrm>
      </p:grpSpPr>
      <p:sp>
        <p:nvSpPr>
          <p:cNvPr id="1523" name="Google Shape;1523;p1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24" name="Google Shape;1524;p17"/>
          <p:cNvSpPr txBox="1"/>
          <p:nvPr>
            <p:ph idx="2" type="title"/>
          </p:nvPr>
        </p:nvSpPr>
        <p:spPr>
          <a:xfrm>
            <a:off x="722375" y="1336550"/>
            <a:ext cx="2467500" cy="49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5" name="Google Shape;1525;p17"/>
          <p:cNvSpPr txBox="1"/>
          <p:nvPr>
            <p:ph idx="1" type="subTitle"/>
          </p:nvPr>
        </p:nvSpPr>
        <p:spPr>
          <a:xfrm>
            <a:off x="722375" y="1815379"/>
            <a:ext cx="24675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26" name="Google Shape;1526;p17"/>
          <p:cNvSpPr txBox="1"/>
          <p:nvPr>
            <p:ph idx="3" type="title"/>
          </p:nvPr>
        </p:nvSpPr>
        <p:spPr>
          <a:xfrm>
            <a:off x="3338249" y="1336550"/>
            <a:ext cx="2467500" cy="49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7" name="Google Shape;1527;p17"/>
          <p:cNvSpPr txBox="1"/>
          <p:nvPr>
            <p:ph idx="4" type="subTitle"/>
          </p:nvPr>
        </p:nvSpPr>
        <p:spPr>
          <a:xfrm>
            <a:off x="3338253" y="1815379"/>
            <a:ext cx="24675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28" name="Google Shape;1528;p17"/>
          <p:cNvSpPr txBox="1"/>
          <p:nvPr>
            <p:ph idx="5" type="title"/>
          </p:nvPr>
        </p:nvSpPr>
        <p:spPr>
          <a:xfrm>
            <a:off x="722375" y="2999876"/>
            <a:ext cx="2467500" cy="493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9" name="Google Shape;1529;p17"/>
          <p:cNvSpPr txBox="1"/>
          <p:nvPr>
            <p:ph idx="6" type="subTitle"/>
          </p:nvPr>
        </p:nvSpPr>
        <p:spPr>
          <a:xfrm>
            <a:off x="722375" y="3483074"/>
            <a:ext cx="24675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30" name="Google Shape;1530;p17"/>
          <p:cNvSpPr txBox="1"/>
          <p:nvPr>
            <p:ph idx="7" type="title"/>
          </p:nvPr>
        </p:nvSpPr>
        <p:spPr>
          <a:xfrm>
            <a:off x="3338249" y="2999726"/>
            <a:ext cx="2467500" cy="49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31" name="Google Shape;1531;p17"/>
          <p:cNvSpPr txBox="1"/>
          <p:nvPr>
            <p:ph idx="8" type="subTitle"/>
          </p:nvPr>
        </p:nvSpPr>
        <p:spPr>
          <a:xfrm>
            <a:off x="3338253" y="3483075"/>
            <a:ext cx="24675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32" name="Google Shape;1532;p17"/>
          <p:cNvSpPr txBox="1"/>
          <p:nvPr>
            <p:ph idx="9" type="title"/>
          </p:nvPr>
        </p:nvSpPr>
        <p:spPr>
          <a:xfrm>
            <a:off x="5954124" y="1336550"/>
            <a:ext cx="2467500" cy="49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33" name="Google Shape;1533;p17"/>
          <p:cNvSpPr txBox="1"/>
          <p:nvPr>
            <p:ph idx="13" type="subTitle"/>
          </p:nvPr>
        </p:nvSpPr>
        <p:spPr>
          <a:xfrm>
            <a:off x="5954125" y="1815379"/>
            <a:ext cx="24675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34" name="Google Shape;1534;p17"/>
          <p:cNvSpPr txBox="1"/>
          <p:nvPr>
            <p:ph idx="14" type="title"/>
          </p:nvPr>
        </p:nvSpPr>
        <p:spPr>
          <a:xfrm>
            <a:off x="5954124" y="2999726"/>
            <a:ext cx="2467500" cy="49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35" name="Google Shape;1535;p17"/>
          <p:cNvSpPr txBox="1"/>
          <p:nvPr>
            <p:ph idx="15" type="subTitle"/>
          </p:nvPr>
        </p:nvSpPr>
        <p:spPr>
          <a:xfrm>
            <a:off x="5954124" y="3483074"/>
            <a:ext cx="24675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1536" name="Google Shape;1536;p17"/>
          <p:cNvCxnSpPr/>
          <p:nvPr/>
        </p:nvCxnSpPr>
        <p:spPr>
          <a:xfrm>
            <a:off x="-35975" y="550550"/>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17"/>
          <p:cNvCxnSpPr/>
          <p:nvPr/>
        </p:nvCxnSpPr>
        <p:spPr>
          <a:xfrm>
            <a:off x="-35975" y="1562775"/>
            <a:ext cx="755400" cy="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17"/>
          <p:cNvCxnSpPr/>
          <p:nvPr/>
        </p:nvCxnSpPr>
        <p:spPr>
          <a:xfrm>
            <a:off x="-26975" y="2574975"/>
            <a:ext cx="750900" cy="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17"/>
          <p:cNvCxnSpPr/>
          <p:nvPr/>
        </p:nvCxnSpPr>
        <p:spPr>
          <a:xfrm>
            <a:off x="-35975" y="3587200"/>
            <a:ext cx="769500" cy="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17"/>
          <p:cNvCxnSpPr/>
          <p:nvPr/>
        </p:nvCxnSpPr>
        <p:spPr>
          <a:xfrm>
            <a:off x="-35975" y="4599425"/>
            <a:ext cx="9199200" cy="0"/>
          </a:xfrm>
          <a:prstGeom prst="straightConnector1">
            <a:avLst/>
          </a:prstGeom>
          <a:noFill/>
          <a:ln cap="flat" cmpd="sng" w="9525">
            <a:solidFill>
              <a:schemeClr val="dk2"/>
            </a:solidFill>
            <a:prstDash val="solid"/>
            <a:round/>
            <a:headEnd len="med" w="med" type="none"/>
            <a:tailEnd len="med" w="med" type="none"/>
          </a:ln>
        </p:spPr>
      </p:cxnSp>
      <p:sp>
        <p:nvSpPr>
          <p:cNvPr id="1541" name="Google Shape;1541;p17"/>
          <p:cNvSpPr/>
          <p:nvPr/>
        </p:nvSpPr>
        <p:spPr>
          <a:xfrm>
            <a:off x="182225" y="9418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2" name="Google Shape;1542;p17"/>
          <p:cNvGrpSpPr/>
          <p:nvPr/>
        </p:nvGrpSpPr>
        <p:grpSpPr>
          <a:xfrm rot="-2700000">
            <a:off x="2420458" y="4803680"/>
            <a:ext cx="986291" cy="986316"/>
            <a:chOff x="3125050" y="1151500"/>
            <a:chExt cx="986300" cy="986325"/>
          </a:xfrm>
        </p:grpSpPr>
        <p:sp>
          <p:nvSpPr>
            <p:cNvPr id="1543" name="Google Shape;1543;p1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17"/>
          <p:cNvGrpSpPr/>
          <p:nvPr/>
        </p:nvGrpSpPr>
        <p:grpSpPr>
          <a:xfrm>
            <a:off x="684550" y="2656250"/>
            <a:ext cx="56400" cy="2493700"/>
            <a:chOff x="8393425" y="522350"/>
            <a:chExt cx="56400" cy="2493700"/>
          </a:xfrm>
        </p:grpSpPr>
        <p:sp>
          <p:nvSpPr>
            <p:cNvPr id="1547" name="Google Shape;1547;p17"/>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7"/>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7"/>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7"/>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7"/>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7"/>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7"/>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7"/>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7"/>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7"/>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7"/>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7"/>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7"/>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7"/>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7"/>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7"/>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7"/>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7"/>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7"/>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7"/>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7"/>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7"/>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7"/>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7"/>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7"/>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7"/>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7"/>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7"/>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7"/>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7"/>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7"/>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7"/>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17"/>
          <p:cNvGrpSpPr/>
          <p:nvPr/>
        </p:nvGrpSpPr>
        <p:grpSpPr>
          <a:xfrm>
            <a:off x="694175" y="0"/>
            <a:ext cx="56400" cy="2493700"/>
            <a:chOff x="8393425" y="522350"/>
            <a:chExt cx="56400" cy="2493700"/>
          </a:xfrm>
        </p:grpSpPr>
        <p:sp>
          <p:nvSpPr>
            <p:cNvPr id="1580" name="Google Shape;1580;p17"/>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7"/>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7"/>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7"/>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7"/>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7"/>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7"/>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7"/>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7"/>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7"/>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7"/>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7"/>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7"/>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7"/>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7"/>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7"/>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7"/>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7"/>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7"/>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7"/>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7"/>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7"/>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7"/>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7"/>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7"/>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7"/>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7"/>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7"/>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7"/>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7"/>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7"/>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7"/>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17"/>
          <p:cNvGrpSpPr/>
          <p:nvPr/>
        </p:nvGrpSpPr>
        <p:grpSpPr>
          <a:xfrm rot="-2700000">
            <a:off x="8309483" y="57393"/>
            <a:ext cx="986291" cy="986316"/>
            <a:chOff x="3125050" y="1151500"/>
            <a:chExt cx="986300" cy="986325"/>
          </a:xfrm>
        </p:grpSpPr>
        <p:sp>
          <p:nvSpPr>
            <p:cNvPr id="1613" name="Google Shape;1613;p1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6" name="Google Shape;1616;p17"/>
          <p:cNvCxnSpPr/>
          <p:nvPr/>
        </p:nvCxnSpPr>
        <p:spPr>
          <a:xfrm rot="10800000">
            <a:off x="8421625" y="1562775"/>
            <a:ext cx="762000" cy="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17"/>
          <p:cNvCxnSpPr/>
          <p:nvPr/>
        </p:nvCxnSpPr>
        <p:spPr>
          <a:xfrm rot="10800000">
            <a:off x="8429775" y="3587200"/>
            <a:ext cx="742800" cy="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17"/>
          <p:cNvCxnSpPr/>
          <p:nvPr/>
        </p:nvCxnSpPr>
        <p:spPr>
          <a:xfrm rot="10800000">
            <a:off x="8429775" y="2581275"/>
            <a:ext cx="742800" cy="0"/>
          </a:xfrm>
          <a:prstGeom prst="straightConnector1">
            <a:avLst/>
          </a:prstGeom>
          <a:noFill/>
          <a:ln cap="flat" cmpd="sng" w="9525">
            <a:solidFill>
              <a:schemeClr val="dk2"/>
            </a:solidFill>
            <a:prstDash val="solid"/>
            <a:round/>
            <a:headEnd len="med" w="med" type="none"/>
            <a:tailEnd len="med" w="med" type="none"/>
          </a:ln>
        </p:spPr>
      </p:cxnSp>
      <p:grpSp>
        <p:nvGrpSpPr>
          <p:cNvPr id="1619" name="Google Shape;1619;p17"/>
          <p:cNvGrpSpPr/>
          <p:nvPr/>
        </p:nvGrpSpPr>
        <p:grpSpPr>
          <a:xfrm rot="-2700000">
            <a:off x="8308033" y="4217918"/>
            <a:ext cx="986291" cy="986316"/>
            <a:chOff x="3125050" y="1151500"/>
            <a:chExt cx="986300" cy="986325"/>
          </a:xfrm>
        </p:grpSpPr>
        <p:sp>
          <p:nvSpPr>
            <p:cNvPr id="1620" name="Google Shape;1620;p1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3" name="Google Shape;1623;p17"/>
          <p:cNvGrpSpPr/>
          <p:nvPr/>
        </p:nvGrpSpPr>
        <p:grpSpPr>
          <a:xfrm rot="-2700000">
            <a:off x="-158617" y="2083755"/>
            <a:ext cx="986291" cy="986316"/>
            <a:chOff x="3125050" y="1151500"/>
            <a:chExt cx="986300" cy="986325"/>
          </a:xfrm>
        </p:grpSpPr>
        <p:sp>
          <p:nvSpPr>
            <p:cNvPr id="1624" name="Google Shape;1624;p1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7" name="Google Shape;1627;p17"/>
          <p:cNvSpPr/>
          <p:nvPr/>
        </p:nvSpPr>
        <p:spPr>
          <a:xfrm>
            <a:off x="8650325" y="2574999"/>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7"/>
          <p:cNvSpPr/>
          <p:nvPr/>
        </p:nvSpPr>
        <p:spPr>
          <a:xfrm>
            <a:off x="182225" y="38407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9" name="Google Shape;1629;p17"/>
          <p:cNvCxnSpPr/>
          <p:nvPr/>
        </p:nvCxnSpPr>
        <p:spPr>
          <a:xfrm>
            <a:off x="6821438" y="-43150"/>
            <a:ext cx="0" cy="593700"/>
          </a:xfrm>
          <a:prstGeom prst="straightConnector1">
            <a:avLst/>
          </a:prstGeom>
          <a:noFill/>
          <a:ln cap="flat" cmpd="sng" w="38100">
            <a:solidFill>
              <a:schemeClr val="dk2"/>
            </a:solidFill>
            <a:prstDash val="solid"/>
            <a:round/>
            <a:headEnd len="med" w="med" type="none"/>
            <a:tailEnd len="med" w="med" type="none"/>
          </a:ln>
        </p:spPr>
      </p:cxnSp>
      <p:cxnSp>
        <p:nvCxnSpPr>
          <p:cNvPr id="1630" name="Google Shape;1630;p17"/>
          <p:cNvCxnSpPr/>
          <p:nvPr/>
        </p:nvCxnSpPr>
        <p:spPr>
          <a:xfrm>
            <a:off x="2305825" y="1725"/>
            <a:ext cx="0" cy="5487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31" name="Shape 1631"/>
        <p:cNvGrpSpPr/>
        <p:nvPr/>
      </p:nvGrpSpPr>
      <p:grpSpPr>
        <a:xfrm>
          <a:off x="0" y="0"/>
          <a:ext cx="0" cy="0"/>
          <a:chOff x="0" y="0"/>
          <a:chExt cx="0" cy="0"/>
        </a:xfrm>
      </p:grpSpPr>
      <p:sp>
        <p:nvSpPr>
          <p:cNvPr id="1632" name="Google Shape;1632;p18"/>
          <p:cNvSpPr txBox="1"/>
          <p:nvPr>
            <p:ph type="ctrTitle"/>
          </p:nvPr>
        </p:nvSpPr>
        <p:spPr>
          <a:xfrm>
            <a:off x="2105500" y="803713"/>
            <a:ext cx="4932900" cy="1126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33" name="Google Shape;1633;p18"/>
          <p:cNvSpPr txBox="1"/>
          <p:nvPr>
            <p:ph idx="1" type="subTitle"/>
          </p:nvPr>
        </p:nvSpPr>
        <p:spPr>
          <a:xfrm>
            <a:off x="2679250" y="1930218"/>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34" name="Google Shape;1634;p18"/>
          <p:cNvSpPr txBox="1"/>
          <p:nvPr>
            <p:ph idx="2" type="subTitle"/>
          </p:nvPr>
        </p:nvSpPr>
        <p:spPr>
          <a:xfrm rot="-1090">
            <a:off x="2679250" y="3920378"/>
            <a:ext cx="37854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cxnSp>
        <p:nvCxnSpPr>
          <p:cNvPr id="1635" name="Google Shape;1635;p18"/>
          <p:cNvCxnSpPr/>
          <p:nvPr/>
        </p:nvCxnSpPr>
        <p:spPr>
          <a:xfrm>
            <a:off x="-26975" y="550550"/>
            <a:ext cx="9190200" cy="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18"/>
          <p:cNvCxnSpPr/>
          <p:nvPr/>
        </p:nvCxnSpPr>
        <p:spPr>
          <a:xfrm>
            <a:off x="-26975" y="1562775"/>
            <a:ext cx="732000" cy="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18"/>
          <p:cNvCxnSpPr/>
          <p:nvPr/>
        </p:nvCxnSpPr>
        <p:spPr>
          <a:xfrm>
            <a:off x="-17975" y="2574975"/>
            <a:ext cx="741900" cy="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18"/>
          <p:cNvCxnSpPr/>
          <p:nvPr/>
        </p:nvCxnSpPr>
        <p:spPr>
          <a:xfrm>
            <a:off x="-35975" y="3587200"/>
            <a:ext cx="759900" cy="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18"/>
          <p:cNvCxnSpPr/>
          <p:nvPr/>
        </p:nvCxnSpPr>
        <p:spPr>
          <a:xfrm>
            <a:off x="-17975" y="4599425"/>
            <a:ext cx="9181200" cy="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18"/>
          <p:cNvCxnSpPr/>
          <p:nvPr/>
        </p:nvCxnSpPr>
        <p:spPr>
          <a:xfrm>
            <a:off x="8421625" y="1480350"/>
            <a:ext cx="750900" cy="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18"/>
          <p:cNvCxnSpPr/>
          <p:nvPr/>
        </p:nvCxnSpPr>
        <p:spPr>
          <a:xfrm>
            <a:off x="8429625" y="2581275"/>
            <a:ext cx="723900" cy="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18"/>
          <p:cNvCxnSpPr/>
          <p:nvPr/>
        </p:nvCxnSpPr>
        <p:spPr>
          <a:xfrm>
            <a:off x="8439075" y="3587200"/>
            <a:ext cx="705000" cy="0"/>
          </a:xfrm>
          <a:prstGeom prst="straightConnector1">
            <a:avLst/>
          </a:prstGeom>
          <a:noFill/>
          <a:ln cap="flat" cmpd="sng" w="9525">
            <a:solidFill>
              <a:schemeClr val="dk2"/>
            </a:solidFill>
            <a:prstDash val="solid"/>
            <a:round/>
            <a:headEnd len="med" w="med" type="none"/>
            <a:tailEnd len="med" w="med" type="none"/>
          </a:ln>
        </p:spPr>
      </p:cxnSp>
      <p:grpSp>
        <p:nvGrpSpPr>
          <p:cNvPr id="1643" name="Google Shape;1643;p18"/>
          <p:cNvGrpSpPr/>
          <p:nvPr/>
        </p:nvGrpSpPr>
        <p:grpSpPr>
          <a:xfrm>
            <a:off x="694175" y="522350"/>
            <a:ext cx="56400" cy="2493700"/>
            <a:chOff x="8393425" y="522350"/>
            <a:chExt cx="56400" cy="2493700"/>
          </a:xfrm>
        </p:grpSpPr>
        <p:sp>
          <p:nvSpPr>
            <p:cNvPr id="1644" name="Google Shape;1644;p18"/>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8"/>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8"/>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8"/>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8"/>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8"/>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8"/>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8"/>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8"/>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8"/>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8"/>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8"/>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8"/>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8"/>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8"/>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8"/>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8"/>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8"/>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8"/>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8"/>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8"/>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8"/>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8"/>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8"/>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8"/>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8"/>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8"/>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8"/>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8"/>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8"/>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8"/>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8"/>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18"/>
          <p:cNvGrpSpPr/>
          <p:nvPr/>
        </p:nvGrpSpPr>
        <p:grpSpPr>
          <a:xfrm rot="-2700000">
            <a:off x="8298433" y="1928593"/>
            <a:ext cx="986291" cy="986316"/>
            <a:chOff x="3125050" y="1151500"/>
            <a:chExt cx="986300" cy="986325"/>
          </a:xfrm>
        </p:grpSpPr>
        <p:sp>
          <p:nvSpPr>
            <p:cNvPr id="1677" name="Google Shape;1677;p18"/>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8"/>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8"/>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0" name="Google Shape;1680;p18"/>
          <p:cNvGrpSpPr/>
          <p:nvPr/>
        </p:nvGrpSpPr>
        <p:grpSpPr>
          <a:xfrm rot="-2700000">
            <a:off x="5847833" y="4803693"/>
            <a:ext cx="986291" cy="986316"/>
            <a:chOff x="3125050" y="1151500"/>
            <a:chExt cx="986300" cy="986325"/>
          </a:xfrm>
        </p:grpSpPr>
        <p:sp>
          <p:nvSpPr>
            <p:cNvPr id="1681" name="Google Shape;1681;p18"/>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8"/>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8"/>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18"/>
          <p:cNvSpPr/>
          <p:nvPr/>
        </p:nvSpPr>
        <p:spPr>
          <a:xfrm>
            <a:off x="8744225" y="7957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8"/>
          <p:cNvSpPr/>
          <p:nvPr/>
        </p:nvSpPr>
        <p:spPr>
          <a:xfrm>
            <a:off x="8515625" y="405523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8"/>
          <p:cNvSpPr/>
          <p:nvPr/>
        </p:nvSpPr>
        <p:spPr>
          <a:xfrm>
            <a:off x="2943500" y="472198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8"/>
          <p:cNvSpPr/>
          <p:nvPr/>
        </p:nvSpPr>
        <p:spPr>
          <a:xfrm>
            <a:off x="2333900" y="48389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8"/>
          <p:cNvSpPr/>
          <p:nvPr/>
        </p:nvSpPr>
        <p:spPr>
          <a:xfrm>
            <a:off x="5039000" y="844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18"/>
          <p:cNvGrpSpPr/>
          <p:nvPr/>
        </p:nvGrpSpPr>
        <p:grpSpPr>
          <a:xfrm rot="-2700000">
            <a:off x="1545283" y="-640032"/>
            <a:ext cx="986291" cy="986316"/>
            <a:chOff x="3125050" y="1151500"/>
            <a:chExt cx="986300" cy="986325"/>
          </a:xfrm>
        </p:grpSpPr>
        <p:sp>
          <p:nvSpPr>
            <p:cNvPr id="1690" name="Google Shape;1690;p18"/>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8"/>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8"/>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3" name="Google Shape;1693;p18"/>
          <p:cNvSpPr txBox="1"/>
          <p:nvPr/>
        </p:nvSpPr>
        <p:spPr>
          <a:xfrm>
            <a:off x="2963600" y="3158110"/>
            <a:ext cx="3216600" cy="751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3"/>
                </a:solidFill>
                <a:latin typeface="Kumbh Sans"/>
                <a:ea typeface="Kumbh Sans"/>
                <a:cs typeface="Kumbh Sans"/>
                <a:sym typeface="Kumbh Sans"/>
              </a:rPr>
              <a:t>CREDITS:</a:t>
            </a:r>
            <a:r>
              <a:rPr lang="en" sz="1100">
                <a:solidFill>
                  <a:schemeClr val="accent3"/>
                </a:solidFill>
                <a:latin typeface="Kumbh Sans"/>
                <a:ea typeface="Kumbh Sans"/>
                <a:cs typeface="Kumbh Sans"/>
                <a:sym typeface="Kumbh Sans"/>
              </a:rPr>
              <a:t> This presentation template was created by </a:t>
            </a:r>
            <a:r>
              <a:rPr b="1" lang="en" sz="1100">
                <a:solidFill>
                  <a:schemeClr val="accent3"/>
                </a:solidFill>
                <a:uFill>
                  <a:noFill/>
                </a:uFill>
                <a:latin typeface="Kumbh Sans"/>
                <a:ea typeface="Kumbh Sans"/>
                <a:cs typeface="Kumbh Sans"/>
                <a:sym typeface="Kumbh Sans"/>
                <a:hlinkClick r:id="rId2">
                  <a:extLst>
                    <a:ext uri="{A12FA001-AC4F-418D-AE19-62706E023703}">
                      <ahyp:hlinkClr val="tx"/>
                    </a:ext>
                  </a:extLst>
                </a:hlinkClick>
              </a:rPr>
              <a:t>Slidesgo</a:t>
            </a:r>
            <a:r>
              <a:rPr b="1" lang="en" sz="1100">
                <a:solidFill>
                  <a:schemeClr val="accent3"/>
                </a:solidFill>
                <a:latin typeface="Kumbh Sans"/>
                <a:ea typeface="Kumbh Sans"/>
                <a:cs typeface="Kumbh Sans"/>
                <a:sym typeface="Kumbh Sans"/>
              </a:rPr>
              <a:t>,</a:t>
            </a:r>
            <a:r>
              <a:rPr lang="en" sz="1100">
                <a:solidFill>
                  <a:schemeClr val="accent3"/>
                </a:solidFill>
                <a:latin typeface="Kumbh Sans"/>
                <a:ea typeface="Kumbh Sans"/>
                <a:cs typeface="Kumbh Sans"/>
                <a:sym typeface="Kumbh Sans"/>
              </a:rPr>
              <a:t> including icons by </a:t>
            </a:r>
            <a:r>
              <a:rPr b="1" lang="en" sz="1100">
                <a:solidFill>
                  <a:schemeClr val="accent3"/>
                </a:solidFill>
                <a:uFill>
                  <a:noFill/>
                </a:uFill>
                <a:latin typeface="Kumbh Sans"/>
                <a:ea typeface="Kumbh Sans"/>
                <a:cs typeface="Kumbh Sans"/>
                <a:sym typeface="Kumbh Sans"/>
                <a:hlinkClick r:id="rId3">
                  <a:extLst>
                    <a:ext uri="{A12FA001-AC4F-418D-AE19-62706E023703}">
                      <ahyp:hlinkClr val="tx"/>
                    </a:ext>
                  </a:extLst>
                </a:hlinkClick>
              </a:rPr>
              <a:t>Flaticon</a:t>
            </a:r>
            <a:r>
              <a:rPr b="1" lang="en" sz="1100">
                <a:solidFill>
                  <a:schemeClr val="accent3"/>
                </a:solidFill>
                <a:latin typeface="Kumbh Sans"/>
                <a:ea typeface="Kumbh Sans"/>
                <a:cs typeface="Kumbh Sans"/>
                <a:sym typeface="Kumbh Sans"/>
              </a:rPr>
              <a:t>,</a:t>
            </a:r>
            <a:r>
              <a:rPr lang="en" sz="1100">
                <a:solidFill>
                  <a:schemeClr val="accent3"/>
                </a:solidFill>
                <a:latin typeface="Kumbh Sans"/>
                <a:ea typeface="Kumbh Sans"/>
                <a:cs typeface="Kumbh Sans"/>
                <a:sym typeface="Kumbh Sans"/>
              </a:rPr>
              <a:t> and infographics &amp; images by </a:t>
            </a:r>
            <a:r>
              <a:rPr b="1" lang="en" sz="1100">
                <a:solidFill>
                  <a:schemeClr val="accent3"/>
                </a:solidFill>
                <a:uFill>
                  <a:noFill/>
                </a:uFill>
                <a:latin typeface="Kumbh Sans"/>
                <a:ea typeface="Kumbh Sans"/>
                <a:cs typeface="Kumbh Sans"/>
                <a:sym typeface="Kumbh Sans"/>
                <a:hlinkClick r:id="rId4">
                  <a:extLst>
                    <a:ext uri="{A12FA001-AC4F-418D-AE19-62706E023703}">
                      <ahyp:hlinkClr val="tx"/>
                    </a:ext>
                  </a:extLst>
                </a:hlinkClick>
              </a:rPr>
              <a:t>Freepik</a:t>
            </a:r>
            <a:endParaRPr b="1" sz="1100">
              <a:solidFill>
                <a:schemeClr val="accent3"/>
              </a:solidFill>
              <a:latin typeface="Kumbh Sans"/>
              <a:ea typeface="Kumbh Sans"/>
              <a:cs typeface="Kumbh Sans"/>
              <a:sym typeface="Kumbh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94" name="Shape 1694"/>
        <p:cNvGrpSpPr/>
        <p:nvPr/>
      </p:nvGrpSpPr>
      <p:grpSpPr>
        <a:xfrm>
          <a:off x="0" y="0"/>
          <a:ext cx="0" cy="0"/>
          <a:chOff x="0" y="0"/>
          <a:chExt cx="0" cy="0"/>
        </a:xfrm>
      </p:grpSpPr>
      <p:cxnSp>
        <p:nvCxnSpPr>
          <p:cNvPr id="1695" name="Google Shape;1695;p19"/>
          <p:cNvCxnSpPr/>
          <p:nvPr/>
        </p:nvCxnSpPr>
        <p:spPr>
          <a:xfrm>
            <a:off x="-35975" y="550550"/>
            <a:ext cx="9170400" cy="0"/>
          </a:xfrm>
          <a:prstGeom prst="straightConnector1">
            <a:avLst/>
          </a:prstGeom>
          <a:noFill/>
          <a:ln cap="flat" cmpd="sng" w="9525">
            <a:solidFill>
              <a:schemeClr val="dk1"/>
            </a:solidFill>
            <a:prstDash val="solid"/>
            <a:round/>
            <a:headEnd len="med" w="med" type="none"/>
            <a:tailEnd len="med" w="med" type="none"/>
          </a:ln>
        </p:spPr>
      </p:cxnSp>
      <p:cxnSp>
        <p:nvCxnSpPr>
          <p:cNvPr id="1696" name="Google Shape;1696;p19"/>
          <p:cNvCxnSpPr/>
          <p:nvPr/>
        </p:nvCxnSpPr>
        <p:spPr>
          <a:xfrm>
            <a:off x="-26975" y="4599425"/>
            <a:ext cx="9171000" cy="0"/>
          </a:xfrm>
          <a:prstGeom prst="straightConnector1">
            <a:avLst/>
          </a:prstGeom>
          <a:noFill/>
          <a:ln cap="flat" cmpd="sng" w="9525">
            <a:solidFill>
              <a:schemeClr val="dk1"/>
            </a:solidFill>
            <a:prstDash val="solid"/>
            <a:round/>
            <a:headEnd len="med" w="med" type="none"/>
            <a:tailEnd len="med" w="med" type="none"/>
          </a:ln>
        </p:spPr>
      </p:cxnSp>
      <p:cxnSp>
        <p:nvCxnSpPr>
          <p:cNvPr id="1697" name="Google Shape;1697;p19"/>
          <p:cNvCxnSpPr/>
          <p:nvPr/>
        </p:nvCxnSpPr>
        <p:spPr>
          <a:xfrm>
            <a:off x="-17975" y="1562775"/>
            <a:ext cx="732300" cy="0"/>
          </a:xfrm>
          <a:prstGeom prst="straightConnector1">
            <a:avLst/>
          </a:prstGeom>
          <a:noFill/>
          <a:ln cap="flat" cmpd="sng" w="9525">
            <a:solidFill>
              <a:schemeClr val="dk1"/>
            </a:solidFill>
            <a:prstDash val="solid"/>
            <a:round/>
            <a:headEnd len="med" w="med" type="none"/>
            <a:tailEnd len="med" w="med" type="none"/>
          </a:ln>
        </p:spPr>
      </p:cxnSp>
      <p:cxnSp>
        <p:nvCxnSpPr>
          <p:cNvPr id="1698" name="Google Shape;1698;p19"/>
          <p:cNvCxnSpPr/>
          <p:nvPr/>
        </p:nvCxnSpPr>
        <p:spPr>
          <a:xfrm>
            <a:off x="-9000" y="2574975"/>
            <a:ext cx="714000" cy="0"/>
          </a:xfrm>
          <a:prstGeom prst="straightConnector1">
            <a:avLst/>
          </a:prstGeom>
          <a:noFill/>
          <a:ln cap="flat" cmpd="sng" w="9525">
            <a:solidFill>
              <a:schemeClr val="dk1"/>
            </a:solidFill>
            <a:prstDash val="solid"/>
            <a:round/>
            <a:headEnd len="med" w="med" type="none"/>
            <a:tailEnd len="med" w="med" type="none"/>
          </a:ln>
        </p:spPr>
      </p:cxnSp>
      <p:cxnSp>
        <p:nvCxnSpPr>
          <p:cNvPr id="1699" name="Google Shape;1699;p19"/>
          <p:cNvCxnSpPr/>
          <p:nvPr/>
        </p:nvCxnSpPr>
        <p:spPr>
          <a:xfrm>
            <a:off x="-17975" y="3590800"/>
            <a:ext cx="741900" cy="0"/>
          </a:xfrm>
          <a:prstGeom prst="straightConnector1">
            <a:avLst/>
          </a:prstGeom>
          <a:noFill/>
          <a:ln cap="flat" cmpd="sng" w="9525">
            <a:solidFill>
              <a:schemeClr val="dk1"/>
            </a:solidFill>
            <a:prstDash val="solid"/>
            <a:round/>
            <a:headEnd len="med" w="med" type="none"/>
            <a:tailEnd len="med" w="med" type="none"/>
          </a:ln>
        </p:spPr>
      </p:cxnSp>
      <p:grpSp>
        <p:nvGrpSpPr>
          <p:cNvPr id="1700" name="Google Shape;1700;p19"/>
          <p:cNvGrpSpPr/>
          <p:nvPr/>
        </p:nvGrpSpPr>
        <p:grpSpPr>
          <a:xfrm>
            <a:off x="694175" y="522350"/>
            <a:ext cx="56400" cy="2493700"/>
            <a:chOff x="8393425" y="522350"/>
            <a:chExt cx="56400" cy="2493700"/>
          </a:xfrm>
        </p:grpSpPr>
        <p:sp>
          <p:nvSpPr>
            <p:cNvPr id="1701" name="Google Shape;1701;p19"/>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9"/>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9"/>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9"/>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9"/>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9"/>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9"/>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9"/>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9"/>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9"/>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9"/>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9"/>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9"/>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9"/>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9"/>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9"/>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9"/>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9"/>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9"/>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9"/>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9"/>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9"/>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9"/>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9"/>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9"/>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9"/>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9"/>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9"/>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9"/>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9"/>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9"/>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9"/>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19"/>
          <p:cNvGrpSpPr/>
          <p:nvPr/>
        </p:nvGrpSpPr>
        <p:grpSpPr>
          <a:xfrm>
            <a:off x="8393425" y="2105725"/>
            <a:ext cx="56400" cy="2493700"/>
            <a:chOff x="8393425" y="522350"/>
            <a:chExt cx="56400" cy="2493700"/>
          </a:xfrm>
        </p:grpSpPr>
        <p:sp>
          <p:nvSpPr>
            <p:cNvPr id="1734" name="Google Shape;1734;p19"/>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9"/>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9"/>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9"/>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9"/>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9"/>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9"/>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9"/>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9"/>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9"/>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9"/>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9"/>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9"/>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9"/>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9"/>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9"/>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9"/>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9"/>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9"/>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9"/>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9"/>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9"/>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9"/>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9"/>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9"/>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9"/>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9"/>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9"/>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9"/>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9"/>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9"/>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9"/>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66" name="Google Shape;1766;p19"/>
          <p:cNvCxnSpPr/>
          <p:nvPr/>
        </p:nvCxnSpPr>
        <p:spPr>
          <a:xfrm rot="10800000">
            <a:off x="8424000" y="1562775"/>
            <a:ext cx="733500" cy="0"/>
          </a:xfrm>
          <a:prstGeom prst="straightConnector1">
            <a:avLst/>
          </a:prstGeom>
          <a:noFill/>
          <a:ln cap="flat" cmpd="sng" w="9525">
            <a:solidFill>
              <a:schemeClr val="dk1"/>
            </a:solidFill>
            <a:prstDash val="solid"/>
            <a:round/>
            <a:headEnd len="med" w="med" type="none"/>
            <a:tailEnd len="med" w="med" type="none"/>
          </a:ln>
        </p:spPr>
      </p:cxnSp>
      <p:cxnSp>
        <p:nvCxnSpPr>
          <p:cNvPr id="1767" name="Google Shape;1767;p19"/>
          <p:cNvCxnSpPr/>
          <p:nvPr/>
        </p:nvCxnSpPr>
        <p:spPr>
          <a:xfrm rot="10800000">
            <a:off x="8439150" y="3589000"/>
            <a:ext cx="723900" cy="0"/>
          </a:xfrm>
          <a:prstGeom prst="straightConnector1">
            <a:avLst/>
          </a:prstGeom>
          <a:noFill/>
          <a:ln cap="flat" cmpd="sng" w="9525">
            <a:solidFill>
              <a:schemeClr val="dk1"/>
            </a:solidFill>
            <a:prstDash val="solid"/>
            <a:round/>
            <a:headEnd len="med" w="med" type="none"/>
            <a:tailEnd len="med" w="med" type="none"/>
          </a:ln>
        </p:spPr>
      </p:cxnSp>
      <p:cxnSp>
        <p:nvCxnSpPr>
          <p:cNvPr id="1768" name="Google Shape;1768;p19"/>
          <p:cNvCxnSpPr/>
          <p:nvPr/>
        </p:nvCxnSpPr>
        <p:spPr>
          <a:xfrm rot="10800000">
            <a:off x="8453400" y="2571750"/>
            <a:ext cx="695400" cy="0"/>
          </a:xfrm>
          <a:prstGeom prst="straightConnector1">
            <a:avLst/>
          </a:prstGeom>
          <a:noFill/>
          <a:ln cap="flat" cmpd="sng" w="9525">
            <a:solidFill>
              <a:schemeClr val="dk1"/>
            </a:solidFill>
            <a:prstDash val="solid"/>
            <a:round/>
            <a:headEnd len="med" w="med" type="none"/>
            <a:tailEnd len="med" w="med" type="none"/>
          </a:ln>
        </p:spPr>
      </p:cxnSp>
      <p:grpSp>
        <p:nvGrpSpPr>
          <p:cNvPr id="1769" name="Google Shape;1769;p19"/>
          <p:cNvGrpSpPr/>
          <p:nvPr/>
        </p:nvGrpSpPr>
        <p:grpSpPr>
          <a:xfrm rot="-2700000">
            <a:off x="3163633" y="4803693"/>
            <a:ext cx="986291" cy="986316"/>
            <a:chOff x="3125050" y="1151500"/>
            <a:chExt cx="986300" cy="986325"/>
          </a:xfrm>
        </p:grpSpPr>
        <p:sp>
          <p:nvSpPr>
            <p:cNvPr id="1770" name="Google Shape;1770;p19"/>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9"/>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9"/>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19"/>
          <p:cNvGrpSpPr/>
          <p:nvPr/>
        </p:nvGrpSpPr>
        <p:grpSpPr>
          <a:xfrm rot="-2700000">
            <a:off x="5344858" y="-640032"/>
            <a:ext cx="986291" cy="986316"/>
            <a:chOff x="3125050" y="1151500"/>
            <a:chExt cx="986300" cy="986325"/>
          </a:xfrm>
        </p:grpSpPr>
        <p:sp>
          <p:nvSpPr>
            <p:cNvPr id="1774" name="Google Shape;1774;p19"/>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9"/>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9"/>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7" name="Google Shape;1777;p19"/>
          <p:cNvSpPr/>
          <p:nvPr/>
        </p:nvSpPr>
        <p:spPr>
          <a:xfrm>
            <a:off x="7419600" y="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9"/>
          <p:cNvSpPr/>
          <p:nvPr/>
        </p:nvSpPr>
        <p:spPr>
          <a:xfrm>
            <a:off x="8745575" y="19621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9" name="Google Shape;1779;p19"/>
          <p:cNvCxnSpPr/>
          <p:nvPr/>
        </p:nvCxnSpPr>
        <p:spPr>
          <a:xfrm>
            <a:off x="2724150" y="-19050"/>
            <a:ext cx="0" cy="571500"/>
          </a:xfrm>
          <a:prstGeom prst="straightConnector1">
            <a:avLst/>
          </a:prstGeom>
          <a:noFill/>
          <a:ln cap="flat" cmpd="sng" w="38100">
            <a:solidFill>
              <a:schemeClr val="dk1"/>
            </a:solidFill>
            <a:prstDash val="solid"/>
            <a:round/>
            <a:headEnd len="med" w="med" type="none"/>
            <a:tailEnd len="med" w="med" type="none"/>
          </a:ln>
        </p:spPr>
      </p:cxnSp>
      <p:cxnSp>
        <p:nvCxnSpPr>
          <p:cNvPr id="1780" name="Google Shape;1780;p19"/>
          <p:cNvCxnSpPr/>
          <p:nvPr/>
        </p:nvCxnSpPr>
        <p:spPr>
          <a:xfrm>
            <a:off x="8897875" y="-38100"/>
            <a:ext cx="0" cy="1848000"/>
          </a:xfrm>
          <a:prstGeom prst="straightConnector1">
            <a:avLst/>
          </a:prstGeom>
          <a:noFill/>
          <a:ln cap="flat" cmpd="sng" w="38100">
            <a:solidFill>
              <a:schemeClr val="dk1"/>
            </a:solidFill>
            <a:prstDash val="solid"/>
            <a:round/>
            <a:headEnd len="med" w="med" type="none"/>
            <a:tailEnd len="med" w="med" type="none"/>
          </a:ln>
        </p:spPr>
      </p:cxnSp>
      <p:cxnSp>
        <p:nvCxnSpPr>
          <p:cNvPr id="1781" name="Google Shape;1781;p19"/>
          <p:cNvCxnSpPr/>
          <p:nvPr/>
        </p:nvCxnSpPr>
        <p:spPr>
          <a:xfrm>
            <a:off x="1733550" y="4610100"/>
            <a:ext cx="0" cy="543000"/>
          </a:xfrm>
          <a:prstGeom prst="straightConnector1">
            <a:avLst/>
          </a:prstGeom>
          <a:noFill/>
          <a:ln cap="flat" cmpd="sng" w="38100">
            <a:solidFill>
              <a:schemeClr val="dk1"/>
            </a:solidFill>
            <a:prstDash val="solid"/>
            <a:round/>
            <a:headEnd len="med" w="med" type="none"/>
            <a:tailEnd len="med" w="med" type="none"/>
          </a:ln>
        </p:spPr>
      </p:cxnSp>
      <p:cxnSp>
        <p:nvCxnSpPr>
          <p:cNvPr id="1782" name="Google Shape;1782;p19"/>
          <p:cNvCxnSpPr/>
          <p:nvPr/>
        </p:nvCxnSpPr>
        <p:spPr>
          <a:xfrm>
            <a:off x="6581775" y="4600575"/>
            <a:ext cx="0" cy="5619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783" name="Shape 1783"/>
        <p:cNvGrpSpPr/>
        <p:nvPr/>
      </p:nvGrpSpPr>
      <p:grpSpPr>
        <a:xfrm>
          <a:off x="0" y="0"/>
          <a:ext cx="0" cy="0"/>
          <a:chOff x="0" y="0"/>
          <a:chExt cx="0" cy="0"/>
        </a:xfrm>
      </p:grpSpPr>
      <p:cxnSp>
        <p:nvCxnSpPr>
          <p:cNvPr id="1784" name="Google Shape;1784;p20"/>
          <p:cNvCxnSpPr/>
          <p:nvPr/>
        </p:nvCxnSpPr>
        <p:spPr>
          <a:xfrm>
            <a:off x="-35975" y="550550"/>
            <a:ext cx="9170400" cy="0"/>
          </a:xfrm>
          <a:prstGeom prst="straightConnector1">
            <a:avLst/>
          </a:prstGeom>
          <a:noFill/>
          <a:ln cap="flat" cmpd="sng" w="9525">
            <a:solidFill>
              <a:schemeClr val="dk2"/>
            </a:solidFill>
            <a:prstDash val="solid"/>
            <a:round/>
            <a:headEnd len="med" w="med" type="none"/>
            <a:tailEnd len="med" w="med" type="none"/>
          </a:ln>
        </p:spPr>
      </p:cxnSp>
      <p:cxnSp>
        <p:nvCxnSpPr>
          <p:cNvPr id="1785" name="Google Shape;1785;p20"/>
          <p:cNvCxnSpPr/>
          <p:nvPr/>
        </p:nvCxnSpPr>
        <p:spPr>
          <a:xfrm>
            <a:off x="-26975" y="4599425"/>
            <a:ext cx="9171000" cy="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20"/>
          <p:cNvCxnSpPr/>
          <p:nvPr/>
        </p:nvCxnSpPr>
        <p:spPr>
          <a:xfrm>
            <a:off x="-17975" y="1562775"/>
            <a:ext cx="9180900" cy="0"/>
          </a:xfrm>
          <a:prstGeom prst="straightConnector1">
            <a:avLst/>
          </a:prstGeom>
          <a:noFill/>
          <a:ln cap="flat" cmpd="sng" w="9525">
            <a:solidFill>
              <a:schemeClr val="dk2"/>
            </a:solidFill>
            <a:prstDash val="solid"/>
            <a:round/>
            <a:headEnd len="med" w="med" type="none"/>
            <a:tailEnd len="med" w="med" type="none"/>
          </a:ln>
        </p:spPr>
      </p:cxnSp>
      <p:cxnSp>
        <p:nvCxnSpPr>
          <p:cNvPr id="1787" name="Google Shape;1787;p20"/>
          <p:cNvCxnSpPr/>
          <p:nvPr/>
        </p:nvCxnSpPr>
        <p:spPr>
          <a:xfrm>
            <a:off x="-9000" y="2574975"/>
            <a:ext cx="714000" cy="0"/>
          </a:xfrm>
          <a:prstGeom prst="straightConnector1">
            <a:avLst/>
          </a:prstGeom>
          <a:noFill/>
          <a:ln cap="flat" cmpd="sng" w="9525">
            <a:solidFill>
              <a:schemeClr val="dk2"/>
            </a:solidFill>
            <a:prstDash val="solid"/>
            <a:round/>
            <a:headEnd len="med" w="med" type="none"/>
            <a:tailEnd len="med" w="med" type="none"/>
          </a:ln>
        </p:spPr>
      </p:cxnSp>
      <p:cxnSp>
        <p:nvCxnSpPr>
          <p:cNvPr id="1788" name="Google Shape;1788;p20"/>
          <p:cNvCxnSpPr/>
          <p:nvPr/>
        </p:nvCxnSpPr>
        <p:spPr>
          <a:xfrm>
            <a:off x="-17975" y="3590800"/>
            <a:ext cx="9171000" cy="0"/>
          </a:xfrm>
          <a:prstGeom prst="straightConnector1">
            <a:avLst/>
          </a:prstGeom>
          <a:noFill/>
          <a:ln cap="flat" cmpd="sng" w="9525">
            <a:solidFill>
              <a:schemeClr val="dk2"/>
            </a:solidFill>
            <a:prstDash val="solid"/>
            <a:round/>
            <a:headEnd len="med" w="med" type="none"/>
            <a:tailEnd len="med" w="med" type="none"/>
          </a:ln>
        </p:spPr>
      </p:cxnSp>
      <p:grpSp>
        <p:nvGrpSpPr>
          <p:cNvPr id="1789" name="Google Shape;1789;p20"/>
          <p:cNvGrpSpPr/>
          <p:nvPr/>
        </p:nvGrpSpPr>
        <p:grpSpPr>
          <a:xfrm>
            <a:off x="694175" y="522350"/>
            <a:ext cx="56400" cy="2493700"/>
            <a:chOff x="8393425" y="522350"/>
            <a:chExt cx="56400" cy="2493700"/>
          </a:xfrm>
        </p:grpSpPr>
        <p:sp>
          <p:nvSpPr>
            <p:cNvPr id="1790" name="Google Shape;1790;p20"/>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2" name="Google Shape;1822;p20"/>
          <p:cNvGrpSpPr/>
          <p:nvPr/>
        </p:nvGrpSpPr>
        <p:grpSpPr>
          <a:xfrm>
            <a:off x="8393425" y="2105725"/>
            <a:ext cx="56400" cy="2493700"/>
            <a:chOff x="8393425" y="522350"/>
            <a:chExt cx="56400" cy="2493700"/>
          </a:xfrm>
        </p:grpSpPr>
        <p:sp>
          <p:nvSpPr>
            <p:cNvPr id="1823" name="Google Shape;1823;p20"/>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55" name="Google Shape;1855;p20"/>
          <p:cNvCxnSpPr/>
          <p:nvPr/>
        </p:nvCxnSpPr>
        <p:spPr>
          <a:xfrm rot="10800000">
            <a:off x="8453400" y="2571750"/>
            <a:ext cx="695400" cy="0"/>
          </a:xfrm>
          <a:prstGeom prst="straightConnector1">
            <a:avLst/>
          </a:prstGeom>
          <a:noFill/>
          <a:ln cap="flat" cmpd="sng" w="9525">
            <a:solidFill>
              <a:schemeClr val="dk2"/>
            </a:solidFill>
            <a:prstDash val="solid"/>
            <a:round/>
            <a:headEnd len="med" w="med" type="none"/>
            <a:tailEnd len="med" w="med" type="none"/>
          </a:ln>
        </p:spPr>
      </p:cxnSp>
      <p:grpSp>
        <p:nvGrpSpPr>
          <p:cNvPr id="1856" name="Google Shape;1856;p20"/>
          <p:cNvGrpSpPr/>
          <p:nvPr/>
        </p:nvGrpSpPr>
        <p:grpSpPr>
          <a:xfrm rot="-2700000">
            <a:off x="3163633" y="4803693"/>
            <a:ext cx="986291" cy="986316"/>
            <a:chOff x="3125050" y="1151500"/>
            <a:chExt cx="986300" cy="986325"/>
          </a:xfrm>
        </p:grpSpPr>
        <p:sp>
          <p:nvSpPr>
            <p:cNvPr id="1857" name="Google Shape;1857;p2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0" name="Google Shape;1860;p20"/>
          <p:cNvGrpSpPr/>
          <p:nvPr/>
        </p:nvGrpSpPr>
        <p:grpSpPr>
          <a:xfrm rot="-2700000">
            <a:off x="5344858" y="-640032"/>
            <a:ext cx="986291" cy="986316"/>
            <a:chOff x="3125050" y="1151500"/>
            <a:chExt cx="986300" cy="986325"/>
          </a:xfrm>
        </p:grpSpPr>
        <p:sp>
          <p:nvSpPr>
            <p:cNvPr id="1861" name="Google Shape;1861;p2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4" name="Google Shape;1864;p20"/>
          <p:cNvSpPr/>
          <p:nvPr/>
        </p:nvSpPr>
        <p:spPr>
          <a:xfrm>
            <a:off x="7419600" y="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8745575" y="19621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6" name="Google Shape;1866;p20"/>
          <p:cNvCxnSpPr/>
          <p:nvPr/>
        </p:nvCxnSpPr>
        <p:spPr>
          <a:xfrm>
            <a:off x="2724150" y="-19050"/>
            <a:ext cx="0" cy="571500"/>
          </a:xfrm>
          <a:prstGeom prst="straightConnector1">
            <a:avLst/>
          </a:prstGeom>
          <a:noFill/>
          <a:ln cap="flat" cmpd="sng" w="38100">
            <a:solidFill>
              <a:schemeClr val="dk2"/>
            </a:solidFill>
            <a:prstDash val="solid"/>
            <a:round/>
            <a:headEnd len="med" w="med" type="none"/>
            <a:tailEnd len="med" w="med" type="none"/>
          </a:ln>
        </p:spPr>
      </p:cxnSp>
      <p:cxnSp>
        <p:nvCxnSpPr>
          <p:cNvPr id="1867" name="Google Shape;1867;p20"/>
          <p:cNvCxnSpPr/>
          <p:nvPr/>
        </p:nvCxnSpPr>
        <p:spPr>
          <a:xfrm>
            <a:off x="8897875" y="-38100"/>
            <a:ext cx="0" cy="1848000"/>
          </a:xfrm>
          <a:prstGeom prst="straightConnector1">
            <a:avLst/>
          </a:prstGeom>
          <a:noFill/>
          <a:ln cap="flat" cmpd="sng" w="38100">
            <a:solidFill>
              <a:schemeClr val="dk2"/>
            </a:solidFill>
            <a:prstDash val="solid"/>
            <a:round/>
            <a:headEnd len="med" w="med" type="none"/>
            <a:tailEnd len="med" w="med" type="none"/>
          </a:ln>
        </p:spPr>
      </p:cxnSp>
      <p:cxnSp>
        <p:nvCxnSpPr>
          <p:cNvPr id="1868" name="Google Shape;1868;p20"/>
          <p:cNvCxnSpPr/>
          <p:nvPr/>
        </p:nvCxnSpPr>
        <p:spPr>
          <a:xfrm>
            <a:off x="1733550" y="4610100"/>
            <a:ext cx="0" cy="543000"/>
          </a:xfrm>
          <a:prstGeom prst="straightConnector1">
            <a:avLst/>
          </a:prstGeom>
          <a:noFill/>
          <a:ln cap="flat" cmpd="sng" w="38100">
            <a:solidFill>
              <a:schemeClr val="dk2"/>
            </a:solidFill>
            <a:prstDash val="solid"/>
            <a:round/>
            <a:headEnd len="med" w="med" type="none"/>
            <a:tailEnd len="med" w="med" type="none"/>
          </a:ln>
        </p:spPr>
      </p:cxnSp>
      <p:cxnSp>
        <p:nvCxnSpPr>
          <p:cNvPr id="1869" name="Google Shape;1869;p20"/>
          <p:cNvCxnSpPr/>
          <p:nvPr/>
        </p:nvCxnSpPr>
        <p:spPr>
          <a:xfrm>
            <a:off x="6581775" y="4600575"/>
            <a:ext cx="0" cy="561900"/>
          </a:xfrm>
          <a:prstGeom prst="straightConnector1">
            <a:avLst/>
          </a:prstGeom>
          <a:noFill/>
          <a:ln cap="flat" cmpd="sng" w="38100">
            <a:solidFill>
              <a:schemeClr val="dk2"/>
            </a:solidFill>
            <a:prstDash val="solid"/>
            <a:round/>
            <a:headEnd len="med" w="med" type="none"/>
            <a:tailEnd len="med" w="med" type="none"/>
          </a:ln>
        </p:spPr>
      </p:cxnSp>
      <p:grpSp>
        <p:nvGrpSpPr>
          <p:cNvPr id="1870" name="Google Shape;1870;p20"/>
          <p:cNvGrpSpPr/>
          <p:nvPr/>
        </p:nvGrpSpPr>
        <p:grpSpPr>
          <a:xfrm rot="-2700000">
            <a:off x="1328783" y="1161418"/>
            <a:ext cx="986291" cy="986316"/>
            <a:chOff x="3125050" y="1151500"/>
            <a:chExt cx="986300" cy="986325"/>
          </a:xfrm>
        </p:grpSpPr>
        <p:sp>
          <p:nvSpPr>
            <p:cNvPr id="1871" name="Google Shape;1871;p2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4" name="Google Shape;1874;p20"/>
          <p:cNvGrpSpPr/>
          <p:nvPr/>
        </p:nvGrpSpPr>
        <p:grpSpPr>
          <a:xfrm rot="-2700000">
            <a:off x="6739708" y="3097643"/>
            <a:ext cx="986291" cy="986316"/>
            <a:chOff x="3125050" y="1151500"/>
            <a:chExt cx="986300" cy="986325"/>
          </a:xfrm>
        </p:grpSpPr>
        <p:sp>
          <p:nvSpPr>
            <p:cNvPr id="1875" name="Google Shape;1875;p2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8" name="Google Shape;1878;p20"/>
          <p:cNvSpPr/>
          <p:nvPr/>
        </p:nvSpPr>
        <p:spPr>
          <a:xfrm>
            <a:off x="2724150" y="17350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926750" y="10961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0" name="Google Shape;1880;p20"/>
          <p:cNvCxnSpPr/>
          <p:nvPr/>
        </p:nvCxnSpPr>
        <p:spPr>
          <a:xfrm>
            <a:off x="4091425" y="2577150"/>
            <a:ext cx="0" cy="14118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3"/>
          <p:cNvSpPr txBox="1"/>
          <p:nvPr>
            <p:ph type="title"/>
          </p:nvPr>
        </p:nvSpPr>
        <p:spPr>
          <a:xfrm>
            <a:off x="2734775" y="2460001"/>
            <a:ext cx="3465900" cy="14472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7" name="Google Shape;87;p3"/>
          <p:cNvSpPr txBox="1"/>
          <p:nvPr>
            <p:ph hasCustomPrompt="1" idx="2" type="title"/>
          </p:nvPr>
        </p:nvSpPr>
        <p:spPr>
          <a:xfrm>
            <a:off x="3411425" y="1236288"/>
            <a:ext cx="2112600" cy="12237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cxnSp>
        <p:nvCxnSpPr>
          <p:cNvPr id="88" name="Google Shape;88;p3"/>
          <p:cNvCxnSpPr/>
          <p:nvPr/>
        </p:nvCxnSpPr>
        <p:spPr>
          <a:xfrm>
            <a:off x="-17975" y="550550"/>
            <a:ext cx="9181200" cy="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35975" y="4599425"/>
            <a:ext cx="9199200" cy="0"/>
          </a:xfrm>
          <a:prstGeom prst="straightConnector1">
            <a:avLst/>
          </a:prstGeom>
          <a:noFill/>
          <a:ln cap="flat" cmpd="sng" w="9525">
            <a:solidFill>
              <a:schemeClr val="dk2"/>
            </a:solidFill>
            <a:prstDash val="solid"/>
            <a:round/>
            <a:headEnd len="med" w="med" type="none"/>
            <a:tailEnd len="med" w="med" type="none"/>
          </a:ln>
        </p:spPr>
      </p:cxnSp>
      <p:sp>
        <p:nvSpPr>
          <p:cNvPr id="90" name="Google Shape;90;p3"/>
          <p:cNvSpPr/>
          <p:nvPr/>
        </p:nvSpPr>
        <p:spPr>
          <a:xfrm>
            <a:off x="1598475" y="2459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3"/>
          <p:cNvGrpSpPr/>
          <p:nvPr/>
        </p:nvGrpSpPr>
        <p:grpSpPr>
          <a:xfrm>
            <a:off x="8393425" y="3200275"/>
            <a:ext cx="56400" cy="1943342"/>
            <a:chOff x="8393425" y="3200275"/>
            <a:chExt cx="56400" cy="1943342"/>
          </a:xfrm>
        </p:grpSpPr>
        <p:sp>
          <p:nvSpPr>
            <p:cNvPr id="92" name="Google Shape;92;p3"/>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3"/>
          <p:cNvGrpSpPr/>
          <p:nvPr/>
        </p:nvGrpSpPr>
        <p:grpSpPr>
          <a:xfrm>
            <a:off x="8393425" y="522350"/>
            <a:ext cx="56400" cy="2493700"/>
            <a:chOff x="8393425" y="522350"/>
            <a:chExt cx="56400" cy="2493700"/>
          </a:xfrm>
        </p:grpSpPr>
        <p:sp>
          <p:nvSpPr>
            <p:cNvPr id="118" name="Google Shape;118;p3"/>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3"/>
          <p:cNvGrpSpPr/>
          <p:nvPr/>
        </p:nvGrpSpPr>
        <p:grpSpPr>
          <a:xfrm>
            <a:off x="694175" y="0"/>
            <a:ext cx="56400" cy="2493700"/>
            <a:chOff x="8393425" y="522350"/>
            <a:chExt cx="56400" cy="2493700"/>
          </a:xfrm>
        </p:grpSpPr>
        <p:sp>
          <p:nvSpPr>
            <p:cNvPr id="151" name="Google Shape;151;p3"/>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3"/>
          <p:cNvGrpSpPr/>
          <p:nvPr/>
        </p:nvGrpSpPr>
        <p:grpSpPr>
          <a:xfrm>
            <a:off x="684550" y="2656250"/>
            <a:ext cx="56400" cy="2493700"/>
            <a:chOff x="8393425" y="522350"/>
            <a:chExt cx="56400" cy="2493700"/>
          </a:xfrm>
        </p:grpSpPr>
        <p:sp>
          <p:nvSpPr>
            <p:cNvPr id="184" name="Google Shape;184;p3"/>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
          <p:cNvSpPr/>
          <p:nvPr/>
        </p:nvSpPr>
        <p:spPr>
          <a:xfrm>
            <a:off x="7520125" y="2492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7882075" y="46026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
          <p:cNvCxnSpPr/>
          <p:nvPr/>
        </p:nvCxnSpPr>
        <p:spPr>
          <a:xfrm>
            <a:off x="2714625" y="4600575"/>
            <a:ext cx="0" cy="543000"/>
          </a:xfrm>
          <a:prstGeom prst="straightConnector1">
            <a:avLst/>
          </a:prstGeom>
          <a:noFill/>
          <a:ln cap="flat" cmpd="sng" w="28575">
            <a:solidFill>
              <a:schemeClr val="dk2"/>
            </a:solidFill>
            <a:prstDash val="solid"/>
            <a:round/>
            <a:headEnd len="med" w="med" type="none"/>
            <a:tailEnd len="med" w="med" type="none"/>
          </a:ln>
        </p:spPr>
      </p:cxnSp>
      <p:cxnSp>
        <p:nvCxnSpPr>
          <p:cNvPr id="219" name="Google Shape;219;p3"/>
          <p:cNvCxnSpPr/>
          <p:nvPr/>
        </p:nvCxnSpPr>
        <p:spPr>
          <a:xfrm rot="10800000">
            <a:off x="5095875" y="-18850"/>
            <a:ext cx="0" cy="569400"/>
          </a:xfrm>
          <a:prstGeom prst="straightConnector1">
            <a:avLst/>
          </a:prstGeom>
          <a:noFill/>
          <a:ln cap="flat" cmpd="sng" w="28575">
            <a:solidFill>
              <a:schemeClr val="dk2"/>
            </a:solidFill>
            <a:prstDash val="solid"/>
            <a:round/>
            <a:headEnd len="med" w="med" type="none"/>
            <a:tailEnd len="med" w="med" type="none"/>
          </a:ln>
        </p:spPr>
      </p:cxnSp>
      <p:cxnSp>
        <p:nvCxnSpPr>
          <p:cNvPr id="220" name="Google Shape;220;p3"/>
          <p:cNvCxnSpPr/>
          <p:nvPr/>
        </p:nvCxnSpPr>
        <p:spPr>
          <a:xfrm>
            <a:off x="6229350" y="4608200"/>
            <a:ext cx="0" cy="552600"/>
          </a:xfrm>
          <a:prstGeom prst="straightConnector1">
            <a:avLst/>
          </a:prstGeom>
          <a:noFill/>
          <a:ln cap="flat" cmpd="sng" w="38100">
            <a:solidFill>
              <a:schemeClr val="dk2"/>
            </a:solidFill>
            <a:prstDash val="solid"/>
            <a:round/>
            <a:headEnd len="med" w="med" type="none"/>
            <a:tailEnd len="med" w="med" type="none"/>
          </a:ln>
        </p:spPr>
      </p:cxnSp>
      <p:sp>
        <p:nvSpPr>
          <p:cNvPr id="221" name="Google Shape;221;p3"/>
          <p:cNvSpPr/>
          <p:nvPr/>
        </p:nvSpPr>
        <p:spPr>
          <a:xfrm>
            <a:off x="8772525" y="25717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995288" y="459943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cxnSp>
        <p:nvCxnSpPr>
          <p:cNvPr id="224" name="Google Shape;224;p4"/>
          <p:cNvCxnSpPr/>
          <p:nvPr/>
        </p:nvCxnSpPr>
        <p:spPr>
          <a:xfrm rot="10800000">
            <a:off x="8444875" y="3587200"/>
            <a:ext cx="730500" cy="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4"/>
          <p:cNvCxnSpPr/>
          <p:nvPr/>
        </p:nvCxnSpPr>
        <p:spPr>
          <a:xfrm rot="10800000">
            <a:off x="8449825" y="1562775"/>
            <a:ext cx="720600" cy="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7" name="Google Shape;227;p4"/>
          <p:cNvSpPr txBox="1"/>
          <p:nvPr>
            <p:ph idx="1" type="body"/>
          </p:nvPr>
        </p:nvSpPr>
        <p:spPr>
          <a:xfrm>
            <a:off x="722375" y="1174488"/>
            <a:ext cx="7704000" cy="384600"/>
          </a:xfrm>
          <a:prstGeom prst="rect">
            <a:avLst/>
          </a:prstGeom>
        </p:spPr>
        <p:txBody>
          <a:bodyPr anchorCtr="0" anchor="t" bIns="91425" lIns="91425" spcFirstLastPara="1" rIns="91425" wrap="square" tIns="91425">
            <a:noAutofit/>
          </a:bodyPr>
          <a:lstStyle>
            <a:lvl1pPr indent="-295275" lvl="0" marL="457200" rtl="0">
              <a:spcBef>
                <a:spcPts val="0"/>
              </a:spcBef>
              <a:spcAft>
                <a:spcPts val="0"/>
              </a:spcAft>
              <a:buSzPts val="1050"/>
              <a:buAutoNum type="arabicPeriod"/>
              <a:defRPr/>
            </a:lvl1pPr>
            <a:lvl2pPr indent="-295275" lvl="1" marL="914400" rtl="0">
              <a:lnSpc>
                <a:spcPct val="115000"/>
              </a:lnSpc>
              <a:spcBef>
                <a:spcPts val="0"/>
              </a:spcBef>
              <a:spcAft>
                <a:spcPts val="0"/>
              </a:spcAft>
              <a:buSzPts val="1050"/>
              <a:buAutoNum type="alphaLcPeriod"/>
              <a:defRPr sz="1050"/>
            </a:lvl2pPr>
            <a:lvl3pPr indent="-295275" lvl="2" marL="1371600" rtl="0">
              <a:lnSpc>
                <a:spcPct val="115000"/>
              </a:lnSpc>
              <a:spcBef>
                <a:spcPts val="1600"/>
              </a:spcBef>
              <a:spcAft>
                <a:spcPts val="0"/>
              </a:spcAft>
              <a:buSzPts val="1050"/>
              <a:buAutoNum type="romanLcPeriod"/>
              <a:defRPr sz="1050"/>
            </a:lvl3pPr>
            <a:lvl4pPr indent="-295275" lvl="3" marL="1828800" rtl="0">
              <a:lnSpc>
                <a:spcPct val="115000"/>
              </a:lnSpc>
              <a:spcBef>
                <a:spcPts val="1600"/>
              </a:spcBef>
              <a:spcAft>
                <a:spcPts val="0"/>
              </a:spcAft>
              <a:buSzPts val="1050"/>
              <a:buAutoNum type="arabicPeriod"/>
              <a:defRPr sz="1050"/>
            </a:lvl4pPr>
            <a:lvl5pPr indent="-295275" lvl="4" marL="2286000" rtl="0">
              <a:lnSpc>
                <a:spcPct val="115000"/>
              </a:lnSpc>
              <a:spcBef>
                <a:spcPts val="1600"/>
              </a:spcBef>
              <a:spcAft>
                <a:spcPts val="0"/>
              </a:spcAft>
              <a:buSzPts val="1050"/>
              <a:buAutoNum type="alphaLcPeriod"/>
              <a:defRPr sz="1050"/>
            </a:lvl5pPr>
            <a:lvl6pPr indent="-295275" lvl="5" marL="2743200" rtl="0">
              <a:lnSpc>
                <a:spcPct val="115000"/>
              </a:lnSpc>
              <a:spcBef>
                <a:spcPts val="1600"/>
              </a:spcBef>
              <a:spcAft>
                <a:spcPts val="0"/>
              </a:spcAft>
              <a:buSzPts val="1050"/>
              <a:buAutoNum type="romanLcPeriod"/>
              <a:defRPr sz="1050"/>
            </a:lvl6pPr>
            <a:lvl7pPr indent="-295275" lvl="6" marL="3200400" rtl="0">
              <a:lnSpc>
                <a:spcPct val="115000"/>
              </a:lnSpc>
              <a:spcBef>
                <a:spcPts val="1600"/>
              </a:spcBef>
              <a:spcAft>
                <a:spcPts val="0"/>
              </a:spcAft>
              <a:buSzPts val="1050"/>
              <a:buAutoNum type="arabicPeriod"/>
              <a:defRPr sz="1050"/>
            </a:lvl7pPr>
            <a:lvl8pPr indent="-295275" lvl="7" marL="3657600" rtl="0">
              <a:lnSpc>
                <a:spcPct val="115000"/>
              </a:lnSpc>
              <a:spcBef>
                <a:spcPts val="1600"/>
              </a:spcBef>
              <a:spcAft>
                <a:spcPts val="0"/>
              </a:spcAft>
              <a:buSzPts val="1050"/>
              <a:buAutoNum type="alphaLcPeriod"/>
              <a:defRPr sz="1050"/>
            </a:lvl8pPr>
            <a:lvl9pPr indent="-295275" lvl="8" marL="4114800" rtl="0">
              <a:lnSpc>
                <a:spcPct val="115000"/>
              </a:lnSpc>
              <a:spcBef>
                <a:spcPts val="1600"/>
              </a:spcBef>
              <a:spcAft>
                <a:spcPts val="1600"/>
              </a:spcAft>
              <a:buSzPts val="1050"/>
              <a:buAutoNum type="romanLcPeriod"/>
              <a:defRPr sz="1050"/>
            </a:lvl9pPr>
          </a:lstStyle>
          <a:p/>
        </p:txBody>
      </p:sp>
      <p:cxnSp>
        <p:nvCxnSpPr>
          <p:cNvPr id="228" name="Google Shape;228;p4"/>
          <p:cNvCxnSpPr/>
          <p:nvPr/>
        </p:nvCxnSpPr>
        <p:spPr>
          <a:xfrm>
            <a:off x="-96000" y="550550"/>
            <a:ext cx="9259200" cy="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4"/>
          <p:cNvCxnSpPr/>
          <p:nvPr/>
        </p:nvCxnSpPr>
        <p:spPr>
          <a:xfrm>
            <a:off x="-96000" y="4599425"/>
            <a:ext cx="9238800" cy="0"/>
          </a:xfrm>
          <a:prstGeom prst="straightConnector1">
            <a:avLst/>
          </a:prstGeom>
          <a:noFill/>
          <a:ln cap="flat" cmpd="sng" w="9525">
            <a:solidFill>
              <a:schemeClr val="dk2"/>
            </a:solidFill>
            <a:prstDash val="solid"/>
            <a:round/>
            <a:headEnd len="med" w="med" type="none"/>
            <a:tailEnd len="med" w="med" type="none"/>
          </a:ln>
        </p:spPr>
      </p:cxnSp>
      <p:grpSp>
        <p:nvGrpSpPr>
          <p:cNvPr id="230" name="Google Shape;230;p4"/>
          <p:cNvGrpSpPr/>
          <p:nvPr/>
        </p:nvGrpSpPr>
        <p:grpSpPr>
          <a:xfrm rot="-2700000">
            <a:off x="8222383" y="866293"/>
            <a:ext cx="986291" cy="986316"/>
            <a:chOff x="3125050" y="1151500"/>
            <a:chExt cx="986300" cy="986325"/>
          </a:xfrm>
        </p:grpSpPr>
        <p:sp>
          <p:nvSpPr>
            <p:cNvPr id="231" name="Google Shape;231;p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4"/>
          <p:cNvGrpSpPr/>
          <p:nvPr/>
        </p:nvGrpSpPr>
        <p:grpSpPr>
          <a:xfrm>
            <a:off x="8393425" y="3200275"/>
            <a:ext cx="56400" cy="1943342"/>
            <a:chOff x="8393425" y="3200275"/>
            <a:chExt cx="56400" cy="1943342"/>
          </a:xfrm>
        </p:grpSpPr>
        <p:sp>
          <p:nvSpPr>
            <p:cNvPr id="235" name="Google Shape;235;p4"/>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4"/>
          <p:cNvGrpSpPr/>
          <p:nvPr/>
        </p:nvGrpSpPr>
        <p:grpSpPr>
          <a:xfrm>
            <a:off x="8393425" y="522350"/>
            <a:ext cx="56400" cy="2493700"/>
            <a:chOff x="8393425" y="522350"/>
            <a:chExt cx="56400" cy="2493700"/>
          </a:xfrm>
        </p:grpSpPr>
        <p:sp>
          <p:nvSpPr>
            <p:cNvPr id="261" name="Google Shape;261;p4"/>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4"/>
          <p:cNvSpPr/>
          <p:nvPr/>
        </p:nvSpPr>
        <p:spPr>
          <a:xfrm>
            <a:off x="723900" y="459537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1638300" y="476097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724150" y="460347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4"/>
          <p:cNvCxnSpPr/>
          <p:nvPr/>
        </p:nvCxnSpPr>
        <p:spPr>
          <a:xfrm>
            <a:off x="1285875" y="-42025"/>
            <a:ext cx="0" cy="592200"/>
          </a:xfrm>
          <a:prstGeom prst="straightConnector1">
            <a:avLst/>
          </a:prstGeom>
          <a:noFill/>
          <a:ln cap="flat" cmpd="sng" w="38100">
            <a:solidFill>
              <a:schemeClr val="dk2"/>
            </a:solidFill>
            <a:prstDash val="solid"/>
            <a:round/>
            <a:headEnd len="med" w="med" type="none"/>
            <a:tailEnd len="med" w="med" type="none"/>
          </a:ln>
        </p:spPr>
      </p:cxnSp>
      <p:cxnSp>
        <p:nvCxnSpPr>
          <p:cNvPr id="297" name="Google Shape;297;p4"/>
          <p:cNvCxnSpPr/>
          <p:nvPr/>
        </p:nvCxnSpPr>
        <p:spPr>
          <a:xfrm>
            <a:off x="6469350" y="4595375"/>
            <a:ext cx="0" cy="557700"/>
          </a:xfrm>
          <a:prstGeom prst="straightConnector1">
            <a:avLst/>
          </a:prstGeom>
          <a:noFill/>
          <a:ln cap="flat" cmpd="sng" w="38100">
            <a:solidFill>
              <a:schemeClr val="dk2"/>
            </a:solidFill>
            <a:prstDash val="solid"/>
            <a:round/>
            <a:headEnd len="med" w="med" type="none"/>
            <a:tailEnd len="med" w="med" type="none"/>
          </a:ln>
        </p:spPr>
      </p:cxnSp>
      <p:grpSp>
        <p:nvGrpSpPr>
          <p:cNvPr id="298" name="Google Shape;298;p4"/>
          <p:cNvGrpSpPr/>
          <p:nvPr/>
        </p:nvGrpSpPr>
        <p:grpSpPr>
          <a:xfrm rot="-2700000">
            <a:off x="3355283" y="4799643"/>
            <a:ext cx="986291" cy="986316"/>
            <a:chOff x="3125050" y="1151500"/>
            <a:chExt cx="986300" cy="986325"/>
          </a:xfrm>
        </p:grpSpPr>
        <p:sp>
          <p:nvSpPr>
            <p:cNvPr id="299" name="Google Shape;299;p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4"/>
          <p:cNvGrpSpPr/>
          <p:nvPr/>
        </p:nvGrpSpPr>
        <p:grpSpPr>
          <a:xfrm rot="-2700000">
            <a:off x="6031808" y="-640032"/>
            <a:ext cx="986291" cy="986316"/>
            <a:chOff x="3125050" y="1151500"/>
            <a:chExt cx="986300" cy="986325"/>
          </a:xfrm>
        </p:grpSpPr>
        <p:sp>
          <p:nvSpPr>
            <p:cNvPr id="303" name="Google Shape;303;p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4"/>
          <p:cNvGrpSpPr/>
          <p:nvPr/>
        </p:nvGrpSpPr>
        <p:grpSpPr>
          <a:xfrm rot="-2700000">
            <a:off x="8497533" y="3265193"/>
            <a:ext cx="986291" cy="986316"/>
            <a:chOff x="3125050" y="1151500"/>
            <a:chExt cx="986300" cy="986325"/>
          </a:xfrm>
        </p:grpSpPr>
        <p:sp>
          <p:nvSpPr>
            <p:cNvPr id="307" name="Google Shape;307;p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0" name="Google Shape;310;p4"/>
          <p:cNvCxnSpPr/>
          <p:nvPr/>
        </p:nvCxnSpPr>
        <p:spPr>
          <a:xfrm>
            <a:off x="-72000" y="1562775"/>
            <a:ext cx="767400" cy="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4"/>
          <p:cNvCxnSpPr/>
          <p:nvPr/>
        </p:nvCxnSpPr>
        <p:spPr>
          <a:xfrm>
            <a:off x="-72000" y="2574994"/>
            <a:ext cx="767400" cy="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4"/>
          <p:cNvCxnSpPr/>
          <p:nvPr/>
        </p:nvCxnSpPr>
        <p:spPr>
          <a:xfrm>
            <a:off x="-72000" y="3587225"/>
            <a:ext cx="819900" cy="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4"/>
          <p:cNvCxnSpPr/>
          <p:nvPr/>
        </p:nvCxnSpPr>
        <p:spPr>
          <a:xfrm rot="10800000">
            <a:off x="8444875" y="2574975"/>
            <a:ext cx="730500" cy="0"/>
          </a:xfrm>
          <a:prstGeom prst="straightConnector1">
            <a:avLst/>
          </a:prstGeom>
          <a:noFill/>
          <a:ln cap="flat" cmpd="sng" w="9525">
            <a:solidFill>
              <a:schemeClr val="dk2"/>
            </a:solidFill>
            <a:prstDash val="solid"/>
            <a:round/>
            <a:headEnd len="med" w="med" type="none"/>
            <a:tailEnd len="med" w="med" type="none"/>
          </a:ln>
        </p:spPr>
      </p:cxnSp>
      <p:grpSp>
        <p:nvGrpSpPr>
          <p:cNvPr id="314" name="Google Shape;314;p4"/>
          <p:cNvGrpSpPr/>
          <p:nvPr/>
        </p:nvGrpSpPr>
        <p:grpSpPr>
          <a:xfrm>
            <a:off x="694175" y="1452550"/>
            <a:ext cx="56400" cy="2493700"/>
            <a:chOff x="8393425" y="522350"/>
            <a:chExt cx="56400" cy="2493700"/>
          </a:xfrm>
        </p:grpSpPr>
        <p:sp>
          <p:nvSpPr>
            <p:cNvPr id="315" name="Google Shape;315;p4"/>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7" name="Shape 347"/>
        <p:cNvGrpSpPr/>
        <p:nvPr/>
      </p:nvGrpSpPr>
      <p:grpSpPr>
        <a:xfrm>
          <a:off x="0" y="0"/>
          <a:ext cx="0" cy="0"/>
          <a:chOff x="0" y="0"/>
          <a:chExt cx="0" cy="0"/>
        </a:xfrm>
      </p:grpSpPr>
      <p:sp>
        <p:nvSpPr>
          <p:cNvPr id="348" name="Google Shape;348;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349" name="Google Shape;349;p5"/>
          <p:cNvCxnSpPr/>
          <p:nvPr/>
        </p:nvCxnSpPr>
        <p:spPr>
          <a:xfrm flipH="1">
            <a:off x="8393425" y="1558263"/>
            <a:ext cx="756900" cy="90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5"/>
          <p:cNvCxnSpPr/>
          <p:nvPr/>
        </p:nvCxnSpPr>
        <p:spPr>
          <a:xfrm rot="10800000">
            <a:off x="8444875" y="3587200"/>
            <a:ext cx="730500" cy="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5"/>
          <p:cNvCxnSpPr/>
          <p:nvPr/>
        </p:nvCxnSpPr>
        <p:spPr>
          <a:xfrm>
            <a:off x="-26975" y="550550"/>
            <a:ext cx="9190200" cy="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5"/>
          <p:cNvCxnSpPr/>
          <p:nvPr/>
        </p:nvCxnSpPr>
        <p:spPr>
          <a:xfrm>
            <a:off x="-26975" y="4599425"/>
            <a:ext cx="9171000" cy="0"/>
          </a:xfrm>
          <a:prstGeom prst="straightConnector1">
            <a:avLst/>
          </a:prstGeom>
          <a:noFill/>
          <a:ln cap="flat" cmpd="sng" w="9525">
            <a:solidFill>
              <a:schemeClr val="dk2"/>
            </a:solidFill>
            <a:prstDash val="solid"/>
            <a:round/>
            <a:headEnd len="med" w="med" type="none"/>
            <a:tailEnd len="med" w="med" type="none"/>
          </a:ln>
        </p:spPr>
      </p:cxnSp>
      <p:grpSp>
        <p:nvGrpSpPr>
          <p:cNvPr id="353" name="Google Shape;353;p5"/>
          <p:cNvGrpSpPr/>
          <p:nvPr/>
        </p:nvGrpSpPr>
        <p:grpSpPr>
          <a:xfrm rot="-2700000">
            <a:off x="8222383" y="866293"/>
            <a:ext cx="986291" cy="986316"/>
            <a:chOff x="3125050" y="1151500"/>
            <a:chExt cx="986300" cy="986325"/>
          </a:xfrm>
        </p:grpSpPr>
        <p:sp>
          <p:nvSpPr>
            <p:cNvPr id="354" name="Google Shape;354;p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5"/>
          <p:cNvGrpSpPr/>
          <p:nvPr/>
        </p:nvGrpSpPr>
        <p:grpSpPr>
          <a:xfrm>
            <a:off x="8393425" y="3200275"/>
            <a:ext cx="56400" cy="1943342"/>
            <a:chOff x="8393425" y="3200275"/>
            <a:chExt cx="56400" cy="1943342"/>
          </a:xfrm>
        </p:grpSpPr>
        <p:sp>
          <p:nvSpPr>
            <p:cNvPr id="358" name="Google Shape;358;p5"/>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5"/>
          <p:cNvGrpSpPr/>
          <p:nvPr/>
        </p:nvGrpSpPr>
        <p:grpSpPr>
          <a:xfrm>
            <a:off x="8393425" y="522350"/>
            <a:ext cx="56400" cy="2493700"/>
            <a:chOff x="8393425" y="522350"/>
            <a:chExt cx="56400" cy="2493700"/>
          </a:xfrm>
        </p:grpSpPr>
        <p:sp>
          <p:nvSpPr>
            <p:cNvPr id="384" name="Google Shape;384;p5"/>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5"/>
          <p:cNvSpPr/>
          <p:nvPr/>
        </p:nvSpPr>
        <p:spPr>
          <a:xfrm>
            <a:off x="723900" y="459537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1638300" y="476097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724150" y="4603474"/>
            <a:ext cx="304598" cy="304598"/>
          </a:xfrm>
          <a:custGeom>
            <a:rect b="b" l="l" r="r" t="t"/>
            <a:pathLst>
              <a:path extrusionOk="0" h="30783" w="30783">
                <a:moveTo>
                  <a:pt x="1" y="0"/>
                </a:moveTo>
                <a:lnTo>
                  <a:pt x="1" y="30783"/>
                </a:lnTo>
                <a:lnTo>
                  <a:pt x="30783" y="30783"/>
                </a:lnTo>
                <a:lnTo>
                  <a:pt x="30783"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5"/>
          <p:cNvCxnSpPr/>
          <p:nvPr/>
        </p:nvCxnSpPr>
        <p:spPr>
          <a:xfrm>
            <a:off x="6469350" y="4595375"/>
            <a:ext cx="0" cy="557700"/>
          </a:xfrm>
          <a:prstGeom prst="straightConnector1">
            <a:avLst/>
          </a:prstGeom>
          <a:noFill/>
          <a:ln cap="flat" cmpd="sng" w="38100">
            <a:solidFill>
              <a:schemeClr val="dk2"/>
            </a:solidFill>
            <a:prstDash val="solid"/>
            <a:round/>
            <a:headEnd len="med" w="med" type="none"/>
            <a:tailEnd len="med" w="med" type="none"/>
          </a:ln>
        </p:spPr>
      </p:cxnSp>
      <p:grpSp>
        <p:nvGrpSpPr>
          <p:cNvPr id="420" name="Google Shape;420;p5"/>
          <p:cNvGrpSpPr/>
          <p:nvPr/>
        </p:nvGrpSpPr>
        <p:grpSpPr>
          <a:xfrm rot="-2700000">
            <a:off x="3355283" y="4799643"/>
            <a:ext cx="986291" cy="986316"/>
            <a:chOff x="3125050" y="1151500"/>
            <a:chExt cx="986300" cy="986325"/>
          </a:xfrm>
        </p:grpSpPr>
        <p:sp>
          <p:nvSpPr>
            <p:cNvPr id="421" name="Google Shape;421;p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5"/>
          <p:cNvGrpSpPr/>
          <p:nvPr/>
        </p:nvGrpSpPr>
        <p:grpSpPr>
          <a:xfrm rot="-2700000">
            <a:off x="6031808" y="-640032"/>
            <a:ext cx="986291" cy="986316"/>
            <a:chOff x="3125050" y="1151500"/>
            <a:chExt cx="986300" cy="986325"/>
          </a:xfrm>
        </p:grpSpPr>
        <p:sp>
          <p:nvSpPr>
            <p:cNvPr id="425" name="Google Shape;425;p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5"/>
          <p:cNvGrpSpPr/>
          <p:nvPr/>
        </p:nvGrpSpPr>
        <p:grpSpPr>
          <a:xfrm rot="-2700000">
            <a:off x="8497533" y="3265193"/>
            <a:ext cx="986291" cy="986316"/>
            <a:chOff x="3125050" y="1151500"/>
            <a:chExt cx="986300" cy="986325"/>
          </a:xfrm>
        </p:grpSpPr>
        <p:sp>
          <p:nvSpPr>
            <p:cNvPr id="429" name="Google Shape;429;p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2" name="Google Shape;432;p5"/>
          <p:cNvCxnSpPr/>
          <p:nvPr/>
        </p:nvCxnSpPr>
        <p:spPr>
          <a:xfrm>
            <a:off x="-17975" y="1562775"/>
            <a:ext cx="738600" cy="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5"/>
          <p:cNvCxnSpPr/>
          <p:nvPr/>
        </p:nvCxnSpPr>
        <p:spPr>
          <a:xfrm>
            <a:off x="-17975" y="2574975"/>
            <a:ext cx="738600" cy="0"/>
          </a:xfrm>
          <a:prstGeom prst="straightConnector1">
            <a:avLst/>
          </a:prstGeom>
          <a:noFill/>
          <a:ln cap="flat" cmpd="sng" w="9525">
            <a:solidFill>
              <a:schemeClr val="dk2"/>
            </a:solidFill>
            <a:prstDash val="solid"/>
            <a:round/>
            <a:headEnd len="med" w="med" type="none"/>
            <a:tailEnd len="med" w="med" type="none"/>
          </a:ln>
        </p:spPr>
      </p:cxnSp>
      <p:grpSp>
        <p:nvGrpSpPr>
          <p:cNvPr id="434" name="Google Shape;434;p5"/>
          <p:cNvGrpSpPr/>
          <p:nvPr/>
        </p:nvGrpSpPr>
        <p:grpSpPr>
          <a:xfrm>
            <a:off x="694175" y="1452550"/>
            <a:ext cx="56400" cy="2493700"/>
            <a:chOff x="8393425" y="522350"/>
            <a:chExt cx="56400" cy="2493700"/>
          </a:xfrm>
        </p:grpSpPr>
        <p:sp>
          <p:nvSpPr>
            <p:cNvPr id="435" name="Google Shape;435;p5"/>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7" name="Google Shape;467;p5"/>
          <p:cNvCxnSpPr/>
          <p:nvPr/>
        </p:nvCxnSpPr>
        <p:spPr>
          <a:xfrm rot="10800000">
            <a:off x="8452975" y="2574975"/>
            <a:ext cx="714300" cy="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5"/>
          <p:cNvCxnSpPr/>
          <p:nvPr/>
        </p:nvCxnSpPr>
        <p:spPr>
          <a:xfrm>
            <a:off x="-34400" y="3587200"/>
            <a:ext cx="774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9" name="Shape 469"/>
        <p:cNvGrpSpPr/>
        <p:nvPr/>
      </p:nvGrpSpPr>
      <p:grpSpPr>
        <a:xfrm>
          <a:off x="0" y="0"/>
          <a:ext cx="0" cy="0"/>
          <a:chOff x="0" y="0"/>
          <a:chExt cx="0" cy="0"/>
        </a:xfrm>
      </p:grpSpPr>
      <p:sp>
        <p:nvSpPr>
          <p:cNvPr id="470" name="Google Shape;470;p6"/>
          <p:cNvSpPr txBox="1"/>
          <p:nvPr>
            <p:ph type="title"/>
          </p:nvPr>
        </p:nvSpPr>
        <p:spPr>
          <a:xfrm>
            <a:off x="967100" y="1153500"/>
            <a:ext cx="3838500" cy="634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471" name="Google Shape;471;p6"/>
          <p:cNvSpPr txBox="1"/>
          <p:nvPr>
            <p:ph idx="1" type="subTitle"/>
          </p:nvPr>
        </p:nvSpPr>
        <p:spPr>
          <a:xfrm rot="-269">
            <a:off x="967100" y="1788150"/>
            <a:ext cx="3838500" cy="1908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sp>
        <p:nvSpPr>
          <p:cNvPr id="472" name="Google Shape;472;p6"/>
          <p:cNvSpPr/>
          <p:nvPr>
            <p:ph idx="2" type="pic"/>
          </p:nvPr>
        </p:nvSpPr>
        <p:spPr>
          <a:xfrm>
            <a:off x="4990600" y="840300"/>
            <a:ext cx="3186300" cy="3462900"/>
          </a:xfrm>
          <a:prstGeom prst="rect">
            <a:avLst/>
          </a:prstGeom>
          <a:noFill/>
          <a:ln cap="flat" cmpd="sng" w="28575">
            <a:solidFill>
              <a:schemeClr val="dk2"/>
            </a:solidFill>
            <a:prstDash val="solid"/>
            <a:round/>
            <a:headEnd len="sm" w="sm" type="none"/>
            <a:tailEnd len="sm" w="sm" type="none"/>
          </a:ln>
        </p:spPr>
      </p:sp>
      <p:cxnSp>
        <p:nvCxnSpPr>
          <p:cNvPr id="473" name="Google Shape;473;p6"/>
          <p:cNvCxnSpPr/>
          <p:nvPr/>
        </p:nvCxnSpPr>
        <p:spPr>
          <a:xfrm>
            <a:off x="-35975" y="550550"/>
            <a:ext cx="9199200" cy="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6"/>
          <p:cNvCxnSpPr/>
          <p:nvPr/>
        </p:nvCxnSpPr>
        <p:spPr>
          <a:xfrm>
            <a:off x="-35975" y="1562775"/>
            <a:ext cx="750300" cy="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6"/>
          <p:cNvCxnSpPr/>
          <p:nvPr/>
        </p:nvCxnSpPr>
        <p:spPr>
          <a:xfrm>
            <a:off x="-17975" y="2574975"/>
            <a:ext cx="732300" cy="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6"/>
          <p:cNvCxnSpPr/>
          <p:nvPr/>
        </p:nvCxnSpPr>
        <p:spPr>
          <a:xfrm>
            <a:off x="-17975" y="3587200"/>
            <a:ext cx="741900" cy="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6"/>
          <p:cNvCxnSpPr/>
          <p:nvPr/>
        </p:nvCxnSpPr>
        <p:spPr>
          <a:xfrm>
            <a:off x="-26975" y="4599425"/>
            <a:ext cx="9190200" cy="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6"/>
          <p:cNvCxnSpPr/>
          <p:nvPr/>
        </p:nvCxnSpPr>
        <p:spPr>
          <a:xfrm>
            <a:off x="8421625" y="1562775"/>
            <a:ext cx="741300" cy="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6"/>
          <p:cNvCxnSpPr/>
          <p:nvPr/>
        </p:nvCxnSpPr>
        <p:spPr>
          <a:xfrm rot="10800000">
            <a:off x="8420875" y="2571750"/>
            <a:ext cx="742800" cy="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6"/>
          <p:cNvCxnSpPr/>
          <p:nvPr/>
        </p:nvCxnSpPr>
        <p:spPr>
          <a:xfrm>
            <a:off x="8425525" y="3587200"/>
            <a:ext cx="733500" cy="0"/>
          </a:xfrm>
          <a:prstGeom prst="straightConnector1">
            <a:avLst/>
          </a:prstGeom>
          <a:noFill/>
          <a:ln cap="flat" cmpd="sng" w="9525">
            <a:solidFill>
              <a:schemeClr val="dk2"/>
            </a:solidFill>
            <a:prstDash val="solid"/>
            <a:round/>
            <a:headEnd len="med" w="med" type="none"/>
            <a:tailEnd len="med" w="med" type="none"/>
          </a:ln>
        </p:spPr>
      </p:cxnSp>
      <p:sp>
        <p:nvSpPr>
          <p:cNvPr id="481" name="Google Shape;481;p6"/>
          <p:cNvSpPr/>
          <p:nvPr/>
        </p:nvSpPr>
        <p:spPr>
          <a:xfrm>
            <a:off x="1464875" y="40196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1769475" y="471283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6"/>
          <p:cNvGrpSpPr/>
          <p:nvPr/>
        </p:nvGrpSpPr>
        <p:grpSpPr>
          <a:xfrm>
            <a:off x="8393425" y="3200275"/>
            <a:ext cx="56400" cy="1943342"/>
            <a:chOff x="8393425" y="3200275"/>
            <a:chExt cx="56400" cy="1943342"/>
          </a:xfrm>
        </p:grpSpPr>
        <p:sp>
          <p:nvSpPr>
            <p:cNvPr id="484" name="Google Shape;484;p6"/>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6"/>
          <p:cNvGrpSpPr/>
          <p:nvPr/>
        </p:nvGrpSpPr>
        <p:grpSpPr>
          <a:xfrm>
            <a:off x="8393425" y="522350"/>
            <a:ext cx="56400" cy="2493700"/>
            <a:chOff x="8393425" y="522350"/>
            <a:chExt cx="56400" cy="2493700"/>
          </a:xfrm>
        </p:grpSpPr>
        <p:sp>
          <p:nvSpPr>
            <p:cNvPr id="510" name="Google Shape;510;p6"/>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6"/>
          <p:cNvGrpSpPr/>
          <p:nvPr/>
        </p:nvGrpSpPr>
        <p:grpSpPr>
          <a:xfrm>
            <a:off x="694175" y="0"/>
            <a:ext cx="56400" cy="1943342"/>
            <a:chOff x="8393425" y="3200275"/>
            <a:chExt cx="56400" cy="1943342"/>
          </a:xfrm>
        </p:grpSpPr>
        <p:sp>
          <p:nvSpPr>
            <p:cNvPr id="543" name="Google Shape;543;p6"/>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6"/>
          <p:cNvGrpSpPr/>
          <p:nvPr/>
        </p:nvGrpSpPr>
        <p:grpSpPr>
          <a:xfrm>
            <a:off x="694175" y="2121787"/>
            <a:ext cx="56400" cy="1078494"/>
            <a:chOff x="694175" y="4082162"/>
            <a:chExt cx="56400" cy="1078494"/>
          </a:xfrm>
        </p:grpSpPr>
        <p:sp>
          <p:nvSpPr>
            <p:cNvPr id="569" name="Google Shape;569;p6"/>
            <p:cNvSpPr/>
            <p:nvPr/>
          </p:nvSpPr>
          <p:spPr>
            <a:xfrm>
              <a:off x="694175" y="408216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694175" y="416078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694175" y="423940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694175" y="431802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694175" y="439665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694175" y="4475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694175" y="455389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694175" y="4632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694175" y="471114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694175" y="4789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694175" y="4868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694175" y="4947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694175" y="5025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694175" y="510425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6"/>
          <p:cNvCxnSpPr/>
          <p:nvPr/>
        </p:nvCxnSpPr>
        <p:spPr>
          <a:xfrm>
            <a:off x="6560274" y="4306424"/>
            <a:ext cx="0" cy="846600"/>
          </a:xfrm>
          <a:prstGeom prst="straightConnector1">
            <a:avLst/>
          </a:prstGeom>
          <a:noFill/>
          <a:ln cap="flat" cmpd="sng" w="38100">
            <a:solidFill>
              <a:schemeClr val="dk2"/>
            </a:solidFill>
            <a:prstDash val="solid"/>
            <a:round/>
            <a:headEnd len="med" w="med" type="none"/>
            <a:tailEnd len="med" w="med" type="none"/>
          </a:ln>
        </p:spPr>
      </p:cxnSp>
      <p:sp>
        <p:nvSpPr>
          <p:cNvPr id="584" name="Google Shape;584;p6"/>
          <p:cNvSpPr/>
          <p:nvPr/>
        </p:nvSpPr>
        <p:spPr>
          <a:xfrm>
            <a:off x="7324550" y="471283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8639975" y="181718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7324550" y="132537"/>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7" name="Google Shape;587;p6"/>
          <p:cNvCxnSpPr/>
          <p:nvPr/>
        </p:nvCxnSpPr>
        <p:spPr>
          <a:xfrm>
            <a:off x="2105025" y="7625"/>
            <a:ext cx="0" cy="561900"/>
          </a:xfrm>
          <a:prstGeom prst="straightConnector1">
            <a:avLst/>
          </a:prstGeom>
          <a:noFill/>
          <a:ln cap="flat" cmpd="sng" w="38100">
            <a:solidFill>
              <a:schemeClr val="dk2"/>
            </a:solidFill>
            <a:prstDash val="solid"/>
            <a:round/>
            <a:headEnd len="med" w="med" type="none"/>
            <a:tailEnd len="med" w="med" type="none"/>
          </a:ln>
        </p:spPr>
      </p:cxnSp>
      <p:sp>
        <p:nvSpPr>
          <p:cNvPr id="588" name="Google Shape;588;p6"/>
          <p:cNvSpPr/>
          <p:nvPr/>
        </p:nvSpPr>
        <p:spPr>
          <a:xfrm>
            <a:off x="2573850" y="-63"/>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6"/>
          <p:cNvGrpSpPr/>
          <p:nvPr/>
        </p:nvGrpSpPr>
        <p:grpSpPr>
          <a:xfrm>
            <a:off x="3789800" y="4599437"/>
            <a:ext cx="56400" cy="528135"/>
            <a:chOff x="3789800" y="4599437"/>
            <a:chExt cx="56400" cy="528135"/>
          </a:xfrm>
        </p:grpSpPr>
        <p:sp>
          <p:nvSpPr>
            <p:cNvPr id="590" name="Google Shape;590;p6"/>
            <p:cNvSpPr/>
            <p:nvPr/>
          </p:nvSpPr>
          <p:spPr>
            <a:xfrm>
              <a:off x="3789800" y="45994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3789800" y="46780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3789800" y="47566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3789800" y="48353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3789800" y="49139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3789800" y="49925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3789800" y="50711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7" name="Shape 597"/>
        <p:cNvGrpSpPr/>
        <p:nvPr/>
      </p:nvGrpSpPr>
      <p:grpSpPr>
        <a:xfrm>
          <a:off x="0" y="0"/>
          <a:ext cx="0" cy="0"/>
          <a:chOff x="0" y="0"/>
          <a:chExt cx="0" cy="0"/>
        </a:xfrm>
      </p:grpSpPr>
      <p:sp>
        <p:nvSpPr>
          <p:cNvPr id="598" name="Google Shape;598;p7"/>
          <p:cNvSpPr txBox="1"/>
          <p:nvPr>
            <p:ph hasCustomPrompt="1" type="title"/>
          </p:nvPr>
        </p:nvSpPr>
        <p:spPr>
          <a:xfrm rot="286">
            <a:off x="971825" y="1345050"/>
            <a:ext cx="7200300" cy="14793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9" name="Google Shape;599;p7"/>
          <p:cNvSpPr txBox="1"/>
          <p:nvPr>
            <p:ph idx="1" type="subTitle"/>
          </p:nvPr>
        </p:nvSpPr>
        <p:spPr>
          <a:xfrm>
            <a:off x="1765950" y="2795125"/>
            <a:ext cx="56121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160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600" name="Google Shape;600;p7"/>
          <p:cNvGrpSpPr/>
          <p:nvPr/>
        </p:nvGrpSpPr>
        <p:grpSpPr>
          <a:xfrm>
            <a:off x="694175" y="539500"/>
            <a:ext cx="56400" cy="2493700"/>
            <a:chOff x="8393425" y="522350"/>
            <a:chExt cx="56400" cy="2493700"/>
          </a:xfrm>
        </p:grpSpPr>
        <p:sp>
          <p:nvSpPr>
            <p:cNvPr id="601" name="Google Shape;601;p7"/>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7"/>
          <p:cNvSpPr/>
          <p:nvPr/>
        </p:nvSpPr>
        <p:spPr>
          <a:xfrm>
            <a:off x="151025" y="5522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8592900" y="4290309"/>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7"/>
          <p:cNvGrpSpPr/>
          <p:nvPr/>
        </p:nvGrpSpPr>
        <p:grpSpPr>
          <a:xfrm rot="-2700000">
            <a:off x="8252058" y="1634068"/>
            <a:ext cx="986291" cy="986316"/>
            <a:chOff x="3125050" y="1151500"/>
            <a:chExt cx="986300" cy="986325"/>
          </a:xfrm>
        </p:grpSpPr>
        <p:sp>
          <p:nvSpPr>
            <p:cNvPr id="636" name="Google Shape;636;p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39" name="Google Shape;639;p7"/>
          <p:cNvCxnSpPr/>
          <p:nvPr/>
        </p:nvCxnSpPr>
        <p:spPr>
          <a:xfrm>
            <a:off x="-35975" y="550550"/>
            <a:ext cx="9170400" cy="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7"/>
          <p:cNvCxnSpPr/>
          <p:nvPr/>
        </p:nvCxnSpPr>
        <p:spPr>
          <a:xfrm>
            <a:off x="-26975" y="4599425"/>
            <a:ext cx="9171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41" name="Shape 6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42" name="Shape 642"/>
        <p:cNvGrpSpPr/>
        <p:nvPr/>
      </p:nvGrpSpPr>
      <p:grpSpPr>
        <a:xfrm>
          <a:off x="0" y="0"/>
          <a:ext cx="0" cy="0"/>
          <a:chOff x="0" y="0"/>
          <a:chExt cx="0" cy="0"/>
        </a:xfrm>
      </p:grpSpPr>
      <p:sp>
        <p:nvSpPr>
          <p:cNvPr id="643" name="Google Shape;643;p9"/>
          <p:cNvSpPr txBox="1"/>
          <p:nvPr>
            <p:ph type="title"/>
          </p:nvPr>
        </p:nvSpPr>
        <p:spPr>
          <a:xfrm>
            <a:off x="719900" y="1960150"/>
            <a:ext cx="2503800" cy="47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4" name="Google Shape;644;p9"/>
          <p:cNvSpPr txBox="1"/>
          <p:nvPr>
            <p:ph idx="2" type="title"/>
          </p:nvPr>
        </p:nvSpPr>
        <p:spPr>
          <a:xfrm>
            <a:off x="719900" y="3502051"/>
            <a:ext cx="2503800" cy="47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5" name="Google Shape;645;p9"/>
          <p:cNvSpPr txBox="1"/>
          <p:nvPr>
            <p:ph idx="3" type="title"/>
          </p:nvPr>
        </p:nvSpPr>
        <p:spPr>
          <a:xfrm>
            <a:off x="3319200" y="1960150"/>
            <a:ext cx="2505600" cy="47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6" name="Google Shape;646;p9"/>
          <p:cNvSpPr txBox="1"/>
          <p:nvPr>
            <p:ph idx="4" type="title"/>
          </p:nvPr>
        </p:nvSpPr>
        <p:spPr>
          <a:xfrm>
            <a:off x="3320100" y="3502050"/>
            <a:ext cx="2503800" cy="47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7" name="Google Shape;647;p9"/>
          <p:cNvSpPr txBox="1"/>
          <p:nvPr>
            <p:ph idx="5" type="title"/>
          </p:nvPr>
        </p:nvSpPr>
        <p:spPr>
          <a:xfrm>
            <a:off x="5920300" y="1960150"/>
            <a:ext cx="2503800" cy="47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8" name="Google Shape;648;p9"/>
          <p:cNvSpPr txBox="1"/>
          <p:nvPr>
            <p:ph idx="6" type="title"/>
          </p:nvPr>
        </p:nvSpPr>
        <p:spPr>
          <a:xfrm>
            <a:off x="5920300" y="3502051"/>
            <a:ext cx="2503800" cy="47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9" name="Google Shape;649;p9"/>
          <p:cNvSpPr txBox="1"/>
          <p:nvPr>
            <p:ph idx="7"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50" name="Google Shape;650;p9"/>
          <p:cNvSpPr txBox="1"/>
          <p:nvPr>
            <p:ph hasCustomPrompt="1" idx="8" type="title"/>
          </p:nvPr>
        </p:nvSpPr>
        <p:spPr>
          <a:xfrm rot="753">
            <a:off x="1286900" y="1325796"/>
            <a:ext cx="1369800" cy="634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1" name="Google Shape;651;p9"/>
          <p:cNvSpPr txBox="1"/>
          <p:nvPr>
            <p:ph hasCustomPrompt="1" idx="9" type="title"/>
          </p:nvPr>
        </p:nvSpPr>
        <p:spPr>
          <a:xfrm rot="753">
            <a:off x="1286900" y="2867696"/>
            <a:ext cx="1369800" cy="634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2" name="Google Shape;652;p9"/>
          <p:cNvSpPr txBox="1"/>
          <p:nvPr>
            <p:ph hasCustomPrompt="1" idx="13" type="title"/>
          </p:nvPr>
        </p:nvSpPr>
        <p:spPr>
          <a:xfrm rot="753">
            <a:off x="3887100" y="1325796"/>
            <a:ext cx="1369800" cy="634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3" name="Google Shape;653;p9"/>
          <p:cNvSpPr txBox="1"/>
          <p:nvPr>
            <p:ph hasCustomPrompt="1" idx="14" type="title"/>
          </p:nvPr>
        </p:nvSpPr>
        <p:spPr>
          <a:xfrm rot="753">
            <a:off x="3887100" y="2867696"/>
            <a:ext cx="1369800" cy="634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4" name="Google Shape;654;p9"/>
          <p:cNvSpPr txBox="1"/>
          <p:nvPr>
            <p:ph hasCustomPrompt="1" idx="15" type="title"/>
          </p:nvPr>
        </p:nvSpPr>
        <p:spPr>
          <a:xfrm rot="753">
            <a:off x="6487300" y="1325796"/>
            <a:ext cx="1369800" cy="634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5" name="Google Shape;655;p9"/>
          <p:cNvSpPr txBox="1"/>
          <p:nvPr>
            <p:ph hasCustomPrompt="1" idx="16" type="title"/>
          </p:nvPr>
        </p:nvSpPr>
        <p:spPr>
          <a:xfrm rot="753">
            <a:off x="6487300" y="2867696"/>
            <a:ext cx="1369800" cy="634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cxnSp>
        <p:nvCxnSpPr>
          <p:cNvPr id="656" name="Google Shape;656;p9"/>
          <p:cNvCxnSpPr/>
          <p:nvPr/>
        </p:nvCxnSpPr>
        <p:spPr>
          <a:xfrm>
            <a:off x="-35975" y="550550"/>
            <a:ext cx="9187800" cy="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9"/>
          <p:cNvCxnSpPr/>
          <p:nvPr/>
        </p:nvCxnSpPr>
        <p:spPr>
          <a:xfrm>
            <a:off x="-35975" y="1562775"/>
            <a:ext cx="775800" cy="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9"/>
          <p:cNvCxnSpPr/>
          <p:nvPr/>
        </p:nvCxnSpPr>
        <p:spPr>
          <a:xfrm>
            <a:off x="-35975" y="2574975"/>
            <a:ext cx="758400" cy="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9"/>
          <p:cNvCxnSpPr/>
          <p:nvPr/>
        </p:nvCxnSpPr>
        <p:spPr>
          <a:xfrm>
            <a:off x="-35975" y="3587200"/>
            <a:ext cx="767100" cy="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9"/>
          <p:cNvCxnSpPr/>
          <p:nvPr/>
        </p:nvCxnSpPr>
        <p:spPr>
          <a:xfrm>
            <a:off x="-44950" y="4599425"/>
            <a:ext cx="9196800" cy="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9"/>
          <p:cNvCxnSpPr/>
          <p:nvPr/>
        </p:nvCxnSpPr>
        <p:spPr>
          <a:xfrm>
            <a:off x="8413024" y="1651501"/>
            <a:ext cx="756900" cy="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9"/>
          <p:cNvCxnSpPr/>
          <p:nvPr/>
        </p:nvCxnSpPr>
        <p:spPr>
          <a:xfrm rot="10800000">
            <a:off x="8425600" y="2571750"/>
            <a:ext cx="739800" cy="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9"/>
          <p:cNvCxnSpPr/>
          <p:nvPr/>
        </p:nvCxnSpPr>
        <p:spPr>
          <a:xfrm rot="10800000">
            <a:off x="8417050" y="3587200"/>
            <a:ext cx="756900" cy="0"/>
          </a:xfrm>
          <a:prstGeom prst="straightConnector1">
            <a:avLst/>
          </a:prstGeom>
          <a:noFill/>
          <a:ln cap="flat" cmpd="sng" w="9525">
            <a:solidFill>
              <a:schemeClr val="dk2"/>
            </a:solidFill>
            <a:prstDash val="solid"/>
            <a:round/>
            <a:headEnd len="med" w="med" type="none"/>
            <a:tailEnd len="med" w="med" type="none"/>
          </a:ln>
        </p:spPr>
      </p:cxnSp>
      <p:sp>
        <p:nvSpPr>
          <p:cNvPr id="664" name="Google Shape;664;p9"/>
          <p:cNvSpPr/>
          <p:nvPr/>
        </p:nvSpPr>
        <p:spPr>
          <a:xfrm>
            <a:off x="1274375" y="459942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6768100" y="245949"/>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7247350" y="-1"/>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9"/>
          <p:cNvGrpSpPr/>
          <p:nvPr/>
        </p:nvGrpSpPr>
        <p:grpSpPr>
          <a:xfrm rot="-2700000">
            <a:off x="7451633" y="-640032"/>
            <a:ext cx="986291" cy="986316"/>
            <a:chOff x="3125050" y="1151500"/>
            <a:chExt cx="986300" cy="986325"/>
          </a:xfrm>
        </p:grpSpPr>
        <p:sp>
          <p:nvSpPr>
            <p:cNvPr id="668" name="Google Shape;668;p9"/>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9"/>
          <p:cNvGrpSpPr/>
          <p:nvPr/>
        </p:nvGrpSpPr>
        <p:grpSpPr>
          <a:xfrm>
            <a:off x="8393425" y="3200275"/>
            <a:ext cx="56400" cy="1943342"/>
            <a:chOff x="8393425" y="3200275"/>
            <a:chExt cx="56400" cy="1943342"/>
          </a:xfrm>
        </p:grpSpPr>
        <p:sp>
          <p:nvSpPr>
            <p:cNvPr id="672" name="Google Shape;672;p9"/>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9"/>
          <p:cNvGrpSpPr/>
          <p:nvPr/>
        </p:nvGrpSpPr>
        <p:grpSpPr>
          <a:xfrm>
            <a:off x="8393425" y="522350"/>
            <a:ext cx="56400" cy="2493700"/>
            <a:chOff x="8393425" y="522350"/>
            <a:chExt cx="56400" cy="2493700"/>
          </a:xfrm>
        </p:grpSpPr>
        <p:sp>
          <p:nvSpPr>
            <p:cNvPr id="698" name="Google Shape;698;p9"/>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9"/>
          <p:cNvGrpSpPr/>
          <p:nvPr/>
        </p:nvGrpSpPr>
        <p:grpSpPr>
          <a:xfrm>
            <a:off x="694175" y="0"/>
            <a:ext cx="56400" cy="1943342"/>
            <a:chOff x="8393425" y="3200275"/>
            <a:chExt cx="56400" cy="1943342"/>
          </a:xfrm>
        </p:grpSpPr>
        <p:sp>
          <p:nvSpPr>
            <p:cNvPr id="731" name="Google Shape;731;p9"/>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9"/>
          <p:cNvGrpSpPr/>
          <p:nvPr/>
        </p:nvGrpSpPr>
        <p:grpSpPr>
          <a:xfrm>
            <a:off x="694175" y="2037512"/>
            <a:ext cx="56400" cy="1943342"/>
            <a:chOff x="8393425" y="3200275"/>
            <a:chExt cx="56400" cy="1943342"/>
          </a:xfrm>
        </p:grpSpPr>
        <p:sp>
          <p:nvSpPr>
            <p:cNvPr id="757" name="Google Shape;757;p9"/>
            <p:cNvSpPr/>
            <p:nvPr/>
          </p:nvSpPr>
          <p:spPr>
            <a:xfrm>
              <a:off x="8393425" y="3200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8393425" y="32788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8393425" y="3357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8393425" y="343614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8393425" y="3514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8393425" y="3593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8393425" y="3672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8393425" y="3750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8393425" y="38292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8393425" y="390787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8393425" y="398650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8393425" y="406512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8393425" y="414374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8393425" y="42223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8393425" y="430099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8393425" y="437961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8393425" y="445823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8393425" y="453685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8393425" y="461548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8393425" y="469410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8393425" y="47727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8393425" y="485134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8393425" y="492997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8393425" y="500859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8393425" y="508721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9"/>
          <p:cNvGrpSpPr/>
          <p:nvPr/>
        </p:nvGrpSpPr>
        <p:grpSpPr>
          <a:xfrm>
            <a:off x="694175" y="4082162"/>
            <a:ext cx="56400" cy="1078494"/>
            <a:chOff x="694175" y="4082162"/>
            <a:chExt cx="56400" cy="1078494"/>
          </a:xfrm>
        </p:grpSpPr>
        <p:sp>
          <p:nvSpPr>
            <p:cNvPr id="783" name="Google Shape;783;p9"/>
            <p:cNvSpPr/>
            <p:nvPr/>
          </p:nvSpPr>
          <p:spPr>
            <a:xfrm>
              <a:off x="694175" y="408216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
            <p:cNvSpPr/>
            <p:nvPr/>
          </p:nvSpPr>
          <p:spPr>
            <a:xfrm>
              <a:off x="694175" y="416078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
            <p:cNvSpPr/>
            <p:nvPr/>
          </p:nvSpPr>
          <p:spPr>
            <a:xfrm>
              <a:off x="694175" y="423940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a:off x="694175" y="431802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a:off x="694175" y="439665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
            <p:cNvSpPr/>
            <p:nvPr/>
          </p:nvSpPr>
          <p:spPr>
            <a:xfrm>
              <a:off x="694175" y="447527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9"/>
            <p:cNvSpPr/>
            <p:nvPr/>
          </p:nvSpPr>
          <p:spPr>
            <a:xfrm>
              <a:off x="694175" y="455389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9"/>
            <p:cNvSpPr/>
            <p:nvPr/>
          </p:nvSpPr>
          <p:spPr>
            <a:xfrm>
              <a:off x="694175" y="463252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
            <p:cNvSpPr/>
            <p:nvPr/>
          </p:nvSpPr>
          <p:spPr>
            <a:xfrm>
              <a:off x="694175" y="471114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9"/>
            <p:cNvSpPr/>
            <p:nvPr/>
          </p:nvSpPr>
          <p:spPr>
            <a:xfrm>
              <a:off x="694175" y="478976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9"/>
            <p:cNvSpPr/>
            <p:nvPr/>
          </p:nvSpPr>
          <p:spPr>
            <a:xfrm>
              <a:off x="694175" y="486838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9"/>
            <p:cNvSpPr/>
            <p:nvPr/>
          </p:nvSpPr>
          <p:spPr>
            <a:xfrm>
              <a:off x="694175" y="494701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9"/>
            <p:cNvSpPr/>
            <p:nvPr/>
          </p:nvSpPr>
          <p:spPr>
            <a:xfrm>
              <a:off x="694175" y="502563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9"/>
            <p:cNvSpPr/>
            <p:nvPr/>
          </p:nvSpPr>
          <p:spPr>
            <a:xfrm>
              <a:off x="694175" y="510425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97" name="Google Shape;797;p9"/>
          <p:cNvCxnSpPr/>
          <p:nvPr/>
        </p:nvCxnSpPr>
        <p:spPr>
          <a:xfrm>
            <a:off x="8859200" y="1734000"/>
            <a:ext cx="0" cy="2287800"/>
          </a:xfrm>
          <a:prstGeom prst="straightConnector1">
            <a:avLst/>
          </a:prstGeom>
          <a:noFill/>
          <a:ln cap="flat" cmpd="sng" w="38100">
            <a:solidFill>
              <a:schemeClr val="dk2"/>
            </a:solidFill>
            <a:prstDash val="solid"/>
            <a:round/>
            <a:headEnd len="med" w="med" type="none"/>
            <a:tailEnd len="med" w="med" type="none"/>
          </a:ln>
        </p:spPr>
      </p:cxnSp>
      <p:sp>
        <p:nvSpPr>
          <p:cNvPr id="798" name="Google Shape;798;p9"/>
          <p:cNvSpPr/>
          <p:nvPr/>
        </p:nvSpPr>
        <p:spPr>
          <a:xfrm>
            <a:off x="4804600" y="-1"/>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9" name="Google Shape;799;p9"/>
          <p:cNvCxnSpPr/>
          <p:nvPr/>
        </p:nvCxnSpPr>
        <p:spPr>
          <a:xfrm>
            <a:off x="6227250" y="4589575"/>
            <a:ext cx="0" cy="585000"/>
          </a:xfrm>
          <a:prstGeom prst="straightConnector1">
            <a:avLst/>
          </a:prstGeom>
          <a:noFill/>
          <a:ln cap="flat" cmpd="sng" w="28575">
            <a:solidFill>
              <a:schemeClr val="dk2"/>
            </a:solidFill>
            <a:prstDash val="solid"/>
            <a:round/>
            <a:headEnd len="med" w="med" type="none"/>
            <a:tailEnd len="med" w="med" type="none"/>
          </a:ln>
        </p:spPr>
      </p:cxnSp>
      <p:sp>
        <p:nvSpPr>
          <p:cNvPr id="800" name="Google Shape;800;p9"/>
          <p:cNvSpPr/>
          <p:nvPr/>
        </p:nvSpPr>
        <p:spPr>
          <a:xfrm>
            <a:off x="6942750" y="472977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1" name="Google Shape;801;p9"/>
          <p:cNvCxnSpPr/>
          <p:nvPr/>
        </p:nvCxnSpPr>
        <p:spPr>
          <a:xfrm>
            <a:off x="2468525" y="-3450"/>
            <a:ext cx="0" cy="550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NE_COLUMN_TEXT_1">
    <p:spTree>
      <p:nvGrpSpPr>
        <p:cNvPr id="802" name="Shape 802"/>
        <p:cNvGrpSpPr/>
        <p:nvPr/>
      </p:nvGrpSpPr>
      <p:grpSpPr>
        <a:xfrm>
          <a:off x="0" y="0"/>
          <a:ext cx="0" cy="0"/>
          <a:chOff x="0" y="0"/>
          <a:chExt cx="0" cy="0"/>
        </a:xfrm>
      </p:grpSpPr>
      <p:sp>
        <p:nvSpPr>
          <p:cNvPr id="803" name="Google Shape;803;p10"/>
          <p:cNvSpPr txBox="1"/>
          <p:nvPr>
            <p:ph type="title"/>
          </p:nvPr>
        </p:nvSpPr>
        <p:spPr>
          <a:xfrm>
            <a:off x="717625"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804" name="Google Shape;804;p10"/>
          <p:cNvCxnSpPr/>
          <p:nvPr/>
        </p:nvCxnSpPr>
        <p:spPr>
          <a:xfrm>
            <a:off x="-35975" y="550550"/>
            <a:ext cx="9170400" cy="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0"/>
          <p:cNvCxnSpPr/>
          <p:nvPr/>
        </p:nvCxnSpPr>
        <p:spPr>
          <a:xfrm>
            <a:off x="-26975" y="4599425"/>
            <a:ext cx="9171000" cy="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0"/>
          <p:cNvCxnSpPr/>
          <p:nvPr/>
        </p:nvCxnSpPr>
        <p:spPr>
          <a:xfrm>
            <a:off x="-17975" y="1562775"/>
            <a:ext cx="732300" cy="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0"/>
          <p:cNvCxnSpPr/>
          <p:nvPr/>
        </p:nvCxnSpPr>
        <p:spPr>
          <a:xfrm>
            <a:off x="-9000" y="2574975"/>
            <a:ext cx="714000" cy="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0"/>
          <p:cNvCxnSpPr/>
          <p:nvPr/>
        </p:nvCxnSpPr>
        <p:spPr>
          <a:xfrm>
            <a:off x="-17975" y="3590800"/>
            <a:ext cx="741900" cy="0"/>
          </a:xfrm>
          <a:prstGeom prst="straightConnector1">
            <a:avLst/>
          </a:prstGeom>
          <a:noFill/>
          <a:ln cap="flat" cmpd="sng" w="9525">
            <a:solidFill>
              <a:schemeClr val="dk2"/>
            </a:solidFill>
            <a:prstDash val="solid"/>
            <a:round/>
            <a:headEnd len="med" w="med" type="none"/>
            <a:tailEnd len="med" w="med" type="none"/>
          </a:ln>
        </p:spPr>
      </p:cxnSp>
      <p:grpSp>
        <p:nvGrpSpPr>
          <p:cNvPr id="809" name="Google Shape;809;p10"/>
          <p:cNvGrpSpPr/>
          <p:nvPr/>
        </p:nvGrpSpPr>
        <p:grpSpPr>
          <a:xfrm>
            <a:off x="694175" y="522350"/>
            <a:ext cx="56400" cy="2493700"/>
            <a:chOff x="8393425" y="522350"/>
            <a:chExt cx="56400" cy="2493700"/>
          </a:xfrm>
        </p:grpSpPr>
        <p:sp>
          <p:nvSpPr>
            <p:cNvPr id="810" name="Google Shape;810;p10"/>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0"/>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0"/>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0"/>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0"/>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0"/>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0"/>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0"/>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0"/>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0"/>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0"/>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0"/>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0"/>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0"/>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10"/>
          <p:cNvGrpSpPr/>
          <p:nvPr/>
        </p:nvGrpSpPr>
        <p:grpSpPr>
          <a:xfrm>
            <a:off x="8393425" y="2105725"/>
            <a:ext cx="56400" cy="2493700"/>
            <a:chOff x="8393425" y="522350"/>
            <a:chExt cx="56400" cy="2493700"/>
          </a:xfrm>
        </p:grpSpPr>
        <p:sp>
          <p:nvSpPr>
            <p:cNvPr id="843" name="Google Shape;843;p10"/>
            <p:cNvSpPr/>
            <p:nvPr/>
          </p:nvSpPr>
          <p:spPr>
            <a:xfrm>
              <a:off x="8393425" y="5223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0"/>
            <p:cNvSpPr/>
            <p:nvPr/>
          </p:nvSpPr>
          <p:spPr>
            <a:xfrm>
              <a:off x="8393425" y="60097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0"/>
            <p:cNvSpPr/>
            <p:nvPr/>
          </p:nvSpPr>
          <p:spPr>
            <a:xfrm>
              <a:off x="8393425" y="67959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0"/>
            <p:cNvSpPr/>
            <p:nvPr/>
          </p:nvSpPr>
          <p:spPr>
            <a:xfrm>
              <a:off x="8393425" y="75821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0"/>
            <p:cNvSpPr/>
            <p:nvPr/>
          </p:nvSpPr>
          <p:spPr>
            <a:xfrm>
              <a:off x="8393425" y="83684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0"/>
            <p:cNvSpPr/>
            <p:nvPr/>
          </p:nvSpPr>
          <p:spPr>
            <a:xfrm>
              <a:off x="8393425" y="91546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0"/>
            <p:cNvSpPr/>
            <p:nvPr/>
          </p:nvSpPr>
          <p:spPr>
            <a:xfrm>
              <a:off x="8393425" y="99408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0"/>
            <p:cNvSpPr/>
            <p:nvPr/>
          </p:nvSpPr>
          <p:spPr>
            <a:xfrm>
              <a:off x="8393425" y="107270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0"/>
            <p:cNvSpPr/>
            <p:nvPr/>
          </p:nvSpPr>
          <p:spPr>
            <a:xfrm>
              <a:off x="8393425" y="115133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
            <p:cNvSpPr/>
            <p:nvPr/>
          </p:nvSpPr>
          <p:spPr>
            <a:xfrm>
              <a:off x="8393425" y="1229953"/>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0"/>
            <p:cNvSpPr/>
            <p:nvPr/>
          </p:nvSpPr>
          <p:spPr>
            <a:xfrm>
              <a:off x="8393425" y="130857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0"/>
            <p:cNvSpPr/>
            <p:nvPr/>
          </p:nvSpPr>
          <p:spPr>
            <a:xfrm>
              <a:off x="8393425" y="1387198"/>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0"/>
            <p:cNvSpPr/>
            <p:nvPr/>
          </p:nvSpPr>
          <p:spPr>
            <a:xfrm>
              <a:off x="8393425" y="146582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0"/>
            <p:cNvSpPr/>
            <p:nvPr/>
          </p:nvSpPr>
          <p:spPr>
            <a:xfrm>
              <a:off x="8393425" y="154444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0"/>
            <p:cNvSpPr/>
            <p:nvPr/>
          </p:nvSpPr>
          <p:spPr>
            <a:xfrm>
              <a:off x="8393425" y="162306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0"/>
            <p:cNvSpPr/>
            <p:nvPr/>
          </p:nvSpPr>
          <p:spPr>
            <a:xfrm>
              <a:off x="8393425" y="170168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0"/>
            <p:cNvSpPr/>
            <p:nvPr/>
          </p:nvSpPr>
          <p:spPr>
            <a:xfrm>
              <a:off x="8393425" y="1780311"/>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0"/>
            <p:cNvSpPr/>
            <p:nvPr/>
          </p:nvSpPr>
          <p:spPr>
            <a:xfrm>
              <a:off x="8393425" y="185893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0"/>
            <p:cNvSpPr/>
            <p:nvPr/>
          </p:nvSpPr>
          <p:spPr>
            <a:xfrm>
              <a:off x="8393425" y="1937556"/>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0"/>
            <p:cNvSpPr/>
            <p:nvPr/>
          </p:nvSpPr>
          <p:spPr>
            <a:xfrm>
              <a:off x="8393425" y="201617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0"/>
            <p:cNvSpPr/>
            <p:nvPr/>
          </p:nvSpPr>
          <p:spPr>
            <a:xfrm>
              <a:off x="8393425" y="209480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0"/>
            <p:cNvSpPr/>
            <p:nvPr/>
          </p:nvSpPr>
          <p:spPr>
            <a:xfrm>
              <a:off x="8393425" y="2173424"/>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0"/>
            <p:cNvSpPr/>
            <p:nvPr/>
          </p:nvSpPr>
          <p:spPr>
            <a:xfrm>
              <a:off x="8393425" y="225204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0"/>
            <p:cNvSpPr/>
            <p:nvPr/>
          </p:nvSpPr>
          <p:spPr>
            <a:xfrm>
              <a:off x="8393425" y="2330669"/>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0"/>
            <p:cNvSpPr/>
            <p:nvPr/>
          </p:nvSpPr>
          <p:spPr>
            <a:xfrm>
              <a:off x="8393425" y="240929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0"/>
            <p:cNvSpPr/>
            <p:nvPr/>
          </p:nvSpPr>
          <p:spPr>
            <a:xfrm>
              <a:off x="8393425" y="248791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0"/>
            <p:cNvSpPr/>
            <p:nvPr/>
          </p:nvSpPr>
          <p:spPr>
            <a:xfrm>
              <a:off x="8393425" y="256653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0"/>
            <p:cNvSpPr/>
            <p:nvPr/>
          </p:nvSpPr>
          <p:spPr>
            <a:xfrm>
              <a:off x="8393425" y="264516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0"/>
            <p:cNvSpPr/>
            <p:nvPr/>
          </p:nvSpPr>
          <p:spPr>
            <a:xfrm>
              <a:off x="8393425" y="2723782"/>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0"/>
            <p:cNvSpPr/>
            <p:nvPr/>
          </p:nvSpPr>
          <p:spPr>
            <a:xfrm>
              <a:off x="8393425" y="2802405"/>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0"/>
            <p:cNvSpPr/>
            <p:nvPr/>
          </p:nvSpPr>
          <p:spPr>
            <a:xfrm>
              <a:off x="8393425" y="2881027"/>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0"/>
            <p:cNvSpPr/>
            <p:nvPr/>
          </p:nvSpPr>
          <p:spPr>
            <a:xfrm>
              <a:off x="8393425" y="2959650"/>
              <a:ext cx="56400" cy="56400"/>
            </a:xfrm>
            <a:custGeom>
              <a:rect b="b" l="l" r="r" t="t"/>
              <a:pathLst>
                <a:path extrusionOk="0" h="2256" w="2256">
                  <a:moveTo>
                    <a:pt x="1" y="0"/>
                  </a:moveTo>
                  <a:lnTo>
                    <a:pt x="1" y="2256"/>
                  </a:lnTo>
                  <a:lnTo>
                    <a:pt x="2256" y="2256"/>
                  </a:lnTo>
                  <a:lnTo>
                    <a:pt x="2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5" name="Google Shape;875;p10"/>
          <p:cNvCxnSpPr/>
          <p:nvPr/>
        </p:nvCxnSpPr>
        <p:spPr>
          <a:xfrm rot="10800000">
            <a:off x="8424000" y="1562775"/>
            <a:ext cx="733500" cy="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0"/>
          <p:cNvCxnSpPr/>
          <p:nvPr/>
        </p:nvCxnSpPr>
        <p:spPr>
          <a:xfrm rot="10800000">
            <a:off x="8439150" y="3589000"/>
            <a:ext cx="723900" cy="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0"/>
          <p:cNvCxnSpPr/>
          <p:nvPr/>
        </p:nvCxnSpPr>
        <p:spPr>
          <a:xfrm rot="10800000">
            <a:off x="8453400" y="2571750"/>
            <a:ext cx="695400" cy="0"/>
          </a:xfrm>
          <a:prstGeom prst="straightConnector1">
            <a:avLst/>
          </a:prstGeom>
          <a:noFill/>
          <a:ln cap="flat" cmpd="sng" w="9525">
            <a:solidFill>
              <a:schemeClr val="dk2"/>
            </a:solidFill>
            <a:prstDash val="solid"/>
            <a:round/>
            <a:headEnd len="med" w="med" type="none"/>
            <a:tailEnd len="med" w="med" type="none"/>
          </a:ln>
        </p:spPr>
      </p:cxnSp>
      <p:grpSp>
        <p:nvGrpSpPr>
          <p:cNvPr id="878" name="Google Shape;878;p10"/>
          <p:cNvGrpSpPr/>
          <p:nvPr/>
        </p:nvGrpSpPr>
        <p:grpSpPr>
          <a:xfrm rot="-2700000">
            <a:off x="3163633" y="4803693"/>
            <a:ext cx="986291" cy="986316"/>
            <a:chOff x="3125050" y="1151500"/>
            <a:chExt cx="986300" cy="986325"/>
          </a:xfrm>
        </p:grpSpPr>
        <p:sp>
          <p:nvSpPr>
            <p:cNvPr id="879" name="Google Shape;879;p1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10"/>
          <p:cNvGrpSpPr/>
          <p:nvPr/>
        </p:nvGrpSpPr>
        <p:grpSpPr>
          <a:xfrm rot="-2700000">
            <a:off x="5344858" y="-640032"/>
            <a:ext cx="986291" cy="986316"/>
            <a:chOff x="3125050" y="1151500"/>
            <a:chExt cx="986300" cy="986325"/>
          </a:xfrm>
        </p:grpSpPr>
        <p:sp>
          <p:nvSpPr>
            <p:cNvPr id="883" name="Google Shape;883;p1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10"/>
          <p:cNvSpPr/>
          <p:nvPr/>
        </p:nvSpPr>
        <p:spPr>
          <a:xfrm>
            <a:off x="7419600" y="1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0"/>
          <p:cNvSpPr/>
          <p:nvPr/>
        </p:nvSpPr>
        <p:spPr>
          <a:xfrm>
            <a:off x="8745575" y="1962162"/>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0"/>
          <p:cNvCxnSpPr/>
          <p:nvPr/>
        </p:nvCxnSpPr>
        <p:spPr>
          <a:xfrm>
            <a:off x="2724150" y="-19050"/>
            <a:ext cx="0" cy="571500"/>
          </a:xfrm>
          <a:prstGeom prst="straightConnector1">
            <a:avLst/>
          </a:prstGeom>
          <a:noFill/>
          <a:ln cap="flat" cmpd="sng" w="38100">
            <a:solidFill>
              <a:schemeClr val="dk2"/>
            </a:solidFill>
            <a:prstDash val="solid"/>
            <a:round/>
            <a:headEnd len="med" w="med" type="none"/>
            <a:tailEnd len="med" w="med" type="none"/>
          </a:ln>
        </p:spPr>
      </p:cxnSp>
      <p:cxnSp>
        <p:nvCxnSpPr>
          <p:cNvPr id="889" name="Google Shape;889;p10"/>
          <p:cNvCxnSpPr/>
          <p:nvPr/>
        </p:nvCxnSpPr>
        <p:spPr>
          <a:xfrm>
            <a:off x="8897875" y="-38100"/>
            <a:ext cx="0" cy="1848000"/>
          </a:xfrm>
          <a:prstGeom prst="straightConnector1">
            <a:avLst/>
          </a:prstGeom>
          <a:noFill/>
          <a:ln cap="flat" cmpd="sng" w="38100">
            <a:solidFill>
              <a:schemeClr val="dk2"/>
            </a:solidFill>
            <a:prstDash val="solid"/>
            <a:round/>
            <a:headEnd len="med" w="med" type="none"/>
            <a:tailEnd len="med" w="med" type="none"/>
          </a:ln>
        </p:spPr>
      </p:cxnSp>
      <p:cxnSp>
        <p:nvCxnSpPr>
          <p:cNvPr id="890" name="Google Shape;890;p10"/>
          <p:cNvCxnSpPr/>
          <p:nvPr/>
        </p:nvCxnSpPr>
        <p:spPr>
          <a:xfrm>
            <a:off x="1733550" y="4610100"/>
            <a:ext cx="0" cy="543000"/>
          </a:xfrm>
          <a:prstGeom prst="straightConnector1">
            <a:avLst/>
          </a:prstGeom>
          <a:noFill/>
          <a:ln cap="flat" cmpd="sng" w="38100">
            <a:solidFill>
              <a:schemeClr val="dk2"/>
            </a:solidFill>
            <a:prstDash val="solid"/>
            <a:round/>
            <a:headEnd len="med" w="med" type="none"/>
            <a:tailEnd len="med" w="med" type="none"/>
          </a:ln>
        </p:spPr>
      </p:cxnSp>
      <p:cxnSp>
        <p:nvCxnSpPr>
          <p:cNvPr id="891" name="Google Shape;891;p10"/>
          <p:cNvCxnSpPr/>
          <p:nvPr/>
        </p:nvCxnSpPr>
        <p:spPr>
          <a:xfrm>
            <a:off x="6581775" y="4600575"/>
            <a:ext cx="0" cy="561900"/>
          </a:xfrm>
          <a:prstGeom prst="straightConnector1">
            <a:avLst/>
          </a:prstGeom>
          <a:noFill/>
          <a:ln cap="flat" cmpd="sng" w="38100">
            <a:solidFill>
              <a:schemeClr val="dk2"/>
            </a:solidFill>
            <a:prstDash val="solid"/>
            <a:round/>
            <a:headEnd len="med" w="med" type="none"/>
            <a:tailEnd len="med" w="med" type="none"/>
          </a:ln>
        </p:spPr>
      </p:cxnSp>
      <p:grpSp>
        <p:nvGrpSpPr>
          <p:cNvPr id="892" name="Google Shape;892;p10"/>
          <p:cNvGrpSpPr/>
          <p:nvPr/>
        </p:nvGrpSpPr>
        <p:grpSpPr>
          <a:xfrm rot="-2700000">
            <a:off x="8313433" y="3166268"/>
            <a:ext cx="986291" cy="986316"/>
            <a:chOff x="3125050" y="1151500"/>
            <a:chExt cx="986300" cy="986325"/>
          </a:xfrm>
        </p:grpSpPr>
        <p:sp>
          <p:nvSpPr>
            <p:cNvPr id="893" name="Google Shape;893;p1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100"/>
              <a:buFont typeface="Dela Gothic One"/>
              <a:buNone/>
              <a:defRPr sz="3100">
                <a:solidFill>
                  <a:schemeClr val="dk1"/>
                </a:solidFill>
                <a:latin typeface="Dela Gothic One"/>
                <a:ea typeface="Dela Gothic One"/>
                <a:cs typeface="Dela Gothic One"/>
                <a:sym typeface="Dela Gothic One"/>
              </a:defRPr>
            </a:lvl9pPr>
          </a:lstStyle>
          <a:p/>
        </p:txBody>
      </p:sp>
      <p:sp>
        <p:nvSpPr>
          <p:cNvPr id="7" name="Google Shape;7;p1"/>
          <p:cNvSpPr txBox="1"/>
          <p:nvPr>
            <p:ph idx="1" type="body"/>
          </p:nvPr>
        </p:nvSpPr>
        <p:spPr>
          <a:xfrm>
            <a:off x="720000" y="1442350"/>
            <a:ext cx="7704000" cy="31611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1pPr>
            <a:lvl2pPr indent="-304800" lvl="1" marL="914400">
              <a:lnSpc>
                <a:spcPct val="100000"/>
              </a:lnSpc>
              <a:spcBef>
                <a:spcPts val="160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2pPr>
            <a:lvl3pPr indent="-304800" lvl="2" marL="1371600">
              <a:lnSpc>
                <a:spcPct val="100000"/>
              </a:lnSpc>
              <a:spcBef>
                <a:spcPts val="160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3pPr>
            <a:lvl4pPr indent="-304800" lvl="3" marL="1828800">
              <a:lnSpc>
                <a:spcPct val="100000"/>
              </a:lnSpc>
              <a:spcBef>
                <a:spcPts val="160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4pPr>
            <a:lvl5pPr indent="-304800" lvl="4" marL="2286000">
              <a:lnSpc>
                <a:spcPct val="100000"/>
              </a:lnSpc>
              <a:spcBef>
                <a:spcPts val="160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5pPr>
            <a:lvl6pPr indent="-304800" lvl="5" marL="2743200">
              <a:lnSpc>
                <a:spcPct val="100000"/>
              </a:lnSpc>
              <a:spcBef>
                <a:spcPts val="160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6pPr>
            <a:lvl7pPr indent="-304800" lvl="6" marL="3200400">
              <a:lnSpc>
                <a:spcPct val="100000"/>
              </a:lnSpc>
              <a:spcBef>
                <a:spcPts val="160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7pPr>
            <a:lvl8pPr indent="-304800" lvl="7" marL="3657600">
              <a:lnSpc>
                <a:spcPct val="100000"/>
              </a:lnSpc>
              <a:spcBef>
                <a:spcPts val="1600"/>
              </a:spcBef>
              <a:spcAft>
                <a:spcPts val="0"/>
              </a:spcAft>
              <a:buClr>
                <a:schemeClr val="accent3"/>
              </a:buClr>
              <a:buSzPts val="1200"/>
              <a:buFont typeface="Kumbh Sans"/>
              <a:buChar char="○"/>
              <a:defRPr sz="1200">
                <a:solidFill>
                  <a:schemeClr val="accent3"/>
                </a:solidFill>
                <a:latin typeface="Kumbh Sans"/>
                <a:ea typeface="Kumbh Sans"/>
                <a:cs typeface="Kumbh Sans"/>
                <a:sym typeface="Kumbh Sans"/>
              </a:defRPr>
            </a:lvl8pPr>
            <a:lvl9pPr indent="-304800" lvl="8" marL="4114800">
              <a:lnSpc>
                <a:spcPct val="100000"/>
              </a:lnSpc>
              <a:spcBef>
                <a:spcPts val="1600"/>
              </a:spcBef>
              <a:spcAft>
                <a:spcPts val="1600"/>
              </a:spcAft>
              <a:buClr>
                <a:schemeClr val="accent3"/>
              </a:buClr>
              <a:buSzPts val="1200"/>
              <a:buFont typeface="Kumbh Sans"/>
              <a:buChar char="■"/>
              <a:defRPr sz="1200">
                <a:solidFill>
                  <a:schemeClr val="accent3"/>
                </a:solidFill>
                <a:latin typeface="Kumbh Sans"/>
                <a:ea typeface="Kumbh Sans"/>
                <a:cs typeface="Kumbh Sans"/>
                <a:sym typeface="Kumbh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4" name="Shape 1884"/>
        <p:cNvGrpSpPr/>
        <p:nvPr/>
      </p:nvGrpSpPr>
      <p:grpSpPr>
        <a:xfrm>
          <a:off x="0" y="0"/>
          <a:ext cx="0" cy="0"/>
          <a:chOff x="0" y="0"/>
          <a:chExt cx="0" cy="0"/>
        </a:xfrm>
      </p:grpSpPr>
      <p:sp>
        <p:nvSpPr>
          <p:cNvPr id="1885" name="Google Shape;1885;p21"/>
          <p:cNvSpPr txBox="1"/>
          <p:nvPr>
            <p:ph idx="1" type="subTitle"/>
          </p:nvPr>
        </p:nvSpPr>
        <p:spPr>
          <a:xfrm rot="-446">
            <a:off x="2215650" y="2879866"/>
            <a:ext cx="4629900" cy="12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up201906334, Bruno Rosendo, G14</a:t>
            </a:r>
            <a:endParaRPr sz="1500"/>
          </a:p>
          <a:p>
            <a:pPr indent="0" lvl="0" marL="0" rtl="0" algn="ctr">
              <a:spcBef>
                <a:spcPts val="0"/>
              </a:spcBef>
              <a:spcAft>
                <a:spcPts val="0"/>
              </a:spcAft>
              <a:buNone/>
            </a:pPr>
            <a:r>
              <a:rPr lang="en" sz="1500"/>
              <a:t>up201905405, Francisco Colino, G14</a:t>
            </a:r>
            <a:endParaRPr sz="1500"/>
          </a:p>
          <a:p>
            <a:pPr indent="0" lvl="0" marL="0" rtl="0" algn="ctr">
              <a:spcBef>
                <a:spcPts val="0"/>
              </a:spcBef>
              <a:spcAft>
                <a:spcPts val="0"/>
              </a:spcAft>
              <a:buNone/>
            </a:pPr>
            <a:r>
              <a:rPr lang="en" sz="1500"/>
              <a:t>up201808549, Isla Cassamo, G14</a:t>
            </a:r>
            <a:endParaRPr sz="1500"/>
          </a:p>
          <a:p>
            <a:pPr indent="0" lvl="0" marL="0" rtl="0" algn="ctr">
              <a:spcBef>
                <a:spcPts val="0"/>
              </a:spcBef>
              <a:spcAft>
                <a:spcPts val="0"/>
              </a:spcAft>
              <a:buNone/>
            </a:pPr>
            <a:r>
              <a:rPr lang="en" sz="1500"/>
              <a:t>up201906682, João Mesquita, G14</a:t>
            </a:r>
            <a:endParaRPr sz="1500"/>
          </a:p>
          <a:p>
            <a:pPr indent="0" lvl="0" marL="0" rtl="0" algn="ctr">
              <a:spcBef>
                <a:spcPts val="0"/>
              </a:spcBef>
              <a:spcAft>
                <a:spcPts val="0"/>
              </a:spcAft>
              <a:buNone/>
            </a:pPr>
            <a:r>
              <a:rPr lang="en" sz="1500"/>
              <a:t>up201905853, Rui Alves, G14</a:t>
            </a:r>
            <a:endParaRPr sz="15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886" name="Google Shape;1886;p21"/>
          <p:cNvSpPr txBox="1"/>
          <p:nvPr>
            <p:ph type="ctrTitle"/>
          </p:nvPr>
        </p:nvSpPr>
        <p:spPr>
          <a:xfrm>
            <a:off x="1242450" y="1017350"/>
            <a:ext cx="6659100" cy="180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0" lang="en" sz="6100"/>
              <a:t>Alpen Bank</a:t>
            </a:r>
            <a:endParaRPr b="0" sz="6100"/>
          </a:p>
          <a:p>
            <a:pPr indent="0" lvl="0" marL="0" rtl="0" algn="ctr">
              <a:spcBef>
                <a:spcPts val="0"/>
              </a:spcBef>
              <a:spcAft>
                <a:spcPts val="0"/>
              </a:spcAft>
              <a:buClr>
                <a:schemeClr val="dk1"/>
              </a:buClr>
              <a:buSzPts val="1100"/>
              <a:buFont typeface="Arial"/>
              <a:buNone/>
            </a:pPr>
            <a:r>
              <a:rPr b="0" lang="en" sz="2300"/>
              <a:t>Romania Credit Card Proposal</a:t>
            </a:r>
            <a:endParaRPr b="0" sz="6100"/>
          </a:p>
        </p:txBody>
      </p:sp>
      <p:sp>
        <p:nvSpPr>
          <p:cNvPr id="1887" name="Google Shape;1887;p21"/>
          <p:cNvSpPr/>
          <p:nvPr/>
        </p:nvSpPr>
        <p:spPr>
          <a:xfrm>
            <a:off x="7906100" y="54102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8" name="Google Shape;1888;p21"/>
          <p:cNvCxnSpPr/>
          <p:nvPr/>
        </p:nvCxnSpPr>
        <p:spPr>
          <a:xfrm>
            <a:off x="-18475" y="1562775"/>
            <a:ext cx="1218900" cy="0"/>
          </a:xfrm>
          <a:prstGeom prst="straightConnector1">
            <a:avLst/>
          </a:prstGeom>
          <a:noFill/>
          <a:ln cap="flat" cmpd="sng" w="9525">
            <a:solidFill>
              <a:schemeClr val="dk2"/>
            </a:solidFill>
            <a:prstDash val="solid"/>
            <a:round/>
            <a:headEnd len="med" w="med" type="none"/>
            <a:tailEnd len="med" w="med" type="none"/>
          </a:ln>
        </p:spPr>
      </p:cxnSp>
      <p:cxnSp>
        <p:nvCxnSpPr>
          <p:cNvPr id="1889" name="Google Shape;1889;p21"/>
          <p:cNvCxnSpPr/>
          <p:nvPr/>
        </p:nvCxnSpPr>
        <p:spPr>
          <a:xfrm>
            <a:off x="-31400" y="2574975"/>
            <a:ext cx="1269900" cy="0"/>
          </a:xfrm>
          <a:prstGeom prst="straightConnector1">
            <a:avLst/>
          </a:prstGeom>
          <a:noFill/>
          <a:ln cap="flat" cmpd="sng" w="9525">
            <a:solidFill>
              <a:schemeClr val="dk2"/>
            </a:solidFill>
            <a:prstDash val="solid"/>
            <a:round/>
            <a:headEnd len="med" w="med" type="none"/>
            <a:tailEnd len="med" w="med" type="none"/>
          </a:ln>
        </p:spPr>
      </p:cxnSp>
      <p:cxnSp>
        <p:nvCxnSpPr>
          <p:cNvPr id="1890" name="Google Shape;1890;p21"/>
          <p:cNvCxnSpPr/>
          <p:nvPr/>
        </p:nvCxnSpPr>
        <p:spPr>
          <a:xfrm>
            <a:off x="-24025" y="3587200"/>
            <a:ext cx="1262400" cy="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21"/>
          <p:cNvCxnSpPr/>
          <p:nvPr/>
        </p:nvCxnSpPr>
        <p:spPr>
          <a:xfrm rot="10800000">
            <a:off x="7906108" y="1562100"/>
            <a:ext cx="1247700" cy="0"/>
          </a:xfrm>
          <a:prstGeom prst="straightConnector1">
            <a:avLst/>
          </a:prstGeom>
          <a:noFill/>
          <a:ln cap="flat" cmpd="sng" w="9525">
            <a:solidFill>
              <a:schemeClr val="dk2"/>
            </a:solidFill>
            <a:prstDash val="solid"/>
            <a:round/>
            <a:headEnd len="med" w="med" type="none"/>
            <a:tailEnd len="med" w="med" type="none"/>
          </a:ln>
        </p:spPr>
      </p:cxnSp>
      <p:cxnSp>
        <p:nvCxnSpPr>
          <p:cNvPr id="1892" name="Google Shape;1892;p21"/>
          <p:cNvCxnSpPr/>
          <p:nvPr/>
        </p:nvCxnSpPr>
        <p:spPr>
          <a:xfrm rot="10800000">
            <a:off x="7901465" y="2574975"/>
            <a:ext cx="1257000" cy="0"/>
          </a:xfrm>
          <a:prstGeom prst="straightConnector1">
            <a:avLst/>
          </a:prstGeom>
          <a:noFill/>
          <a:ln cap="flat" cmpd="sng" w="9525">
            <a:solidFill>
              <a:schemeClr val="dk2"/>
            </a:solidFill>
            <a:prstDash val="solid"/>
            <a:round/>
            <a:headEnd len="med" w="med" type="none"/>
            <a:tailEnd len="med" w="med" type="none"/>
          </a:ln>
        </p:spPr>
      </p:cxnSp>
      <p:cxnSp>
        <p:nvCxnSpPr>
          <p:cNvPr id="1893" name="Google Shape;1893;p21"/>
          <p:cNvCxnSpPr/>
          <p:nvPr/>
        </p:nvCxnSpPr>
        <p:spPr>
          <a:xfrm rot="10800000">
            <a:off x="7905625" y="3587200"/>
            <a:ext cx="1251300" cy="0"/>
          </a:xfrm>
          <a:prstGeom prst="straightConnector1">
            <a:avLst/>
          </a:prstGeom>
          <a:noFill/>
          <a:ln cap="flat" cmpd="sng" w="9525">
            <a:solidFill>
              <a:schemeClr val="dk2"/>
            </a:solidFill>
            <a:prstDash val="solid"/>
            <a:round/>
            <a:headEnd len="med" w="med" type="none"/>
            <a:tailEnd len="med" w="med" type="none"/>
          </a:ln>
        </p:spPr>
      </p:cxnSp>
      <p:sp>
        <p:nvSpPr>
          <p:cNvPr id="1894" name="Google Shape;1894;p21"/>
          <p:cNvSpPr/>
          <p:nvPr/>
        </p:nvSpPr>
        <p:spPr>
          <a:xfrm>
            <a:off x="570075" y="429482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5" name="Google Shape;1895;p21"/>
          <p:cNvCxnSpPr/>
          <p:nvPr/>
        </p:nvCxnSpPr>
        <p:spPr>
          <a:xfrm>
            <a:off x="6845550" y="2879566"/>
            <a:ext cx="0" cy="1271400"/>
          </a:xfrm>
          <a:prstGeom prst="straightConnector1">
            <a:avLst/>
          </a:prstGeom>
          <a:noFill/>
          <a:ln cap="flat" cmpd="sng" w="38100">
            <a:solidFill>
              <a:schemeClr val="dk2"/>
            </a:solidFill>
            <a:prstDash val="solid"/>
            <a:round/>
            <a:headEnd len="med" w="med" type="none"/>
            <a:tailEnd len="med" w="med" type="none"/>
          </a:ln>
        </p:spPr>
      </p:cxnSp>
      <p:cxnSp>
        <p:nvCxnSpPr>
          <p:cNvPr id="1896" name="Google Shape;1896;p21"/>
          <p:cNvCxnSpPr/>
          <p:nvPr/>
        </p:nvCxnSpPr>
        <p:spPr>
          <a:xfrm>
            <a:off x="2215650" y="2889316"/>
            <a:ext cx="0" cy="1251900"/>
          </a:xfrm>
          <a:prstGeom prst="straightConnector1">
            <a:avLst/>
          </a:prstGeom>
          <a:noFill/>
          <a:ln cap="flat" cmpd="sng" w="38100">
            <a:solidFill>
              <a:schemeClr val="dk2"/>
            </a:solidFill>
            <a:prstDash val="solid"/>
            <a:round/>
            <a:headEnd len="med" w="med" type="none"/>
            <a:tailEnd len="med" w="med" type="none"/>
          </a:ln>
        </p:spPr>
      </p:cxnSp>
      <p:cxnSp>
        <p:nvCxnSpPr>
          <p:cNvPr id="1897" name="Google Shape;1897;p21"/>
          <p:cNvCxnSpPr/>
          <p:nvPr/>
        </p:nvCxnSpPr>
        <p:spPr>
          <a:xfrm rot="10800000">
            <a:off x="2257050" y="550550"/>
            <a:ext cx="0" cy="466800"/>
          </a:xfrm>
          <a:prstGeom prst="straightConnector1">
            <a:avLst/>
          </a:prstGeom>
          <a:noFill/>
          <a:ln cap="flat" cmpd="sng" w="38100">
            <a:solidFill>
              <a:schemeClr val="dk2"/>
            </a:solidFill>
            <a:prstDash val="solid"/>
            <a:round/>
            <a:headEnd len="med" w="med" type="none"/>
            <a:tailEnd len="med" w="med" type="none"/>
          </a:ln>
        </p:spPr>
      </p:cxnSp>
      <p:grpSp>
        <p:nvGrpSpPr>
          <p:cNvPr id="1898" name="Google Shape;1898;p21"/>
          <p:cNvGrpSpPr/>
          <p:nvPr/>
        </p:nvGrpSpPr>
        <p:grpSpPr>
          <a:xfrm rot="-2700000">
            <a:off x="229233" y="533718"/>
            <a:ext cx="986291" cy="986316"/>
            <a:chOff x="3125050" y="1151500"/>
            <a:chExt cx="986300" cy="986325"/>
          </a:xfrm>
        </p:grpSpPr>
        <p:sp>
          <p:nvSpPr>
            <p:cNvPr id="1899" name="Google Shape;1899;p21"/>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1"/>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1"/>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21"/>
          <p:cNvGrpSpPr/>
          <p:nvPr/>
        </p:nvGrpSpPr>
        <p:grpSpPr>
          <a:xfrm rot="-2700000">
            <a:off x="4078858" y="4342718"/>
            <a:ext cx="986291" cy="986316"/>
            <a:chOff x="3125050" y="1151500"/>
            <a:chExt cx="986300" cy="986325"/>
          </a:xfrm>
        </p:grpSpPr>
        <p:sp>
          <p:nvSpPr>
            <p:cNvPr id="1903" name="Google Shape;1903;p21"/>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1"/>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1"/>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6" name="Google Shape;1906;p21"/>
          <p:cNvSpPr/>
          <p:nvPr/>
        </p:nvSpPr>
        <p:spPr>
          <a:xfrm>
            <a:off x="430200" y="2574974"/>
            <a:ext cx="304598" cy="304598"/>
          </a:xfrm>
          <a:custGeom>
            <a:rect b="b" l="l" r="r" t="t"/>
            <a:pathLst>
              <a:path extrusionOk="0" h="30783" w="30783">
                <a:moveTo>
                  <a:pt x="1" y="0"/>
                </a:moveTo>
                <a:lnTo>
                  <a:pt x="1" y="30783"/>
                </a:lnTo>
                <a:lnTo>
                  <a:pt x="30783" y="30783"/>
                </a:lnTo>
                <a:lnTo>
                  <a:pt x="30783" y="0"/>
                </a:lnTo>
                <a:close/>
              </a:path>
            </a:pathLst>
          </a:custGeom>
          <a:noFill/>
          <a:ln cap="flat" cmpd="sng" w="2857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7" name="Google Shape;1907;p21"/>
          <p:cNvCxnSpPr/>
          <p:nvPr/>
        </p:nvCxnSpPr>
        <p:spPr>
          <a:xfrm rot="10800000">
            <a:off x="2899725" y="-8650"/>
            <a:ext cx="0" cy="5592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30"/>
          <p:cNvSpPr txBox="1"/>
          <p:nvPr>
            <p:ph type="title"/>
          </p:nvPr>
        </p:nvSpPr>
        <p:spPr>
          <a:xfrm>
            <a:off x="967100" y="646825"/>
            <a:ext cx="7164600" cy="8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Number of Customers for 5M€ Annual Profit</a:t>
            </a:r>
            <a:endParaRPr sz="2100"/>
          </a:p>
        </p:txBody>
      </p:sp>
      <p:grpSp>
        <p:nvGrpSpPr>
          <p:cNvPr id="2089" name="Google Shape;2089;p30"/>
          <p:cNvGrpSpPr/>
          <p:nvPr/>
        </p:nvGrpSpPr>
        <p:grpSpPr>
          <a:xfrm rot="-2700000">
            <a:off x="229233" y="4031318"/>
            <a:ext cx="986291" cy="986316"/>
            <a:chOff x="3125050" y="1151500"/>
            <a:chExt cx="986300" cy="986325"/>
          </a:xfrm>
        </p:grpSpPr>
        <p:sp>
          <p:nvSpPr>
            <p:cNvPr id="2090" name="Google Shape;2090;p3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30"/>
          <p:cNvGrpSpPr/>
          <p:nvPr/>
        </p:nvGrpSpPr>
        <p:grpSpPr>
          <a:xfrm rot="-2700000">
            <a:off x="697608" y="4510693"/>
            <a:ext cx="986291" cy="986316"/>
            <a:chOff x="3125050" y="1151500"/>
            <a:chExt cx="986300" cy="986325"/>
          </a:xfrm>
        </p:grpSpPr>
        <p:sp>
          <p:nvSpPr>
            <p:cNvPr id="2094" name="Google Shape;2094;p3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97" name="Google Shape;2097;p30"/>
          <p:cNvCxnSpPr>
            <a:stCxn id="2098"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099" name="Google Shape;2099;p30"/>
          <p:cNvGrpSpPr/>
          <p:nvPr/>
        </p:nvGrpSpPr>
        <p:grpSpPr>
          <a:xfrm rot="-2700000">
            <a:off x="4906008" y="-416857"/>
            <a:ext cx="986291" cy="986316"/>
            <a:chOff x="3125050" y="1151500"/>
            <a:chExt cx="986300" cy="986325"/>
          </a:xfrm>
        </p:grpSpPr>
        <p:sp>
          <p:nvSpPr>
            <p:cNvPr id="2100" name="Google Shape;2100;p30"/>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0"/>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0"/>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30"/>
          <p:cNvSpPr txBox="1"/>
          <p:nvPr>
            <p:ph idx="4294967295" type="title"/>
          </p:nvPr>
        </p:nvSpPr>
        <p:spPr>
          <a:xfrm rot="456">
            <a:off x="967100" y="3194925"/>
            <a:ext cx="6786000" cy="55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Calculated using a similar approach as the break-even point, but with a base amount of 5 million instead of zero.</a:t>
            </a:r>
            <a:endParaRPr sz="1200">
              <a:solidFill>
                <a:srgbClr val="373A3C"/>
              </a:solidFill>
              <a:latin typeface="Arial"/>
              <a:ea typeface="Arial"/>
              <a:cs typeface="Arial"/>
              <a:sym typeface="Arial"/>
            </a:endParaRPr>
          </a:p>
        </p:txBody>
      </p:sp>
      <p:graphicFrame>
        <p:nvGraphicFramePr>
          <p:cNvPr id="2104" name="Google Shape;2104;p30"/>
          <p:cNvGraphicFramePr/>
          <p:nvPr/>
        </p:nvGraphicFramePr>
        <p:xfrm>
          <a:off x="929900" y="1679675"/>
          <a:ext cx="3000000" cy="3000000"/>
        </p:xfrm>
        <a:graphic>
          <a:graphicData uri="http://schemas.openxmlformats.org/drawingml/2006/table">
            <a:tbl>
              <a:tblPr>
                <a:noFill/>
                <a:tableStyleId>{E9D2FA86-301F-4FB3-A43D-8EEC169017A7}</a:tableStyleId>
              </a:tblPr>
              <a:tblGrid>
                <a:gridCol w="1809750"/>
                <a:gridCol w="1809750"/>
                <a:gridCol w="1809750"/>
                <a:gridCol w="1809750"/>
              </a:tblGrid>
              <a:tr h="381000">
                <a:tc>
                  <a:txBody>
                    <a:bodyPr/>
                    <a:lstStyle/>
                    <a:p>
                      <a:pPr indent="0" lvl="0" marL="0" rtl="0" algn="ctr">
                        <a:spcBef>
                          <a:spcPts val="0"/>
                        </a:spcBef>
                        <a:spcAft>
                          <a:spcPts val="0"/>
                        </a:spcAft>
                        <a:buNone/>
                      </a:pPr>
                      <a:r>
                        <a:rPr lang="en" sz="1100"/>
                        <a:t>Segment\Marketing</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All Channels</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No Direct Mail</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Top 3 Channels</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100"/>
                        <a:t>All Customers</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130 565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127 451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131 316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100"/>
                        <a:t>Only Affluent</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92 816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90 621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91 848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05" name="Google Shape;2105;p30"/>
          <p:cNvSpPr txBox="1"/>
          <p:nvPr/>
        </p:nvSpPr>
        <p:spPr>
          <a:xfrm>
            <a:off x="2768150" y="2878500"/>
            <a:ext cx="356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6. Number of Customers for 5M€ Profit</a:t>
            </a:r>
            <a:endParaRPr b="1" sz="1200">
              <a:latin typeface="Kumbh Sans"/>
              <a:ea typeface="Kumbh Sans"/>
              <a:cs typeface="Kumbh Sans"/>
              <a:sym typeface="Kumbh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31"/>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Is Break-even Achievable?</a:t>
            </a:r>
            <a:endParaRPr sz="2300"/>
          </a:p>
        </p:txBody>
      </p:sp>
      <p:grpSp>
        <p:nvGrpSpPr>
          <p:cNvPr id="2111" name="Google Shape;2111;p31"/>
          <p:cNvGrpSpPr/>
          <p:nvPr/>
        </p:nvGrpSpPr>
        <p:grpSpPr>
          <a:xfrm rot="-2700000">
            <a:off x="229233" y="4031318"/>
            <a:ext cx="986291" cy="986316"/>
            <a:chOff x="3125050" y="1151500"/>
            <a:chExt cx="986300" cy="986325"/>
          </a:xfrm>
        </p:grpSpPr>
        <p:sp>
          <p:nvSpPr>
            <p:cNvPr id="2112" name="Google Shape;2112;p31"/>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1"/>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1"/>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5" name="Google Shape;2115;p31"/>
          <p:cNvGrpSpPr/>
          <p:nvPr/>
        </p:nvGrpSpPr>
        <p:grpSpPr>
          <a:xfrm rot="-2700000">
            <a:off x="697608" y="4510693"/>
            <a:ext cx="986291" cy="986316"/>
            <a:chOff x="3125050" y="1151500"/>
            <a:chExt cx="986300" cy="986325"/>
          </a:xfrm>
        </p:grpSpPr>
        <p:sp>
          <p:nvSpPr>
            <p:cNvPr id="2116" name="Google Shape;2116;p31"/>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1"/>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1"/>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19" name="Google Shape;2119;p31"/>
          <p:cNvCxnSpPr>
            <a:stCxn id="2120"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121" name="Google Shape;2121;p31"/>
          <p:cNvGrpSpPr/>
          <p:nvPr/>
        </p:nvGrpSpPr>
        <p:grpSpPr>
          <a:xfrm rot="-2700000">
            <a:off x="4906008" y="-416857"/>
            <a:ext cx="986291" cy="986316"/>
            <a:chOff x="3125050" y="1151500"/>
            <a:chExt cx="986300" cy="986325"/>
          </a:xfrm>
        </p:grpSpPr>
        <p:sp>
          <p:nvSpPr>
            <p:cNvPr id="2122" name="Google Shape;2122;p31"/>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1"/>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1"/>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125" name="Google Shape;2125;p31"/>
          <p:cNvGraphicFramePr/>
          <p:nvPr/>
        </p:nvGraphicFramePr>
        <p:xfrm>
          <a:off x="1157300" y="1352588"/>
          <a:ext cx="3000000" cy="3000000"/>
        </p:xfrm>
        <a:graphic>
          <a:graphicData uri="http://schemas.openxmlformats.org/drawingml/2006/table">
            <a:tbl>
              <a:tblPr>
                <a:noFill/>
                <a:tableStyleId>{95197C72-8F5C-4AD9-AB75-14C780A437F6}</a:tableStyleId>
              </a:tblPr>
              <a:tblGrid>
                <a:gridCol w="1696050"/>
                <a:gridCol w="1696050"/>
                <a:gridCol w="1696050"/>
                <a:gridCol w="1696050"/>
              </a:tblGrid>
              <a:tr h="759175">
                <a:tc>
                  <a:txBody>
                    <a:bodyPr/>
                    <a:lstStyle/>
                    <a:p>
                      <a:pPr indent="0" lvl="0" marL="0" rtl="0" algn="ctr">
                        <a:spcBef>
                          <a:spcPts val="0"/>
                        </a:spcBef>
                        <a:spcAft>
                          <a:spcPts val="0"/>
                        </a:spcAft>
                        <a:buNone/>
                      </a:pPr>
                      <a:r>
                        <a:rPr b="1" lang="en" sz="1100"/>
                        <a:t>Marketing Strategy / Customer Segment</a:t>
                      </a:r>
                      <a:endParaRPr b="1" sz="1100"/>
                    </a:p>
                  </a:txBody>
                  <a:tcPr marT="63500" marB="63500" marR="63500" marL="63500"/>
                </a:tc>
                <a:tc>
                  <a:txBody>
                    <a:bodyPr/>
                    <a:lstStyle/>
                    <a:p>
                      <a:pPr indent="0" lvl="0" marL="0" rtl="0" algn="ctr">
                        <a:spcBef>
                          <a:spcPts val="0"/>
                        </a:spcBef>
                        <a:spcAft>
                          <a:spcPts val="0"/>
                        </a:spcAft>
                        <a:buNone/>
                      </a:pPr>
                      <a:r>
                        <a:rPr b="1" lang="en" sz="1100"/>
                        <a:t>All Channels</a:t>
                      </a:r>
                      <a:endParaRPr b="1" sz="1100"/>
                    </a:p>
                  </a:txBody>
                  <a:tcPr marT="63500" marB="63500" marR="63500" marL="63500"/>
                </a:tc>
                <a:tc>
                  <a:txBody>
                    <a:bodyPr/>
                    <a:lstStyle/>
                    <a:p>
                      <a:pPr indent="0" lvl="0" marL="0" rtl="0" algn="ctr">
                        <a:spcBef>
                          <a:spcPts val="0"/>
                        </a:spcBef>
                        <a:spcAft>
                          <a:spcPts val="0"/>
                        </a:spcAft>
                        <a:buNone/>
                      </a:pPr>
                      <a:r>
                        <a:rPr b="1" lang="en" sz="1100"/>
                        <a:t>No Direct Mail</a:t>
                      </a:r>
                      <a:endParaRPr b="1" sz="1100"/>
                    </a:p>
                  </a:txBody>
                  <a:tcPr marT="63500" marB="63500" marR="63500" marL="63500"/>
                </a:tc>
                <a:tc>
                  <a:txBody>
                    <a:bodyPr/>
                    <a:lstStyle/>
                    <a:p>
                      <a:pPr indent="0" lvl="0" marL="0" rtl="0" algn="ctr">
                        <a:spcBef>
                          <a:spcPts val="0"/>
                        </a:spcBef>
                        <a:spcAft>
                          <a:spcPts val="0"/>
                        </a:spcAft>
                        <a:buNone/>
                      </a:pPr>
                      <a:r>
                        <a:rPr b="1" lang="en" sz="1100"/>
                        <a:t>Top 3</a:t>
                      </a:r>
                      <a:endParaRPr b="1" sz="1100"/>
                    </a:p>
                  </a:txBody>
                  <a:tcPr marT="63500" marB="63500" marR="63500" marL="63500"/>
                </a:tc>
              </a:tr>
              <a:tr h="353275">
                <a:tc>
                  <a:txBody>
                    <a:bodyPr/>
                    <a:lstStyle/>
                    <a:p>
                      <a:pPr indent="0" lvl="0" marL="0" rtl="0" algn="ctr">
                        <a:spcBef>
                          <a:spcPts val="0"/>
                        </a:spcBef>
                        <a:spcAft>
                          <a:spcPts val="0"/>
                        </a:spcAft>
                        <a:buNone/>
                      </a:pPr>
                      <a:r>
                        <a:rPr b="1" lang="en" sz="1100"/>
                        <a:t>All Customers</a:t>
                      </a:r>
                      <a:endParaRPr b="1" sz="1100"/>
                    </a:p>
                  </a:txBody>
                  <a:tcPr marT="63500" marB="63500" marR="63500" marL="63500"/>
                </a:tc>
                <a:tc>
                  <a:txBody>
                    <a:bodyPr/>
                    <a:lstStyle/>
                    <a:p>
                      <a:pPr indent="0" lvl="0" marL="0" rtl="0" algn="ctr">
                        <a:spcBef>
                          <a:spcPts val="0"/>
                        </a:spcBef>
                        <a:spcAft>
                          <a:spcPts val="0"/>
                        </a:spcAft>
                        <a:buNone/>
                      </a:pPr>
                      <a:r>
                        <a:rPr lang="en" sz="1100"/>
                        <a:t>10,4 / 17,2 (months)</a:t>
                      </a:r>
                      <a:endParaRPr sz="1100"/>
                    </a:p>
                  </a:txBody>
                  <a:tcPr marT="63500" marB="63500" marR="63500" marL="63500"/>
                </a:tc>
                <a:tc>
                  <a:txBody>
                    <a:bodyPr/>
                    <a:lstStyle/>
                    <a:p>
                      <a:pPr indent="0" lvl="0" marL="0" rtl="0" algn="ctr">
                        <a:spcBef>
                          <a:spcPts val="0"/>
                        </a:spcBef>
                        <a:spcAft>
                          <a:spcPts val="0"/>
                        </a:spcAft>
                        <a:buNone/>
                      </a:pPr>
                      <a:r>
                        <a:rPr lang="en" sz="1100"/>
                        <a:t>17,2 / 28,9 </a:t>
                      </a:r>
                      <a:r>
                        <a:rPr lang="en" sz="1100"/>
                        <a:t>(months)</a:t>
                      </a:r>
                      <a:endParaRPr sz="1100"/>
                    </a:p>
                  </a:txBody>
                  <a:tcPr marT="63500" marB="63500" marR="63500" marL="63500"/>
                </a:tc>
                <a:tc>
                  <a:txBody>
                    <a:bodyPr/>
                    <a:lstStyle/>
                    <a:p>
                      <a:pPr indent="0" lvl="0" marL="0" rtl="0" algn="ctr">
                        <a:spcBef>
                          <a:spcPts val="0"/>
                        </a:spcBef>
                        <a:spcAft>
                          <a:spcPts val="0"/>
                        </a:spcAft>
                        <a:buNone/>
                      </a:pPr>
                      <a:r>
                        <a:rPr lang="en" sz="1100"/>
                        <a:t>13,5 / 22,3 </a:t>
                      </a:r>
                      <a:r>
                        <a:rPr lang="en" sz="1100"/>
                        <a:t>(months)</a:t>
                      </a:r>
                      <a:endParaRPr sz="1100"/>
                    </a:p>
                  </a:txBody>
                  <a:tcPr marT="63500" marB="63500" marR="63500" marL="63500"/>
                </a:tc>
              </a:tr>
              <a:tr h="353275">
                <a:tc>
                  <a:txBody>
                    <a:bodyPr/>
                    <a:lstStyle/>
                    <a:p>
                      <a:pPr indent="0" lvl="0" marL="0" rtl="0" algn="ctr">
                        <a:spcBef>
                          <a:spcPts val="0"/>
                        </a:spcBef>
                        <a:spcAft>
                          <a:spcPts val="0"/>
                        </a:spcAft>
                        <a:buNone/>
                      </a:pPr>
                      <a:r>
                        <a:rPr b="1" lang="en" sz="1100"/>
                        <a:t>Affluent-only</a:t>
                      </a:r>
                      <a:endParaRPr b="1" sz="1100"/>
                    </a:p>
                  </a:txBody>
                  <a:tcPr marT="63500" marB="63500" marR="63500" marL="63500"/>
                </a:tc>
                <a:tc>
                  <a:txBody>
                    <a:bodyPr/>
                    <a:lstStyle/>
                    <a:p>
                      <a:pPr indent="0" lvl="0" marL="0" rtl="0" algn="ctr">
                        <a:spcBef>
                          <a:spcPts val="0"/>
                        </a:spcBef>
                        <a:spcAft>
                          <a:spcPts val="0"/>
                        </a:spcAft>
                        <a:buNone/>
                      </a:pPr>
                      <a:r>
                        <a:rPr lang="en" sz="1100"/>
                        <a:t>10,9 / 18,3 </a:t>
                      </a:r>
                      <a:r>
                        <a:rPr lang="en" sz="1100"/>
                        <a:t>(months)</a:t>
                      </a:r>
                      <a:endParaRPr sz="1100"/>
                    </a:p>
                  </a:txBody>
                  <a:tcPr marT="63500" marB="63500" marR="63500" marL="63500"/>
                </a:tc>
                <a:tc>
                  <a:txBody>
                    <a:bodyPr/>
                    <a:lstStyle/>
                    <a:p>
                      <a:pPr indent="0" lvl="0" marL="0" rtl="0" algn="ctr">
                        <a:spcBef>
                          <a:spcPts val="0"/>
                        </a:spcBef>
                        <a:spcAft>
                          <a:spcPts val="0"/>
                        </a:spcAft>
                        <a:buNone/>
                      </a:pPr>
                      <a:r>
                        <a:rPr lang="en" sz="1100"/>
                        <a:t>16,1 / 27,2 </a:t>
                      </a:r>
                      <a:r>
                        <a:rPr lang="en" sz="1100"/>
                        <a:t>(months)</a:t>
                      </a:r>
                      <a:endParaRPr sz="1100"/>
                    </a:p>
                  </a:txBody>
                  <a:tcPr marT="63500" marB="63500" marR="63500" marL="63500"/>
                </a:tc>
                <a:tc>
                  <a:txBody>
                    <a:bodyPr/>
                    <a:lstStyle/>
                    <a:p>
                      <a:pPr indent="0" lvl="0" marL="0" rtl="0" algn="ctr">
                        <a:spcBef>
                          <a:spcPts val="0"/>
                        </a:spcBef>
                        <a:spcAft>
                          <a:spcPts val="0"/>
                        </a:spcAft>
                        <a:buNone/>
                      </a:pPr>
                      <a:r>
                        <a:rPr lang="en" sz="1100"/>
                        <a:t>14,0 / 23,5 </a:t>
                      </a:r>
                      <a:r>
                        <a:rPr lang="en" sz="1100"/>
                        <a:t>(months)</a:t>
                      </a:r>
                      <a:endParaRPr sz="1100"/>
                    </a:p>
                  </a:txBody>
                  <a:tcPr marT="63500" marB="63500" marR="63500" marL="63500"/>
                </a:tc>
              </a:tr>
            </a:tbl>
          </a:graphicData>
        </a:graphic>
      </p:graphicFrame>
      <p:sp>
        <p:nvSpPr>
          <p:cNvPr id="2126" name="Google Shape;2126;p31"/>
          <p:cNvSpPr txBox="1"/>
          <p:nvPr>
            <p:ph idx="4294967295" type="title"/>
          </p:nvPr>
        </p:nvSpPr>
        <p:spPr>
          <a:xfrm rot="437">
            <a:off x="914150" y="3102238"/>
            <a:ext cx="7073400" cy="1044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Yes, </a:t>
            </a:r>
            <a:r>
              <a:rPr i="1" lang="en" sz="1200">
                <a:solidFill>
                  <a:srgbClr val="373A3C"/>
                </a:solidFill>
                <a:latin typeface="Arial"/>
                <a:ea typeface="Arial"/>
                <a:cs typeface="Arial"/>
                <a:sym typeface="Arial"/>
              </a:rPr>
              <a:t>break-even</a:t>
            </a:r>
            <a:r>
              <a:rPr lang="en" sz="1200">
                <a:solidFill>
                  <a:srgbClr val="373A3C"/>
                </a:solidFill>
                <a:latin typeface="Arial"/>
                <a:ea typeface="Arial"/>
                <a:cs typeface="Arial"/>
                <a:sym typeface="Arial"/>
              </a:rPr>
              <a:t> is achievable in all the analyzed scenarios, in varying time frames.</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Faster combinations are (All customers; All channels) and (Affluent-only; All channels).</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Used the customer acquisition data from the case to calculate the rate of customer acquisition for every scenario.</a:t>
            </a:r>
            <a:endParaRPr sz="1200">
              <a:solidFill>
                <a:srgbClr val="373A3C"/>
              </a:solidFill>
              <a:latin typeface="Arial"/>
              <a:ea typeface="Arial"/>
              <a:cs typeface="Arial"/>
              <a:sym typeface="Arial"/>
            </a:endParaRPr>
          </a:p>
        </p:txBody>
      </p:sp>
      <p:sp>
        <p:nvSpPr>
          <p:cNvPr id="2127" name="Google Shape;2127;p31"/>
          <p:cNvSpPr txBox="1"/>
          <p:nvPr/>
        </p:nvSpPr>
        <p:spPr>
          <a:xfrm>
            <a:off x="2714650" y="2818325"/>
            <a:ext cx="386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7. Months to reach Break-Even / 5M Profit</a:t>
            </a:r>
            <a:endParaRPr b="1" sz="1200">
              <a:latin typeface="Kumbh Sans"/>
              <a:ea typeface="Kumbh Sans"/>
              <a:cs typeface="Kumbh Sans"/>
              <a:sym typeface="Kumbh Sans"/>
            </a:endParaRPr>
          </a:p>
          <a:p>
            <a:pPr indent="0" lvl="0" marL="0" rtl="0" algn="l">
              <a:spcBef>
                <a:spcPts val="0"/>
              </a:spcBef>
              <a:spcAft>
                <a:spcPts val="0"/>
              </a:spcAft>
              <a:buNone/>
            </a:pPr>
            <a:r>
              <a:t/>
            </a:r>
            <a:endParaRPr b="1" sz="1200">
              <a:latin typeface="Kumbh Sans"/>
              <a:ea typeface="Kumbh Sans"/>
              <a:cs typeface="Kumbh Sans"/>
              <a:sym typeface="Kumbh Sans"/>
            </a:endParaRPr>
          </a:p>
          <a:p>
            <a:pPr indent="0" lvl="0" marL="0" rtl="0" algn="l">
              <a:spcBef>
                <a:spcPts val="0"/>
              </a:spcBef>
              <a:spcAft>
                <a:spcPts val="0"/>
              </a:spcAft>
              <a:buNone/>
            </a:pPr>
            <a:r>
              <a:t/>
            </a:r>
            <a:endParaRPr b="1" sz="1200">
              <a:latin typeface="Kumbh Sans"/>
              <a:ea typeface="Kumbh Sans"/>
              <a:cs typeface="Kumbh Sans"/>
              <a:sym typeface="Kumbh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32"/>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Marketing Strategy</a:t>
            </a:r>
            <a:endParaRPr sz="2300"/>
          </a:p>
        </p:txBody>
      </p:sp>
      <p:grpSp>
        <p:nvGrpSpPr>
          <p:cNvPr id="2133" name="Google Shape;2133;p32"/>
          <p:cNvGrpSpPr/>
          <p:nvPr/>
        </p:nvGrpSpPr>
        <p:grpSpPr>
          <a:xfrm rot="-2700000">
            <a:off x="229233" y="4031318"/>
            <a:ext cx="986291" cy="986316"/>
            <a:chOff x="3125050" y="1151500"/>
            <a:chExt cx="986300" cy="986325"/>
          </a:xfrm>
        </p:grpSpPr>
        <p:sp>
          <p:nvSpPr>
            <p:cNvPr id="2134" name="Google Shape;2134;p3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32"/>
          <p:cNvGrpSpPr/>
          <p:nvPr/>
        </p:nvGrpSpPr>
        <p:grpSpPr>
          <a:xfrm rot="-2700000">
            <a:off x="697608" y="4510693"/>
            <a:ext cx="986291" cy="986316"/>
            <a:chOff x="3125050" y="1151500"/>
            <a:chExt cx="986300" cy="986325"/>
          </a:xfrm>
        </p:grpSpPr>
        <p:sp>
          <p:nvSpPr>
            <p:cNvPr id="2138" name="Google Shape;2138;p3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1" name="Google Shape;2141;p32"/>
          <p:cNvCxnSpPr>
            <a:stCxn id="2142"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143" name="Google Shape;2143;p32"/>
          <p:cNvGrpSpPr/>
          <p:nvPr/>
        </p:nvGrpSpPr>
        <p:grpSpPr>
          <a:xfrm rot="-2700000">
            <a:off x="4906008" y="-416857"/>
            <a:ext cx="986291" cy="986316"/>
            <a:chOff x="3125050" y="1151500"/>
            <a:chExt cx="986300" cy="986325"/>
          </a:xfrm>
        </p:grpSpPr>
        <p:sp>
          <p:nvSpPr>
            <p:cNvPr id="2144" name="Google Shape;2144;p3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7" name="Google Shape;2147;p32"/>
          <p:cNvSpPr txBox="1"/>
          <p:nvPr>
            <p:ph idx="4294967295" type="title"/>
          </p:nvPr>
        </p:nvSpPr>
        <p:spPr>
          <a:xfrm rot="437">
            <a:off x="914150" y="3102238"/>
            <a:ext cx="7073400" cy="1044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The most profitable is using All Channels.</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The customer acquisition cost is at least 1 order of magnitude lower than the yearly revenue generated from each </a:t>
            </a:r>
            <a:r>
              <a:rPr lang="en" sz="1200">
                <a:solidFill>
                  <a:srgbClr val="373A3C"/>
                </a:solidFill>
                <a:latin typeface="Arial"/>
                <a:ea typeface="Arial"/>
                <a:cs typeface="Arial"/>
                <a:sym typeface="Arial"/>
              </a:rPr>
              <a:t>customer</a:t>
            </a:r>
            <a:r>
              <a:rPr lang="en" sz="1200">
                <a:solidFill>
                  <a:srgbClr val="373A3C"/>
                </a:solidFill>
                <a:latin typeface="Arial"/>
                <a:ea typeface="Arial"/>
                <a:cs typeface="Arial"/>
                <a:sym typeface="Arial"/>
              </a:rPr>
              <a:t>. Thus, aiming for a strategy that reaches more customers, although with a lower hit rate, will provide more profit to the company.</a:t>
            </a:r>
            <a:endParaRPr sz="1200">
              <a:solidFill>
                <a:srgbClr val="373A3C"/>
              </a:solidFill>
              <a:latin typeface="Arial"/>
              <a:ea typeface="Arial"/>
              <a:cs typeface="Arial"/>
              <a:sym typeface="Arial"/>
            </a:endParaRPr>
          </a:p>
        </p:txBody>
      </p:sp>
      <p:graphicFrame>
        <p:nvGraphicFramePr>
          <p:cNvPr id="2148" name="Google Shape;2148;p32"/>
          <p:cNvGraphicFramePr/>
          <p:nvPr/>
        </p:nvGraphicFramePr>
        <p:xfrm>
          <a:off x="1157300" y="1352588"/>
          <a:ext cx="3000000" cy="3000000"/>
        </p:xfrm>
        <a:graphic>
          <a:graphicData uri="http://schemas.openxmlformats.org/drawingml/2006/table">
            <a:tbl>
              <a:tblPr>
                <a:noFill/>
                <a:tableStyleId>{95197C72-8F5C-4AD9-AB75-14C780A437F6}</a:tableStyleId>
              </a:tblPr>
              <a:tblGrid>
                <a:gridCol w="1696050"/>
                <a:gridCol w="1696050"/>
                <a:gridCol w="1696050"/>
                <a:gridCol w="1696050"/>
              </a:tblGrid>
              <a:tr h="759175">
                <a:tc>
                  <a:txBody>
                    <a:bodyPr/>
                    <a:lstStyle/>
                    <a:p>
                      <a:pPr indent="0" lvl="0" marL="0" rtl="0" algn="ctr">
                        <a:spcBef>
                          <a:spcPts val="0"/>
                        </a:spcBef>
                        <a:spcAft>
                          <a:spcPts val="0"/>
                        </a:spcAft>
                        <a:buNone/>
                      </a:pPr>
                      <a:r>
                        <a:rPr b="1" lang="en" sz="1100"/>
                        <a:t>Marketing Strategy / Customer Segment</a:t>
                      </a:r>
                      <a:endParaRPr b="1" sz="1100"/>
                    </a:p>
                  </a:txBody>
                  <a:tcPr marT="63500" marB="63500" marR="63500" marL="63500"/>
                </a:tc>
                <a:tc>
                  <a:txBody>
                    <a:bodyPr/>
                    <a:lstStyle/>
                    <a:p>
                      <a:pPr indent="0" lvl="0" marL="0" rtl="0" algn="ctr">
                        <a:spcBef>
                          <a:spcPts val="0"/>
                        </a:spcBef>
                        <a:spcAft>
                          <a:spcPts val="0"/>
                        </a:spcAft>
                        <a:buNone/>
                      </a:pPr>
                      <a:r>
                        <a:rPr b="1" lang="en" sz="1100"/>
                        <a:t>All Channels</a:t>
                      </a:r>
                      <a:endParaRPr b="1" sz="1100"/>
                    </a:p>
                  </a:txBody>
                  <a:tcPr marT="63500" marB="63500" marR="63500" marL="63500"/>
                </a:tc>
                <a:tc>
                  <a:txBody>
                    <a:bodyPr/>
                    <a:lstStyle/>
                    <a:p>
                      <a:pPr indent="0" lvl="0" marL="0" rtl="0" algn="ctr">
                        <a:spcBef>
                          <a:spcPts val="0"/>
                        </a:spcBef>
                        <a:spcAft>
                          <a:spcPts val="0"/>
                        </a:spcAft>
                        <a:buNone/>
                      </a:pPr>
                      <a:r>
                        <a:rPr b="1" lang="en" sz="1100"/>
                        <a:t>No Direct Mail</a:t>
                      </a:r>
                      <a:endParaRPr b="1" sz="1100"/>
                    </a:p>
                  </a:txBody>
                  <a:tcPr marT="63500" marB="63500" marR="63500" marL="63500"/>
                </a:tc>
                <a:tc>
                  <a:txBody>
                    <a:bodyPr/>
                    <a:lstStyle/>
                    <a:p>
                      <a:pPr indent="0" lvl="0" marL="0" rtl="0" algn="ctr">
                        <a:spcBef>
                          <a:spcPts val="0"/>
                        </a:spcBef>
                        <a:spcAft>
                          <a:spcPts val="0"/>
                        </a:spcAft>
                        <a:buNone/>
                      </a:pPr>
                      <a:r>
                        <a:rPr b="1" lang="en" sz="1100"/>
                        <a:t>Top 3</a:t>
                      </a:r>
                      <a:endParaRPr b="1" sz="1100"/>
                    </a:p>
                  </a:txBody>
                  <a:tcPr marT="63500" marB="63500" marR="63500" marL="63500"/>
                </a:tc>
              </a:tr>
              <a:tr h="353275">
                <a:tc>
                  <a:txBody>
                    <a:bodyPr/>
                    <a:lstStyle/>
                    <a:p>
                      <a:pPr indent="0" lvl="0" marL="0" rtl="0" algn="ctr">
                        <a:spcBef>
                          <a:spcPts val="0"/>
                        </a:spcBef>
                        <a:spcAft>
                          <a:spcPts val="0"/>
                        </a:spcAft>
                        <a:buNone/>
                      </a:pPr>
                      <a:r>
                        <a:rPr b="1" lang="en" sz="1100"/>
                        <a:t>All Customers</a:t>
                      </a:r>
                      <a:endParaRPr b="1" sz="1100"/>
                    </a:p>
                  </a:txBody>
                  <a:tcPr marT="63500" marB="63500" marR="63500" marL="63500"/>
                </a:tc>
                <a:tc>
                  <a:txBody>
                    <a:bodyPr/>
                    <a:lstStyle/>
                    <a:p>
                      <a:pPr indent="0" lvl="0" marL="0" rtl="0" algn="ctr">
                        <a:spcBef>
                          <a:spcPts val="0"/>
                        </a:spcBef>
                        <a:spcAft>
                          <a:spcPts val="0"/>
                        </a:spcAft>
                        <a:buNone/>
                      </a:pPr>
                      <a:r>
                        <a:rPr lang="en" sz="1100"/>
                        <a:t>10,4 / 17,2 (months)</a:t>
                      </a:r>
                      <a:endParaRPr sz="1100"/>
                    </a:p>
                  </a:txBody>
                  <a:tcPr marT="63500" marB="63500" marR="63500" marL="63500"/>
                </a:tc>
                <a:tc>
                  <a:txBody>
                    <a:bodyPr/>
                    <a:lstStyle/>
                    <a:p>
                      <a:pPr indent="0" lvl="0" marL="0" rtl="0" algn="ctr">
                        <a:spcBef>
                          <a:spcPts val="0"/>
                        </a:spcBef>
                        <a:spcAft>
                          <a:spcPts val="0"/>
                        </a:spcAft>
                        <a:buNone/>
                      </a:pPr>
                      <a:r>
                        <a:rPr lang="en" sz="1100"/>
                        <a:t>17,2 / 28,9 (months)</a:t>
                      </a:r>
                      <a:endParaRPr sz="1100"/>
                    </a:p>
                  </a:txBody>
                  <a:tcPr marT="63500" marB="63500" marR="63500" marL="63500"/>
                </a:tc>
                <a:tc>
                  <a:txBody>
                    <a:bodyPr/>
                    <a:lstStyle/>
                    <a:p>
                      <a:pPr indent="0" lvl="0" marL="0" rtl="0" algn="ctr">
                        <a:spcBef>
                          <a:spcPts val="0"/>
                        </a:spcBef>
                        <a:spcAft>
                          <a:spcPts val="0"/>
                        </a:spcAft>
                        <a:buNone/>
                      </a:pPr>
                      <a:r>
                        <a:rPr lang="en" sz="1100"/>
                        <a:t>13,5 / 22,3 (months)</a:t>
                      </a:r>
                      <a:endParaRPr sz="1100"/>
                    </a:p>
                  </a:txBody>
                  <a:tcPr marT="63500" marB="63500" marR="63500" marL="63500"/>
                </a:tc>
              </a:tr>
              <a:tr h="353275">
                <a:tc>
                  <a:txBody>
                    <a:bodyPr/>
                    <a:lstStyle/>
                    <a:p>
                      <a:pPr indent="0" lvl="0" marL="0" rtl="0" algn="ctr">
                        <a:spcBef>
                          <a:spcPts val="0"/>
                        </a:spcBef>
                        <a:spcAft>
                          <a:spcPts val="0"/>
                        </a:spcAft>
                        <a:buNone/>
                      </a:pPr>
                      <a:r>
                        <a:rPr b="1" lang="en" sz="1100"/>
                        <a:t>Affluent-only</a:t>
                      </a:r>
                      <a:endParaRPr b="1" sz="1100"/>
                    </a:p>
                  </a:txBody>
                  <a:tcPr marT="63500" marB="63500" marR="63500" marL="63500"/>
                </a:tc>
                <a:tc>
                  <a:txBody>
                    <a:bodyPr/>
                    <a:lstStyle/>
                    <a:p>
                      <a:pPr indent="0" lvl="0" marL="0" rtl="0" algn="ctr">
                        <a:spcBef>
                          <a:spcPts val="0"/>
                        </a:spcBef>
                        <a:spcAft>
                          <a:spcPts val="0"/>
                        </a:spcAft>
                        <a:buNone/>
                      </a:pPr>
                      <a:r>
                        <a:rPr lang="en" sz="1100"/>
                        <a:t>10,9 / 18,3 (months)</a:t>
                      </a:r>
                      <a:endParaRPr sz="1100"/>
                    </a:p>
                  </a:txBody>
                  <a:tcPr marT="63500" marB="63500" marR="63500" marL="63500"/>
                </a:tc>
                <a:tc>
                  <a:txBody>
                    <a:bodyPr/>
                    <a:lstStyle/>
                    <a:p>
                      <a:pPr indent="0" lvl="0" marL="0" rtl="0" algn="ctr">
                        <a:spcBef>
                          <a:spcPts val="0"/>
                        </a:spcBef>
                        <a:spcAft>
                          <a:spcPts val="0"/>
                        </a:spcAft>
                        <a:buNone/>
                      </a:pPr>
                      <a:r>
                        <a:rPr lang="en" sz="1100"/>
                        <a:t>16,1 / 27,2 (months)</a:t>
                      </a:r>
                      <a:endParaRPr sz="1100"/>
                    </a:p>
                  </a:txBody>
                  <a:tcPr marT="63500" marB="63500" marR="63500" marL="63500"/>
                </a:tc>
                <a:tc>
                  <a:txBody>
                    <a:bodyPr/>
                    <a:lstStyle/>
                    <a:p>
                      <a:pPr indent="0" lvl="0" marL="0" rtl="0" algn="ctr">
                        <a:spcBef>
                          <a:spcPts val="0"/>
                        </a:spcBef>
                        <a:spcAft>
                          <a:spcPts val="0"/>
                        </a:spcAft>
                        <a:buNone/>
                      </a:pPr>
                      <a:r>
                        <a:rPr lang="en" sz="1100"/>
                        <a:t>14,0 / 23,5 (months)</a:t>
                      </a:r>
                      <a:endParaRPr sz="1100"/>
                    </a:p>
                  </a:txBody>
                  <a:tcPr marT="63500" marB="63500" marR="63500" marL="63500"/>
                </a:tc>
              </a:tr>
            </a:tbl>
          </a:graphicData>
        </a:graphic>
      </p:graphicFrame>
      <p:sp>
        <p:nvSpPr>
          <p:cNvPr id="2149" name="Google Shape;2149;p32"/>
          <p:cNvSpPr txBox="1"/>
          <p:nvPr/>
        </p:nvSpPr>
        <p:spPr>
          <a:xfrm>
            <a:off x="2714650" y="2818325"/>
            <a:ext cx="386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7. Months to reach Break-Even / 5M Profit</a:t>
            </a:r>
            <a:endParaRPr b="1" sz="1200">
              <a:latin typeface="Kumbh Sans"/>
              <a:ea typeface="Kumbh Sans"/>
              <a:cs typeface="Kumbh Sans"/>
              <a:sym typeface="Kumbh Sans"/>
            </a:endParaRPr>
          </a:p>
          <a:p>
            <a:pPr indent="0" lvl="0" marL="0" rtl="0" algn="l">
              <a:spcBef>
                <a:spcPts val="0"/>
              </a:spcBef>
              <a:spcAft>
                <a:spcPts val="0"/>
              </a:spcAft>
              <a:buNone/>
            </a:pPr>
            <a:r>
              <a:t/>
            </a:r>
            <a:endParaRPr b="1" sz="1200">
              <a:latin typeface="Kumbh Sans"/>
              <a:ea typeface="Kumbh Sans"/>
              <a:cs typeface="Kumbh Sans"/>
              <a:sym typeface="Kumbh Sans"/>
            </a:endParaRPr>
          </a:p>
          <a:p>
            <a:pPr indent="0" lvl="0" marL="0" rtl="0" algn="l">
              <a:spcBef>
                <a:spcPts val="0"/>
              </a:spcBef>
              <a:spcAft>
                <a:spcPts val="0"/>
              </a:spcAft>
              <a:buNone/>
            </a:pPr>
            <a:r>
              <a:t/>
            </a:r>
            <a:endParaRPr b="1" sz="1200">
              <a:latin typeface="Kumbh Sans"/>
              <a:ea typeface="Kumbh Sans"/>
              <a:cs typeface="Kumbh Sans"/>
              <a:sym typeface="Kumbh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33"/>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Should Alpen launch the credit card ?</a:t>
            </a:r>
            <a:endParaRPr sz="2300"/>
          </a:p>
        </p:txBody>
      </p:sp>
      <p:grpSp>
        <p:nvGrpSpPr>
          <p:cNvPr id="2155" name="Google Shape;2155;p33"/>
          <p:cNvGrpSpPr/>
          <p:nvPr/>
        </p:nvGrpSpPr>
        <p:grpSpPr>
          <a:xfrm rot="-2700000">
            <a:off x="229233" y="4031318"/>
            <a:ext cx="986291" cy="986316"/>
            <a:chOff x="3125050" y="1151500"/>
            <a:chExt cx="986300" cy="986325"/>
          </a:xfrm>
        </p:grpSpPr>
        <p:sp>
          <p:nvSpPr>
            <p:cNvPr id="2156" name="Google Shape;2156;p3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33"/>
          <p:cNvGrpSpPr/>
          <p:nvPr/>
        </p:nvGrpSpPr>
        <p:grpSpPr>
          <a:xfrm rot="-2700000">
            <a:off x="697608" y="4510693"/>
            <a:ext cx="986291" cy="986316"/>
            <a:chOff x="3125050" y="1151500"/>
            <a:chExt cx="986300" cy="986325"/>
          </a:xfrm>
        </p:grpSpPr>
        <p:sp>
          <p:nvSpPr>
            <p:cNvPr id="2160" name="Google Shape;2160;p3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63" name="Google Shape;2163;p33"/>
          <p:cNvCxnSpPr>
            <a:stCxn id="2164"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165" name="Google Shape;2165;p33"/>
          <p:cNvGrpSpPr/>
          <p:nvPr/>
        </p:nvGrpSpPr>
        <p:grpSpPr>
          <a:xfrm rot="-2700000">
            <a:off x="4906008" y="-416857"/>
            <a:ext cx="986291" cy="986316"/>
            <a:chOff x="3125050" y="1151500"/>
            <a:chExt cx="986300" cy="986325"/>
          </a:xfrm>
        </p:grpSpPr>
        <p:sp>
          <p:nvSpPr>
            <p:cNvPr id="2166" name="Google Shape;2166;p3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9" name="Google Shape;2169;p33"/>
          <p:cNvSpPr txBox="1"/>
          <p:nvPr>
            <p:ph idx="4294967295" type="title"/>
          </p:nvPr>
        </p:nvSpPr>
        <p:spPr>
          <a:xfrm rot="437">
            <a:off x="914150" y="3102250"/>
            <a:ext cx="7073400" cy="1282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3A3C"/>
              </a:buClr>
              <a:buSzPts val="1200"/>
              <a:buFont typeface="Arial"/>
              <a:buChar char="●"/>
            </a:pPr>
            <a:r>
              <a:rPr b="1" lang="en" sz="1200">
                <a:solidFill>
                  <a:srgbClr val="373A3C"/>
                </a:solidFill>
                <a:latin typeface="Arial"/>
                <a:ea typeface="Arial"/>
                <a:cs typeface="Arial"/>
                <a:sym typeface="Arial"/>
              </a:rPr>
              <a:t>YES</a:t>
            </a:r>
            <a:r>
              <a:rPr lang="en" sz="1200">
                <a:solidFill>
                  <a:srgbClr val="373A3C"/>
                </a:solidFill>
                <a:latin typeface="Arial"/>
                <a:ea typeface="Arial"/>
                <a:cs typeface="Arial"/>
                <a:sym typeface="Arial"/>
              </a:rPr>
              <a:t>. Alpen should launch the credit card.</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Break-even is achievable as shown before.</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2 out of the 3 strategies proved to comply with the requirement of 5M profit in 24 months.</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p:txBody>
      </p:sp>
      <p:graphicFrame>
        <p:nvGraphicFramePr>
          <p:cNvPr id="2170" name="Google Shape;2170;p33"/>
          <p:cNvGraphicFramePr/>
          <p:nvPr/>
        </p:nvGraphicFramePr>
        <p:xfrm>
          <a:off x="1157300" y="1352588"/>
          <a:ext cx="3000000" cy="3000000"/>
        </p:xfrm>
        <a:graphic>
          <a:graphicData uri="http://schemas.openxmlformats.org/drawingml/2006/table">
            <a:tbl>
              <a:tblPr>
                <a:noFill/>
                <a:tableStyleId>{95197C72-8F5C-4AD9-AB75-14C780A437F6}</a:tableStyleId>
              </a:tblPr>
              <a:tblGrid>
                <a:gridCol w="1696050"/>
                <a:gridCol w="1696050"/>
                <a:gridCol w="1696050"/>
                <a:gridCol w="1696050"/>
              </a:tblGrid>
              <a:tr h="759175">
                <a:tc>
                  <a:txBody>
                    <a:bodyPr/>
                    <a:lstStyle/>
                    <a:p>
                      <a:pPr indent="0" lvl="0" marL="0" rtl="0" algn="ctr">
                        <a:spcBef>
                          <a:spcPts val="0"/>
                        </a:spcBef>
                        <a:spcAft>
                          <a:spcPts val="0"/>
                        </a:spcAft>
                        <a:buNone/>
                      </a:pPr>
                      <a:r>
                        <a:rPr b="1" lang="en" sz="1100"/>
                        <a:t>Marketing Strategy / Customer Segment</a:t>
                      </a:r>
                      <a:endParaRPr b="1" sz="1100"/>
                    </a:p>
                  </a:txBody>
                  <a:tcPr marT="63500" marB="63500" marR="63500" marL="63500"/>
                </a:tc>
                <a:tc>
                  <a:txBody>
                    <a:bodyPr/>
                    <a:lstStyle/>
                    <a:p>
                      <a:pPr indent="0" lvl="0" marL="0" rtl="0" algn="ctr">
                        <a:spcBef>
                          <a:spcPts val="0"/>
                        </a:spcBef>
                        <a:spcAft>
                          <a:spcPts val="0"/>
                        </a:spcAft>
                        <a:buNone/>
                      </a:pPr>
                      <a:r>
                        <a:rPr b="1" lang="en" sz="1100"/>
                        <a:t>All Channels</a:t>
                      </a:r>
                      <a:endParaRPr b="1" sz="1100"/>
                    </a:p>
                  </a:txBody>
                  <a:tcPr marT="63500" marB="63500" marR="63500" marL="63500">
                    <a:solidFill>
                      <a:srgbClr val="D9EAD3"/>
                    </a:solidFill>
                  </a:tcPr>
                </a:tc>
                <a:tc>
                  <a:txBody>
                    <a:bodyPr/>
                    <a:lstStyle/>
                    <a:p>
                      <a:pPr indent="0" lvl="0" marL="0" rtl="0" algn="ctr">
                        <a:spcBef>
                          <a:spcPts val="0"/>
                        </a:spcBef>
                        <a:spcAft>
                          <a:spcPts val="0"/>
                        </a:spcAft>
                        <a:buNone/>
                      </a:pPr>
                      <a:r>
                        <a:rPr b="1" lang="en" sz="1100"/>
                        <a:t>No Direct Mail</a:t>
                      </a:r>
                      <a:endParaRPr b="1" sz="1100"/>
                    </a:p>
                  </a:txBody>
                  <a:tcPr marT="63500" marB="63500" marR="63500" marL="63500">
                    <a:solidFill>
                      <a:srgbClr val="F4CCCC"/>
                    </a:solidFill>
                  </a:tcPr>
                </a:tc>
                <a:tc>
                  <a:txBody>
                    <a:bodyPr/>
                    <a:lstStyle/>
                    <a:p>
                      <a:pPr indent="0" lvl="0" marL="0" rtl="0" algn="ctr">
                        <a:spcBef>
                          <a:spcPts val="0"/>
                        </a:spcBef>
                        <a:spcAft>
                          <a:spcPts val="0"/>
                        </a:spcAft>
                        <a:buNone/>
                      </a:pPr>
                      <a:r>
                        <a:rPr b="1" lang="en" sz="1100"/>
                        <a:t>Top 3</a:t>
                      </a:r>
                      <a:endParaRPr b="1" sz="1100"/>
                    </a:p>
                  </a:txBody>
                  <a:tcPr marT="63500" marB="63500" marR="63500" marL="63500">
                    <a:solidFill>
                      <a:srgbClr val="D9EAD3"/>
                    </a:solidFill>
                  </a:tcPr>
                </a:tc>
              </a:tr>
              <a:tr h="353275">
                <a:tc>
                  <a:txBody>
                    <a:bodyPr/>
                    <a:lstStyle/>
                    <a:p>
                      <a:pPr indent="0" lvl="0" marL="0" rtl="0" algn="ctr">
                        <a:spcBef>
                          <a:spcPts val="0"/>
                        </a:spcBef>
                        <a:spcAft>
                          <a:spcPts val="0"/>
                        </a:spcAft>
                        <a:buNone/>
                      </a:pPr>
                      <a:r>
                        <a:rPr b="1" lang="en" sz="1100"/>
                        <a:t>All Customers</a:t>
                      </a:r>
                      <a:endParaRPr b="1" sz="1100"/>
                    </a:p>
                  </a:txBody>
                  <a:tcPr marT="63500" marB="63500" marR="63500" marL="63500"/>
                </a:tc>
                <a:tc>
                  <a:txBody>
                    <a:bodyPr/>
                    <a:lstStyle/>
                    <a:p>
                      <a:pPr indent="0" lvl="0" marL="0" rtl="0" algn="ctr">
                        <a:spcBef>
                          <a:spcPts val="0"/>
                        </a:spcBef>
                        <a:spcAft>
                          <a:spcPts val="0"/>
                        </a:spcAft>
                        <a:buNone/>
                      </a:pPr>
                      <a:r>
                        <a:rPr lang="en" sz="1100"/>
                        <a:t>10,4 / 17,2 (months)</a:t>
                      </a:r>
                      <a:endParaRPr sz="1100"/>
                    </a:p>
                  </a:txBody>
                  <a:tcPr marT="63500" marB="63500" marR="63500" marL="63500">
                    <a:solidFill>
                      <a:srgbClr val="D9EAD3"/>
                    </a:solidFill>
                  </a:tcPr>
                </a:tc>
                <a:tc>
                  <a:txBody>
                    <a:bodyPr/>
                    <a:lstStyle/>
                    <a:p>
                      <a:pPr indent="0" lvl="0" marL="0" rtl="0" algn="ctr">
                        <a:spcBef>
                          <a:spcPts val="0"/>
                        </a:spcBef>
                        <a:spcAft>
                          <a:spcPts val="0"/>
                        </a:spcAft>
                        <a:buNone/>
                      </a:pPr>
                      <a:r>
                        <a:rPr lang="en" sz="1100"/>
                        <a:t>17,2 / 28,9 (months)</a:t>
                      </a:r>
                      <a:endParaRPr sz="1100"/>
                    </a:p>
                  </a:txBody>
                  <a:tcPr marT="63500" marB="63500" marR="63500" marL="63500">
                    <a:solidFill>
                      <a:srgbClr val="F4CCCC"/>
                    </a:solidFill>
                  </a:tcPr>
                </a:tc>
                <a:tc>
                  <a:txBody>
                    <a:bodyPr/>
                    <a:lstStyle/>
                    <a:p>
                      <a:pPr indent="0" lvl="0" marL="0" rtl="0" algn="ctr">
                        <a:spcBef>
                          <a:spcPts val="0"/>
                        </a:spcBef>
                        <a:spcAft>
                          <a:spcPts val="0"/>
                        </a:spcAft>
                        <a:buNone/>
                      </a:pPr>
                      <a:r>
                        <a:rPr lang="en" sz="1100"/>
                        <a:t>13,5 / 22,3 (months)</a:t>
                      </a:r>
                      <a:endParaRPr sz="1100"/>
                    </a:p>
                  </a:txBody>
                  <a:tcPr marT="63500" marB="63500" marR="63500" marL="63500">
                    <a:solidFill>
                      <a:srgbClr val="D9EAD3"/>
                    </a:solidFill>
                  </a:tcPr>
                </a:tc>
              </a:tr>
              <a:tr h="353275">
                <a:tc>
                  <a:txBody>
                    <a:bodyPr/>
                    <a:lstStyle/>
                    <a:p>
                      <a:pPr indent="0" lvl="0" marL="0" rtl="0" algn="ctr">
                        <a:spcBef>
                          <a:spcPts val="0"/>
                        </a:spcBef>
                        <a:spcAft>
                          <a:spcPts val="0"/>
                        </a:spcAft>
                        <a:buNone/>
                      </a:pPr>
                      <a:r>
                        <a:rPr b="1" lang="en" sz="1100"/>
                        <a:t>Affluent-only</a:t>
                      </a:r>
                      <a:endParaRPr b="1" sz="1100"/>
                    </a:p>
                  </a:txBody>
                  <a:tcPr marT="63500" marB="63500" marR="63500" marL="63500"/>
                </a:tc>
                <a:tc>
                  <a:txBody>
                    <a:bodyPr/>
                    <a:lstStyle/>
                    <a:p>
                      <a:pPr indent="0" lvl="0" marL="0" rtl="0" algn="ctr">
                        <a:spcBef>
                          <a:spcPts val="0"/>
                        </a:spcBef>
                        <a:spcAft>
                          <a:spcPts val="0"/>
                        </a:spcAft>
                        <a:buNone/>
                      </a:pPr>
                      <a:r>
                        <a:rPr lang="en" sz="1100"/>
                        <a:t>10,9 / 18,3 (months)</a:t>
                      </a:r>
                      <a:endParaRPr sz="1100"/>
                    </a:p>
                  </a:txBody>
                  <a:tcPr marT="63500" marB="63500" marR="63500" marL="63500">
                    <a:solidFill>
                      <a:srgbClr val="D9EAD3"/>
                    </a:solidFill>
                  </a:tcPr>
                </a:tc>
                <a:tc>
                  <a:txBody>
                    <a:bodyPr/>
                    <a:lstStyle/>
                    <a:p>
                      <a:pPr indent="0" lvl="0" marL="0" rtl="0" algn="ctr">
                        <a:spcBef>
                          <a:spcPts val="0"/>
                        </a:spcBef>
                        <a:spcAft>
                          <a:spcPts val="0"/>
                        </a:spcAft>
                        <a:buNone/>
                      </a:pPr>
                      <a:r>
                        <a:rPr lang="en" sz="1100"/>
                        <a:t>16,1 / 27,2 (months)</a:t>
                      </a:r>
                      <a:endParaRPr sz="1100"/>
                    </a:p>
                  </a:txBody>
                  <a:tcPr marT="63500" marB="63500" marR="63500" marL="63500">
                    <a:solidFill>
                      <a:srgbClr val="F4CCCC"/>
                    </a:solidFill>
                  </a:tcPr>
                </a:tc>
                <a:tc>
                  <a:txBody>
                    <a:bodyPr/>
                    <a:lstStyle/>
                    <a:p>
                      <a:pPr indent="0" lvl="0" marL="0" rtl="0" algn="ctr">
                        <a:spcBef>
                          <a:spcPts val="0"/>
                        </a:spcBef>
                        <a:spcAft>
                          <a:spcPts val="0"/>
                        </a:spcAft>
                        <a:buNone/>
                      </a:pPr>
                      <a:r>
                        <a:rPr lang="en" sz="1100"/>
                        <a:t>14,0 / 23,5 (months)</a:t>
                      </a:r>
                      <a:endParaRPr sz="1100"/>
                    </a:p>
                  </a:txBody>
                  <a:tcPr marT="63500" marB="63500" marR="63500" marL="63500">
                    <a:solidFill>
                      <a:srgbClr val="D9EAD3"/>
                    </a:solidFill>
                  </a:tcPr>
                </a:tc>
              </a:tr>
            </a:tbl>
          </a:graphicData>
        </a:graphic>
      </p:graphicFrame>
      <p:sp>
        <p:nvSpPr>
          <p:cNvPr id="2171" name="Google Shape;2171;p33"/>
          <p:cNvSpPr txBox="1"/>
          <p:nvPr/>
        </p:nvSpPr>
        <p:spPr>
          <a:xfrm>
            <a:off x="2714650" y="2818325"/>
            <a:ext cx="386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7. Months to reach Break-Even / 5M Profit</a:t>
            </a:r>
            <a:endParaRPr b="1" sz="1200">
              <a:latin typeface="Kumbh Sans"/>
              <a:ea typeface="Kumbh Sans"/>
              <a:cs typeface="Kumbh Sans"/>
              <a:sym typeface="Kumbh Sans"/>
            </a:endParaRPr>
          </a:p>
          <a:p>
            <a:pPr indent="0" lvl="0" marL="0" rtl="0" algn="l">
              <a:spcBef>
                <a:spcPts val="0"/>
              </a:spcBef>
              <a:spcAft>
                <a:spcPts val="0"/>
              </a:spcAft>
              <a:buNone/>
            </a:pPr>
            <a:r>
              <a:t/>
            </a:r>
            <a:endParaRPr b="1" sz="1200">
              <a:latin typeface="Kumbh Sans"/>
              <a:ea typeface="Kumbh Sans"/>
              <a:cs typeface="Kumbh Sans"/>
              <a:sym typeface="Kumbh Sans"/>
            </a:endParaRPr>
          </a:p>
          <a:p>
            <a:pPr indent="0" lvl="0" marL="0" rtl="0" algn="l">
              <a:spcBef>
                <a:spcPts val="0"/>
              </a:spcBef>
              <a:spcAft>
                <a:spcPts val="0"/>
              </a:spcAft>
              <a:buNone/>
            </a:pPr>
            <a:r>
              <a:t/>
            </a:r>
            <a:endParaRPr b="1" sz="1200">
              <a:latin typeface="Kumbh Sans"/>
              <a:ea typeface="Kumbh Sans"/>
              <a:cs typeface="Kumbh Sans"/>
              <a:sym typeface="Kumbh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34"/>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Which marketing </a:t>
            </a:r>
            <a:endParaRPr sz="2300"/>
          </a:p>
          <a:p>
            <a:pPr indent="0" lvl="0" marL="0" rtl="0" algn="l">
              <a:spcBef>
                <a:spcPts val="0"/>
              </a:spcBef>
              <a:spcAft>
                <a:spcPts val="0"/>
              </a:spcAft>
              <a:buNone/>
            </a:pPr>
            <a:r>
              <a:rPr lang="en" sz="2300"/>
              <a:t>strategy?</a:t>
            </a:r>
            <a:endParaRPr sz="2300"/>
          </a:p>
        </p:txBody>
      </p:sp>
      <p:grpSp>
        <p:nvGrpSpPr>
          <p:cNvPr id="2177" name="Google Shape;2177;p34"/>
          <p:cNvGrpSpPr/>
          <p:nvPr/>
        </p:nvGrpSpPr>
        <p:grpSpPr>
          <a:xfrm rot="-2700000">
            <a:off x="229233" y="4031318"/>
            <a:ext cx="986291" cy="986316"/>
            <a:chOff x="3125050" y="1151500"/>
            <a:chExt cx="986300" cy="986325"/>
          </a:xfrm>
        </p:grpSpPr>
        <p:sp>
          <p:nvSpPr>
            <p:cNvPr id="2178" name="Google Shape;2178;p3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1" name="Google Shape;2181;p34"/>
          <p:cNvGrpSpPr/>
          <p:nvPr/>
        </p:nvGrpSpPr>
        <p:grpSpPr>
          <a:xfrm rot="-2700000">
            <a:off x="697608" y="4510693"/>
            <a:ext cx="986291" cy="986316"/>
            <a:chOff x="3125050" y="1151500"/>
            <a:chExt cx="986300" cy="986325"/>
          </a:xfrm>
        </p:grpSpPr>
        <p:sp>
          <p:nvSpPr>
            <p:cNvPr id="2182" name="Google Shape;2182;p3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85" name="Google Shape;2185;p34"/>
          <p:cNvCxnSpPr>
            <a:stCxn id="2186"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187" name="Google Shape;2187;p34"/>
          <p:cNvGrpSpPr/>
          <p:nvPr/>
        </p:nvGrpSpPr>
        <p:grpSpPr>
          <a:xfrm rot="-2700000">
            <a:off x="4906008" y="-416857"/>
            <a:ext cx="986291" cy="986316"/>
            <a:chOff x="3125050" y="1151500"/>
            <a:chExt cx="986300" cy="986325"/>
          </a:xfrm>
        </p:grpSpPr>
        <p:sp>
          <p:nvSpPr>
            <p:cNvPr id="2188" name="Google Shape;2188;p3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1" name="Google Shape;2191;p34"/>
          <p:cNvSpPr txBox="1"/>
          <p:nvPr>
            <p:ph idx="4294967295" type="title"/>
          </p:nvPr>
        </p:nvSpPr>
        <p:spPr>
          <a:xfrm rot="574">
            <a:off x="967100" y="1659150"/>
            <a:ext cx="3591300" cy="2041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No Direct Mail is the only strategy that fails the requirement - </a:t>
            </a:r>
            <a:r>
              <a:rPr lang="en" sz="1200">
                <a:solidFill>
                  <a:srgbClr val="FF0000"/>
                </a:solidFill>
                <a:latin typeface="Arial"/>
                <a:ea typeface="Arial"/>
                <a:cs typeface="Arial"/>
                <a:sym typeface="Arial"/>
              </a:rPr>
              <a:t>Not viable.</a:t>
            </a:r>
            <a:endParaRPr sz="1200">
              <a:solidFill>
                <a:srgbClr val="FF0000"/>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All Channels </a:t>
            </a:r>
            <a:r>
              <a:rPr lang="en" sz="1200">
                <a:solidFill>
                  <a:srgbClr val="373A3C"/>
                </a:solidFill>
                <a:latin typeface="Arial"/>
                <a:ea typeface="Arial"/>
                <a:cs typeface="Arial"/>
                <a:sym typeface="Arial"/>
              </a:rPr>
              <a:t>achieves breakeven 3 months sooner than top 3.</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All Channels hits the 5 million profit mark 5 months sooner than top 3.</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b="1" lang="en" sz="1200">
                <a:solidFill>
                  <a:srgbClr val="373A3C"/>
                </a:solidFill>
                <a:latin typeface="Arial"/>
                <a:ea typeface="Arial"/>
                <a:cs typeface="Arial"/>
                <a:sym typeface="Arial"/>
              </a:rPr>
              <a:t>All Channels</a:t>
            </a:r>
            <a:r>
              <a:rPr lang="en" sz="1200">
                <a:solidFill>
                  <a:srgbClr val="373A3C"/>
                </a:solidFill>
                <a:latin typeface="Arial"/>
                <a:ea typeface="Arial"/>
                <a:cs typeface="Arial"/>
                <a:sym typeface="Arial"/>
              </a:rPr>
              <a:t> proves to be the best strategy, independently of the targeted segment.</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p:txBody>
      </p:sp>
      <p:pic>
        <p:nvPicPr>
          <p:cNvPr id="2192" name="Google Shape;2192;p34"/>
          <p:cNvPicPr preferRelativeResize="0"/>
          <p:nvPr/>
        </p:nvPicPr>
        <p:blipFill rotWithShape="1">
          <a:blip r:embed="rId3">
            <a:alphaModFix/>
          </a:blip>
          <a:srcRect b="0" l="0" r="0" t="5303"/>
          <a:stretch/>
        </p:blipFill>
        <p:spPr>
          <a:xfrm>
            <a:off x="4710550" y="545875"/>
            <a:ext cx="3892000" cy="2041800"/>
          </a:xfrm>
          <a:prstGeom prst="rect">
            <a:avLst/>
          </a:prstGeom>
          <a:noFill/>
          <a:ln>
            <a:noFill/>
          </a:ln>
        </p:spPr>
      </p:pic>
      <p:pic>
        <p:nvPicPr>
          <p:cNvPr id="2193" name="Google Shape;2193;p34"/>
          <p:cNvPicPr preferRelativeResize="0"/>
          <p:nvPr/>
        </p:nvPicPr>
        <p:blipFill rotWithShape="1">
          <a:blip r:embed="rId4">
            <a:alphaModFix/>
          </a:blip>
          <a:srcRect b="0" l="0" r="0" t="4979"/>
          <a:stretch/>
        </p:blipFill>
        <p:spPr>
          <a:xfrm>
            <a:off x="4710550" y="2587675"/>
            <a:ext cx="3892000" cy="2041800"/>
          </a:xfrm>
          <a:prstGeom prst="rect">
            <a:avLst/>
          </a:prstGeom>
          <a:noFill/>
          <a:ln>
            <a:noFill/>
          </a:ln>
        </p:spPr>
      </p:pic>
      <p:sp>
        <p:nvSpPr>
          <p:cNvPr id="2194" name="Google Shape;2194;p34"/>
          <p:cNvSpPr txBox="1"/>
          <p:nvPr/>
        </p:nvSpPr>
        <p:spPr>
          <a:xfrm>
            <a:off x="4701725" y="4634400"/>
            <a:ext cx="3869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Kumbh Sans"/>
                <a:ea typeface="Kumbh Sans"/>
                <a:cs typeface="Kumbh Sans"/>
                <a:sym typeface="Kumbh Sans"/>
              </a:rPr>
              <a:t>Image 2</a:t>
            </a:r>
            <a:r>
              <a:rPr b="1" lang="en" sz="1200">
                <a:latin typeface="Kumbh Sans"/>
                <a:ea typeface="Kumbh Sans"/>
                <a:cs typeface="Kumbh Sans"/>
                <a:sym typeface="Kumbh Sans"/>
              </a:rPr>
              <a:t>. Marketing Strategies</a:t>
            </a:r>
            <a:endParaRPr b="1" sz="1200">
              <a:latin typeface="Kumbh Sans"/>
              <a:ea typeface="Kumbh Sans"/>
              <a:cs typeface="Kumbh Sans"/>
              <a:sym typeface="Kumbh Sans"/>
            </a:endParaRPr>
          </a:p>
          <a:p>
            <a:pPr indent="0" lvl="0" marL="0" rtl="0" algn="ctr">
              <a:spcBef>
                <a:spcPts val="0"/>
              </a:spcBef>
              <a:spcAft>
                <a:spcPts val="0"/>
              </a:spcAft>
              <a:buNone/>
            </a:pPr>
            <a:r>
              <a:t/>
            </a:r>
            <a:endParaRPr b="1" sz="1200">
              <a:latin typeface="Kumbh Sans"/>
              <a:ea typeface="Kumbh Sans"/>
              <a:cs typeface="Kumbh Sans"/>
              <a:sym typeface="Kumbh Sans"/>
            </a:endParaRPr>
          </a:p>
          <a:p>
            <a:pPr indent="0" lvl="0" marL="0" rtl="0" algn="ctr">
              <a:spcBef>
                <a:spcPts val="0"/>
              </a:spcBef>
              <a:spcAft>
                <a:spcPts val="0"/>
              </a:spcAft>
              <a:buNone/>
            </a:pPr>
            <a:r>
              <a:t/>
            </a:r>
            <a:endParaRPr b="1" sz="1200">
              <a:latin typeface="Kumbh Sans"/>
              <a:ea typeface="Kumbh Sans"/>
              <a:cs typeface="Kumbh Sans"/>
              <a:sym typeface="Kumbh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35"/>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To which target segment</a:t>
            </a:r>
            <a:endParaRPr sz="2300"/>
          </a:p>
        </p:txBody>
      </p:sp>
      <p:grpSp>
        <p:nvGrpSpPr>
          <p:cNvPr id="2200" name="Google Shape;2200;p35"/>
          <p:cNvGrpSpPr/>
          <p:nvPr/>
        </p:nvGrpSpPr>
        <p:grpSpPr>
          <a:xfrm rot="-2700000">
            <a:off x="229233" y="4031318"/>
            <a:ext cx="986291" cy="986316"/>
            <a:chOff x="3125050" y="1151500"/>
            <a:chExt cx="986300" cy="986325"/>
          </a:xfrm>
        </p:grpSpPr>
        <p:sp>
          <p:nvSpPr>
            <p:cNvPr id="2201" name="Google Shape;2201;p3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35"/>
          <p:cNvGrpSpPr/>
          <p:nvPr/>
        </p:nvGrpSpPr>
        <p:grpSpPr>
          <a:xfrm rot="-2700000">
            <a:off x="697608" y="4510693"/>
            <a:ext cx="986291" cy="986316"/>
            <a:chOff x="3125050" y="1151500"/>
            <a:chExt cx="986300" cy="986325"/>
          </a:xfrm>
        </p:grpSpPr>
        <p:sp>
          <p:nvSpPr>
            <p:cNvPr id="2205" name="Google Shape;2205;p3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08" name="Google Shape;2208;p35"/>
          <p:cNvCxnSpPr>
            <a:stCxn id="2209"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210" name="Google Shape;2210;p35"/>
          <p:cNvGrpSpPr/>
          <p:nvPr/>
        </p:nvGrpSpPr>
        <p:grpSpPr>
          <a:xfrm rot="-2700000">
            <a:off x="4906008" y="-416857"/>
            <a:ext cx="986291" cy="986316"/>
            <a:chOff x="3125050" y="1151500"/>
            <a:chExt cx="986300" cy="986325"/>
          </a:xfrm>
        </p:grpSpPr>
        <p:sp>
          <p:nvSpPr>
            <p:cNvPr id="2211" name="Google Shape;2211;p3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4" name="Google Shape;2214;p35"/>
          <p:cNvSpPr txBox="1"/>
          <p:nvPr>
            <p:ph idx="4294967295" type="title"/>
          </p:nvPr>
        </p:nvSpPr>
        <p:spPr>
          <a:xfrm rot="584">
            <a:off x="967100" y="1100400"/>
            <a:ext cx="7060200" cy="2491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Choice not as clear as the marketing strategy.</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Initially bigger loss for the </a:t>
            </a:r>
            <a:r>
              <a:rPr i="1" lang="en" sz="1200">
                <a:solidFill>
                  <a:srgbClr val="373A3C"/>
                </a:solidFill>
                <a:latin typeface="Arial"/>
                <a:ea typeface="Arial"/>
                <a:cs typeface="Arial"/>
                <a:sym typeface="Arial"/>
              </a:rPr>
              <a:t>All customers</a:t>
            </a:r>
            <a:r>
              <a:rPr lang="en" sz="1200">
                <a:solidFill>
                  <a:srgbClr val="373A3C"/>
                </a:solidFill>
                <a:latin typeface="Arial"/>
                <a:ea typeface="Arial"/>
                <a:cs typeface="Arial"/>
                <a:sym typeface="Arial"/>
              </a:rPr>
              <a:t> strategy.</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i="1" lang="en" sz="1200">
                <a:solidFill>
                  <a:srgbClr val="373A3C"/>
                </a:solidFill>
                <a:latin typeface="Arial"/>
                <a:ea typeface="Arial"/>
                <a:cs typeface="Arial"/>
                <a:sym typeface="Arial"/>
              </a:rPr>
              <a:t>All customers</a:t>
            </a:r>
            <a:r>
              <a:rPr lang="en" sz="1200">
                <a:solidFill>
                  <a:srgbClr val="373A3C"/>
                </a:solidFill>
                <a:latin typeface="Arial"/>
                <a:ea typeface="Arial"/>
                <a:cs typeface="Arial"/>
                <a:sym typeface="Arial"/>
              </a:rPr>
              <a:t> has a faster growth in cumulative Profit over time.</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i="1" lang="en" sz="1200">
                <a:solidFill>
                  <a:srgbClr val="373A3C"/>
                </a:solidFill>
                <a:latin typeface="Arial"/>
                <a:ea typeface="Arial"/>
                <a:cs typeface="Arial"/>
                <a:sym typeface="Arial"/>
              </a:rPr>
              <a:t>All Customers</a:t>
            </a:r>
            <a:r>
              <a:rPr lang="en" sz="1200">
                <a:solidFill>
                  <a:srgbClr val="373A3C"/>
                </a:solidFill>
                <a:latin typeface="Arial"/>
                <a:ea typeface="Arial"/>
                <a:cs typeface="Arial"/>
                <a:sym typeface="Arial"/>
              </a:rPr>
              <a:t> segment needs 200k customers in order to compete with </a:t>
            </a:r>
            <a:r>
              <a:rPr i="1" lang="en" sz="1200">
                <a:solidFill>
                  <a:srgbClr val="373A3C"/>
                </a:solidFill>
                <a:latin typeface="Arial"/>
                <a:ea typeface="Arial"/>
                <a:cs typeface="Arial"/>
                <a:sym typeface="Arial"/>
              </a:rPr>
              <a:t>Affluent Only</a:t>
            </a:r>
            <a:r>
              <a:rPr lang="en" sz="1200">
                <a:solidFill>
                  <a:srgbClr val="373A3C"/>
                </a:solidFill>
                <a:latin typeface="Arial"/>
                <a:ea typeface="Arial"/>
                <a:cs typeface="Arial"/>
                <a:sym typeface="Arial"/>
              </a:rPr>
              <a:t> with only 150k, 25% more customers.</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Middle class shows a decreasing trend as income inequality increases.</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p:txBody>
      </p:sp>
      <p:pic>
        <p:nvPicPr>
          <p:cNvPr id="2215" name="Google Shape;2215;p35"/>
          <p:cNvPicPr preferRelativeResize="0"/>
          <p:nvPr/>
        </p:nvPicPr>
        <p:blipFill rotWithShape="1">
          <a:blip r:embed="rId3">
            <a:alphaModFix/>
          </a:blip>
          <a:srcRect b="0" l="0" r="0" t="11032"/>
          <a:stretch/>
        </p:blipFill>
        <p:spPr>
          <a:xfrm>
            <a:off x="2482475" y="2516375"/>
            <a:ext cx="4133850" cy="2050800"/>
          </a:xfrm>
          <a:prstGeom prst="rect">
            <a:avLst/>
          </a:prstGeom>
          <a:noFill/>
          <a:ln>
            <a:noFill/>
          </a:ln>
        </p:spPr>
      </p:pic>
      <p:sp>
        <p:nvSpPr>
          <p:cNvPr id="2216" name="Google Shape;2216;p35"/>
          <p:cNvSpPr txBox="1"/>
          <p:nvPr/>
        </p:nvSpPr>
        <p:spPr>
          <a:xfrm>
            <a:off x="2529525" y="4567175"/>
            <a:ext cx="3869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Kumbh Sans"/>
                <a:ea typeface="Kumbh Sans"/>
                <a:cs typeface="Kumbh Sans"/>
                <a:sym typeface="Kumbh Sans"/>
              </a:rPr>
              <a:t>Image 3. Customer Segments</a:t>
            </a:r>
            <a:endParaRPr b="1" sz="1200">
              <a:latin typeface="Kumbh Sans"/>
              <a:ea typeface="Kumbh Sans"/>
              <a:cs typeface="Kumbh Sans"/>
              <a:sym typeface="Kumbh Sans"/>
            </a:endParaRPr>
          </a:p>
          <a:p>
            <a:pPr indent="0" lvl="0" marL="0" rtl="0" algn="ctr">
              <a:spcBef>
                <a:spcPts val="0"/>
              </a:spcBef>
              <a:spcAft>
                <a:spcPts val="0"/>
              </a:spcAft>
              <a:buNone/>
            </a:pPr>
            <a:r>
              <a:t/>
            </a:r>
            <a:endParaRPr b="1" sz="1200">
              <a:latin typeface="Kumbh Sans"/>
              <a:ea typeface="Kumbh Sans"/>
              <a:cs typeface="Kumbh Sans"/>
              <a:sym typeface="Kumbh Sans"/>
            </a:endParaRPr>
          </a:p>
          <a:p>
            <a:pPr indent="0" lvl="0" marL="0" rtl="0" algn="ctr">
              <a:spcBef>
                <a:spcPts val="0"/>
              </a:spcBef>
              <a:spcAft>
                <a:spcPts val="0"/>
              </a:spcAft>
              <a:buNone/>
            </a:pPr>
            <a:r>
              <a:t/>
            </a:r>
            <a:endParaRPr b="1" sz="1200">
              <a:latin typeface="Kumbh Sans"/>
              <a:ea typeface="Kumbh Sans"/>
              <a:cs typeface="Kumbh Sans"/>
              <a:sym typeface="Kumbh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36"/>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To which target segment</a:t>
            </a:r>
            <a:endParaRPr sz="2300"/>
          </a:p>
        </p:txBody>
      </p:sp>
      <p:grpSp>
        <p:nvGrpSpPr>
          <p:cNvPr id="2222" name="Google Shape;2222;p36"/>
          <p:cNvGrpSpPr/>
          <p:nvPr/>
        </p:nvGrpSpPr>
        <p:grpSpPr>
          <a:xfrm rot="-2700000">
            <a:off x="229233" y="4031318"/>
            <a:ext cx="986291" cy="986316"/>
            <a:chOff x="3125050" y="1151500"/>
            <a:chExt cx="986300" cy="986325"/>
          </a:xfrm>
        </p:grpSpPr>
        <p:sp>
          <p:nvSpPr>
            <p:cNvPr id="2223" name="Google Shape;2223;p3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6" name="Google Shape;2226;p36"/>
          <p:cNvGrpSpPr/>
          <p:nvPr/>
        </p:nvGrpSpPr>
        <p:grpSpPr>
          <a:xfrm rot="-2700000">
            <a:off x="697608" y="4510693"/>
            <a:ext cx="986291" cy="986316"/>
            <a:chOff x="3125050" y="1151500"/>
            <a:chExt cx="986300" cy="986325"/>
          </a:xfrm>
        </p:grpSpPr>
        <p:sp>
          <p:nvSpPr>
            <p:cNvPr id="2227" name="Google Shape;2227;p3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30" name="Google Shape;2230;p36"/>
          <p:cNvCxnSpPr>
            <a:stCxn id="2231"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232" name="Google Shape;2232;p36"/>
          <p:cNvGrpSpPr/>
          <p:nvPr/>
        </p:nvGrpSpPr>
        <p:grpSpPr>
          <a:xfrm rot="-2700000">
            <a:off x="4906008" y="-416857"/>
            <a:ext cx="986291" cy="986316"/>
            <a:chOff x="3125050" y="1151500"/>
            <a:chExt cx="986300" cy="986325"/>
          </a:xfrm>
        </p:grpSpPr>
        <p:sp>
          <p:nvSpPr>
            <p:cNvPr id="2233" name="Google Shape;2233;p3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6" name="Google Shape;2236;p36"/>
          <p:cNvSpPr txBox="1"/>
          <p:nvPr>
            <p:ph idx="4294967295" type="title"/>
          </p:nvPr>
        </p:nvSpPr>
        <p:spPr>
          <a:xfrm rot="601">
            <a:off x="967100" y="1100400"/>
            <a:ext cx="6864600" cy="249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3A3C"/>
                </a:solidFill>
                <a:latin typeface="Arial"/>
                <a:ea typeface="Arial"/>
                <a:cs typeface="Arial"/>
                <a:sym typeface="Arial"/>
              </a:rPr>
              <a:t>Which is better?</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i="1" lang="en" sz="1200">
                <a:solidFill>
                  <a:srgbClr val="373A3C"/>
                </a:solidFill>
                <a:latin typeface="Arial"/>
                <a:ea typeface="Arial"/>
                <a:cs typeface="Arial"/>
                <a:sym typeface="Arial"/>
              </a:rPr>
              <a:t>All </a:t>
            </a:r>
            <a:r>
              <a:rPr i="1" lang="en" sz="1200">
                <a:solidFill>
                  <a:srgbClr val="373A3C"/>
                </a:solidFill>
                <a:latin typeface="Arial"/>
                <a:ea typeface="Arial"/>
                <a:cs typeface="Arial"/>
                <a:sym typeface="Arial"/>
              </a:rPr>
              <a:t>customers</a:t>
            </a:r>
            <a:r>
              <a:rPr lang="en" sz="1200">
                <a:solidFill>
                  <a:srgbClr val="373A3C"/>
                </a:solidFill>
                <a:latin typeface="Arial"/>
                <a:ea typeface="Arial"/>
                <a:cs typeface="Arial"/>
                <a:sym typeface="Arial"/>
              </a:rPr>
              <a:t> </a:t>
            </a:r>
            <a:r>
              <a:rPr b="1" lang="en" sz="1200">
                <a:solidFill>
                  <a:srgbClr val="373A3C"/>
                </a:solidFill>
                <a:latin typeface="Arial"/>
                <a:ea typeface="Arial"/>
                <a:cs typeface="Arial"/>
                <a:sym typeface="Arial"/>
              </a:rPr>
              <a:t>would</a:t>
            </a:r>
            <a:r>
              <a:rPr lang="en" sz="1200">
                <a:solidFill>
                  <a:srgbClr val="373A3C"/>
                </a:solidFill>
                <a:latin typeface="Arial"/>
                <a:ea typeface="Arial"/>
                <a:cs typeface="Arial"/>
                <a:sym typeface="Arial"/>
              </a:rPr>
              <a:t> be better if the middle class was more dominant.</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This is the case since it presents a considerable faster profit growth rate, even though 5M profit margin is hit at almost the same time.</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373A3C"/>
                </a:solidFill>
                <a:latin typeface="Arial"/>
                <a:ea typeface="Arial"/>
                <a:cs typeface="Arial"/>
                <a:sym typeface="Arial"/>
              </a:rPr>
              <a:t>However:</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High customer count requirement to compete with Affluent Only.</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Middle class will decrease, affluent segment will gain more dominance.</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With the gap of the number of possible customers between target segments decreasing, </a:t>
            </a:r>
            <a:r>
              <a:rPr i="1" lang="en" sz="1200">
                <a:solidFill>
                  <a:srgbClr val="373A3C"/>
                </a:solidFill>
                <a:latin typeface="Arial"/>
                <a:ea typeface="Arial"/>
                <a:cs typeface="Arial"/>
                <a:sym typeface="Arial"/>
              </a:rPr>
              <a:t>All Customers </a:t>
            </a:r>
            <a:r>
              <a:rPr lang="en" sz="1200">
                <a:solidFill>
                  <a:srgbClr val="373A3C"/>
                </a:solidFill>
                <a:latin typeface="Arial"/>
                <a:ea typeface="Arial"/>
                <a:cs typeface="Arial"/>
                <a:sym typeface="Arial"/>
              </a:rPr>
              <a:t>loses its biggest edge over Affluent Only since it’s highly dependent on their higher number of customers.</a:t>
            </a:r>
            <a:endParaRPr sz="1200">
              <a:solidFill>
                <a:srgbClr val="373A3C"/>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37"/>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To which target segment - Conclusion</a:t>
            </a:r>
            <a:endParaRPr sz="2300"/>
          </a:p>
        </p:txBody>
      </p:sp>
      <p:grpSp>
        <p:nvGrpSpPr>
          <p:cNvPr id="2242" name="Google Shape;2242;p37"/>
          <p:cNvGrpSpPr/>
          <p:nvPr/>
        </p:nvGrpSpPr>
        <p:grpSpPr>
          <a:xfrm rot="-2700000">
            <a:off x="229233" y="4031318"/>
            <a:ext cx="986291" cy="986316"/>
            <a:chOff x="3125050" y="1151500"/>
            <a:chExt cx="986300" cy="986325"/>
          </a:xfrm>
        </p:grpSpPr>
        <p:sp>
          <p:nvSpPr>
            <p:cNvPr id="2243" name="Google Shape;2243;p3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37"/>
          <p:cNvGrpSpPr/>
          <p:nvPr/>
        </p:nvGrpSpPr>
        <p:grpSpPr>
          <a:xfrm rot="-2700000">
            <a:off x="697608" y="4510693"/>
            <a:ext cx="986291" cy="986316"/>
            <a:chOff x="3125050" y="1151500"/>
            <a:chExt cx="986300" cy="986325"/>
          </a:xfrm>
        </p:grpSpPr>
        <p:sp>
          <p:nvSpPr>
            <p:cNvPr id="2247" name="Google Shape;2247;p3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50" name="Google Shape;2250;p37"/>
          <p:cNvCxnSpPr>
            <a:stCxn id="2251"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252" name="Google Shape;2252;p37"/>
          <p:cNvGrpSpPr/>
          <p:nvPr/>
        </p:nvGrpSpPr>
        <p:grpSpPr>
          <a:xfrm rot="-2700000">
            <a:off x="4906008" y="-416857"/>
            <a:ext cx="986291" cy="986316"/>
            <a:chOff x="3125050" y="1151500"/>
            <a:chExt cx="986300" cy="986325"/>
          </a:xfrm>
        </p:grpSpPr>
        <p:sp>
          <p:nvSpPr>
            <p:cNvPr id="2253" name="Google Shape;2253;p3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6" name="Google Shape;2256;p37"/>
          <p:cNvSpPr txBox="1"/>
          <p:nvPr>
            <p:ph idx="4294967295" type="title"/>
          </p:nvPr>
        </p:nvSpPr>
        <p:spPr>
          <a:xfrm rot="601">
            <a:off x="967100" y="1329000"/>
            <a:ext cx="6864600" cy="249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b="1" sz="1200">
              <a:solidFill>
                <a:srgbClr val="373A3C"/>
              </a:solidFill>
              <a:latin typeface="Arial"/>
              <a:ea typeface="Arial"/>
              <a:cs typeface="Arial"/>
              <a:sym typeface="Arial"/>
            </a:endParaRPr>
          </a:p>
          <a:p>
            <a:pPr indent="457200" lvl="0" marL="0" rtl="0" algn="l">
              <a:lnSpc>
                <a:spcPct val="115000"/>
              </a:lnSpc>
              <a:spcBef>
                <a:spcPts val="0"/>
              </a:spcBef>
              <a:spcAft>
                <a:spcPts val="0"/>
              </a:spcAft>
              <a:buNone/>
            </a:pPr>
            <a:r>
              <a:rPr b="1" lang="en" sz="1200">
                <a:solidFill>
                  <a:srgbClr val="373A3C"/>
                </a:solidFill>
                <a:latin typeface="Arial"/>
                <a:ea typeface="Arial"/>
                <a:cs typeface="Arial"/>
                <a:sym typeface="Arial"/>
              </a:rPr>
              <a:t>Marketing strategy</a:t>
            </a:r>
            <a:r>
              <a:rPr lang="en" sz="1200">
                <a:solidFill>
                  <a:srgbClr val="373A3C"/>
                </a:solidFill>
                <a:latin typeface="Arial"/>
                <a:ea typeface="Arial"/>
                <a:cs typeface="Arial"/>
                <a:sym typeface="Arial"/>
              </a:rPr>
              <a:t>: All Channels			</a:t>
            </a:r>
            <a:r>
              <a:rPr b="1" lang="en" sz="1200">
                <a:solidFill>
                  <a:srgbClr val="373A3C"/>
                </a:solidFill>
                <a:latin typeface="Arial"/>
                <a:ea typeface="Arial"/>
                <a:cs typeface="Arial"/>
                <a:sym typeface="Arial"/>
              </a:rPr>
              <a:t>Target segment</a:t>
            </a:r>
            <a:r>
              <a:rPr lang="en" sz="1200">
                <a:solidFill>
                  <a:srgbClr val="373A3C"/>
                </a:solidFill>
                <a:latin typeface="Arial"/>
                <a:ea typeface="Arial"/>
                <a:cs typeface="Arial"/>
                <a:sym typeface="Arial"/>
              </a:rPr>
              <a:t>: Affluent Only</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Sacrificing a possibly faster profit growth rate for </a:t>
            </a:r>
            <a:r>
              <a:rPr b="1" lang="en" sz="1200">
                <a:solidFill>
                  <a:srgbClr val="373A3C"/>
                </a:solidFill>
                <a:latin typeface="Arial"/>
                <a:ea typeface="Arial"/>
                <a:cs typeface="Arial"/>
                <a:sym typeface="Arial"/>
              </a:rPr>
              <a:t>safety.</a:t>
            </a:r>
            <a:endParaRPr b="1"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Breaking even with 35k less customers, but later in the time-frame.</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Still hitting the 5M mark almost 6 months before the deadline.</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373A3C"/>
                </a:solidFill>
                <a:latin typeface="Arial"/>
                <a:ea typeface="Arial"/>
                <a:cs typeface="Arial"/>
                <a:sym typeface="Arial"/>
              </a:rPr>
              <a:t>Bonus:</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Maintains the Company’s prestige status which might be more appealing to Zurich’s HQ.</a:t>
            </a:r>
            <a:endParaRPr sz="1200">
              <a:solidFill>
                <a:srgbClr val="373A3C"/>
              </a:solidFill>
              <a:latin typeface="Arial"/>
              <a:ea typeface="Arial"/>
              <a:cs typeface="Arial"/>
              <a:sym typeface="Arial"/>
            </a:endParaRPr>
          </a:p>
          <a:p>
            <a:pPr indent="-304800" lvl="0" marL="457200" rtl="0" algn="l">
              <a:lnSpc>
                <a:spcPct val="115000"/>
              </a:lnSpc>
              <a:spcBef>
                <a:spcPts val="0"/>
              </a:spcBef>
              <a:spcAft>
                <a:spcPts val="0"/>
              </a:spcAft>
              <a:buClr>
                <a:srgbClr val="373A3C"/>
              </a:buClr>
              <a:buSzPts val="1200"/>
              <a:buFont typeface="Arial"/>
              <a:buChar char="●"/>
            </a:pPr>
            <a:r>
              <a:rPr lang="en" sz="1200">
                <a:solidFill>
                  <a:srgbClr val="373A3C"/>
                </a:solidFill>
                <a:latin typeface="Arial"/>
                <a:ea typeface="Arial"/>
                <a:cs typeface="Arial"/>
                <a:sym typeface="Arial"/>
              </a:rPr>
              <a:t>With income inequality the profit growth rate might accelerate even further.</a:t>
            </a:r>
            <a:endParaRPr sz="1200">
              <a:solidFill>
                <a:srgbClr val="373A3C"/>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73A3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22"/>
          <p:cNvSpPr txBox="1"/>
          <p:nvPr>
            <p:ph type="title"/>
          </p:nvPr>
        </p:nvSpPr>
        <p:spPr>
          <a:xfrm>
            <a:off x="719900" y="1960150"/>
            <a:ext cx="2503800" cy="4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Alpen’s Business</a:t>
            </a:r>
            <a:endParaRPr/>
          </a:p>
        </p:txBody>
      </p:sp>
      <p:sp>
        <p:nvSpPr>
          <p:cNvPr id="1913" name="Google Shape;1913;p22"/>
          <p:cNvSpPr txBox="1"/>
          <p:nvPr>
            <p:ph idx="7"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914" name="Google Shape;1914;p22"/>
          <p:cNvSpPr txBox="1"/>
          <p:nvPr>
            <p:ph idx="2" type="title"/>
          </p:nvPr>
        </p:nvSpPr>
        <p:spPr>
          <a:xfrm>
            <a:off x="719900" y="3609351"/>
            <a:ext cx="2503800" cy="4788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Customers</a:t>
            </a:r>
            <a:endParaRPr/>
          </a:p>
        </p:txBody>
      </p:sp>
      <p:sp>
        <p:nvSpPr>
          <p:cNvPr id="1915" name="Google Shape;1915;p22"/>
          <p:cNvSpPr txBox="1"/>
          <p:nvPr>
            <p:ph idx="3" type="title"/>
          </p:nvPr>
        </p:nvSpPr>
        <p:spPr>
          <a:xfrm>
            <a:off x="3319200" y="1867000"/>
            <a:ext cx="2505600" cy="10281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Alpen Position and Target Segments</a:t>
            </a:r>
            <a:endParaRPr/>
          </a:p>
        </p:txBody>
      </p:sp>
      <p:sp>
        <p:nvSpPr>
          <p:cNvPr id="1916" name="Google Shape;1916;p22"/>
          <p:cNvSpPr txBox="1"/>
          <p:nvPr>
            <p:ph idx="4" type="title"/>
          </p:nvPr>
        </p:nvSpPr>
        <p:spPr>
          <a:xfrm>
            <a:off x="3320100" y="3609350"/>
            <a:ext cx="2503800" cy="7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Breakeven</a:t>
            </a:r>
            <a:endParaRPr/>
          </a:p>
        </p:txBody>
      </p:sp>
      <p:sp>
        <p:nvSpPr>
          <p:cNvPr id="1917" name="Google Shape;1917;p22"/>
          <p:cNvSpPr txBox="1"/>
          <p:nvPr>
            <p:ph idx="5" type="title"/>
          </p:nvPr>
        </p:nvSpPr>
        <p:spPr>
          <a:xfrm>
            <a:off x="5920300" y="1909825"/>
            <a:ext cx="2503800" cy="9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of Customer Acquisition</a:t>
            </a:r>
            <a:endParaRPr/>
          </a:p>
        </p:txBody>
      </p:sp>
      <p:sp>
        <p:nvSpPr>
          <p:cNvPr id="1918" name="Google Shape;1918;p22"/>
          <p:cNvSpPr txBox="1"/>
          <p:nvPr>
            <p:ph idx="6" type="title"/>
          </p:nvPr>
        </p:nvSpPr>
        <p:spPr>
          <a:xfrm>
            <a:off x="5920300" y="3609349"/>
            <a:ext cx="2503800" cy="102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Should Alpen Launch the Card?</a:t>
            </a:r>
            <a:endParaRPr/>
          </a:p>
        </p:txBody>
      </p:sp>
      <p:sp>
        <p:nvSpPr>
          <p:cNvPr id="1919" name="Google Shape;1919;p22"/>
          <p:cNvSpPr txBox="1"/>
          <p:nvPr>
            <p:ph idx="8" type="title"/>
          </p:nvPr>
        </p:nvSpPr>
        <p:spPr>
          <a:xfrm rot="753">
            <a:off x="1286900" y="1325796"/>
            <a:ext cx="13698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20" name="Google Shape;1920;p22"/>
          <p:cNvSpPr txBox="1"/>
          <p:nvPr>
            <p:ph idx="9" type="title"/>
          </p:nvPr>
        </p:nvSpPr>
        <p:spPr>
          <a:xfrm rot="753">
            <a:off x="1286900" y="2974996"/>
            <a:ext cx="13698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921" name="Google Shape;1921;p22"/>
          <p:cNvSpPr txBox="1"/>
          <p:nvPr>
            <p:ph idx="13" type="title"/>
          </p:nvPr>
        </p:nvSpPr>
        <p:spPr>
          <a:xfrm rot="753">
            <a:off x="3887100" y="1325796"/>
            <a:ext cx="13698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22" name="Google Shape;1922;p22"/>
          <p:cNvSpPr txBox="1"/>
          <p:nvPr>
            <p:ph idx="14" type="title"/>
          </p:nvPr>
        </p:nvSpPr>
        <p:spPr>
          <a:xfrm rot="753">
            <a:off x="3887100" y="2974996"/>
            <a:ext cx="13698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923" name="Google Shape;1923;p22"/>
          <p:cNvSpPr txBox="1"/>
          <p:nvPr>
            <p:ph idx="15" type="title"/>
          </p:nvPr>
        </p:nvSpPr>
        <p:spPr>
          <a:xfrm rot="753">
            <a:off x="6487300" y="1325796"/>
            <a:ext cx="13698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924" name="Google Shape;1924;p22"/>
          <p:cNvSpPr txBox="1"/>
          <p:nvPr>
            <p:ph idx="16" type="title"/>
          </p:nvPr>
        </p:nvSpPr>
        <p:spPr>
          <a:xfrm rot="753">
            <a:off x="6487300" y="2974996"/>
            <a:ext cx="13698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925" name="Google Shape;1925;p22"/>
          <p:cNvGrpSpPr/>
          <p:nvPr/>
        </p:nvGrpSpPr>
        <p:grpSpPr>
          <a:xfrm rot="-2700000">
            <a:off x="1478658" y="4478993"/>
            <a:ext cx="986291" cy="986316"/>
            <a:chOff x="3125050" y="1151500"/>
            <a:chExt cx="986300" cy="986325"/>
          </a:xfrm>
        </p:grpSpPr>
        <p:sp>
          <p:nvSpPr>
            <p:cNvPr id="1926" name="Google Shape;1926;p2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22"/>
          <p:cNvGrpSpPr/>
          <p:nvPr/>
        </p:nvGrpSpPr>
        <p:grpSpPr>
          <a:xfrm rot="-2700000">
            <a:off x="2129533" y="4185118"/>
            <a:ext cx="986291" cy="986316"/>
            <a:chOff x="3125050" y="1151500"/>
            <a:chExt cx="986300" cy="986325"/>
          </a:xfrm>
        </p:grpSpPr>
        <p:sp>
          <p:nvSpPr>
            <p:cNvPr id="1930" name="Google Shape;1930;p22"/>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2"/>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2"/>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23"/>
          <p:cNvSpPr txBox="1"/>
          <p:nvPr>
            <p:ph type="title"/>
          </p:nvPr>
        </p:nvSpPr>
        <p:spPr>
          <a:xfrm>
            <a:off x="1029175" y="617700"/>
            <a:ext cx="443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Alpen Business </a:t>
            </a:r>
            <a:endParaRPr sz="2900"/>
          </a:p>
        </p:txBody>
      </p:sp>
      <p:sp>
        <p:nvSpPr>
          <p:cNvPr id="1938" name="Google Shape;1938;p23"/>
          <p:cNvSpPr txBox="1"/>
          <p:nvPr>
            <p:ph idx="1" type="subTitle"/>
          </p:nvPr>
        </p:nvSpPr>
        <p:spPr>
          <a:xfrm rot="-269">
            <a:off x="863225" y="1460850"/>
            <a:ext cx="3838500" cy="2550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Alpen Bank is a premium bank that offers basic deposit, checking, and personal loan services.</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Customers also have access to a wealth management program composed of financial planning and investment products.</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Historically, the company avoided credit card business due to low per-capita income levels, a poorly developed infrastructure of points-of-sale terminals, and the population inexperience with credit.</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500"/>
          </a:p>
        </p:txBody>
      </p:sp>
      <p:grpSp>
        <p:nvGrpSpPr>
          <p:cNvPr id="1939" name="Google Shape;1939;p23"/>
          <p:cNvGrpSpPr/>
          <p:nvPr/>
        </p:nvGrpSpPr>
        <p:grpSpPr>
          <a:xfrm rot="-2700000">
            <a:off x="229233" y="4031318"/>
            <a:ext cx="986291" cy="986316"/>
            <a:chOff x="3125050" y="1151500"/>
            <a:chExt cx="986300" cy="986325"/>
          </a:xfrm>
        </p:grpSpPr>
        <p:sp>
          <p:nvSpPr>
            <p:cNvPr id="1940" name="Google Shape;1940;p2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3" name="Google Shape;1943;p23"/>
          <p:cNvGrpSpPr/>
          <p:nvPr/>
        </p:nvGrpSpPr>
        <p:grpSpPr>
          <a:xfrm rot="-2700000">
            <a:off x="697608" y="4510693"/>
            <a:ext cx="986291" cy="986316"/>
            <a:chOff x="3125050" y="1151500"/>
            <a:chExt cx="986300" cy="986325"/>
          </a:xfrm>
        </p:grpSpPr>
        <p:sp>
          <p:nvSpPr>
            <p:cNvPr id="1944" name="Google Shape;1944;p2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47" name="Google Shape;1947;p23"/>
          <p:cNvCxnSpPr>
            <a:stCxn id="1948"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1949" name="Google Shape;1949;p23"/>
          <p:cNvGrpSpPr/>
          <p:nvPr/>
        </p:nvGrpSpPr>
        <p:grpSpPr>
          <a:xfrm rot="-2700000">
            <a:off x="4906008" y="-416857"/>
            <a:ext cx="986291" cy="986316"/>
            <a:chOff x="3125050" y="1151500"/>
            <a:chExt cx="986300" cy="986325"/>
          </a:xfrm>
        </p:grpSpPr>
        <p:sp>
          <p:nvSpPr>
            <p:cNvPr id="1950" name="Google Shape;1950;p23"/>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3"/>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3" name="Google Shape;1953;p23"/>
          <p:cNvSpPr txBox="1"/>
          <p:nvPr/>
        </p:nvSpPr>
        <p:spPr>
          <a:xfrm>
            <a:off x="5770750" y="3488950"/>
            <a:ext cx="162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Image 1. Alpen Bank</a:t>
            </a:r>
            <a:endParaRPr b="1" sz="1200">
              <a:latin typeface="Kumbh Sans"/>
              <a:ea typeface="Kumbh Sans"/>
              <a:cs typeface="Kumbh Sans"/>
              <a:sym typeface="Kumbh Sans"/>
            </a:endParaRPr>
          </a:p>
        </p:txBody>
      </p:sp>
      <p:pic>
        <p:nvPicPr>
          <p:cNvPr id="1954" name="Google Shape;1954;p23"/>
          <p:cNvPicPr preferRelativeResize="0"/>
          <p:nvPr/>
        </p:nvPicPr>
        <p:blipFill>
          <a:blip r:embed="rId3">
            <a:alphaModFix/>
          </a:blip>
          <a:stretch>
            <a:fillRect/>
          </a:stretch>
        </p:blipFill>
        <p:spPr>
          <a:xfrm>
            <a:off x="4981726" y="1252200"/>
            <a:ext cx="3204051" cy="2167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24"/>
          <p:cNvSpPr txBox="1"/>
          <p:nvPr>
            <p:ph type="title"/>
          </p:nvPr>
        </p:nvSpPr>
        <p:spPr>
          <a:xfrm>
            <a:off x="1020600" y="690550"/>
            <a:ext cx="7102800" cy="9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Alpen Position and Target Segments</a:t>
            </a:r>
            <a:endParaRPr sz="2500"/>
          </a:p>
        </p:txBody>
      </p:sp>
      <p:sp>
        <p:nvSpPr>
          <p:cNvPr id="1960" name="Google Shape;1960;p24"/>
          <p:cNvSpPr txBox="1"/>
          <p:nvPr>
            <p:ph idx="1" type="subTitle"/>
          </p:nvPr>
        </p:nvSpPr>
        <p:spPr>
          <a:xfrm rot="-292">
            <a:off x="1041750" y="1385351"/>
            <a:ext cx="7060500" cy="2441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Alpen bank wants to launch a credit card in Romania if it can add €5 million of annual profit to the Consumer Bank segment within two years.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credit card should be positioned as a premium product and status symbol, with great </a:t>
            </a:r>
            <a:r>
              <a:rPr lang="en" sz="1100">
                <a:solidFill>
                  <a:srgbClr val="000000"/>
                </a:solidFill>
                <a:latin typeface="Arial"/>
                <a:ea typeface="Arial"/>
                <a:cs typeface="Arial"/>
                <a:sym typeface="Arial"/>
              </a:rPr>
              <a:t>offers such as higher limit and great benefits.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After a study of the market, it was established that the credit card should be segmented to the socio-demographic middle and upper class that have a high behaviour of conscious buying. 46% of the population with remaining income &gt;=  200€.</a:t>
            </a:r>
            <a:endParaRPr sz="1500"/>
          </a:p>
        </p:txBody>
      </p:sp>
      <p:grpSp>
        <p:nvGrpSpPr>
          <p:cNvPr id="1961" name="Google Shape;1961;p24"/>
          <p:cNvGrpSpPr/>
          <p:nvPr/>
        </p:nvGrpSpPr>
        <p:grpSpPr>
          <a:xfrm rot="-2700000">
            <a:off x="229233" y="4031318"/>
            <a:ext cx="986291" cy="986316"/>
            <a:chOff x="3125050" y="1151500"/>
            <a:chExt cx="986300" cy="986325"/>
          </a:xfrm>
        </p:grpSpPr>
        <p:sp>
          <p:nvSpPr>
            <p:cNvPr id="1962" name="Google Shape;1962;p2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5" name="Google Shape;1965;p24"/>
          <p:cNvGrpSpPr/>
          <p:nvPr/>
        </p:nvGrpSpPr>
        <p:grpSpPr>
          <a:xfrm rot="-2700000">
            <a:off x="697608" y="4510693"/>
            <a:ext cx="986291" cy="986316"/>
            <a:chOff x="3125050" y="1151500"/>
            <a:chExt cx="986300" cy="986325"/>
          </a:xfrm>
        </p:grpSpPr>
        <p:sp>
          <p:nvSpPr>
            <p:cNvPr id="1966" name="Google Shape;1966;p2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69" name="Google Shape;1969;p24"/>
          <p:cNvCxnSpPr>
            <a:stCxn id="1970"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1971" name="Google Shape;1971;p24"/>
          <p:cNvGrpSpPr/>
          <p:nvPr/>
        </p:nvGrpSpPr>
        <p:grpSpPr>
          <a:xfrm rot="-2700000">
            <a:off x="4906008" y="-416857"/>
            <a:ext cx="986291" cy="986316"/>
            <a:chOff x="3125050" y="1151500"/>
            <a:chExt cx="986300" cy="986325"/>
          </a:xfrm>
        </p:grpSpPr>
        <p:sp>
          <p:nvSpPr>
            <p:cNvPr id="1972" name="Google Shape;1972;p24"/>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4"/>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4"/>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25"/>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Target Segments and Revenue</a:t>
            </a:r>
            <a:endParaRPr sz="2300"/>
          </a:p>
        </p:txBody>
      </p:sp>
      <p:grpSp>
        <p:nvGrpSpPr>
          <p:cNvPr id="1980" name="Google Shape;1980;p25"/>
          <p:cNvGrpSpPr/>
          <p:nvPr/>
        </p:nvGrpSpPr>
        <p:grpSpPr>
          <a:xfrm rot="-2700000">
            <a:off x="229233" y="4031318"/>
            <a:ext cx="986291" cy="986316"/>
            <a:chOff x="3125050" y="1151500"/>
            <a:chExt cx="986300" cy="986325"/>
          </a:xfrm>
        </p:grpSpPr>
        <p:sp>
          <p:nvSpPr>
            <p:cNvPr id="1981" name="Google Shape;1981;p2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25"/>
          <p:cNvGrpSpPr/>
          <p:nvPr/>
        </p:nvGrpSpPr>
        <p:grpSpPr>
          <a:xfrm rot="-2700000">
            <a:off x="697608" y="4510693"/>
            <a:ext cx="986291" cy="986316"/>
            <a:chOff x="3125050" y="1151500"/>
            <a:chExt cx="986300" cy="986325"/>
          </a:xfrm>
        </p:grpSpPr>
        <p:sp>
          <p:nvSpPr>
            <p:cNvPr id="1985" name="Google Shape;1985;p2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8" name="Google Shape;1988;p25"/>
          <p:cNvCxnSpPr>
            <a:stCxn id="1989"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1990" name="Google Shape;1990;p25"/>
          <p:cNvGrpSpPr/>
          <p:nvPr/>
        </p:nvGrpSpPr>
        <p:grpSpPr>
          <a:xfrm rot="-2700000">
            <a:off x="4906008" y="-416857"/>
            <a:ext cx="986291" cy="986316"/>
            <a:chOff x="3125050" y="1151500"/>
            <a:chExt cx="986300" cy="986325"/>
          </a:xfrm>
        </p:grpSpPr>
        <p:sp>
          <p:nvSpPr>
            <p:cNvPr id="1991" name="Google Shape;1991;p25"/>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5"/>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5"/>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4" name="Google Shape;1994;p25"/>
          <p:cNvSpPr txBox="1"/>
          <p:nvPr/>
        </p:nvSpPr>
        <p:spPr>
          <a:xfrm>
            <a:off x="3354900" y="4190475"/>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1. Target Segments and Revenue</a:t>
            </a:r>
            <a:endParaRPr b="1" sz="1200">
              <a:latin typeface="Kumbh Sans"/>
              <a:ea typeface="Kumbh Sans"/>
              <a:cs typeface="Kumbh Sans"/>
              <a:sym typeface="Kumbh Sans"/>
            </a:endParaRPr>
          </a:p>
        </p:txBody>
      </p:sp>
      <p:pic>
        <p:nvPicPr>
          <p:cNvPr id="1995" name="Google Shape;1995;p25"/>
          <p:cNvPicPr preferRelativeResize="0"/>
          <p:nvPr/>
        </p:nvPicPr>
        <p:blipFill>
          <a:blip r:embed="rId3">
            <a:alphaModFix/>
          </a:blip>
          <a:stretch>
            <a:fillRect/>
          </a:stretch>
        </p:blipFill>
        <p:spPr>
          <a:xfrm>
            <a:off x="1989325" y="2432775"/>
            <a:ext cx="5165351" cy="1830050"/>
          </a:xfrm>
          <a:prstGeom prst="rect">
            <a:avLst/>
          </a:prstGeom>
          <a:noFill/>
          <a:ln>
            <a:noFill/>
          </a:ln>
        </p:spPr>
      </p:pic>
      <p:sp>
        <p:nvSpPr>
          <p:cNvPr id="1996" name="Google Shape;1996;p25"/>
          <p:cNvSpPr txBox="1"/>
          <p:nvPr>
            <p:ph idx="1" type="subTitle"/>
          </p:nvPr>
        </p:nvSpPr>
        <p:spPr>
          <a:xfrm rot="-292">
            <a:off x="1019150" y="1366365"/>
            <a:ext cx="7060500" cy="2595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100">
                <a:solidFill>
                  <a:srgbClr val="000000"/>
                </a:solidFill>
                <a:latin typeface="Arial"/>
                <a:ea typeface="Arial"/>
                <a:cs typeface="Arial"/>
                <a:sym typeface="Arial"/>
              </a:rPr>
              <a:t>Middle Class segment represent 40% of the possible segment targets, while Affluent represents 60%.</a:t>
            </a:r>
            <a:endParaRPr sz="1100">
              <a:solidFill>
                <a:srgbClr val="000000"/>
              </a:solidFill>
              <a:latin typeface="Arial"/>
              <a:ea typeface="Arial"/>
              <a:cs typeface="Arial"/>
              <a:sym typeface="Arial"/>
            </a:endParaRPr>
          </a:p>
          <a:p>
            <a:pPr indent="-323850" lvl="0" marL="457200" rtl="0" algn="l">
              <a:lnSpc>
                <a:spcPct val="115000"/>
              </a:lnSpc>
              <a:spcBef>
                <a:spcPts val="0"/>
              </a:spcBef>
              <a:spcAft>
                <a:spcPts val="0"/>
              </a:spcAft>
              <a:buSzPts val="1500"/>
              <a:buChar char="●"/>
            </a:pPr>
            <a:r>
              <a:rPr lang="en" sz="1100">
                <a:solidFill>
                  <a:srgbClr val="000000"/>
                </a:solidFill>
                <a:latin typeface="Arial"/>
                <a:ea typeface="Arial"/>
                <a:cs typeface="Arial"/>
                <a:sym typeface="Arial"/>
              </a:rPr>
              <a:t>The revenue per cardholder when targeting affluent only is significantly higher than when targeting all customers, increasing from 122,78€ to 163,31€.</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26"/>
          <p:cNvSpPr txBox="1"/>
          <p:nvPr>
            <p:ph type="title"/>
          </p:nvPr>
        </p:nvSpPr>
        <p:spPr>
          <a:xfrm>
            <a:off x="967100" y="705125"/>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Cost of customer acquisition - All customers </a:t>
            </a:r>
            <a:endParaRPr sz="2100"/>
          </a:p>
        </p:txBody>
      </p:sp>
      <p:grpSp>
        <p:nvGrpSpPr>
          <p:cNvPr id="2002" name="Google Shape;2002;p26"/>
          <p:cNvGrpSpPr/>
          <p:nvPr/>
        </p:nvGrpSpPr>
        <p:grpSpPr>
          <a:xfrm rot="-2700000">
            <a:off x="229233" y="4031318"/>
            <a:ext cx="986291" cy="986316"/>
            <a:chOff x="3125050" y="1151500"/>
            <a:chExt cx="986300" cy="986325"/>
          </a:xfrm>
        </p:grpSpPr>
        <p:sp>
          <p:nvSpPr>
            <p:cNvPr id="2003" name="Google Shape;2003;p2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26"/>
          <p:cNvGrpSpPr/>
          <p:nvPr/>
        </p:nvGrpSpPr>
        <p:grpSpPr>
          <a:xfrm rot="-2700000">
            <a:off x="697608" y="4510693"/>
            <a:ext cx="986291" cy="986316"/>
            <a:chOff x="3125050" y="1151500"/>
            <a:chExt cx="986300" cy="986325"/>
          </a:xfrm>
        </p:grpSpPr>
        <p:sp>
          <p:nvSpPr>
            <p:cNvPr id="2007" name="Google Shape;2007;p2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10" name="Google Shape;2010;p26"/>
          <p:cNvCxnSpPr>
            <a:stCxn id="2011"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012" name="Google Shape;2012;p26"/>
          <p:cNvGrpSpPr/>
          <p:nvPr/>
        </p:nvGrpSpPr>
        <p:grpSpPr>
          <a:xfrm rot="-2700000">
            <a:off x="4906008" y="-416857"/>
            <a:ext cx="986291" cy="986316"/>
            <a:chOff x="3125050" y="1151500"/>
            <a:chExt cx="986300" cy="986325"/>
          </a:xfrm>
        </p:grpSpPr>
        <p:sp>
          <p:nvSpPr>
            <p:cNvPr id="2013" name="Google Shape;2013;p26"/>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6"/>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6"/>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6" name="Google Shape;2016;p26"/>
          <p:cNvSpPr txBox="1"/>
          <p:nvPr/>
        </p:nvSpPr>
        <p:spPr>
          <a:xfrm>
            <a:off x="2482550" y="4127950"/>
            <a:ext cx="413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2. Customer Acquisition Targeting All Customers</a:t>
            </a:r>
            <a:endParaRPr b="1" sz="1200">
              <a:latin typeface="Kumbh Sans"/>
              <a:ea typeface="Kumbh Sans"/>
              <a:cs typeface="Kumbh Sans"/>
              <a:sym typeface="Kumbh Sans"/>
            </a:endParaRPr>
          </a:p>
        </p:txBody>
      </p:sp>
      <p:pic>
        <p:nvPicPr>
          <p:cNvPr id="2017" name="Google Shape;2017;p26"/>
          <p:cNvPicPr preferRelativeResize="0"/>
          <p:nvPr/>
        </p:nvPicPr>
        <p:blipFill>
          <a:blip r:embed="rId3">
            <a:alphaModFix/>
          </a:blip>
          <a:stretch>
            <a:fillRect/>
          </a:stretch>
        </p:blipFill>
        <p:spPr>
          <a:xfrm>
            <a:off x="448366" y="2867950"/>
            <a:ext cx="8247268" cy="1260000"/>
          </a:xfrm>
          <a:prstGeom prst="rect">
            <a:avLst/>
          </a:prstGeom>
          <a:noFill/>
          <a:ln>
            <a:noFill/>
          </a:ln>
        </p:spPr>
      </p:pic>
      <p:sp>
        <p:nvSpPr>
          <p:cNvPr id="2018" name="Google Shape;2018;p26"/>
          <p:cNvSpPr txBox="1"/>
          <p:nvPr>
            <p:ph idx="1" type="subTitle"/>
          </p:nvPr>
        </p:nvSpPr>
        <p:spPr>
          <a:xfrm rot="-292">
            <a:off x="1019150" y="1392415"/>
            <a:ext cx="7060500" cy="25953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When </a:t>
            </a:r>
            <a:r>
              <a:rPr lang="en" sz="1100">
                <a:solidFill>
                  <a:srgbClr val="000000"/>
                </a:solidFill>
                <a:latin typeface="Arial"/>
                <a:ea typeface="Arial"/>
                <a:cs typeface="Arial"/>
                <a:sym typeface="Arial"/>
              </a:rPr>
              <a:t>targeting</a:t>
            </a:r>
            <a:r>
              <a:rPr lang="en" sz="1100">
                <a:solidFill>
                  <a:srgbClr val="000000"/>
                </a:solidFill>
                <a:latin typeface="Arial"/>
                <a:ea typeface="Arial"/>
                <a:cs typeface="Arial"/>
                <a:sym typeface="Arial"/>
              </a:rPr>
              <a:t> all customers, the cost per customer highly decreases when no direct mail is used, which is the channel with highest cost per customer.</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Using top 3 channels shows to be the most effective technique, but it’s also the most expensive one.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Using Take One and FSIs shows to be less effective due to the percentage of affluent customers in the segment, since middle class only represent around 40% of this segment, but is significantly higher than on affluent only.</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27"/>
          <p:cNvSpPr txBox="1"/>
          <p:nvPr>
            <p:ph type="title"/>
          </p:nvPr>
        </p:nvSpPr>
        <p:spPr>
          <a:xfrm>
            <a:off x="929600" y="773725"/>
            <a:ext cx="73992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Cost of customer acquisition - Affluent-only </a:t>
            </a:r>
            <a:endParaRPr sz="2200"/>
          </a:p>
        </p:txBody>
      </p:sp>
      <p:grpSp>
        <p:nvGrpSpPr>
          <p:cNvPr id="2024" name="Google Shape;2024;p27"/>
          <p:cNvGrpSpPr/>
          <p:nvPr/>
        </p:nvGrpSpPr>
        <p:grpSpPr>
          <a:xfrm rot="-2700000">
            <a:off x="229233" y="4031318"/>
            <a:ext cx="986291" cy="986316"/>
            <a:chOff x="3125050" y="1151500"/>
            <a:chExt cx="986300" cy="986325"/>
          </a:xfrm>
        </p:grpSpPr>
        <p:sp>
          <p:nvSpPr>
            <p:cNvPr id="2025" name="Google Shape;2025;p2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8" name="Google Shape;2028;p27"/>
          <p:cNvGrpSpPr/>
          <p:nvPr/>
        </p:nvGrpSpPr>
        <p:grpSpPr>
          <a:xfrm rot="-2700000">
            <a:off x="697608" y="4510693"/>
            <a:ext cx="986291" cy="986316"/>
            <a:chOff x="3125050" y="1151500"/>
            <a:chExt cx="986300" cy="986325"/>
          </a:xfrm>
        </p:grpSpPr>
        <p:sp>
          <p:nvSpPr>
            <p:cNvPr id="2029" name="Google Shape;2029;p2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32" name="Google Shape;2032;p27"/>
          <p:cNvCxnSpPr>
            <a:stCxn id="2033"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034" name="Google Shape;2034;p27"/>
          <p:cNvGrpSpPr/>
          <p:nvPr/>
        </p:nvGrpSpPr>
        <p:grpSpPr>
          <a:xfrm rot="-2700000">
            <a:off x="4906008" y="-416857"/>
            <a:ext cx="986291" cy="986316"/>
            <a:chOff x="3125050" y="1151500"/>
            <a:chExt cx="986300" cy="986325"/>
          </a:xfrm>
        </p:grpSpPr>
        <p:sp>
          <p:nvSpPr>
            <p:cNvPr id="2035" name="Google Shape;2035;p27"/>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7"/>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7"/>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38" name="Google Shape;2038;p27"/>
          <p:cNvPicPr preferRelativeResize="0"/>
          <p:nvPr/>
        </p:nvPicPr>
        <p:blipFill>
          <a:blip r:embed="rId3">
            <a:alphaModFix/>
          </a:blip>
          <a:stretch>
            <a:fillRect/>
          </a:stretch>
        </p:blipFill>
        <p:spPr>
          <a:xfrm>
            <a:off x="368972" y="2924100"/>
            <a:ext cx="8406056" cy="1394850"/>
          </a:xfrm>
          <a:prstGeom prst="rect">
            <a:avLst/>
          </a:prstGeom>
          <a:noFill/>
          <a:ln>
            <a:noFill/>
          </a:ln>
        </p:spPr>
      </p:pic>
      <p:sp>
        <p:nvSpPr>
          <p:cNvPr id="2039" name="Google Shape;2039;p27"/>
          <p:cNvSpPr txBox="1"/>
          <p:nvPr/>
        </p:nvSpPr>
        <p:spPr>
          <a:xfrm>
            <a:off x="2505150" y="4339825"/>
            <a:ext cx="413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3. Customer Acquisition Targeting Only Affluent</a:t>
            </a:r>
            <a:endParaRPr b="1" sz="1200">
              <a:latin typeface="Kumbh Sans"/>
              <a:ea typeface="Kumbh Sans"/>
              <a:cs typeface="Kumbh Sans"/>
              <a:sym typeface="Kumbh Sans"/>
            </a:endParaRPr>
          </a:p>
        </p:txBody>
      </p:sp>
      <p:sp>
        <p:nvSpPr>
          <p:cNvPr id="2040" name="Google Shape;2040;p27"/>
          <p:cNvSpPr txBox="1"/>
          <p:nvPr>
            <p:ph idx="1" type="subTitle"/>
          </p:nvPr>
        </p:nvSpPr>
        <p:spPr>
          <a:xfrm rot="-292">
            <a:off x="1019150" y="1392415"/>
            <a:ext cx="7060500" cy="25953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Not using direct mail also decreases the cost per customer, but using the top 3 channels shows to be cheaper than using all the channels, </a:t>
            </a:r>
            <a:r>
              <a:rPr lang="en" sz="1100">
                <a:solidFill>
                  <a:srgbClr val="000000"/>
                </a:solidFill>
                <a:latin typeface="Arial"/>
                <a:ea typeface="Arial"/>
                <a:cs typeface="Arial"/>
                <a:sym typeface="Arial"/>
              </a:rPr>
              <a:t>but </a:t>
            </a:r>
            <a:r>
              <a:rPr lang="en" sz="1100">
                <a:solidFill>
                  <a:srgbClr val="000000"/>
                </a:solidFill>
                <a:latin typeface="Arial"/>
                <a:ea typeface="Arial"/>
                <a:cs typeface="Arial"/>
                <a:sym typeface="Arial"/>
              </a:rPr>
              <a:t>it reaches a very limited number of prospect.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Decrease in the number of customers in all the channels, comparatively to all customers segment.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Using Take One and FSI in this segment shows a very low effective rate, because affluent customers have higher expectations for the quality and relevance of promotional material they receive. We also see that the cost per customer using those channels doubles comparatively to all customers segment.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28"/>
          <p:cNvSpPr txBox="1"/>
          <p:nvPr>
            <p:ph type="title"/>
          </p:nvPr>
        </p:nvSpPr>
        <p:spPr>
          <a:xfrm>
            <a:off x="967100" y="617700"/>
            <a:ext cx="7164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Customer Economics </a:t>
            </a:r>
            <a:endParaRPr sz="2300"/>
          </a:p>
        </p:txBody>
      </p:sp>
      <p:grpSp>
        <p:nvGrpSpPr>
          <p:cNvPr id="2046" name="Google Shape;2046;p28"/>
          <p:cNvGrpSpPr/>
          <p:nvPr/>
        </p:nvGrpSpPr>
        <p:grpSpPr>
          <a:xfrm rot="-2700000">
            <a:off x="229233" y="4031318"/>
            <a:ext cx="986291" cy="986316"/>
            <a:chOff x="3125050" y="1151500"/>
            <a:chExt cx="986300" cy="986325"/>
          </a:xfrm>
        </p:grpSpPr>
        <p:sp>
          <p:nvSpPr>
            <p:cNvPr id="2047" name="Google Shape;2047;p28"/>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8"/>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8"/>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0" name="Google Shape;2050;p28"/>
          <p:cNvGrpSpPr/>
          <p:nvPr/>
        </p:nvGrpSpPr>
        <p:grpSpPr>
          <a:xfrm rot="-2700000">
            <a:off x="697608" y="4510693"/>
            <a:ext cx="986291" cy="986316"/>
            <a:chOff x="3125050" y="1151500"/>
            <a:chExt cx="986300" cy="986325"/>
          </a:xfrm>
        </p:grpSpPr>
        <p:sp>
          <p:nvSpPr>
            <p:cNvPr id="2051" name="Google Shape;2051;p28"/>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8"/>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8"/>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54" name="Google Shape;2054;p28"/>
          <p:cNvCxnSpPr>
            <a:stCxn id="2055"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056" name="Google Shape;2056;p28"/>
          <p:cNvGrpSpPr/>
          <p:nvPr/>
        </p:nvGrpSpPr>
        <p:grpSpPr>
          <a:xfrm rot="-2700000">
            <a:off x="4906008" y="-416857"/>
            <a:ext cx="986291" cy="986316"/>
            <a:chOff x="3125050" y="1151500"/>
            <a:chExt cx="986300" cy="986325"/>
          </a:xfrm>
        </p:grpSpPr>
        <p:sp>
          <p:nvSpPr>
            <p:cNvPr id="2057" name="Google Shape;2057;p28"/>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8"/>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8"/>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60" name="Google Shape;2060;p28"/>
          <p:cNvGraphicFramePr/>
          <p:nvPr/>
        </p:nvGraphicFramePr>
        <p:xfrm>
          <a:off x="1525775" y="1437500"/>
          <a:ext cx="3000000" cy="3000000"/>
        </p:xfrm>
        <a:graphic>
          <a:graphicData uri="http://schemas.openxmlformats.org/drawingml/2006/table">
            <a:tbl>
              <a:tblPr>
                <a:noFill/>
                <a:tableStyleId>{95197C72-8F5C-4AD9-AB75-14C780A437F6}</a:tableStyleId>
              </a:tblPr>
              <a:tblGrid>
                <a:gridCol w="818750"/>
                <a:gridCol w="818750"/>
                <a:gridCol w="818750"/>
                <a:gridCol w="818750"/>
                <a:gridCol w="818750"/>
                <a:gridCol w="818750"/>
                <a:gridCol w="818750"/>
              </a:tblGrid>
              <a:tr h="266700">
                <a:tc gridSpan="4">
                  <a:txBody>
                    <a:bodyPr/>
                    <a:lstStyle/>
                    <a:p>
                      <a:pPr indent="0" lvl="0" marL="0" rtl="0" algn="ctr">
                        <a:spcBef>
                          <a:spcPts val="0"/>
                        </a:spcBef>
                        <a:spcAft>
                          <a:spcPts val="0"/>
                        </a:spcAft>
                        <a:buNone/>
                      </a:pPr>
                      <a:r>
                        <a:rPr b="1" lang="en" sz="1100"/>
                        <a:t>Romanian Market</a:t>
                      </a:r>
                      <a:endParaRPr b="1" sz="1100"/>
                    </a:p>
                  </a:txBody>
                  <a:tcPr marT="63500" marB="63500" marR="63500" marL="63500" anchor="ctr"/>
                </a:tc>
                <a:tc hMerge="1"/>
                <a:tc hMerge="1"/>
                <a:tc hMerge="1"/>
                <a:tc gridSpan="3">
                  <a:txBody>
                    <a:bodyPr/>
                    <a:lstStyle/>
                    <a:p>
                      <a:pPr indent="0" lvl="0" marL="0" rtl="0" algn="ctr">
                        <a:spcBef>
                          <a:spcPts val="0"/>
                        </a:spcBef>
                        <a:spcAft>
                          <a:spcPts val="0"/>
                        </a:spcAft>
                        <a:buNone/>
                      </a:pPr>
                      <a:r>
                        <a:rPr b="1" lang="en" sz="1100"/>
                        <a:t>Revenue p/ card holder</a:t>
                      </a:r>
                      <a:endParaRPr b="1" sz="1100"/>
                    </a:p>
                  </a:txBody>
                  <a:tcPr marT="63500" marB="63500" marR="63500" marL="63500" anchor="ctr"/>
                </a:tc>
                <a:tc hMerge="1"/>
                <a:tc hMerge="1"/>
              </a:tr>
              <a:tr h="12700">
                <a:tc>
                  <a:txBody>
                    <a:bodyPr/>
                    <a:lstStyle/>
                    <a:p>
                      <a:pPr indent="0" lvl="0" marL="0" rtl="0" algn="ctr">
                        <a:spcBef>
                          <a:spcPts val="0"/>
                        </a:spcBef>
                        <a:spcAft>
                          <a:spcPts val="0"/>
                        </a:spcAft>
                        <a:buNone/>
                      </a:pPr>
                      <a:r>
                        <a:rPr b="1" lang="en" sz="1100">
                          <a:solidFill>
                            <a:schemeClr val="dk1"/>
                          </a:solidFill>
                        </a:rPr>
                        <a:t>Segment</a:t>
                      </a:r>
                      <a:endParaRPr b="1" sz="1100">
                        <a:solidFill>
                          <a:schemeClr val="dk1"/>
                        </a:solidFill>
                      </a:endParaRPr>
                    </a:p>
                  </a:txBody>
                  <a:tcPr marT="63500" marB="63500" marR="63500" marL="63500" anchor="ctr"/>
                </a:tc>
                <a:tc>
                  <a:txBody>
                    <a:bodyPr/>
                    <a:lstStyle/>
                    <a:p>
                      <a:pPr indent="0" lvl="0" marL="0" rtl="0" algn="ctr">
                        <a:spcBef>
                          <a:spcPts val="0"/>
                        </a:spcBef>
                        <a:spcAft>
                          <a:spcPts val="0"/>
                        </a:spcAft>
                        <a:buNone/>
                      </a:pPr>
                      <a:r>
                        <a:rPr b="1" lang="en" sz="1100">
                          <a:solidFill>
                            <a:schemeClr val="dk1"/>
                          </a:solidFill>
                        </a:rPr>
                        <a:t>Annual income (€)</a:t>
                      </a:r>
                      <a:endParaRPr b="1" sz="1100">
                        <a:solidFill>
                          <a:schemeClr val="dk1"/>
                        </a:solidFill>
                      </a:endParaRPr>
                    </a:p>
                  </a:txBody>
                  <a:tcPr marT="63500" marB="63500" marR="63500" marL="63500" anchor="ctr"/>
                </a:tc>
                <a:tc>
                  <a:txBody>
                    <a:bodyPr/>
                    <a:lstStyle/>
                    <a:p>
                      <a:pPr indent="0" lvl="0" marL="0" rtl="0" algn="ctr">
                        <a:spcBef>
                          <a:spcPts val="0"/>
                        </a:spcBef>
                        <a:spcAft>
                          <a:spcPts val="0"/>
                        </a:spcAft>
                        <a:buNone/>
                      </a:pPr>
                      <a:r>
                        <a:rPr b="1" lang="en" sz="1100">
                          <a:solidFill>
                            <a:schemeClr val="dk1"/>
                          </a:solidFill>
                        </a:rPr>
                        <a:t>% potential cardholders</a:t>
                      </a:r>
                      <a:endParaRPr b="1" sz="1100">
                        <a:solidFill>
                          <a:schemeClr val="dk1"/>
                        </a:solidFill>
                      </a:endParaRPr>
                    </a:p>
                  </a:txBody>
                  <a:tcPr marT="63500" marB="63500" marR="63500" marL="63500" anchor="ctr"/>
                </a:tc>
                <a:tc>
                  <a:txBody>
                    <a:bodyPr/>
                    <a:lstStyle/>
                    <a:p>
                      <a:pPr indent="0" lvl="0" marL="0" rtl="0" algn="ctr">
                        <a:spcBef>
                          <a:spcPts val="0"/>
                        </a:spcBef>
                        <a:spcAft>
                          <a:spcPts val="0"/>
                        </a:spcAft>
                        <a:buNone/>
                      </a:pPr>
                      <a:r>
                        <a:rPr b="1" lang="en" sz="1100">
                          <a:solidFill>
                            <a:schemeClr val="dk1"/>
                          </a:solidFill>
                        </a:rPr>
                        <a:t>Potential cardholders</a:t>
                      </a:r>
                      <a:endParaRPr b="1" sz="1100">
                        <a:solidFill>
                          <a:schemeClr val="dk1"/>
                        </a:solidFill>
                      </a:endParaRPr>
                    </a:p>
                  </a:txBody>
                  <a:tcPr marT="63500" marB="63500" marR="63500" marL="63500" anchor="ctr"/>
                </a:tc>
                <a:tc>
                  <a:txBody>
                    <a:bodyPr/>
                    <a:lstStyle/>
                    <a:p>
                      <a:pPr indent="0" lvl="0" marL="0" rtl="0" algn="ctr">
                        <a:spcBef>
                          <a:spcPts val="0"/>
                        </a:spcBef>
                        <a:spcAft>
                          <a:spcPts val="0"/>
                        </a:spcAft>
                        <a:buNone/>
                      </a:pPr>
                      <a:r>
                        <a:rPr b="1" lang="en" sz="1100">
                          <a:solidFill>
                            <a:schemeClr val="dk1"/>
                          </a:solidFill>
                        </a:rPr>
                        <a:t>Interest revenue (€)</a:t>
                      </a:r>
                      <a:endParaRPr b="1" sz="1100">
                        <a:solidFill>
                          <a:schemeClr val="dk1"/>
                        </a:solidFill>
                      </a:endParaRPr>
                    </a:p>
                  </a:txBody>
                  <a:tcPr marT="63500" marB="63500" marR="63500" marL="63500" anchor="ctr"/>
                </a:tc>
                <a:tc>
                  <a:txBody>
                    <a:bodyPr/>
                    <a:lstStyle/>
                    <a:p>
                      <a:pPr indent="0" lvl="0" marL="0" rtl="0" algn="ctr">
                        <a:spcBef>
                          <a:spcPts val="0"/>
                        </a:spcBef>
                        <a:spcAft>
                          <a:spcPts val="0"/>
                        </a:spcAft>
                        <a:buNone/>
                      </a:pPr>
                      <a:r>
                        <a:rPr b="1" lang="en" sz="1100">
                          <a:solidFill>
                            <a:schemeClr val="dk1"/>
                          </a:solidFill>
                        </a:rPr>
                        <a:t>Other revenue (€)</a:t>
                      </a:r>
                      <a:endParaRPr b="1" sz="1100">
                        <a:solidFill>
                          <a:schemeClr val="dk1"/>
                        </a:solidFill>
                      </a:endParaRPr>
                    </a:p>
                  </a:txBody>
                  <a:tcPr marT="63500" marB="63500" marR="63500" marL="63500" anchor="ctr"/>
                </a:tc>
                <a:tc>
                  <a:txBody>
                    <a:bodyPr/>
                    <a:lstStyle/>
                    <a:p>
                      <a:pPr indent="0" lvl="0" marL="0" rtl="0" algn="ctr">
                        <a:spcBef>
                          <a:spcPts val="0"/>
                        </a:spcBef>
                        <a:spcAft>
                          <a:spcPts val="0"/>
                        </a:spcAft>
                        <a:buNone/>
                      </a:pPr>
                      <a:r>
                        <a:rPr b="1" lang="en" sz="1100">
                          <a:solidFill>
                            <a:schemeClr val="dk1"/>
                          </a:solidFill>
                        </a:rPr>
                        <a:t>Annual revenue (€)</a:t>
                      </a:r>
                      <a:endParaRPr b="1" sz="1100">
                        <a:solidFill>
                          <a:schemeClr val="dk1"/>
                        </a:solidFill>
                      </a:endParaRPr>
                    </a:p>
                  </a:txBody>
                  <a:tcPr marT="63500" marB="63500" marR="63500" marL="63500" anchor="ctr"/>
                </a:tc>
              </a:tr>
              <a:tr h="12700">
                <a:tc>
                  <a:txBody>
                    <a:bodyPr/>
                    <a:lstStyle/>
                    <a:p>
                      <a:pPr indent="0" lvl="0" marL="0" rtl="0" algn="ctr">
                        <a:spcBef>
                          <a:spcPts val="0"/>
                        </a:spcBef>
                        <a:spcAft>
                          <a:spcPts val="0"/>
                        </a:spcAft>
                        <a:buNone/>
                      </a:pPr>
                      <a:r>
                        <a:rPr b="1" lang="en" sz="1100"/>
                        <a:t>Middle class</a:t>
                      </a:r>
                      <a:endParaRPr b="1" sz="1100"/>
                    </a:p>
                  </a:txBody>
                  <a:tcPr marT="63500" marB="63500" marR="63500" marL="63500" anchor="ctr"/>
                </a:tc>
                <a:tc>
                  <a:txBody>
                    <a:bodyPr/>
                    <a:lstStyle/>
                    <a:p>
                      <a:pPr indent="0" lvl="0" marL="0" rtl="0" algn="ctr">
                        <a:spcBef>
                          <a:spcPts val="0"/>
                        </a:spcBef>
                        <a:spcAft>
                          <a:spcPts val="0"/>
                        </a:spcAft>
                        <a:buNone/>
                      </a:pPr>
                      <a:r>
                        <a:rPr lang="en" sz="1100"/>
                        <a:t>3000-4500 </a:t>
                      </a:r>
                      <a:endParaRPr sz="1100"/>
                    </a:p>
                  </a:txBody>
                  <a:tcPr marT="63500" marB="63500" marR="63500" marL="63500" anchor="ctr"/>
                </a:tc>
                <a:tc>
                  <a:txBody>
                    <a:bodyPr/>
                    <a:lstStyle/>
                    <a:p>
                      <a:pPr indent="0" lvl="0" marL="0" rtl="0" algn="ctr">
                        <a:spcBef>
                          <a:spcPts val="0"/>
                        </a:spcBef>
                        <a:spcAft>
                          <a:spcPts val="0"/>
                        </a:spcAft>
                        <a:buNone/>
                      </a:pPr>
                      <a:r>
                        <a:rPr lang="en" sz="1100"/>
                        <a:t>18,20%</a:t>
                      </a:r>
                      <a:endParaRPr sz="1100"/>
                    </a:p>
                  </a:txBody>
                  <a:tcPr marT="63500" marB="63500" marR="63500" marL="63500" anchor="ctr"/>
                </a:tc>
                <a:tc>
                  <a:txBody>
                    <a:bodyPr/>
                    <a:lstStyle/>
                    <a:p>
                      <a:pPr indent="0" lvl="0" marL="0" rtl="0" algn="ctr">
                        <a:spcBef>
                          <a:spcPts val="0"/>
                        </a:spcBef>
                        <a:spcAft>
                          <a:spcPts val="0"/>
                        </a:spcAft>
                        <a:buNone/>
                      </a:pPr>
                      <a:r>
                        <a:rPr lang="en" sz="1100"/>
                        <a:t> 3 385 200</a:t>
                      </a:r>
                      <a:endParaRPr sz="1100"/>
                    </a:p>
                  </a:txBody>
                  <a:tcPr marT="63500" marB="63500" marR="63500" marL="63500" anchor="ctr"/>
                </a:tc>
                <a:tc>
                  <a:txBody>
                    <a:bodyPr/>
                    <a:lstStyle/>
                    <a:p>
                      <a:pPr indent="0" lvl="0" marL="0" rtl="0" algn="ctr">
                        <a:spcBef>
                          <a:spcPts val="0"/>
                        </a:spcBef>
                        <a:spcAft>
                          <a:spcPts val="0"/>
                        </a:spcAft>
                        <a:buNone/>
                      </a:pPr>
                      <a:r>
                        <a:rPr lang="en" sz="1100"/>
                        <a:t> 37,13</a:t>
                      </a:r>
                      <a:endParaRPr sz="1100"/>
                    </a:p>
                  </a:txBody>
                  <a:tcPr marT="63500" marB="63500" marR="63500" marL="63500" anchor="ctr"/>
                </a:tc>
                <a:tc>
                  <a:txBody>
                    <a:bodyPr/>
                    <a:lstStyle/>
                    <a:p>
                      <a:pPr indent="0" lvl="0" marL="0" rtl="0" algn="ctr">
                        <a:spcBef>
                          <a:spcPts val="0"/>
                        </a:spcBef>
                        <a:spcAft>
                          <a:spcPts val="0"/>
                        </a:spcAft>
                        <a:buNone/>
                      </a:pPr>
                      <a:r>
                        <a:rPr lang="en" sz="1100"/>
                        <a:t> 23,50</a:t>
                      </a:r>
                      <a:endParaRPr sz="1100"/>
                    </a:p>
                  </a:txBody>
                  <a:tcPr marT="63500" marB="63500" marR="63500" marL="63500" anchor="ctr"/>
                </a:tc>
                <a:tc>
                  <a:txBody>
                    <a:bodyPr/>
                    <a:lstStyle/>
                    <a:p>
                      <a:pPr indent="0" lvl="0" marL="0" rtl="0" algn="ctr">
                        <a:spcBef>
                          <a:spcPts val="0"/>
                        </a:spcBef>
                        <a:spcAft>
                          <a:spcPts val="0"/>
                        </a:spcAft>
                        <a:buNone/>
                      </a:pPr>
                      <a:r>
                        <a:rPr lang="en" sz="1100"/>
                        <a:t> 60,63</a:t>
                      </a:r>
                      <a:endParaRPr sz="1100"/>
                    </a:p>
                  </a:txBody>
                  <a:tcPr marT="63500" marB="63500" marR="63500" marL="63500" anchor="ctr"/>
                </a:tc>
              </a:tr>
              <a:tr h="12700">
                <a:tc>
                  <a:txBody>
                    <a:bodyPr/>
                    <a:lstStyle/>
                    <a:p>
                      <a:pPr indent="0" lvl="0" marL="0" rtl="0" algn="ctr">
                        <a:spcBef>
                          <a:spcPts val="0"/>
                        </a:spcBef>
                        <a:spcAft>
                          <a:spcPts val="0"/>
                        </a:spcAft>
                        <a:buNone/>
                      </a:pPr>
                      <a:r>
                        <a:rPr b="1" lang="en" sz="1100"/>
                        <a:t>Affluent</a:t>
                      </a:r>
                      <a:endParaRPr b="1" sz="1100"/>
                    </a:p>
                  </a:txBody>
                  <a:tcPr marT="63500" marB="63500" marR="63500" marL="63500" anchor="ctr"/>
                </a:tc>
                <a:tc>
                  <a:txBody>
                    <a:bodyPr/>
                    <a:lstStyle/>
                    <a:p>
                      <a:pPr indent="0" lvl="0" marL="0" rtl="0" algn="ctr">
                        <a:spcBef>
                          <a:spcPts val="0"/>
                        </a:spcBef>
                        <a:spcAft>
                          <a:spcPts val="0"/>
                        </a:spcAft>
                        <a:buNone/>
                      </a:pPr>
                      <a:r>
                        <a:rPr lang="en" sz="1100"/>
                        <a:t>4500-6000</a:t>
                      </a:r>
                      <a:endParaRPr sz="1100"/>
                    </a:p>
                  </a:txBody>
                  <a:tcPr marT="63500" marB="63500" marR="63500" marL="63500" anchor="ctr"/>
                </a:tc>
                <a:tc>
                  <a:txBody>
                    <a:bodyPr/>
                    <a:lstStyle/>
                    <a:p>
                      <a:pPr indent="0" lvl="0" marL="0" rtl="0" algn="ctr">
                        <a:spcBef>
                          <a:spcPts val="0"/>
                        </a:spcBef>
                        <a:spcAft>
                          <a:spcPts val="0"/>
                        </a:spcAft>
                        <a:buNone/>
                      </a:pPr>
                      <a:r>
                        <a:rPr lang="en" sz="1100"/>
                        <a:t>15,00%</a:t>
                      </a:r>
                      <a:endParaRPr sz="1100"/>
                    </a:p>
                  </a:txBody>
                  <a:tcPr marT="63500" marB="63500" marR="63500" marL="63500" anchor="ctr"/>
                </a:tc>
                <a:tc>
                  <a:txBody>
                    <a:bodyPr/>
                    <a:lstStyle/>
                    <a:p>
                      <a:pPr indent="0" lvl="0" marL="0" rtl="0" algn="ctr">
                        <a:spcBef>
                          <a:spcPts val="0"/>
                        </a:spcBef>
                        <a:spcAft>
                          <a:spcPts val="0"/>
                        </a:spcAft>
                        <a:buNone/>
                      </a:pPr>
                      <a:r>
                        <a:rPr lang="en" sz="1100"/>
                        <a:t> 2 790 000</a:t>
                      </a:r>
                      <a:endParaRPr sz="1100"/>
                    </a:p>
                  </a:txBody>
                  <a:tcPr marT="63500" marB="63500" marR="63500" marL="63500" anchor="ctr"/>
                </a:tc>
                <a:tc>
                  <a:txBody>
                    <a:bodyPr/>
                    <a:lstStyle/>
                    <a:p>
                      <a:pPr indent="0" lvl="0" marL="0" rtl="0" algn="ctr">
                        <a:spcBef>
                          <a:spcPts val="0"/>
                        </a:spcBef>
                        <a:spcAft>
                          <a:spcPts val="0"/>
                        </a:spcAft>
                        <a:buNone/>
                      </a:pPr>
                      <a:r>
                        <a:rPr lang="en" sz="1100"/>
                        <a:t> 86,63</a:t>
                      </a:r>
                      <a:endParaRPr sz="1100"/>
                    </a:p>
                  </a:txBody>
                  <a:tcPr marT="63500" marB="63500" marR="63500" marL="63500" anchor="ctr"/>
                </a:tc>
                <a:tc>
                  <a:txBody>
                    <a:bodyPr/>
                    <a:lstStyle/>
                    <a:p>
                      <a:pPr indent="0" lvl="0" marL="0" rtl="0" algn="ctr">
                        <a:spcBef>
                          <a:spcPts val="0"/>
                        </a:spcBef>
                        <a:spcAft>
                          <a:spcPts val="0"/>
                        </a:spcAft>
                        <a:buNone/>
                      </a:pPr>
                      <a:r>
                        <a:rPr lang="en" sz="1100"/>
                        <a:t> 36,75</a:t>
                      </a:r>
                      <a:endParaRPr sz="1100"/>
                    </a:p>
                  </a:txBody>
                  <a:tcPr marT="63500" marB="63500" marR="63500" marL="63500" anchor="ctr"/>
                </a:tc>
                <a:tc>
                  <a:txBody>
                    <a:bodyPr/>
                    <a:lstStyle/>
                    <a:p>
                      <a:pPr indent="0" lvl="0" marL="0" rtl="0" algn="ctr">
                        <a:spcBef>
                          <a:spcPts val="0"/>
                        </a:spcBef>
                        <a:spcAft>
                          <a:spcPts val="0"/>
                        </a:spcAft>
                        <a:buNone/>
                      </a:pPr>
                      <a:r>
                        <a:rPr lang="en" sz="1100"/>
                        <a:t> 123,38</a:t>
                      </a:r>
                      <a:endParaRPr sz="1100"/>
                    </a:p>
                  </a:txBody>
                  <a:tcPr marT="63500" marB="63500" marR="63500" marL="63500" anchor="ctr"/>
                </a:tc>
              </a:tr>
              <a:tr h="12700">
                <a:tc>
                  <a:txBody>
                    <a:bodyPr/>
                    <a:lstStyle/>
                    <a:p>
                      <a:pPr indent="0" lvl="0" marL="0" rtl="0" algn="ctr">
                        <a:spcBef>
                          <a:spcPts val="0"/>
                        </a:spcBef>
                        <a:spcAft>
                          <a:spcPts val="0"/>
                        </a:spcAft>
                        <a:buNone/>
                      </a:pPr>
                      <a:r>
                        <a:rPr b="1" lang="en" sz="1100"/>
                        <a:t>Most affluent</a:t>
                      </a:r>
                      <a:endParaRPr b="1" sz="1100"/>
                    </a:p>
                  </a:txBody>
                  <a:tcPr marT="63500" marB="63500" marR="63500" marL="63500" anchor="ctr"/>
                </a:tc>
                <a:tc>
                  <a:txBody>
                    <a:bodyPr/>
                    <a:lstStyle/>
                    <a:p>
                      <a:pPr indent="0" lvl="0" marL="0" rtl="0" algn="ctr">
                        <a:spcBef>
                          <a:spcPts val="0"/>
                        </a:spcBef>
                        <a:spcAft>
                          <a:spcPts val="0"/>
                        </a:spcAft>
                        <a:buNone/>
                      </a:pPr>
                      <a:r>
                        <a:rPr lang="en" sz="1100"/>
                        <a:t>6000+</a:t>
                      </a:r>
                      <a:endParaRPr sz="1100"/>
                    </a:p>
                  </a:txBody>
                  <a:tcPr marT="63500" marB="63500" marR="63500" marL="63500" anchor="ctr"/>
                </a:tc>
                <a:tc>
                  <a:txBody>
                    <a:bodyPr/>
                    <a:lstStyle/>
                    <a:p>
                      <a:pPr indent="0" lvl="0" marL="0" rtl="0" algn="ctr">
                        <a:spcBef>
                          <a:spcPts val="0"/>
                        </a:spcBef>
                        <a:spcAft>
                          <a:spcPts val="0"/>
                        </a:spcAft>
                        <a:buNone/>
                      </a:pPr>
                      <a:r>
                        <a:rPr lang="en" sz="1100"/>
                        <a:t>12,90%</a:t>
                      </a:r>
                      <a:endParaRPr sz="1100"/>
                    </a:p>
                  </a:txBody>
                  <a:tcPr marT="63500" marB="63500" marR="63500" marL="63500" anchor="ctr"/>
                </a:tc>
                <a:tc>
                  <a:txBody>
                    <a:bodyPr/>
                    <a:lstStyle/>
                    <a:p>
                      <a:pPr indent="0" lvl="0" marL="0" rtl="0" algn="ctr">
                        <a:spcBef>
                          <a:spcPts val="0"/>
                        </a:spcBef>
                        <a:spcAft>
                          <a:spcPts val="0"/>
                        </a:spcAft>
                        <a:buNone/>
                      </a:pPr>
                      <a:r>
                        <a:rPr lang="en" sz="1100"/>
                        <a:t> 2 399 400</a:t>
                      </a:r>
                      <a:endParaRPr sz="1100"/>
                    </a:p>
                  </a:txBody>
                  <a:tcPr marT="63500" marB="63500" marR="63500" marL="63500" anchor="ctr"/>
                </a:tc>
                <a:tc>
                  <a:txBody>
                    <a:bodyPr/>
                    <a:lstStyle/>
                    <a:p>
                      <a:pPr indent="0" lvl="0" marL="0" rtl="0" algn="ctr">
                        <a:spcBef>
                          <a:spcPts val="0"/>
                        </a:spcBef>
                        <a:spcAft>
                          <a:spcPts val="0"/>
                        </a:spcAft>
                        <a:buNone/>
                      </a:pPr>
                      <a:r>
                        <a:rPr lang="en" sz="1100"/>
                        <a:t> 148,50</a:t>
                      </a:r>
                      <a:endParaRPr sz="1100"/>
                    </a:p>
                  </a:txBody>
                  <a:tcPr marT="63500" marB="63500" marR="63500" marL="63500" anchor="ctr"/>
                </a:tc>
                <a:tc>
                  <a:txBody>
                    <a:bodyPr/>
                    <a:lstStyle/>
                    <a:p>
                      <a:pPr indent="0" lvl="0" marL="0" rtl="0" algn="ctr">
                        <a:spcBef>
                          <a:spcPts val="0"/>
                        </a:spcBef>
                        <a:spcAft>
                          <a:spcPts val="0"/>
                        </a:spcAft>
                        <a:buNone/>
                      </a:pPr>
                      <a:r>
                        <a:rPr lang="en" sz="1100"/>
                        <a:t> 61,25</a:t>
                      </a:r>
                      <a:endParaRPr sz="1100"/>
                    </a:p>
                  </a:txBody>
                  <a:tcPr marT="63500" marB="63500" marR="63500" marL="63500" anchor="ctr"/>
                </a:tc>
                <a:tc>
                  <a:txBody>
                    <a:bodyPr/>
                    <a:lstStyle/>
                    <a:p>
                      <a:pPr indent="0" lvl="0" marL="0" rtl="0" algn="ctr">
                        <a:spcBef>
                          <a:spcPts val="0"/>
                        </a:spcBef>
                        <a:spcAft>
                          <a:spcPts val="0"/>
                        </a:spcAft>
                        <a:buNone/>
                      </a:pPr>
                      <a:r>
                        <a:rPr lang="en" sz="1100"/>
                        <a:t> 209,75</a:t>
                      </a:r>
                      <a:endParaRPr sz="1100"/>
                    </a:p>
                  </a:txBody>
                  <a:tcPr marT="63500" marB="63500" marR="63500" marL="63500" anchor="ctr"/>
                </a:tc>
              </a:tr>
            </a:tbl>
          </a:graphicData>
        </a:graphic>
      </p:graphicFrame>
      <p:sp>
        <p:nvSpPr>
          <p:cNvPr id="2061" name="Google Shape;2061;p28"/>
          <p:cNvSpPr txBox="1"/>
          <p:nvPr/>
        </p:nvSpPr>
        <p:spPr>
          <a:xfrm>
            <a:off x="2741400" y="3886000"/>
            <a:ext cx="33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4. Economics of Different Customers</a:t>
            </a:r>
            <a:endParaRPr b="1" sz="1200">
              <a:latin typeface="Kumbh Sans"/>
              <a:ea typeface="Kumbh Sans"/>
              <a:cs typeface="Kumbh Sans"/>
              <a:sym typeface="Kumbh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29"/>
          <p:cNvSpPr txBox="1"/>
          <p:nvPr>
            <p:ph type="title"/>
          </p:nvPr>
        </p:nvSpPr>
        <p:spPr>
          <a:xfrm>
            <a:off x="967100" y="646825"/>
            <a:ext cx="7164600" cy="8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Break-even Number of Customers</a:t>
            </a:r>
            <a:endParaRPr sz="2300"/>
          </a:p>
        </p:txBody>
      </p:sp>
      <p:grpSp>
        <p:nvGrpSpPr>
          <p:cNvPr id="2067" name="Google Shape;2067;p29"/>
          <p:cNvGrpSpPr/>
          <p:nvPr/>
        </p:nvGrpSpPr>
        <p:grpSpPr>
          <a:xfrm rot="-2700000">
            <a:off x="229233" y="4031318"/>
            <a:ext cx="986291" cy="986316"/>
            <a:chOff x="3125050" y="1151500"/>
            <a:chExt cx="986300" cy="986325"/>
          </a:xfrm>
        </p:grpSpPr>
        <p:sp>
          <p:nvSpPr>
            <p:cNvPr id="2068" name="Google Shape;2068;p29"/>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9"/>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1" name="Google Shape;2071;p29"/>
          <p:cNvGrpSpPr/>
          <p:nvPr/>
        </p:nvGrpSpPr>
        <p:grpSpPr>
          <a:xfrm rot="-2700000">
            <a:off x="697608" y="4510693"/>
            <a:ext cx="986291" cy="986316"/>
            <a:chOff x="3125050" y="1151500"/>
            <a:chExt cx="986300" cy="986325"/>
          </a:xfrm>
        </p:grpSpPr>
        <p:sp>
          <p:nvSpPr>
            <p:cNvPr id="2072" name="Google Shape;2072;p29"/>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9"/>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9"/>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75" name="Google Shape;2075;p29"/>
          <p:cNvCxnSpPr>
            <a:stCxn id="2076" idx="0"/>
          </p:cNvCxnSpPr>
          <p:nvPr/>
        </p:nvCxnSpPr>
        <p:spPr>
          <a:xfrm rot="10800000">
            <a:off x="6583749" y="-3300"/>
            <a:ext cx="0" cy="843600"/>
          </a:xfrm>
          <a:prstGeom prst="straightConnector1">
            <a:avLst/>
          </a:prstGeom>
          <a:noFill/>
          <a:ln cap="flat" cmpd="sng" w="38100">
            <a:solidFill>
              <a:schemeClr val="dk2"/>
            </a:solidFill>
            <a:prstDash val="solid"/>
            <a:round/>
            <a:headEnd len="med" w="med" type="none"/>
            <a:tailEnd len="med" w="med" type="none"/>
          </a:ln>
        </p:spPr>
      </p:cxnSp>
      <p:grpSp>
        <p:nvGrpSpPr>
          <p:cNvPr id="2077" name="Google Shape;2077;p29"/>
          <p:cNvGrpSpPr/>
          <p:nvPr/>
        </p:nvGrpSpPr>
        <p:grpSpPr>
          <a:xfrm rot="-2700000">
            <a:off x="4906008" y="-416857"/>
            <a:ext cx="986291" cy="986316"/>
            <a:chOff x="3125050" y="1151500"/>
            <a:chExt cx="986300" cy="986325"/>
          </a:xfrm>
        </p:grpSpPr>
        <p:sp>
          <p:nvSpPr>
            <p:cNvPr id="2078" name="Google Shape;2078;p29"/>
            <p:cNvSpPr/>
            <p:nvPr/>
          </p:nvSpPr>
          <p:spPr>
            <a:xfrm>
              <a:off x="3871275" y="1151550"/>
              <a:ext cx="240075" cy="240100"/>
            </a:xfrm>
            <a:custGeom>
              <a:rect b="b" l="l" r="r" t="t"/>
              <a:pathLst>
                <a:path extrusionOk="0" h="9604" w="9603">
                  <a:moveTo>
                    <a:pt x="0" y="1"/>
                  </a:moveTo>
                  <a:lnTo>
                    <a:pt x="0" y="9603"/>
                  </a:lnTo>
                  <a:lnTo>
                    <a:pt x="9603" y="9603"/>
                  </a:lnTo>
                  <a:lnTo>
                    <a:pt x="9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9"/>
            <p:cNvSpPr/>
            <p:nvPr/>
          </p:nvSpPr>
          <p:spPr>
            <a:xfrm>
              <a:off x="3125075" y="1897750"/>
              <a:ext cx="240100" cy="240075"/>
            </a:xfrm>
            <a:custGeom>
              <a:rect b="b" l="l" r="r" t="t"/>
              <a:pathLst>
                <a:path extrusionOk="0" h="9603" w="9604">
                  <a:moveTo>
                    <a:pt x="0" y="0"/>
                  </a:moveTo>
                  <a:lnTo>
                    <a:pt x="0" y="9602"/>
                  </a:lnTo>
                  <a:lnTo>
                    <a:pt x="9603" y="9602"/>
                  </a:lnTo>
                  <a:lnTo>
                    <a:pt x="9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9"/>
            <p:cNvSpPr/>
            <p:nvPr/>
          </p:nvSpPr>
          <p:spPr>
            <a:xfrm>
              <a:off x="3125050" y="1151500"/>
              <a:ext cx="986275" cy="986300"/>
            </a:xfrm>
            <a:custGeom>
              <a:rect b="b" l="l" r="r" t="t"/>
              <a:pathLst>
                <a:path extrusionOk="0" h="39452" w="39451">
                  <a:moveTo>
                    <a:pt x="29849" y="1"/>
                  </a:moveTo>
                  <a:lnTo>
                    <a:pt x="0" y="29849"/>
                  </a:lnTo>
                  <a:lnTo>
                    <a:pt x="9602" y="39451"/>
                  </a:lnTo>
                  <a:lnTo>
                    <a:pt x="39451" y="9602"/>
                  </a:lnTo>
                  <a:lnTo>
                    <a:pt x="298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1" name="Google Shape;2081;p29"/>
          <p:cNvSpPr txBox="1"/>
          <p:nvPr>
            <p:ph idx="4294967295" type="title"/>
          </p:nvPr>
        </p:nvSpPr>
        <p:spPr>
          <a:xfrm rot="502">
            <a:off x="1466150" y="3398800"/>
            <a:ext cx="6166500" cy="3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BreakEven = (FixedCosts - FixedRevenue) / UnitaryRevenueMargin</a:t>
            </a:r>
            <a:endParaRPr sz="1200"/>
          </a:p>
        </p:txBody>
      </p:sp>
      <p:graphicFrame>
        <p:nvGraphicFramePr>
          <p:cNvPr id="2082" name="Google Shape;2082;p29"/>
          <p:cNvGraphicFramePr/>
          <p:nvPr/>
        </p:nvGraphicFramePr>
        <p:xfrm>
          <a:off x="929900" y="1679675"/>
          <a:ext cx="3000000" cy="3000000"/>
        </p:xfrm>
        <a:graphic>
          <a:graphicData uri="http://schemas.openxmlformats.org/drawingml/2006/table">
            <a:tbl>
              <a:tblPr>
                <a:noFill/>
                <a:tableStyleId>{E9D2FA86-301F-4FB3-A43D-8EEC169017A7}</a:tableStyleId>
              </a:tblPr>
              <a:tblGrid>
                <a:gridCol w="1809750"/>
                <a:gridCol w="1809750"/>
                <a:gridCol w="1809750"/>
                <a:gridCol w="1809750"/>
              </a:tblGrid>
              <a:tr h="381000">
                <a:tc>
                  <a:txBody>
                    <a:bodyPr/>
                    <a:lstStyle/>
                    <a:p>
                      <a:pPr indent="0" lvl="0" marL="0" rtl="0" algn="ctr">
                        <a:spcBef>
                          <a:spcPts val="0"/>
                        </a:spcBef>
                        <a:spcAft>
                          <a:spcPts val="0"/>
                        </a:spcAft>
                        <a:buNone/>
                      </a:pPr>
                      <a:r>
                        <a:rPr lang="en" sz="1100"/>
                        <a:t>Segment\Marketing</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All Channels</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No Direct Mail</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Top 3 Channels</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100"/>
                        <a:t>All Customers</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78 719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75 717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79 445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100"/>
                        <a:t>Only Affluent</a:t>
                      </a:r>
                      <a:endParaRPr b="1"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53 602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53 417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53 521 customers</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83" name="Google Shape;2083;p29"/>
          <p:cNvSpPr txBox="1"/>
          <p:nvPr/>
        </p:nvSpPr>
        <p:spPr>
          <a:xfrm>
            <a:off x="2796575" y="2898400"/>
            <a:ext cx="33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Kumbh Sans"/>
                <a:ea typeface="Kumbh Sans"/>
                <a:cs typeface="Kumbh Sans"/>
                <a:sym typeface="Kumbh Sans"/>
              </a:rPr>
              <a:t>Table 5. Break-even Number of Customers</a:t>
            </a:r>
            <a:endParaRPr b="1" sz="1200">
              <a:latin typeface="Kumbh Sans"/>
              <a:ea typeface="Kumbh Sans"/>
              <a:cs typeface="Kumbh Sans"/>
              <a:sym typeface="Kumbh Sans"/>
            </a:endParaRPr>
          </a:p>
        </p:txBody>
      </p:sp>
    </p:spTree>
  </p:cSld>
  <p:clrMapOvr>
    <a:masterClrMapping/>
  </p:clrMapOvr>
</p:sld>
</file>

<file path=ppt/theme/theme1.xml><?xml version="1.0" encoding="utf-8"?>
<a:theme xmlns:a="http://schemas.openxmlformats.org/drawingml/2006/main" xmlns:r="http://schemas.openxmlformats.org/officeDocument/2006/relationships" name="Payroll and Compliance Business Plan by Slidesgo">
  <a:themeElements>
    <a:clrScheme name="Simple Light">
      <a:dk1>
        <a:srgbClr val="FB5A41"/>
      </a:dk1>
      <a:lt1>
        <a:srgbClr val="E5EAEE"/>
      </a:lt1>
      <a:dk2>
        <a:srgbClr val="478AB5"/>
      </a:dk2>
      <a:lt2>
        <a:srgbClr val="FFFFFF"/>
      </a:lt2>
      <a:accent1>
        <a:srgbClr val="FFFFFF"/>
      </a:accent1>
      <a:accent2>
        <a:srgbClr val="FFFFFF"/>
      </a:accent2>
      <a:accent3>
        <a:srgbClr val="434343"/>
      </a:accent3>
      <a:accent4>
        <a:srgbClr val="FFFFFF"/>
      </a:accent4>
      <a:accent5>
        <a:srgbClr val="FFFFFF"/>
      </a:accent5>
      <a:accent6>
        <a:srgbClr val="FFFF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