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6"/>
  </p:notesMasterIdLst>
  <p:handoutMasterIdLst>
    <p:handoutMasterId r:id="rId17"/>
  </p:handoutMasterIdLst>
  <p:sldIdLst>
    <p:sldId id="401" r:id="rId5"/>
    <p:sldId id="415" r:id="rId6"/>
    <p:sldId id="433" r:id="rId7"/>
    <p:sldId id="420" r:id="rId8"/>
    <p:sldId id="428" r:id="rId9"/>
    <p:sldId id="421" r:id="rId10"/>
    <p:sldId id="429" r:id="rId11"/>
    <p:sldId id="430" r:id="rId12"/>
    <p:sldId id="434" r:id="rId13"/>
    <p:sldId id="432" r:id="rId14"/>
    <p:sldId id="419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4DC0F-CD03-4EF5-B978-77853A42A80D}" v="1340" dt="2022-12-12T03:04:01.784"/>
    <p1510:client id="{71BE1FE2-F30D-48DA-AA90-4C7DF6950434}" v="119" dt="2022-12-12T03:21:45.518"/>
    <p1510:client id="{9DEAE51A-2F27-47A5-85FD-D0261D1D7812}" v="991" dt="2022-11-13T17:40:36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59DD7-C160-46B3-8B8C-B892B1C6E3C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96680BE-7E70-4BD9-BA28-870585EBDA2A}">
      <dgm:prSet phldrT="[Texto]"/>
      <dgm:spPr/>
      <dgm:t>
        <a:bodyPr/>
        <a:lstStyle/>
        <a:p>
          <a:pPr rtl="0"/>
          <a:r>
            <a:rPr lang="pt-PT" dirty="0" err="1">
              <a:latin typeface="Century Gothic"/>
            </a:rPr>
            <a:t>Enhance</a:t>
          </a:r>
          <a:r>
            <a:rPr lang="pt-PT" dirty="0">
              <a:latin typeface="Century Gothic"/>
            </a:rPr>
            <a:t> UI</a:t>
          </a:r>
        </a:p>
      </dgm:t>
    </dgm:pt>
    <dgm:pt modelId="{62042B8D-C82B-4A1A-BBF4-CBFCA5F3C7C6}" type="parTrans" cxnId="{9838D6E6-B2AF-4279-B65C-AFF5302F8B3C}">
      <dgm:prSet/>
      <dgm:spPr/>
      <dgm:t>
        <a:bodyPr/>
        <a:lstStyle/>
        <a:p>
          <a:endParaRPr lang="pt-PT"/>
        </a:p>
      </dgm:t>
    </dgm:pt>
    <dgm:pt modelId="{354D85F1-A375-4C4B-AE3B-13FA55938145}" type="sibTrans" cxnId="{9838D6E6-B2AF-4279-B65C-AFF5302F8B3C}">
      <dgm:prSet/>
      <dgm:spPr/>
      <dgm:t>
        <a:bodyPr/>
        <a:lstStyle/>
        <a:p>
          <a:endParaRPr lang="pt-PT"/>
        </a:p>
      </dgm:t>
    </dgm:pt>
    <dgm:pt modelId="{597D3DE1-AE50-4297-BE27-DA42B3412B43}">
      <dgm:prSet phldrT="[Texto]" custT="1"/>
      <dgm:spPr/>
      <dgm:t>
        <a:bodyPr/>
        <a:lstStyle/>
        <a:p>
          <a:pPr rtl="0"/>
          <a:r>
            <a:rPr lang="pt-PT" sz="2000" dirty="0">
              <a:latin typeface="Century Gothic"/>
            </a:rPr>
            <a:t>Improve </a:t>
          </a:r>
          <a:r>
            <a:rPr lang="pt-PT" sz="2000" dirty="0" err="1">
              <a:latin typeface="Century Gothic"/>
            </a:rPr>
            <a:t>the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User</a:t>
          </a:r>
          <a:r>
            <a:rPr lang="pt-PT" sz="2000" dirty="0">
              <a:latin typeface="Century Gothic"/>
            </a:rPr>
            <a:t> Interface </a:t>
          </a:r>
          <a:r>
            <a:rPr lang="pt-PT" sz="2000" dirty="0" err="1">
              <a:latin typeface="Century Gothic"/>
            </a:rPr>
            <a:t>by</a:t>
          </a:r>
          <a:r>
            <a:rPr lang="pt-PT" sz="2000" dirty="0">
              <a:latin typeface="Century Gothic"/>
            </a:rPr>
            <a:t>, for </a:t>
          </a:r>
          <a:r>
            <a:rPr lang="pt-PT" sz="2000" dirty="0" err="1">
              <a:latin typeface="Century Gothic"/>
            </a:rPr>
            <a:t>example</a:t>
          </a:r>
          <a:r>
            <a:rPr lang="pt-PT" sz="2000" dirty="0">
              <a:latin typeface="Century Gothic"/>
            </a:rPr>
            <a:t>, </a:t>
          </a:r>
          <a:r>
            <a:rPr lang="pt-PT" sz="2000" dirty="0" err="1">
              <a:latin typeface="Century Gothic"/>
            </a:rPr>
            <a:t>integrating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faceted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search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and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spell-checking</a:t>
          </a:r>
          <a:r>
            <a:rPr lang="pt-PT" sz="2000" dirty="0">
              <a:latin typeface="Century Gothic"/>
            </a:rPr>
            <a:t>.</a:t>
          </a:r>
        </a:p>
      </dgm:t>
    </dgm:pt>
    <dgm:pt modelId="{6BBA424A-20D4-41C6-8F23-5D50158E869C}" type="parTrans" cxnId="{9CAE3C41-80EC-4FD7-8933-7FD4BD3BE4F7}">
      <dgm:prSet/>
      <dgm:spPr/>
      <dgm:t>
        <a:bodyPr/>
        <a:lstStyle/>
        <a:p>
          <a:endParaRPr lang="pt-PT"/>
        </a:p>
      </dgm:t>
    </dgm:pt>
    <dgm:pt modelId="{6D8DB8C0-9B00-4C45-85E0-9518F2D0C07D}" type="sibTrans" cxnId="{9CAE3C41-80EC-4FD7-8933-7FD4BD3BE4F7}">
      <dgm:prSet/>
      <dgm:spPr/>
      <dgm:t>
        <a:bodyPr/>
        <a:lstStyle/>
        <a:p>
          <a:endParaRPr lang="pt-PT"/>
        </a:p>
      </dgm:t>
    </dgm:pt>
    <dgm:pt modelId="{984E2D6C-9566-4722-9F07-9118B9DB2BE6}">
      <dgm:prSet phldrT="[Texto]" phldr="0"/>
      <dgm:spPr/>
      <dgm:t>
        <a:bodyPr/>
        <a:lstStyle/>
        <a:p>
          <a:pPr rtl="0"/>
          <a:r>
            <a:rPr lang="pt-PT" b="0" dirty="0">
              <a:latin typeface="Century Gothic"/>
            </a:rPr>
            <a:t>Improve Information Retrieval</a:t>
          </a:r>
        </a:p>
      </dgm:t>
    </dgm:pt>
    <dgm:pt modelId="{A887583B-114B-4BB4-B84A-642BB8A635AB}" type="parTrans" cxnId="{5AB1B413-7421-457A-960E-D0D19CA9F5B0}">
      <dgm:prSet/>
      <dgm:spPr/>
      <dgm:t>
        <a:bodyPr/>
        <a:lstStyle/>
        <a:p>
          <a:endParaRPr lang="pt-PT"/>
        </a:p>
      </dgm:t>
    </dgm:pt>
    <dgm:pt modelId="{2ECA033A-53CA-40BD-B540-18356D6E91DD}" type="sibTrans" cxnId="{5AB1B413-7421-457A-960E-D0D19CA9F5B0}">
      <dgm:prSet/>
      <dgm:spPr/>
      <dgm:t>
        <a:bodyPr/>
        <a:lstStyle/>
        <a:p>
          <a:endParaRPr lang="pt-PT"/>
        </a:p>
      </dgm:t>
    </dgm:pt>
    <dgm:pt modelId="{FB963340-0067-47E9-8607-F0D8462EBA9F}">
      <dgm:prSet phldrT="[Texto]" custT="1"/>
      <dgm:spPr/>
      <dgm:t>
        <a:bodyPr/>
        <a:lstStyle/>
        <a:p>
          <a:pPr rtl="0"/>
          <a:r>
            <a:rPr lang="en-US" sz="2000" b="0" i="0" dirty="0">
              <a:latin typeface="Century Gothic"/>
            </a:rPr>
            <a:t>Improve</a:t>
          </a:r>
          <a:r>
            <a:rPr lang="en-US" sz="2000" dirty="0">
              <a:latin typeface="Century Gothic"/>
            </a:rPr>
            <a:t> the system even more by means of machine</a:t>
          </a:r>
          <a:br>
            <a:rPr lang="en-US" sz="2000" dirty="0">
              <a:latin typeface="Century Gothic"/>
            </a:rPr>
          </a:br>
          <a:r>
            <a:rPr lang="en-US" sz="2000" dirty="0">
              <a:latin typeface="Century Gothic"/>
            </a:rPr>
            <a:t>learning models that train with data from active users</a:t>
          </a:r>
          <a:endParaRPr lang="pt-PT" sz="2000" dirty="0">
            <a:latin typeface="Century Gothic"/>
          </a:endParaRPr>
        </a:p>
      </dgm:t>
    </dgm:pt>
    <dgm:pt modelId="{4134A440-4092-49CC-B8E7-B139798F6716}" type="parTrans" cxnId="{0FD3D65B-6197-4C92-94E4-2B7266340DCE}">
      <dgm:prSet/>
      <dgm:spPr/>
      <dgm:t>
        <a:bodyPr/>
        <a:lstStyle/>
        <a:p>
          <a:endParaRPr lang="pt-PT"/>
        </a:p>
      </dgm:t>
    </dgm:pt>
    <dgm:pt modelId="{4B61398A-F36D-4E5C-A360-38F6E4E0A648}" type="sibTrans" cxnId="{0FD3D65B-6197-4C92-94E4-2B7266340DCE}">
      <dgm:prSet/>
      <dgm:spPr/>
      <dgm:t>
        <a:bodyPr/>
        <a:lstStyle/>
        <a:p>
          <a:endParaRPr lang="pt-PT"/>
        </a:p>
      </dgm:t>
    </dgm:pt>
    <dgm:pt modelId="{93BAE87C-B50B-4B37-AABD-308C07A8154B}">
      <dgm:prSet phldrT="[Texto]" phldr="0"/>
      <dgm:spPr/>
      <dgm:t>
        <a:bodyPr/>
        <a:lstStyle/>
        <a:p>
          <a:pPr rtl="0"/>
          <a:r>
            <a:rPr lang="pt-PT" dirty="0" err="1">
              <a:latin typeface="Century Gothic"/>
            </a:rPr>
            <a:t>Create</a:t>
          </a:r>
          <a:r>
            <a:rPr lang="pt-PT" dirty="0">
              <a:latin typeface="Century Gothic"/>
            </a:rPr>
            <a:t> </a:t>
          </a:r>
          <a:r>
            <a:rPr lang="pt-PT" dirty="0" err="1">
              <a:latin typeface="Century Gothic"/>
            </a:rPr>
            <a:t>User</a:t>
          </a:r>
          <a:r>
            <a:rPr lang="pt-PT" dirty="0">
              <a:latin typeface="Century Gothic"/>
            </a:rPr>
            <a:t> </a:t>
          </a:r>
          <a:r>
            <a:rPr lang="pt-PT" dirty="0" err="1">
              <a:latin typeface="Century Gothic"/>
            </a:rPr>
            <a:t>Accounts</a:t>
          </a:r>
          <a:endParaRPr lang="pt-PT" dirty="0">
            <a:latin typeface="Century Gothic"/>
          </a:endParaRPr>
        </a:p>
      </dgm:t>
    </dgm:pt>
    <dgm:pt modelId="{448D0408-C845-430A-B9DB-DE3236C04C88}" type="parTrans" cxnId="{CAA35884-F30A-4F80-B8EC-DDE23877171F}">
      <dgm:prSet/>
      <dgm:spPr/>
      <dgm:t>
        <a:bodyPr/>
        <a:lstStyle/>
        <a:p>
          <a:endParaRPr lang="pt-PT"/>
        </a:p>
      </dgm:t>
    </dgm:pt>
    <dgm:pt modelId="{8DEECCB1-64EC-466E-B68A-A90A8EB79B06}" type="sibTrans" cxnId="{CAA35884-F30A-4F80-B8EC-DDE23877171F}">
      <dgm:prSet/>
      <dgm:spPr/>
      <dgm:t>
        <a:bodyPr/>
        <a:lstStyle/>
        <a:p>
          <a:endParaRPr lang="pt-PT"/>
        </a:p>
      </dgm:t>
    </dgm:pt>
    <dgm:pt modelId="{565A0157-ABE5-4CE7-819F-ECC106752D2E}">
      <dgm:prSet phldrT="[Texto]" custT="1"/>
      <dgm:spPr/>
      <dgm:t>
        <a:bodyPr/>
        <a:lstStyle/>
        <a:p>
          <a:pPr rtl="0"/>
          <a:r>
            <a:rPr lang="pt-PT" sz="2000" dirty="0" err="1">
              <a:latin typeface="Century Gothic"/>
            </a:rPr>
            <a:t>Allow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users</a:t>
          </a:r>
          <a:r>
            <a:rPr lang="pt-PT" sz="2000" dirty="0">
              <a:latin typeface="Century Gothic"/>
            </a:rPr>
            <a:t> to </a:t>
          </a:r>
          <a:r>
            <a:rPr lang="pt-PT" sz="2000" dirty="0" err="1">
              <a:latin typeface="Century Gothic"/>
            </a:rPr>
            <a:t>save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their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favorite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reviews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and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have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personalized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search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results</a:t>
          </a:r>
          <a:r>
            <a:rPr lang="pt-PT" sz="2000" dirty="0">
              <a:latin typeface="Century Gothic"/>
            </a:rPr>
            <a:t>.</a:t>
          </a:r>
        </a:p>
      </dgm:t>
    </dgm:pt>
    <dgm:pt modelId="{DE2F43AE-9FC2-4033-BB5D-6D906B2DD25A}" type="parTrans" cxnId="{C216C875-378F-4F88-8C02-88498D43877C}">
      <dgm:prSet/>
      <dgm:spPr/>
      <dgm:t>
        <a:bodyPr/>
        <a:lstStyle/>
        <a:p>
          <a:endParaRPr lang="pt-PT"/>
        </a:p>
      </dgm:t>
    </dgm:pt>
    <dgm:pt modelId="{F48717A4-2DF1-48C5-9238-0F014E11B84E}" type="sibTrans" cxnId="{C216C875-378F-4F88-8C02-88498D43877C}">
      <dgm:prSet/>
      <dgm:spPr/>
      <dgm:t>
        <a:bodyPr/>
        <a:lstStyle/>
        <a:p>
          <a:endParaRPr lang="pt-PT"/>
        </a:p>
      </dgm:t>
    </dgm:pt>
    <dgm:pt modelId="{0DB7E867-F4AF-4D7F-B1D5-E32DCA3C4202}" type="pres">
      <dgm:prSet presAssocID="{43759DD7-C160-46B3-8B8C-B892B1C6E3C7}" presName="theList" presStyleCnt="0">
        <dgm:presLayoutVars>
          <dgm:dir/>
          <dgm:animLvl val="lvl"/>
          <dgm:resizeHandles val="exact"/>
        </dgm:presLayoutVars>
      </dgm:prSet>
      <dgm:spPr/>
    </dgm:pt>
    <dgm:pt modelId="{432B5B62-75B2-4A66-B541-22F60ED6EFAC}" type="pres">
      <dgm:prSet presAssocID="{796680BE-7E70-4BD9-BA28-870585EBDA2A}" presName="compNode" presStyleCnt="0"/>
      <dgm:spPr/>
    </dgm:pt>
    <dgm:pt modelId="{2794513D-14B4-4463-9D18-052E96CD8B19}" type="pres">
      <dgm:prSet presAssocID="{796680BE-7E70-4BD9-BA28-870585EBDA2A}" presName="aNode" presStyleLbl="bgShp" presStyleIdx="0" presStyleCnt="3"/>
      <dgm:spPr/>
    </dgm:pt>
    <dgm:pt modelId="{43A2F818-904A-4FB0-9579-A83B35B3BD39}" type="pres">
      <dgm:prSet presAssocID="{796680BE-7E70-4BD9-BA28-870585EBDA2A}" presName="textNode" presStyleLbl="bgShp" presStyleIdx="0" presStyleCnt="3"/>
      <dgm:spPr/>
    </dgm:pt>
    <dgm:pt modelId="{2BF91DE5-326D-40BC-AFDE-A699594DDBB4}" type="pres">
      <dgm:prSet presAssocID="{796680BE-7E70-4BD9-BA28-870585EBDA2A}" presName="compChildNode" presStyleCnt="0"/>
      <dgm:spPr/>
    </dgm:pt>
    <dgm:pt modelId="{9961B15B-8383-4501-A53B-26FAA4DAC608}" type="pres">
      <dgm:prSet presAssocID="{796680BE-7E70-4BD9-BA28-870585EBDA2A}" presName="theInnerList" presStyleCnt="0"/>
      <dgm:spPr/>
    </dgm:pt>
    <dgm:pt modelId="{08A6EFF9-C586-4036-961E-5FE56AE73E26}" type="pres">
      <dgm:prSet presAssocID="{597D3DE1-AE50-4297-BE27-DA42B3412B43}" presName="childNode" presStyleLbl="node1" presStyleIdx="0" presStyleCnt="3">
        <dgm:presLayoutVars>
          <dgm:bulletEnabled val="1"/>
        </dgm:presLayoutVars>
      </dgm:prSet>
      <dgm:spPr/>
    </dgm:pt>
    <dgm:pt modelId="{5058A129-9B24-4068-844A-F3F9C2A84021}" type="pres">
      <dgm:prSet presAssocID="{796680BE-7E70-4BD9-BA28-870585EBDA2A}" presName="aSpace" presStyleCnt="0"/>
      <dgm:spPr/>
    </dgm:pt>
    <dgm:pt modelId="{A7A0E3A2-36B8-4962-A096-EE4B4FA11823}" type="pres">
      <dgm:prSet presAssocID="{984E2D6C-9566-4722-9F07-9118B9DB2BE6}" presName="compNode" presStyleCnt="0"/>
      <dgm:spPr/>
    </dgm:pt>
    <dgm:pt modelId="{4B55527F-2ED7-4EA7-9874-4878F2BB27FA}" type="pres">
      <dgm:prSet presAssocID="{984E2D6C-9566-4722-9F07-9118B9DB2BE6}" presName="aNode" presStyleLbl="bgShp" presStyleIdx="1" presStyleCnt="3"/>
      <dgm:spPr/>
    </dgm:pt>
    <dgm:pt modelId="{69583F3F-C398-466E-9054-AE9E51D66BE2}" type="pres">
      <dgm:prSet presAssocID="{984E2D6C-9566-4722-9F07-9118B9DB2BE6}" presName="textNode" presStyleLbl="bgShp" presStyleIdx="1" presStyleCnt="3"/>
      <dgm:spPr/>
    </dgm:pt>
    <dgm:pt modelId="{400155B1-234F-4755-87B8-6E49C4B7740E}" type="pres">
      <dgm:prSet presAssocID="{984E2D6C-9566-4722-9F07-9118B9DB2BE6}" presName="compChildNode" presStyleCnt="0"/>
      <dgm:spPr/>
    </dgm:pt>
    <dgm:pt modelId="{BD01FDBD-C64F-412B-B027-74493E08D668}" type="pres">
      <dgm:prSet presAssocID="{984E2D6C-9566-4722-9F07-9118B9DB2BE6}" presName="theInnerList" presStyleCnt="0"/>
      <dgm:spPr/>
    </dgm:pt>
    <dgm:pt modelId="{A218B66C-A1F9-4E98-A1DD-B34537763205}" type="pres">
      <dgm:prSet presAssocID="{FB963340-0067-47E9-8607-F0D8462EBA9F}" presName="childNode" presStyleLbl="node1" presStyleIdx="1" presStyleCnt="3">
        <dgm:presLayoutVars>
          <dgm:bulletEnabled val="1"/>
        </dgm:presLayoutVars>
      </dgm:prSet>
      <dgm:spPr/>
    </dgm:pt>
    <dgm:pt modelId="{250B51DA-B4C5-4C39-9713-55D140A7513D}" type="pres">
      <dgm:prSet presAssocID="{984E2D6C-9566-4722-9F07-9118B9DB2BE6}" presName="aSpace" presStyleCnt="0"/>
      <dgm:spPr/>
    </dgm:pt>
    <dgm:pt modelId="{8494BBC6-BFEC-44D5-A2EA-971367D81F2B}" type="pres">
      <dgm:prSet presAssocID="{93BAE87C-B50B-4B37-AABD-308C07A8154B}" presName="compNode" presStyleCnt="0"/>
      <dgm:spPr/>
    </dgm:pt>
    <dgm:pt modelId="{43EC87C3-3F49-4AA6-92F8-8465F1AC6558}" type="pres">
      <dgm:prSet presAssocID="{93BAE87C-B50B-4B37-AABD-308C07A8154B}" presName="aNode" presStyleLbl="bgShp" presStyleIdx="2" presStyleCnt="3"/>
      <dgm:spPr/>
    </dgm:pt>
    <dgm:pt modelId="{96A7138E-F951-4279-9012-43D5D316FB7A}" type="pres">
      <dgm:prSet presAssocID="{93BAE87C-B50B-4B37-AABD-308C07A8154B}" presName="textNode" presStyleLbl="bgShp" presStyleIdx="2" presStyleCnt="3"/>
      <dgm:spPr/>
    </dgm:pt>
    <dgm:pt modelId="{018641A7-ADD8-4EDA-B22F-DBA626544A19}" type="pres">
      <dgm:prSet presAssocID="{93BAE87C-B50B-4B37-AABD-308C07A8154B}" presName="compChildNode" presStyleCnt="0"/>
      <dgm:spPr/>
    </dgm:pt>
    <dgm:pt modelId="{D780263F-4EDF-40BA-A5C3-7DAFD28447CF}" type="pres">
      <dgm:prSet presAssocID="{93BAE87C-B50B-4B37-AABD-308C07A8154B}" presName="theInnerList" presStyleCnt="0"/>
      <dgm:spPr/>
    </dgm:pt>
    <dgm:pt modelId="{53690E97-B9F5-4980-A282-6B86431A5E95}" type="pres">
      <dgm:prSet presAssocID="{565A0157-ABE5-4CE7-819F-ECC106752D2E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6B61B0D-A936-47C2-B1E7-3220DBFB96B4}" type="presOf" srcId="{984E2D6C-9566-4722-9F07-9118B9DB2BE6}" destId="{4B55527F-2ED7-4EA7-9874-4878F2BB27FA}" srcOrd="0" destOrd="0" presId="urn:microsoft.com/office/officeart/2005/8/layout/lProcess2"/>
    <dgm:cxn modelId="{5AB1B413-7421-457A-960E-D0D19CA9F5B0}" srcId="{43759DD7-C160-46B3-8B8C-B892B1C6E3C7}" destId="{984E2D6C-9566-4722-9F07-9118B9DB2BE6}" srcOrd="1" destOrd="0" parTransId="{A887583B-114B-4BB4-B84A-642BB8A635AB}" sibTransId="{2ECA033A-53CA-40BD-B540-18356D6E91DD}"/>
    <dgm:cxn modelId="{0FD3D65B-6197-4C92-94E4-2B7266340DCE}" srcId="{984E2D6C-9566-4722-9F07-9118B9DB2BE6}" destId="{FB963340-0067-47E9-8607-F0D8462EBA9F}" srcOrd="0" destOrd="0" parTransId="{4134A440-4092-49CC-B8E7-B139798F6716}" sibTransId="{4B61398A-F36D-4E5C-A360-38F6E4E0A648}"/>
    <dgm:cxn modelId="{9CAE3C41-80EC-4FD7-8933-7FD4BD3BE4F7}" srcId="{796680BE-7E70-4BD9-BA28-870585EBDA2A}" destId="{597D3DE1-AE50-4297-BE27-DA42B3412B43}" srcOrd="0" destOrd="0" parTransId="{6BBA424A-20D4-41C6-8F23-5D50158E869C}" sibTransId="{6D8DB8C0-9B00-4C45-85E0-9518F2D0C07D}"/>
    <dgm:cxn modelId="{98E04A6D-5767-4A09-98F6-B621AB261910}" type="presOf" srcId="{FB963340-0067-47E9-8607-F0D8462EBA9F}" destId="{A218B66C-A1F9-4E98-A1DD-B34537763205}" srcOrd="0" destOrd="0" presId="urn:microsoft.com/office/officeart/2005/8/layout/lProcess2"/>
    <dgm:cxn modelId="{A666B76F-C006-4C55-8994-C9D00E33163D}" type="presOf" srcId="{796680BE-7E70-4BD9-BA28-870585EBDA2A}" destId="{2794513D-14B4-4463-9D18-052E96CD8B19}" srcOrd="0" destOrd="0" presId="urn:microsoft.com/office/officeart/2005/8/layout/lProcess2"/>
    <dgm:cxn modelId="{12815A50-F6D9-4B63-9030-6B8FEC189EA7}" type="presOf" srcId="{93BAE87C-B50B-4B37-AABD-308C07A8154B}" destId="{43EC87C3-3F49-4AA6-92F8-8465F1AC6558}" srcOrd="0" destOrd="0" presId="urn:microsoft.com/office/officeart/2005/8/layout/lProcess2"/>
    <dgm:cxn modelId="{C216C875-378F-4F88-8C02-88498D43877C}" srcId="{93BAE87C-B50B-4B37-AABD-308C07A8154B}" destId="{565A0157-ABE5-4CE7-819F-ECC106752D2E}" srcOrd="0" destOrd="0" parTransId="{DE2F43AE-9FC2-4033-BB5D-6D906B2DD25A}" sibTransId="{F48717A4-2DF1-48C5-9238-0F014E11B84E}"/>
    <dgm:cxn modelId="{B9C97557-0DCD-49AB-B3B1-766E2304B8F1}" type="presOf" srcId="{43759DD7-C160-46B3-8B8C-B892B1C6E3C7}" destId="{0DB7E867-F4AF-4D7F-B1D5-E32DCA3C4202}" srcOrd="0" destOrd="0" presId="urn:microsoft.com/office/officeart/2005/8/layout/lProcess2"/>
    <dgm:cxn modelId="{CAA35884-F30A-4F80-B8EC-DDE23877171F}" srcId="{43759DD7-C160-46B3-8B8C-B892B1C6E3C7}" destId="{93BAE87C-B50B-4B37-AABD-308C07A8154B}" srcOrd="2" destOrd="0" parTransId="{448D0408-C845-430A-B9DB-DE3236C04C88}" sibTransId="{8DEECCB1-64EC-466E-B68A-A90A8EB79B06}"/>
    <dgm:cxn modelId="{AEEF0692-8F63-4FD0-8587-9FAC853D1F0F}" type="presOf" srcId="{597D3DE1-AE50-4297-BE27-DA42B3412B43}" destId="{08A6EFF9-C586-4036-961E-5FE56AE73E26}" srcOrd="0" destOrd="0" presId="urn:microsoft.com/office/officeart/2005/8/layout/lProcess2"/>
    <dgm:cxn modelId="{0B6E74A2-3FAA-4820-A63F-EC936D82F9BB}" type="presOf" srcId="{984E2D6C-9566-4722-9F07-9118B9DB2BE6}" destId="{69583F3F-C398-466E-9054-AE9E51D66BE2}" srcOrd="1" destOrd="0" presId="urn:microsoft.com/office/officeart/2005/8/layout/lProcess2"/>
    <dgm:cxn modelId="{011047AE-19D7-4716-B436-2EA6D318C4F8}" type="presOf" srcId="{796680BE-7E70-4BD9-BA28-870585EBDA2A}" destId="{43A2F818-904A-4FB0-9579-A83B35B3BD39}" srcOrd="1" destOrd="0" presId="urn:microsoft.com/office/officeart/2005/8/layout/lProcess2"/>
    <dgm:cxn modelId="{D7F417D5-6759-4F53-8D3F-DF5812FEC545}" type="presOf" srcId="{565A0157-ABE5-4CE7-819F-ECC106752D2E}" destId="{53690E97-B9F5-4980-A282-6B86431A5E95}" srcOrd="0" destOrd="0" presId="urn:microsoft.com/office/officeart/2005/8/layout/lProcess2"/>
    <dgm:cxn modelId="{9838D6E6-B2AF-4279-B65C-AFF5302F8B3C}" srcId="{43759DD7-C160-46B3-8B8C-B892B1C6E3C7}" destId="{796680BE-7E70-4BD9-BA28-870585EBDA2A}" srcOrd="0" destOrd="0" parTransId="{62042B8D-C82B-4A1A-BBF4-CBFCA5F3C7C6}" sibTransId="{354D85F1-A375-4C4B-AE3B-13FA55938145}"/>
    <dgm:cxn modelId="{876397F0-1DA9-4F9B-960D-AB517832FFD2}" type="presOf" srcId="{93BAE87C-B50B-4B37-AABD-308C07A8154B}" destId="{96A7138E-F951-4279-9012-43D5D316FB7A}" srcOrd="1" destOrd="0" presId="urn:microsoft.com/office/officeart/2005/8/layout/lProcess2"/>
    <dgm:cxn modelId="{8E97BC87-54B8-4BB3-8050-9E60CBDB23B4}" type="presParOf" srcId="{0DB7E867-F4AF-4D7F-B1D5-E32DCA3C4202}" destId="{432B5B62-75B2-4A66-B541-22F60ED6EFAC}" srcOrd="0" destOrd="0" presId="urn:microsoft.com/office/officeart/2005/8/layout/lProcess2"/>
    <dgm:cxn modelId="{BA64BFB8-397D-4033-A25A-28790B64E3D2}" type="presParOf" srcId="{432B5B62-75B2-4A66-B541-22F60ED6EFAC}" destId="{2794513D-14B4-4463-9D18-052E96CD8B19}" srcOrd="0" destOrd="0" presId="urn:microsoft.com/office/officeart/2005/8/layout/lProcess2"/>
    <dgm:cxn modelId="{8A57CE18-B752-48C8-8C5D-3740F349679B}" type="presParOf" srcId="{432B5B62-75B2-4A66-B541-22F60ED6EFAC}" destId="{43A2F818-904A-4FB0-9579-A83B35B3BD39}" srcOrd="1" destOrd="0" presId="urn:microsoft.com/office/officeart/2005/8/layout/lProcess2"/>
    <dgm:cxn modelId="{BEE94C10-8081-46D6-9478-E6E3FD149438}" type="presParOf" srcId="{432B5B62-75B2-4A66-B541-22F60ED6EFAC}" destId="{2BF91DE5-326D-40BC-AFDE-A699594DDBB4}" srcOrd="2" destOrd="0" presId="urn:microsoft.com/office/officeart/2005/8/layout/lProcess2"/>
    <dgm:cxn modelId="{1B347053-0FC1-449F-95BF-D4DA4EFF8EDA}" type="presParOf" srcId="{2BF91DE5-326D-40BC-AFDE-A699594DDBB4}" destId="{9961B15B-8383-4501-A53B-26FAA4DAC608}" srcOrd="0" destOrd="0" presId="urn:microsoft.com/office/officeart/2005/8/layout/lProcess2"/>
    <dgm:cxn modelId="{45B89D23-32D7-4740-86D8-9D2634477750}" type="presParOf" srcId="{9961B15B-8383-4501-A53B-26FAA4DAC608}" destId="{08A6EFF9-C586-4036-961E-5FE56AE73E26}" srcOrd="0" destOrd="0" presId="urn:microsoft.com/office/officeart/2005/8/layout/lProcess2"/>
    <dgm:cxn modelId="{2A9729A9-50E5-4BC9-AF9F-24E9531ED23E}" type="presParOf" srcId="{0DB7E867-F4AF-4D7F-B1D5-E32DCA3C4202}" destId="{5058A129-9B24-4068-844A-F3F9C2A84021}" srcOrd="1" destOrd="0" presId="urn:microsoft.com/office/officeart/2005/8/layout/lProcess2"/>
    <dgm:cxn modelId="{82D567A4-921E-4119-A62A-862AC5057141}" type="presParOf" srcId="{0DB7E867-F4AF-4D7F-B1D5-E32DCA3C4202}" destId="{A7A0E3A2-36B8-4962-A096-EE4B4FA11823}" srcOrd="2" destOrd="0" presId="urn:microsoft.com/office/officeart/2005/8/layout/lProcess2"/>
    <dgm:cxn modelId="{1588B554-6CCB-45B3-BB32-23FBAFB4F0DF}" type="presParOf" srcId="{A7A0E3A2-36B8-4962-A096-EE4B4FA11823}" destId="{4B55527F-2ED7-4EA7-9874-4878F2BB27FA}" srcOrd="0" destOrd="0" presId="urn:microsoft.com/office/officeart/2005/8/layout/lProcess2"/>
    <dgm:cxn modelId="{FE1C67C5-CF06-4CF5-8853-FEC3564F8A07}" type="presParOf" srcId="{A7A0E3A2-36B8-4962-A096-EE4B4FA11823}" destId="{69583F3F-C398-466E-9054-AE9E51D66BE2}" srcOrd="1" destOrd="0" presId="urn:microsoft.com/office/officeart/2005/8/layout/lProcess2"/>
    <dgm:cxn modelId="{95318766-BBE4-4EE6-A4C0-8E5BE178C254}" type="presParOf" srcId="{A7A0E3A2-36B8-4962-A096-EE4B4FA11823}" destId="{400155B1-234F-4755-87B8-6E49C4B7740E}" srcOrd="2" destOrd="0" presId="urn:microsoft.com/office/officeart/2005/8/layout/lProcess2"/>
    <dgm:cxn modelId="{C38A8B19-AA73-422E-ADDB-13FDC350C53D}" type="presParOf" srcId="{400155B1-234F-4755-87B8-6E49C4B7740E}" destId="{BD01FDBD-C64F-412B-B027-74493E08D668}" srcOrd="0" destOrd="0" presId="urn:microsoft.com/office/officeart/2005/8/layout/lProcess2"/>
    <dgm:cxn modelId="{733CCEBD-0901-4F41-9F9F-D7E5C11C885F}" type="presParOf" srcId="{BD01FDBD-C64F-412B-B027-74493E08D668}" destId="{A218B66C-A1F9-4E98-A1DD-B34537763205}" srcOrd="0" destOrd="0" presId="urn:microsoft.com/office/officeart/2005/8/layout/lProcess2"/>
    <dgm:cxn modelId="{B7089D4A-FAC9-44DB-B192-AAFED5092EBC}" type="presParOf" srcId="{0DB7E867-F4AF-4D7F-B1D5-E32DCA3C4202}" destId="{250B51DA-B4C5-4C39-9713-55D140A7513D}" srcOrd="3" destOrd="0" presId="urn:microsoft.com/office/officeart/2005/8/layout/lProcess2"/>
    <dgm:cxn modelId="{750B257F-6909-4AE1-9A5A-117594B19822}" type="presParOf" srcId="{0DB7E867-F4AF-4D7F-B1D5-E32DCA3C4202}" destId="{8494BBC6-BFEC-44D5-A2EA-971367D81F2B}" srcOrd="4" destOrd="0" presId="urn:microsoft.com/office/officeart/2005/8/layout/lProcess2"/>
    <dgm:cxn modelId="{2277EE3F-5E4D-4A5F-8209-C87ACBF73D16}" type="presParOf" srcId="{8494BBC6-BFEC-44D5-A2EA-971367D81F2B}" destId="{43EC87C3-3F49-4AA6-92F8-8465F1AC6558}" srcOrd="0" destOrd="0" presId="urn:microsoft.com/office/officeart/2005/8/layout/lProcess2"/>
    <dgm:cxn modelId="{79AE0D93-1D11-4F24-8483-F6FD0239FB4F}" type="presParOf" srcId="{8494BBC6-BFEC-44D5-A2EA-971367D81F2B}" destId="{96A7138E-F951-4279-9012-43D5D316FB7A}" srcOrd="1" destOrd="0" presId="urn:microsoft.com/office/officeart/2005/8/layout/lProcess2"/>
    <dgm:cxn modelId="{0EE8B6E8-3586-4AB5-A88E-91312899B20E}" type="presParOf" srcId="{8494BBC6-BFEC-44D5-A2EA-971367D81F2B}" destId="{018641A7-ADD8-4EDA-B22F-DBA626544A19}" srcOrd="2" destOrd="0" presId="urn:microsoft.com/office/officeart/2005/8/layout/lProcess2"/>
    <dgm:cxn modelId="{00553CED-5BCE-4992-AEFB-26460CCC2BD6}" type="presParOf" srcId="{018641A7-ADD8-4EDA-B22F-DBA626544A19}" destId="{D780263F-4EDF-40BA-A5C3-7DAFD28447CF}" srcOrd="0" destOrd="0" presId="urn:microsoft.com/office/officeart/2005/8/layout/lProcess2"/>
    <dgm:cxn modelId="{8374C34B-2A83-4F53-9766-0C95A49274CD}" type="presParOf" srcId="{D780263F-4EDF-40BA-A5C3-7DAFD28447CF}" destId="{53690E97-B9F5-4980-A282-6B86431A5E9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513D-14B4-4463-9D18-052E96CD8B19}">
      <dsp:nvSpPr>
        <dsp:cNvPr id="0" name=""/>
        <dsp:cNvSpPr/>
      </dsp:nvSpPr>
      <dsp:spPr>
        <a:xfrm>
          <a:off x="1283" y="0"/>
          <a:ext cx="3337470" cy="4160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>
              <a:latin typeface="Century Gothic"/>
            </a:rPr>
            <a:t>Enhance</a:t>
          </a:r>
          <a:r>
            <a:rPr lang="pt-PT" sz="2500" kern="1200" dirty="0">
              <a:latin typeface="Century Gothic"/>
            </a:rPr>
            <a:t> UI</a:t>
          </a:r>
        </a:p>
      </dsp:txBody>
      <dsp:txXfrm>
        <a:off x="1283" y="0"/>
        <a:ext cx="3337470" cy="1248251"/>
      </dsp:txXfrm>
    </dsp:sp>
    <dsp:sp modelId="{08A6EFF9-C586-4036-961E-5FE56AE73E26}">
      <dsp:nvSpPr>
        <dsp:cNvPr id="0" name=""/>
        <dsp:cNvSpPr/>
      </dsp:nvSpPr>
      <dsp:spPr>
        <a:xfrm>
          <a:off x="335030" y="1248251"/>
          <a:ext cx="2669976" cy="2704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latin typeface="Century Gothic"/>
            </a:rPr>
            <a:t>Improve </a:t>
          </a:r>
          <a:r>
            <a:rPr lang="pt-PT" sz="2000" kern="1200" dirty="0" err="1">
              <a:latin typeface="Century Gothic"/>
            </a:rPr>
            <a:t>the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User</a:t>
          </a:r>
          <a:r>
            <a:rPr lang="pt-PT" sz="2000" kern="1200" dirty="0">
              <a:latin typeface="Century Gothic"/>
            </a:rPr>
            <a:t> Interface </a:t>
          </a:r>
          <a:r>
            <a:rPr lang="pt-PT" sz="2000" kern="1200" dirty="0" err="1">
              <a:latin typeface="Century Gothic"/>
            </a:rPr>
            <a:t>by</a:t>
          </a:r>
          <a:r>
            <a:rPr lang="pt-PT" sz="2000" kern="1200" dirty="0">
              <a:latin typeface="Century Gothic"/>
            </a:rPr>
            <a:t>, for </a:t>
          </a:r>
          <a:r>
            <a:rPr lang="pt-PT" sz="2000" kern="1200" dirty="0" err="1">
              <a:latin typeface="Century Gothic"/>
            </a:rPr>
            <a:t>example</a:t>
          </a:r>
          <a:r>
            <a:rPr lang="pt-PT" sz="2000" kern="1200" dirty="0">
              <a:latin typeface="Century Gothic"/>
            </a:rPr>
            <a:t>, </a:t>
          </a:r>
          <a:r>
            <a:rPr lang="pt-PT" sz="2000" kern="1200" dirty="0" err="1">
              <a:latin typeface="Century Gothic"/>
            </a:rPr>
            <a:t>integrating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faceted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search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and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spell-checking</a:t>
          </a:r>
          <a:r>
            <a:rPr lang="pt-PT" sz="2000" kern="1200" dirty="0">
              <a:latin typeface="Century Gothic"/>
            </a:rPr>
            <a:t>.</a:t>
          </a:r>
        </a:p>
      </dsp:txBody>
      <dsp:txXfrm>
        <a:off x="413231" y="1326452"/>
        <a:ext cx="2513574" cy="2548142"/>
      </dsp:txXfrm>
    </dsp:sp>
    <dsp:sp modelId="{4B55527F-2ED7-4EA7-9874-4878F2BB27FA}">
      <dsp:nvSpPr>
        <dsp:cNvPr id="0" name=""/>
        <dsp:cNvSpPr/>
      </dsp:nvSpPr>
      <dsp:spPr>
        <a:xfrm>
          <a:off x="3589064" y="0"/>
          <a:ext cx="3337470" cy="4160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0" kern="1200" dirty="0">
              <a:latin typeface="Century Gothic"/>
            </a:rPr>
            <a:t>Improve Information Retrieval</a:t>
          </a:r>
        </a:p>
      </dsp:txBody>
      <dsp:txXfrm>
        <a:off x="3589064" y="0"/>
        <a:ext cx="3337470" cy="1248251"/>
      </dsp:txXfrm>
    </dsp:sp>
    <dsp:sp modelId="{A218B66C-A1F9-4E98-A1DD-B34537763205}">
      <dsp:nvSpPr>
        <dsp:cNvPr id="0" name=""/>
        <dsp:cNvSpPr/>
      </dsp:nvSpPr>
      <dsp:spPr>
        <a:xfrm>
          <a:off x="3922811" y="1248251"/>
          <a:ext cx="2669976" cy="2704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entury Gothic"/>
            </a:rPr>
            <a:t>Improve</a:t>
          </a:r>
          <a:r>
            <a:rPr lang="en-US" sz="2000" kern="1200" dirty="0">
              <a:latin typeface="Century Gothic"/>
            </a:rPr>
            <a:t> the system even more by means of machine</a:t>
          </a:r>
          <a:br>
            <a:rPr lang="en-US" sz="2000" kern="1200" dirty="0">
              <a:latin typeface="Century Gothic"/>
            </a:rPr>
          </a:br>
          <a:r>
            <a:rPr lang="en-US" sz="2000" kern="1200" dirty="0">
              <a:latin typeface="Century Gothic"/>
            </a:rPr>
            <a:t>learning models that train with data from active users</a:t>
          </a:r>
          <a:endParaRPr lang="pt-PT" sz="2000" kern="1200" dirty="0">
            <a:latin typeface="Century Gothic"/>
          </a:endParaRPr>
        </a:p>
      </dsp:txBody>
      <dsp:txXfrm>
        <a:off x="4001012" y="1326452"/>
        <a:ext cx="2513574" cy="2548142"/>
      </dsp:txXfrm>
    </dsp:sp>
    <dsp:sp modelId="{43EC87C3-3F49-4AA6-92F8-8465F1AC6558}">
      <dsp:nvSpPr>
        <dsp:cNvPr id="0" name=""/>
        <dsp:cNvSpPr/>
      </dsp:nvSpPr>
      <dsp:spPr>
        <a:xfrm>
          <a:off x="7176845" y="0"/>
          <a:ext cx="3337470" cy="4160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>
              <a:latin typeface="Century Gothic"/>
            </a:rPr>
            <a:t>Create</a:t>
          </a:r>
          <a:r>
            <a:rPr lang="pt-PT" sz="2500" kern="1200" dirty="0">
              <a:latin typeface="Century Gothic"/>
            </a:rPr>
            <a:t> </a:t>
          </a:r>
          <a:r>
            <a:rPr lang="pt-PT" sz="2500" kern="1200" dirty="0" err="1">
              <a:latin typeface="Century Gothic"/>
            </a:rPr>
            <a:t>User</a:t>
          </a:r>
          <a:r>
            <a:rPr lang="pt-PT" sz="2500" kern="1200" dirty="0">
              <a:latin typeface="Century Gothic"/>
            </a:rPr>
            <a:t> </a:t>
          </a:r>
          <a:r>
            <a:rPr lang="pt-PT" sz="2500" kern="1200" dirty="0" err="1">
              <a:latin typeface="Century Gothic"/>
            </a:rPr>
            <a:t>Accounts</a:t>
          </a:r>
          <a:endParaRPr lang="pt-PT" sz="2500" kern="1200" dirty="0">
            <a:latin typeface="Century Gothic"/>
          </a:endParaRPr>
        </a:p>
      </dsp:txBody>
      <dsp:txXfrm>
        <a:off x="7176845" y="0"/>
        <a:ext cx="3337470" cy="1248251"/>
      </dsp:txXfrm>
    </dsp:sp>
    <dsp:sp modelId="{53690E97-B9F5-4980-A282-6B86431A5E95}">
      <dsp:nvSpPr>
        <dsp:cNvPr id="0" name=""/>
        <dsp:cNvSpPr/>
      </dsp:nvSpPr>
      <dsp:spPr>
        <a:xfrm>
          <a:off x="7510592" y="1248251"/>
          <a:ext cx="2669976" cy="2704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>
              <a:latin typeface="Century Gothic"/>
            </a:rPr>
            <a:t>Allow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users</a:t>
          </a:r>
          <a:r>
            <a:rPr lang="pt-PT" sz="2000" kern="1200" dirty="0">
              <a:latin typeface="Century Gothic"/>
            </a:rPr>
            <a:t> to </a:t>
          </a:r>
          <a:r>
            <a:rPr lang="pt-PT" sz="2000" kern="1200" dirty="0" err="1">
              <a:latin typeface="Century Gothic"/>
            </a:rPr>
            <a:t>save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their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favorite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reviews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and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have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personalized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search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results</a:t>
          </a:r>
          <a:r>
            <a:rPr lang="pt-PT" sz="2000" kern="1200" dirty="0">
              <a:latin typeface="Century Gothic"/>
            </a:rPr>
            <a:t>.</a:t>
          </a:r>
        </a:p>
      </dsp:txBody>
      <dsp:txXfrm>
        <a:off x="7588793" y="1326452"/>
        <a:ext cx="2513574" cy="2548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403966-49EC-441D-8D21-91751C4B42CB}" type="datetime1">
              <a:rPr lang="pt-PT" smtClean="0"/>
              <a:t>11/12/2022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EBD1D7-1161-44A3-9F24-EFA81EC382ED}" type="datetime1">
              <a:rPr lang="pt-PT" smtClean="0"/>
              <a:t>11/12/2022</a:t>
            </a:fld>
            <a:endParaRPr lang="en-US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Marcador de Posição de Conteú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8" name="Marcador de Posição do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9" name="Marcador de Posição do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pt-PT" noProof="0"/>
              <a:t>Título da Apresentação</a:t>
            </a:r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0" name="Marcador de Posição da Imagem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5" name="Marcador de Posição de Conteúd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pt-PT" noProof="0"/>
              <a:t>Título aqui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4" name="Marcador de Posição da Imagem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5" name="Marcador de Posição da Imagem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2" name="Marcador de Posição do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3" name="Marcador de Posição do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5" name="Marcador de Posição do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7" name="Marcador de Posição do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9" name="Marcador de Posição do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70" name="Marcador de Posição do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sz="4800" b="0" i="0" dirty="0">
                <a:effectLst/>
                <a:latin typeface="Arial" panose="020B0604020202020204" pitchFamily="34" charset="0"/>
              </a:rPr>
              <a:t>Retrieving and Processing Information on Company Reviews</a:t>
            </a:r>
            <a:br>
              <a:rPr lang="en-US" sz="4800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578" y="4506523"/>
            <a:ext cx="3959439" cy="2107342"/>
          </a:xfrm>
        </p:spPr>
        <p:txBody>
          <a:bodyPr rtlCol="0">
            <a:normAutofit/>
          </a:bodyPr>
          <a:lstStyle/>
          <a:p>
            <a:pPr algn="r" rtl="0"/>
            <a:r>
              <a:rPr lang="en-US" sz="1800" b="1" i="0" cap="none" dirty="0">
                <a:effectLst/>
                <a:latin typeface="Arial" panose="020B0604020202020204" pitchFamily="34" charset="0"/>
              </a:rPr>
              <a:t>PRI, group 69</a:t>
            </a:r>
          </a:p>
          <a:p>
            <a:pPr algn="r" rtl="0"/>
            <a:r>
              <a:rPr lang="en-US" sz="1800" b="0" i="0" cap="none" dirty="0">
                <a:effectLst/>
                <a:latin typeface="Arial" panose="020B0604020202020204" pitchFamily="34" charset="0"/>
              </a:rPr>
              <a:t>Bruno </a:t>
            </a:r>
            <a:r>
              <a:rPr lang="en-US" sz="1800" cap="none" dirty="0">
                <a:latin typeface="Arial" panose="020B0604020202020204" pitchFamily="34" charset="0"/>
              </a:rPr>
              <a:t>R</a:t>
            </a:r>
            <a:r>
              <a:rPr lang="en-US" sz="1800" b="0" i="0" cap="none" dirty="0">
                <a:effectLst/>
                <a:latin typeface="Arial" panose="020B0604020202020204" pitchFamily="34" charset="0"/>
              </a:rPr>
              <a:t>osendo, up201906334</a:t>
            </a:r>
          </a:p>
          <a:p>
            <a:pPr algn="r" rtl="0"/>
            <a:r>
              <a:rPr lang="en-US" sz="1800" b="0" i="0" cap="none" dirty="0">
                <a:effectLst/>
                <a:latin typeface="Arial" panose="020B0604020202020204" pitchFamily="34" charset="0"/>
              </a:rPr>
              <a:t>João </a:t>
            </a:r>
            <a:r>
              <a:rPr lang="en-US" sz="1800" cap="none" dirty="0">
                <a:latin typeface="Arial" panose="020B0604020202020204" pitchFamily="34" charset="0"/>
              </a:rPr>
              <a:t>M</a:t>
            </a:r>
            <a:r>
              <a:rPr lang="en-US" sz="1800" b="0" i="0" cap="none" dirty="0">
                <a:effectLst/>
                <a:latin typeface="Arial" panose="020B0604020202020204" pitchFamily="34" charset="0"/>
              </a:rPr>
              <a:t>esquita , up201906682</a:t>
            </a:r>
            <a:endParaRPr lang="en-US" sz="1800" cap="none" dirty="0"/>
          </a:p>
          <a:p>
            <a:pPr algn="r" rtl="0"/>
            <a:r>
              <a:rPr lang="en-US" sz="1800" b="0" i="0" cap="none" dirty="0">
                <a:effectLst/>
                <a:latin typeface="Arial" panose="020B0604020202020204" pitchFamily="34" charset="0"/>
              </a:rPr>
              <a:t>Rui </a:t>
            </a:r>
            <a:r>
              <a:rPr lang="en-US" sz="1800" cap="none" dirty="0">
                <a:latin typeface="Arial" panose="020B0604020202020204" pitchFamily="34" charset="0"/>
              </a:rPr>
              <a:t>A</a:t>
            </a:r>
            <a:r>
              <a:rPr lang="en-US" sz="1800" b="0" i="0" cap="none" dirty="0">
                <a:effectLst/>
                <a:latin typeface="Arial" panose="020B0604020202020204" pitchFamily="34" charset="0"/>
              </a:rPr>
              <a:t>lves, up201905853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4F0E4D-4E25-09B2-BCE3-733E42E2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461" y="148747"/>
            <a:ext cx="3495675" cy="130492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534B838-9943-5ED0-49F7-AACB6BC03B7A}"/>
              </a:ext>
            </a:extLst>
          </p:cNvPr>
          <p:cNvSpPr txBox="1">
            <a:spLocks/>
          </p:cNvSpPr>
          <p:nvPr/>
        </p:nvSpPr>
        <p:spPr>
          <a:xfrm>
            <a:off x="180515" y="4685556"/>
            <a:ext cx="3959439" cy="210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cap="none" dirty="0">
              <a:latin typeface="Arial" panose="020B060402020202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B0AFBFE-F5C2-D750-0855-FD7156B3524F}"/>
              </a:ext>
            </a:extLst>
          </p:cNvPr>
          <p:cNvSpPr txBox="1">
            <a:spLocks/>
          </p:cNvSpPr>
          <p:nvPr/>
        </p:nvSpPr>
        <p:spPr>
          <a:xfrm>
            <a:off x="932688" y="4685556"/>
            <a:ext cx="3959439" cy="210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>
                <a:latin typeface="Arial" panose="020B0604020202020204" pitchFamily="34" charset="0"/>
              </a:rPr>
              <a:t>Professor:</a:t>
            </a:r>
          </a:p>
          <a:p>
            <a:r>
              <a:rPr lang="en-US" sz="1800" cap="none" dirty="0">
                <a:latin typeface="Arial" panose="020B0604020202020204" pitchFamily="34" charset="0"/>
              </a:rPr>
              <a:t>Sara Fernandes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10</a:t>
            </a:fld>
            <a:endParaRPr lang="pt-PT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A9A6D5-0CEB-0BAD-149F-EEB5AAE2F7B4}"/>
              </a:ext>
            </a:extLst>
          </p:cNvPr>
          <p:cNvSpPr>
            <a:spLocks noGrp="1"/>
          </p:cNvSpPr>
          <p:nvPr/>
        </p:nvSpPr>
        <p:spPr>
          <a:xfrm>
            <a:off x="785037" y="27663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/>
              <a:t>Live Demo, </a:t>
            </a:r>
            <a:r>
              <a:rPr lang="pt-PT" dirty="0" err="1"/>
              <a:t>let's</a:t>
            </a:r>
            <a:r>
              <a:rPr lang="pt-PT" dirty="0"/>
              <a:t> </a:t>
            </a:r>
            <a:r>
              <a:rPr lang="pt-PT" dirty="0" err="1"/>
              <a:t>jump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Website!</a:t>
            </a:r>
          </a:p>
        </p:txBody>
      </p:sp>
    </p:spTree>
    <p:extLst>
      <p:ext uri="{BB962C8B-B14F-4D97-AF65-F5344CB8AC3E}">
        <p14:creationId xmlns:p14="http://schemas.microsoft.com/office/powerpoint/2010/main" val="379739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368FD-0083-5B8E-092E-0D640DB0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1847A-4390-078E-F417-85FBDF58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11</a:t>
            </a:fld>
            <a:endParaRPr lang="pt-PT" noProof="0"/>
          </a:p>
        </p:txBody>
      </p:sp>
      <p:graphicFrame>
        <p:nvGraphicFramePr>
          <p:cNvPr id="33" name="Marcador de Posição de Conteúdo 32">
            <a:extLst>
              <a:ext uri="{FF2B5EF4-FFF2-40B4-BE49-F238E27FC236}">
                <a16:creationId xmlns:a16="http://schemas.microsoft.com/office/drawing/2014/main" id="{9E899D57-E52E-1A26-60C9-286004E76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11858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62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Conceptual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Dataset</a:t>
            </a:r>
          </a:p>
        </p:txBody>
      </p:sp>
      <p:pic>
        <p:nvPicPr>
          <p:cNvPr id="16" name="Marcador de Posição de Conteúdo 15">
            <a:extLst>
              <a:ext uri="{FF2B5EF4-FFF2-40B4-BE49-F238E27FC236}">
                <a16:creationId xmlns:a16="http://schemas.microsoft.com/office/drawing/2014/main" id="{F895D352-74E4-7F4A-4629-8B158A1CA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191" y="1690688"/>
            <a:ext cx="6749617" cy="4802187"/>
          </a:xfr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558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3</a:t>
            </a:fld>
            <a:endParaRPr lang="pt-PT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6A6FCF8-CB81-C850-896A-39735934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Improvements</a:t>
            </a:r>
            <a:endParaRPr lang="pt-PT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C2B5CDC4-8C40-80C1-DB22-381D03C8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/>
              <a:t>Improved list of synonyms.</a:t>
            </a:r>
          </a:p>
          <a:p>
            <a:r>
              <a:rPr lang="en-GB" sz="1800" dirty="0"/>
              <a:t>Faceted search.</a:t>
            </a:r>
          </a:p>
          <a:p>
            <a:r>
              <a:rPr lang="en-GB" sz="1800" dirty="0"/>
              <a:t>Spell-checking.</a:t>
            </a:r>
          </a:p>
          <a:p>
            <a:r>
              <a:rPr lang="en-GB" sz="1800" dirty="0"/>
              <a:t>Suggestion of queries.</a:t>
            </a:r>
          </a:p>
          <a:p>
            <a:r>
              <a:rPr lang="en-GB" sz="1800" dirty="0"/>
              <a:t>Appealing user interface (frontend) to improve the experience in the system.</a:t>
            </a:r>
          </a:p>
          <a:p>
            <a:r>
              <a:rPr lang="en-GB" sz="1800" dirty="0"/>
              <a:t>Enhancements in previous iterations (data analysis, information retrieval and results evaluation).</a:t>
            </a:r>
          </a:p>
        </p:txBody>
      </p:sp>
    </p:spTree>
    <p:extLst>
      <p:ext uri="{BB962C8B-B14F-4D97-AF65-F5344CB8AC3E}">
        <p14:creationId xmlns:p14="http://schemas.microsoft.com/office/powerpoint/2010/main" val="2029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 err="1"/>
              <a:t>Improved</a:t>
            </a:r>
            <a:r>
              <a:rPr lang="pt-PT" dirty="0"/>
              <a:t> </a:t>
            </a:r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Synonyms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4</a:t>
            </a:fld>
            <a:endParaRPr lang="pt-PT" noProof="0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81D312E-9AD4-2A31-2D37-50284C8B0A68}"/>
              </a:ext>
            </a:extLst>
          </p:cNvPr>
          <p:cNvSpPr txBox="1"/>
          <p:nvPr/>
        </p:nvSpPr>
        <p:spPr>
          <a:xfrm>
            <a:off x="1188342" y="4327830"/>
            <a:ext cx="16582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WordNet</a:t>
            </a:r>
            <a:r>
              <a:rPr lang="pt-PT" dirty="0"/>
              <a:t>, a digital lexical </a:t>
            </a:r>
            <a:r>
              <a:rPr lang="pt-PT" dirty="0" err="1"/>
              <a:t>database</a:t>
            </a:r>
            <a:r>
              <a:rPr lang="pt-PT" dirty="0"/>
              <a:t> for </a:t>
            </a:r>
            <a:r>
              <a:rPr lang="pt-PT" dirty="0" err="1"/>
              <a:t>English</a:t>
            </a:r>
            <a:endParaRPr lang="pt-PT" dirty="0"/>
          </a:p>
        </p:txBody>
      </p:sp>
      <p:cxnSp>
        <p:nvCxnSpPr>
          <p:cNvPr id="132" name="Conexão reta unidirecional 131">
            <a:extLst>
              <a:ext uri="{FF2B5EF4-FFF2-40B4-BE49-F238E27FC236}">
                <a16:creationId xmlns:a16="http://schemas.microsoft.com/office/drawing/2014/main" id="{ACC1CC85-48AE-D692-0F4E-45C779BFFF2C}"/>
              </a:ext>
            </a:extLst>
          </p:cNvPr>
          <p:cNvCxnSpPr/>
          <p:nvPr/>
        </p:nvCxnSpPr>
        <p:spPr>
          <a:xfrm flipV="1">
            <a:off x="7654980" y="3365149"/>
            <a:ext cx="1313980" cy="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xão reta unidirecional 133">
            <a:extLst>
              <a:ext uri="{FF2B5EF4-FFF2-40B4-BE49-F238E27FC236}">
                <a16:creationId xmlns:a16="http://schemas.microsoft.com/office/drawing/2014/main" id="{1BBE994B-92CB-6181-0822-E38774734D3E}"/>
              </a:ext>
            </a:extLst>
          </p:cNvPr>
          <p:cNvCxnSpPr/>
          <p:nvPr/>
        </p:nvCxnSpPr>
        <p:spPr>
          <a:xfrm>
            <a:off x="3066138" y="3388993"/>
            <a:ext cx="946388" cy="86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A8827B7A-8539-9E17-8436-08CEC015B362}"/>
              </a:ext>
            </a:extLst>
          </p:cNvPr>
          <p:cNvSpPr txBox="1"/>
          <p:nvPr/>
        </p:nvSpPr>
        <p:spPr>
          <a:xfrm>
            <a:off x="3621598" y="4376210"/>
            <a:ext cx="203324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Python</a:t>
            </a:r>
            <a:r>
              <a:rPr lang="pt-PT" dirty="0"/>
              <a:t> script uses </a:t>
            </a:r>
            <a:r>
              <a:rPr lang="pt-PT" dirty="0" err="1"/>
              <a:t>WordNet's</a:t>
            </a:r>
            <a:r>
              <a:rPr lang="pt-PT" dirty="0"/>
              <a:t> API to </a:t>
            </a:r>
            <a:r>
              <a:rPr lang="pt-PT" dirty="0" err="1"/>
              <a:t>generate</a:t>
            </a:r>
            <a:r>
              <a:rPr lang="pt-PT" dirty="0"/>
              <a:t> a </a:t>
            </a:r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synonyms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E07C127E-28A5-842D-25AB-7EBA15143558}"/>
              </a:ext>
            </a:extLst>
          </p:cNvPr>
          <p:cNvSpPr txBox="1"/>
          <p:nvPr/>
        </p:nvSpPr>
        <p:spPr>
          <a:xfrm>
            <a:off x="6187026" y="4412496"/>
            <a:ext cx="16582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New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improved</a:t>
            </a:r>
            <a:r>
              <a:rPr lang="pt-PT" dirty="0"/>
              <a:t> </a:t>
            </a:r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synonyms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16983A27-1C52-D391-06CE-4DFD71F1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" y="3117775"/>
            <a:ext cx="2082649" cy="543832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7CEE8907-E16E-4659-342F-46FF074E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81" y="2715880"/>
            <a:ext cx="1388534" cy="1383907"/>
          </a:xfrm>
          <a:prstGeom prst="rect">
            <a:avLst/>
          </a:prstGeom>
        </p:spPr>
      </p:pic>
      <p:pic>
        <p:nvPicPr>
          <p:cNvPr id="10" name="Imagem 10" descr="Uma imagem com escuro&#10;&#10;Descrição gerada automaticamente">
            <a:extLst>
              <a:ext uri="{FF2B5EF4-FFF2-40B4-BE49-F238E27FC236}">
                <a16:creationId xmlns:a16="http://schemas.microsoft.com/office/drawing/2014/main" id="{03AC5528-B2E7-9322-C2EA-A34ED9C6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589" y="2644019"/>
            <a:ext cx="1479248" cy="1479248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2BAD9F36-8F33-908D-E882-D321E5669222}"/>
              </a:ext>
            </a:extLst>
          </p:cNvPr>
          <p:cNvCxnSpPr>
            <a:cxnSpLocks/>
          </p:cNvCxnSpPr>
          <p:nvPr/>
        </p:nvCxnSpPr>
        <p:spPr>
          <a:xfrm>
            <a:off x="5424709" y="3407135"/>
            <a:ext cx="946388" cy="86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2">
            <a:extLst>
              <a:ext uri="{FF2B5EF4-FFF2-40B4-BE49-F238E27FC236}">
                <a16:creationId xmlns:a16="http://schemas.microsoft.com/office/drawing/2014/main" id="{D35C6DA9-D6C3-0A20-E041-1812B04D8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067" y="2678484"/>
            <a:ext cx="2156581" cy="109584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2EC0E7-AF0A-0810-9019-DBFAF3D8509C}"/>
              </a:ext>
            </a:extLst>
          </p:cNvPr>
          <p:cNvSpPr txBox="1"/>
          <p:nvPr/>
        </p:nvSpPr>
        <p:spPr>
          <a:xfrm>
            <a:off x="8860075" y="4327828"/>
            <a:ext cx="18397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uploaded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Solr's</a:t>
            </a:r>
            <a:r>
              <a:rPr lang="pt-PT" dirty="0"/>
              <a:t> </a:t>
            </a:r>
            <a:r>
              <a:rPr lang="pt-PT" dirty="0" err="1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958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 err="1"/>
              <a:t>Improved</a:t>
            </a:r>
            <a:r>
              <a:rPr lang="pt-PT" dirty="0"/>
              <a:t> </a:t>
            </a:r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Synonyms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5</a:t>
            </a:fld>
            <a:endParaRPr lang="pt-PT" noProof="0"/>
          </a:p>
        </p:txBody>
      </p:sp>
      <p:pic>
        <p:nvPicPr>
          <p:cNvPr id="5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2835738E-3572-8D83-0D5C-B9409C2B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76" y="2870107"/>
            <a:ext cx="4527248" cy="30953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20446BD-3483-5B9D-0047-70A0B6F8A400}"/>
              </a:ext>
            </a:extLst>
          </p:cNvPr>
          <p:cNvSpPr txBox="1"/>
          <p:nvPr/>
        </p:nvSpPr>
        <p:spPr>
          <a:xfrm>
            <a:off x="719666" y="1753809"/>
            <a:ext cx="106196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dirty="0" err="1"/>
              <a:t>Let's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searching</a:t>
            </a:r>
            <a:r>
              <a:rPr lang="pt-PT" dirty="0"/>
              <a:t> for </a:t>
            </a:r>
            <a:r>
              <a:rPr lang="pt-PT" dirty="0" err="1"/>
              <a:t>companies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involved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panic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support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management (</a:t>
            </a:r>
            <a:r>
              <a:rPr lang="pt-PT" b="1" dirty="0" err="1">
                <a:ea typeface="+mn-lt"/>
                <a:cs typeface="+mn-lt"/>
              </a:rPr>
              <a:t>query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panic</a:t>
            </a:r>
            <a:r>
              <a:rPr lang="pt-PT" dirty="0">
                <a:ea typeface="+mn-lt"/>
                <a:cs typeface="+mn-lt"/>
              </a:rPr>
              <a:t>").</a:t>
            </a:r>
            <a:endParaRPr lang="pt-PT" dirty="0"/>
          </a:p>
        </p:txBody>
      </p:sp>
      <p:pic>
        <p:nvPicPr>
          <p:cNvPr id="8" name="Imagem 13">
            <a:extLst>
              <a:ext uri="{FF2B5EF4-FFF2-40B4-BE49-F238E27FC236}">
                <a16:creationId xmlns:a16="http://schemas.microsoft.com/office/drawing/2014/main" id="{61418534-9412-42C1-499A-7BD0D2815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353" y="2648510"/>
            <a:ext cx="5603723" cy="34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6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 err="1"/>
              <a:t>Spell-Checking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6</a:t>
            </a:fld>
            <a:endParaRPr lang="pt-PT" noProof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C8FA1C-2F5D-8A97-D276-B0F34306D8F8}"/>
              </a:ext>
            </a:extLst>
          </p:cNvPr>
          <p:cNvSpPr txBox="1"/>
          <p:nvPr/>
        </p:nvSpPr>
        <p:spPr>
          <a:xfrm>
            <a:off x="941131" y="1834115"/>
            <a:ext cx="10480008" cy="17016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dirty="0" err="1">
                <a:ea typeface="+mn-lt"/>
                <a:cs typeface="+mn-lt"/>
              </a:rPr>
              <a:t>Spell-checking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allows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informed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possible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typos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write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queries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i="1" dirty="0" err="1">
                <a:ea typeface="+mn-lt"/>
                <a:cs typeface="+mn-lt"/>
              </a:rPr>
              <a:t>IndexBasedSpellChecker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company's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description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field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text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density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7B01A9-A27B-7F72-2A06-AAB3CE8CC2BC}"/>
              </a:ext>
            </a:extLst>
          </p:cNvPr>
          <p:cNvSpPr txBox="1"/>
          <p:nvPr/>
        </p:nvSpPr>
        <p:spPr>
          <a:xfrm>
            <a:off x="1118809" y="4245428"/>
            <a:ext cx="4850191" cy="878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err="1">
                <a:latin typeface="Century Gothic"/>
                <a:ea typeface="+mn-lt"/>
                <a:cs typeface="+mn-lt"/>
              </a:rPr>
              <a:t>Request</a:t>
            </a:r>
            <a:r>
              <a:rPr lang="pt-PT" b="1" dirty="0">
                <a:latin typeface="Century Gothic"/>
                <a:ea typeface="+mn-lt"/>
                <a:cs typeface="+mn-lt"/>
              </a:rPr>
              <a:t>:</a:t>
            </a:r>
            <a:endParaRPr lang="pt-PT"/>
          </a:p>
          <a:p>
            <a:pPr algn="l">
              <a:lnSpc>
                <a:spcPct val="150000"/>
              </a:lnSpc>
            </a:pPr>
            <a:r>
              <a:rPr lang="pt-PT" dirty="0">
                <a:latin typeface="Consolas"/>
                <a:ea typeface="+mn-lt"/>
                <a:cs typeface="+mn-lt"/>
              </a:rPr>
              <a:t>/</a:t>
            </a:r>
            <a:r>
              <a:rPr lang="pt-PT" dirty="0" err="1">
                <a:latin typeface="Consolas"/>
                <a:ea typeface="+mn-lt"/>
                <a:cs typeface="+mn-lt"/>
              </a:rPr>
              <a:t>solr</a:t>
            </a:r>
            <a:r>
              <a:rPr lang="pt-PT" dirty="0">
                <a:latin typeface="Consolas"/>
                <a:ea typeface="+mn-lt"/>
                <a:cs typeface="+mn-lt"/>
              </a:rPr>
              <a:t>/</a:t>
            </a:r>
            <a:r>
              <a:rPr lang="pt-PT" dirty="0" err="1">
                <a:latin typeface="Consolas"/>
                <a:ea typeface="+mn-lt"/>
                <a:cs typeface="+mn-lt"/>
              </a:rPr>
              <a:t>reviews</a:t>
            </a:r>
            <a:r>
              <a:rPr lang="pt-PT" dirty="0">
                <a:latin typeface="Consolas"/>
                <a:ea typeface="+mn-lt"/>
                <a:cs typeface="+mn-lt"/>
              </a:rPr>
              <a:t>/</a:t>
            </a:r>
            <a:r>
              <a:rPr lang="pt-PT" dirty="0" err="1">
                <a:latin typeface="Consolas"/>
                <a:ea typeface="+mn-lt"/>
                <a:cs typeface="+mn-lt"/>
              </a:rPr>
              <a:t>spellcheck?</a:t>
            </a:r>
            <a:r>
              <a:rPr lang="pt-PT" b="1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q</a:t>
            </a:r>
            <a:r>
              <a:rPr lang="pt-PT" b="1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pt-PT" b="1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tecknology</a:t>
            </a:r>
            <a:endParaRPr lang="pt-PT" dirty="0">
              <a:solidFill>
                <a:srgbClr val="C00000"/>
              </a:solidFill>
              <a:latin typeface="Consolas"/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3809E0-6EBA-58CB-0F63-C4F89BA8F6E6}"/>
              </a:ext>
            </a:extLst>
          </p:cNvPr>
          <p:cNvSpPr txBox="1"/>
          <p:nvPr/>
        </p:nvSpPr>
        <p:spPr>
          <a:xfrm>
            <a:off x="6622142" y="3610427"/>
            <a:ext cx="4850191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Century Gothic"/>
                <a:ea typeface="+mn-lt"/>
                <a:cs typeface="+mn-lt"/>
              </a:rPr>
              <a:t>Response:</a:t>
            </a:r>
            <a:endParaRPr lang="pt-PT"/>
          </a:p>
          <a:p>
            <a:r>
              <a:rPr lang="pt-PT" dirty="0">
                <a:latin typeface="Consolas"/>
                <a:ea typeface="+mn-lt"/>
                <a:cs typeface="+mn-lt"/>
              </a:rPr>
              <a:t>"</a:t>
            </a:r>
            <a:r>
              <a:rPr lang="pt-PT" dirty="0" err="1">
                <a:latin typeface="Consolas"/>
                <a:ea typeface="+mn-lt"/>
                <a:cs typeface="+mn-lt"/>
              </a:rPr>
              <a:t>suggestions</a:t>
            </a:r>
            <a:r>
              <a:rPr lang="pt-PT" dirty="0">
                <a:latin typeface="Consolas"/>
                <a:ea typeface="+mn-lt"/>
                <a:cs typeface="+mn-lt"/>
              </a:rPr>
              <a:t>":[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  </a:t>
            </a:r>
            <a:r>
              <a:rPr lang="pt-PT" b="1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b="1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tecknology</a:t>
            </a:r>
            <a:r>
              <a:rPr lang="pt-PT" b="1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dirty="0">
                <a:latin typeface="Consolas"/>
                <a:ea typeface="+mn-lt"/>
                <a:cs typeface="+mn-lt"/>
              </a:rPr>
              <a:t>,{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    "numFound":1,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    "startOffset":0,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    "endOffset":10,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    </a:t>
            </a:r>
            <a:r>
              <a:rPr lang="pt-PT" b="1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b="1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suggestion</a:t>
            </a:r>
            <a:r>
              <a:rPr lang="pt-PT" b="1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":["</a:t>
            </a:r>
            <a:r>
              <a:rPr lang="pt-PT" b="1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technology</a:t>
            </a:r>
            <a:r>
              <a:rPr lang="pt-PT" b="1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"]</a:t>
            </a:r>
          </a:p>
          <a:p>
            <a:r>
              <a:rPr lang="pt-PT" dirty="0">
                <a:latin typeface="Consolas"/>
                <a:ea typeface="+mn-lt"/>
                <a:cs typeface="+mn-lt"/>
              </a:rPr>
              <a:t>  }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]</a:t>
            </a:r>
            <a:endParaRPr lang="pt-P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189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 err="1"/>
              <a:t>Query</a:t>
            </a:r>
            <a:r>
              <a:rPr lang="pt-PT" dirty="0"/>
              <a:t> </a:t>
            </a:r>
            <a:r>
              <a:rPr lang="pt-PT" dirty="0" err="1"/>
              <a:t>Suggestions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7</a:t>
            </a:fld>
            <a:endParaRPr lang="pt-PT" noProof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C8FA1C-2F5D-8A97-D276-B0F34306D8F8}"/>
              </a:ext>
            </a:extLst>
          </p:cNvPr>
          <p:cNvSpPr txBox="1"/>
          <p:nvPr/>
        </p:nvSpPr>
        <p:spPr>
          <a:xfrm>
            <a:off x="892750" y="1695020"/>
            <a:ext cx="10480008" cy="17016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dirty="0" err="1">
                <a:ea typeface="+mn-lt"/>
                <a:cs typeface="+mn-lt"/>
              </a:rPr>
              <a:t>Suggestions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areuseful</a:t>
            </a:r>
            <a:r>
              <a:rPr lang="pt-PT" dirty="0">
                <a:ea typeface="+mn-lt"/>
                <a:cs typeface="+mn-lt"/>
              </a:rPr>
              <a:t> to display </a:t>
            </a:r>
            <a:r>
              <a:rPr lang="pt-PT" dirty="0" err="1">
                <a:ea typeface="+mn-lt"/>
                <a:cs typeface="+mn-lt"/>
              </a:rPr>
              <a:t>suggestions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while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typing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query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identically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in a Google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i="1" dirty="0" err="1">
                <a:ea typeface="+mn-lt"/>
                <a:cs typeface="+mn-lt"/>
              </a:rPr>
              <a:t>FreeTextLookupFactory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 as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auto-complete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recommends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words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i="1" dirty="0" err="1">
                <a:ea typeface="+mn-lt"/>
                <a:cs typeface="+mn-lt"/>
              </a:rPr>
              <a:t>description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field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starts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writing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them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7B01A9-A27B-7F72-2A06-AAB3CE8CC2BC}"/>
              </a:ext>
            </a:extLst>
          </p:cNvPr>
          <p:cNvSpPr txBox="1"/>
          <p:nvPr/>
        </p:nvSpPr>
        <p:spPr>
          <a:xfrm>
            <a:off x="1118809" y="4245428"/>
            <a:ext cx="4850191" cy="878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err="1">
                <a:latin typeface="Century Gothic"/>
                <a:ea typeface="+mn-lt"/>
                <a:cs typeface="+mn-lt"/>
              </a:rPr>
              <a:t>Request</a:t>
            </a:r>
            <a:r>
              <a:rPr lang="pt-PT" b="1" dirty="0">
                <a:latin typeface="Century Gothic"/>
                <a:ea typeface="+mn-lt"/>
                <a:cs typeface="+mn-lt"/>
              </a:rPr>
              <a:t>:</a:t>
            </a:r>
            <a:endParaRPr lang="pt-PT"/>
          </a:p>
          <a:p>
            <a:pPr algn="l">
              <a:lnSpc>
                <a:spcPct val="150000"/>
              </a:lnSpc>
            </a:pPr>
            <a:r>
              <a:rPr lang="pt-PT" dirty="0">
                <a:latin typeface="Consolas"/>
                <a:ea typeface="+mn-lt"/>
                <a:cs typeface="+mn-lt"/>
              </a:rPr>
              <a:t>/</a:t>
            </a:r>
            <a:r>
              <a:rPr lang="pt-PT" dirty="0" err="1">
                <a:latin typeface="Consolas"/>
                <a:ea typeface="+mn-lt"/>
                <a:cs typeface="+mn-lt"/>
              </a:rPr>
              <a:t>solr</a:t>
            </a:r>
            <a:r>
              <a:rPr lang="pt-PT" dirty="0">
                <a:latin typeface="Consolas"/>
                <a:ea typeface="+mn-lt"/>
                <a:cs typeface="+mn-lt"/>
              </a:rPr>
              <a:t>/</a:t>
            </a:r>
            <a:r>
              <a:rPr lang="pt-PT" dirty="0" err="1">
                <a:latin typeface="Consolas"/>
                <a:ea typeface="+mn-lt"/>
                <a:cs typeface="+mn-lt"/>
              </a:rPr>
              <a:t>reviews</a:t>
            </a:r>
            <a:r>
              <a:rPr lang="pt-PT" dirty="0">
                <a:latin typeface="Consolas"/>
                <a:ea typeface="+mn-lt"/>
                <a:cs typeface="+mn-lt"/>
              </a:rPr>
              <a:t>/</a:t>
            </a:r>
            <a:r>
              <a:rPr lang="pt-PT" dirty="0" err="1">
                <a:latin typeface="Consolas"/>
                <a:ea typeface="+mn-lt"/>
                <a:cs typeface="+mn-lt"/>
              </a:rPr>
              <a:t>suggest?</a:t>
            </a:r>
            <a:r>
              <a:rPr lang="pt-PT" b="1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q</a:t>
            </a:r>
            <a:r>
              <a:rPr lang="pt-PT" b="1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pt-PT" b="1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tech</a:t>
            </a:r>
            <a:endParaRPr lang="pt-PT" b="1" dirty="0" err="1">
              <a:solidFill>
                <a:srgbClr val="C00000"/>
              </a:solidFill>
              <a:latin typeface="Consola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3809E0-6EBA-58CB-0F63-C4F89BA8F6E6}"/>
              </a:ext>
            </a:extLst>
          </p:cNvPr>
          <p:cNvSpPr txBox="1"/>
          <p:nvPr/>
        </p:nvSpPr>
        <p:spPr>
          <a:xfrm>
            <a:off x="6573761" y="3241523"/>
            <a:ext cx="4850191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Century Gothic"/>
                <a:ea typeface="+mn-lt"/>
                <a:cs typeface="+mn-lt"/>
              </a:rPr>
              <a:t>Response:</a:t>
            </a:r>
            <a:endParaRPr lang="pt-PT"/>
          </a:p>
          <a:p>
            <a:r>
              <a:rPr lang="pt-PT" sz="1500" dirty="0">
                <a:latin typeface="Consolas"/>
                <a:ea typeface="+mn-lt"/>
                <a:cs typeface="+mn-lt"/>
              </a:rPr>
              <a:t>"</a:t>
            </a:r>
            <a:r>
              <a:rPr lang="pt-PT" sz="1500" err="1">
                <a:latin typeface="Consolas"/>
                <a:ea typeface="+mn-lt"/>
                <a:cs typeface="+mn-lt"/>
              </a:rPr>
              <a:t>suggest</a:t>
            </a:r>
            <a:r>
              <a:rPr lang="pt-PT" sz="1500" dirty="0">
                <a:latin typeface="Consolas"/>
                <a:ea typeface="+mn-lt"/>
                <a:cs typeface="+mn-lt"/>
              </a:rPr>
              <a:t>":{"</a:t>
            </a:r>
            <a:r>
              <a:rPr lang="pt-PT" sz="1500" err="1">
                <a:latin typeface="Consolas"/>
                <a:ea typeface="+mn-lt"/>
                <a:cs typeface="+mn-lt"/>
              </a:rPr>
              <a:t>reviewsSuggester</a:t>
            </a:r>
            <a:r>
              <a:rPr lang="pt-PT" sz="1500" dirty="0">
                <a:latin typeface="Consolas"/>
                <a:ea typeface="+mn-lt"/>
                <a:cs typeface="+mn-lt"/>
              </a:rPr>
              <a:t>":{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 </a:t>
            </a:r>
            <a:r>
              <a:rPr lang="pt-PT" sz="15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sz="15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tech</a:t>
            </a:r>
            <a:r>
              <a:rPr lang="pt-PT" sz="15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sz="1500" dirty="0">
                <a:latin typeface="Consolas"/>
                <a:ea typeface="+mn-lt"/>
                <a:cs typeface="+mn-lt"/>
              </a:rPr>
              <a:t>:{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   </a:t>
            </a:r>
            <a:r>
              <a:rPr lang="pt-PT" sz="15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"numFound":10</a:t>
            </a:r>
            <a:r>
              <a:rPr lang="pt-PT" sz="1500" dirty="0">
                <a:latin typeface="Consolas"/>
                <a:ea typeface="+mn-lt"/>
                <a:cs typeface="+mn-lt"/>
              </a:rPr>
              <a:t>,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   "</a:t>
            </a:r>
            <a:r>
              <a:rPr lang="pt-PT" sz="1500" err="1">
                <a:latin typeface="Consolas"/>
                <a:ea typeface="+mn-lt"/>
                <a:cs typeface="+mn-lt"/>
              </a:rPr>
              <a:t>suggestions</a:t>
            </a:r>
            <a:r>
              <a:rPr lang="pt-PT" sz="1500" dirty="0">
                <a:latin typeface="Consolas"/>
                <a:ea typeface="+mn-lt"/>
                <a:cs typeface="+mn-lt"/>
              </a:rPr>
              <a:t>":[{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     </a:t>
            </a:r>
            <a:r>
              <a:rPr lang="pt-PT" sz="15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sz="15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term</a:t>
            </a:r>
            <a:r>
              <a:rPr lang="pt-PT" sz="15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":"</a:t>
            </a:r>
            <a:r>
              <a:rPr lang="pt-PT" sz="15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technology</a:t>
            </a:r>
            <a:r>
              <a:rPr lang="pt-PT" sz="15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sz="1500" dirty="0">
                <a:latin typeface="Consolas"/>
                <a:ea typeface="+mn-lt"/>
                <a:cs typeface="+mn-lt"/>
              </a:rPr>
              <a:t>,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     "weight":10745044845232370,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     "</a:t>
            </a:r>
            <a:r>
              <a:rPr lang="pt-PT" sz="1500" err="1">
                <a:latin typeface="Consolas"/>
                <a:ea typeface="+mn-lt"/>
                <a:cs typeface="+mn-lt"/>
              </a:rPr>
              <a:t>payload</a:t>
            </a:r>
            <a:r>
              <a:rPr lang="pt-PT" sz="1500" dirty="0">
                <a:latin typeface="Consolas"/>
                <a:ea typeface="+mn-lt"/>
                <a:cs typeface="+mn-lt"/>
              </a:rPr>
              <a:t>":""},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   ...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   {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     </a:t>
            </a:r>
            <a:r>
              <a:rPr lang="pt-PT" sz="15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sz="15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term</a:t>
            </a:r>
            <a:r>
              <a:rPr lang="pt-PT" sz="15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":"</a:t>
            </a:r>
            <a:r>
              <a:rPr lang="pt-PT" sz="15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techlogix</a:t>
            </a:r>
            <a:r>
              <a:rPr lang="pt-PT" sz="15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sz="1500" dirty="0">
                <a:latin typeface="Consolas"/>
                <a:ea typeface="+mn-lt"/>
                <a:cs typeface="+mn-lt"/>
              </a:rPr>
              <a:t>,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     "weight":118948835925081,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     "</a:t>
            </a:r>
            <a:r>
              <a:rPr lang="pt-PT" sz="1500" err="1">
                <a:latin typeface="Consolas"/>
                <a:ea typeface="+mn-lt"/>
                <a:cs typeface="+mn-lt"/>
              </a:rPr>
              <a:t>payload</a:t>
            </a:r>
            <a:r>
              <a:rPr lang="pt-PT" sz="1500" dirty="0">
                <a:latin typeface="Consolas"/>
                <a:ea typeface="+mn-lt"/>
                <a:cs typeface="+mn-lt"/>
              </a:rPr>
              <a:t>":""}]}</a:t>
            </a:r>
            <a:br>
              <a:rPr lang="pt-PT" sz="1500" dirty="0">
                <a:latin typeface="Consolas"/>
                <a:ea typeface="+mn-lt"/>
                <a:cs typeface="+mn-lt"/>
              </a:rPr>
            </a:br>
            <a:r>
              <a:rPr lang="pt-PT" sz="1500" dirty="0">
                <a:latin typeface="Consolas"/>
                <a:ea typeface="+mn-lt"/>
                <a:cs typeface="+mn-lt"/>
              </a:rPr>
              <a:t>  }}</a:t>
            </a:r>
            <a:endParaRPr lang="pt-PT" sz="15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040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 err="1"/>
              <a:t>Faceted</a:t>
            </a:r>
            <a:r>
              <a:rPr lang="pt-PT" dirty="0"/>
              <a:t> </a:t>
            </a:r>
            <a:r>
              <a:rPr lang="pt-PT" dirty="0" err="1"/>
              <a:t>Search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8</a:t>
            </a:fld>
            <a:endParaRPr lang="pt-PT" noProof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C8FA1C-2F5D-8A97-D276-B0F34306D8F8}"/>
              </a:ext>
            </a:extLst>
          </p:cNvPr>
          <p:cNvSpPr txBox="1"/>
          <p:nvPr/>
        </p:nvSpPr>
        <p:spPr>
          <a:xfrm>
            <a:off x="941131" y="1834115"/>
            <a:ext cx="10480008" cy="1286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dirty="0" err="1">
                <a:ea typeface="+mn-lt"/>
                <a:cs typeface="+mn-lt"/>
              </a:rPr>
              <a:t>Faceting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arrangement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results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categories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indexed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terms</a:t>
            </a:r>
            <a:endParaRPr lang="pt-PT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dirty="0">
                <a:ea typeface="+mn-lt"/>
                <a:cs typeface="+mn-lt"/>
              </a:rPr>
              <a:t>In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system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categorical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benefit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functionality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i="1" dirty="0" err="1">
                <a:ea typeface="+mn-lt"/>
                <a:cs typeface="+mn-lt"/>
              </a:rPr>
              <a:t>industry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i="1" dirty="0" err="1">
                <a:ea typeface="+mn-lt"/>
                <a:cs typeface="+mn-lt"/>
              </a:rPr>
              <a:t>employees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i="1" dirty="0" err="1">
                <a:ea typeface="+mn-lt"/>
                <a:cs typeface="+mn-lt"/>
              </a:rPr>
              <a:t>revenue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i="1" dirty="0" err="1">
                <a:ea typeface="+mn-lt"/>
                <a:cs typeface="+mn-lt"/>
              </a:rPr>
              <a:t>interview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i="1" dirty="0" err="1">
                <a:ea typeface="+mn-lt"/>
                <a:cs typeface="+mn-lt"/>
              </a:rPr>
              <a:t>experience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i="1" dirty="0" err="1">
                <a:ea typeface="+mn-lt"/>
                <a:cs typeface="+mn-lt"/>
              </a:rPr>
              <a:t>interview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i="1" dirty="0" err="1">
                <a:ea typeface="+mn-lt"/>
                <a:cs typeface="+mn-lt"/>
              </a:rPr>
              <a:t>difficulty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7B01A9-A27B-7F72-2A06-AAB3CE8CC2BC}"/>
              </a:ext>
            </a:extLst>
          </p:cNvPr>
          <p:cNvSpPr txBox="1"/>
          <p:nvPr/>
        </p:nvSpPr>
        <p:spPr>
          <a:xfrm>
            <a:off x="1118809" y="4245428"/>
            <a:ext cx="5037667" cy="1294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err="1">
                <a:latin typeface="Century Gothic"/>
                <a:ea typeface="+mn-lt"/>
                <a:cs typeface="+mn-lt"/>
              </a:rPr>
              <a:t>Request</a:t>
            </a:r>
            <a:r>
              <a:rPr lang="pt-PT" b="1" dirty="0">
                <a:latin typeface="Century Gothic"/>
                <a:ea typeface="+mn-lt"/>
                <a:cs typeface="+mn-lt"/>
              </a:rPr>
              <a:t>:</a:t>
            </a:r>
            <a:endParaRPr lang="pt-PT"/>
          </a:p>
          <a:p>
            <a:pPr>
              <a:lnSpc>
                <a:spcPct val="150000"/>
              </a:lnSpc>
            </a:pPr>
            <a:r>
              <a:rPr lang="pt-PT" dirty="0">
                <a:latin typeface="Consolas"/>
                <a:ea typeface="+mn-lt"/>
                <a:cs typeface="+mn-lt"/>
              </a:rPr>
              <a:t>/</a:t>
            </a:r>
            <a:r>
              <a:rPr lang="pt-PT" err="1">
                <a:latin typeface="Consolas"/>
                <a:ea typeface="+mn-lt"/>
                <a:cs typeface="+mn-lt"/>
              </a:rPr>
              <a:t>solr</a:t>
            </a:r>
            <a:r>
              <a:rPr lang="pt-PT" dirty="0">
                <a:latin typeface="Consolas"/>
                <a:ea typeface="+mn-lt"/>
                <a:cs typeface="+mn-lt"/>
              </a:rPr>
              <a:t>/</a:t>
            </a:r>
            <a:r>
              <a:rPr lang="pt-PT" err="1">
                <a:latin typeface="Consolas"/>
                <a:ea typeface="+mn-lt"/>
                <a:cs typeface="+mn-lt"/>
              </a:rPr>
              <a:t>reviews</a:t>
            </a:r>
            <a:r>
              <a:rPr lang="pt-PT" dirty="0">
                <a:latin typeface="Consolas"/>
                <a:ea typeface="+mn-lt"/>
                <a:cs typeface="+mn-lt"/>
              </a:rPr>
              <a:t>/</a:t>
            </a:r>
            <a:r>
              <a:rPr lang="pt-PT" err="1">
                <a:latin typeface="Consolas"/>
                <a:ea typeface="+mn-lt"/>
                <a:cs typeface="+mn-lt"/>
              </a:rPr>
              <a:t>select?q</a:t>
            </a:r>
            <a:r>
              <a:rPr lang="pt-PT" dirty="0">
                <a:latin typeface="Consolas"/>
                <a:ea typeface="+mn-lt"/>
                <a:cs typeface="+mn-lt"/>
              </a:rPr>
              <a:t>=*:*&amp;</a:t>
            </a:r>
            <a:r>
              <a:rPr lang="pt-PT" err="1">
                <a:latin typeface="Consolas"/>
                <a:ea typeface="+mn-lt"/>
                <a:cs typeface="+mn-lt"/>
              </a:rPr>
              <a:t>facet</a:t>
            </a:r>
            <a:r>
              <a:rPr lang="pt-PT" dirty="0">
                <a:latin typeface="Consolas"/>
                <a:ea typeface="+mn-lt"/>
                <a:cs typeface="+mn-lt"/>
              </a:rPr>
              <a:t>=</a:t>
            </a:r>
            <a:r>
              <a:rPr lang="pt-PT" err="1">
                <a:latin typeface="Consolas"/>
                <a:ea typeface="+mn-lt"/>
                <a:cs typeface="+mn-lt"/>
              </a:rPr>
              <a:t>true</a:t>
            </a:r>
            <a:r>
              <a:rPr lang="pt-PT" dirty="0">
                <a:latin typeface="Consolas"/>
                <a:ea typeface="+mn-lt"/>
                <a:cs typeface="+mn-lt"/>
              </a:rPr>
              <a:t>&amp;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facet.field</a:t>
            </a:r>
            <a:r>
              <a:rPr lang="pt-PT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pt-PT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industry</a:t>
            </a:r>
            <a:r>
              <a:rPr lang="pt-PT" err="1">
                <a:latin typeface="Consolas"/>
                <a:ea typeface="+mn-lt"/>
                <a:cs typeface="+mn-lt"/>
              </a:rPr>
              <a:t>&amp;facet.limit</a:t>
            </a:r>
            <a:r>
              <a:rPr lang="pt-PT" dirty="0">
                <a:latin typeface="Consolas"/>
                <a:ea typeface="+mn-lt"/>
                <a:cs typeface="+mn-lt"/>
              </a:rPr>
              <a:t>=10</a:t>
            </a:r>
            <a:endParaRPr lang="pt-PT" dirty="0">
              <a:latin typeface="Consola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3809E0-6EBA-58CB-0F63-C4F89BA8F6E6}"/>
              </a:ext>
            </a:extLst>
          </p:cNvPr>
          <p:cNvSpPr txBox="1"/>
          <p:nvPr/>
        </p:nvSpPr>
        <p:spPr>
          <a:xfrm>
            <a:off x="6573761" y="3356427"/>
            <a:ext cx="4850191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Century Gothic"/>
                <a:ea typeface="+mn-lt"/>
                <a:cs typeface="+mn-lt"/>
              </a:rPr>
              <a:t>Response:</a:t>
            </a:r>
            <a:endParaRPr lang="pt-PT"/>
          </a:p>
          <a:p>
            <a:r>
              <a:rPr lang="pt-PT" dirty="0">
                <a:latin typeface="Consolas"/>
                <a:ea typeface="+mn-lt"/>
                <a:cs typeface="+mn-lt"/>
              </a:rPr>
              <a:t>"</a:t>
            </a:r>
            <a:r>
              <a:rPr lang="pt-PT" dirty="0" err="1">
                <a:latin typeface="Consolas"/>
                <a:ea typeface="+mn-lt"/>
                <a:cs typeface="+mn-lt"/>
              </a:rPr>
              <a:t>facet_counts</a:t>
            </a:r>
            <a:r>
              <a:rPr lang="pt-PT" dirty="0">
                <a:latin typeface="Consolas"/>
                <a:ea typeface="+mn-lt"/>
                <a:cs typeface="+mn-lt"/>
              </a:rPr>
              <a:t>":{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  "</a:t>
            </a:r>
            <a:r>
              <a:rPr lang="pt-PT" dirty="0" err="1">
                <a:latin typeface="Consolas"/>
                <a:ea typeface="+mn-lt"/>
                <a:cs typeface="+mn-lt"/>
              </a:rPr>
              <a:t>facet_fields</a:t>
            </a:r>
            <a:r>
              <a:rPr lang="pt-PT" dirty="0">
                <a:latin typeface="Consolas"/>
                <a:ea typeface="+mn-lt"/>
                <a:cs typeface="+mn-lt"/>
              </a:rPr>
              <a:t>":{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    </a:t>
            </a:r>
            <a:r>
              <a:rPr lang="pt-PT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industry</a:t>
            </a:r>
            <a:r>
              <a:rPr lang="pt-PT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PT" dirty="0">
                <a:latin typeface="Consolas"/>
                <a:ea typeface="+mn-lt"/>
                <a:cs typeface="+mn-lt"/>
              </a:rPr>
              <a:t>:[</a:t>
            </a:r>
          </a:p>
          <a:p>
            <a:r>
              <a:rPr lang="pt-PT" dirty="0">
                <a:latin typeface="Consolas"/>
                <a:ea typeface="+mn-lt"/>
                <a:cs typeface="+mn-lt"/>
              </a:rPr>
              <a:t>      </a:t>
            </a:r>
            <a:r>
              <a:rPr lang="pt-PT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"healthcare"</a:t>
            </a:r>
            <a:r>
              <a:rPr lang="pt-PT" dirty="0">
                <a:latin typeface="Consolas"/>
                <a:ea typeface="+mn-lt"/>
                <a:cs typeface="+mn-lt"/>
              </a:rPr>
              <a:t>,439,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      </a:t>
            </a:r>
            <a:r>
              <a:rPr lang="pt-PT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"services"</a:t>
            </a:r>
            <a:r>
              <a:rPr lang="pt-PT" dirty="0">
                <a:latin typeface="Consolas"/>
                <a:ea typeface="+mn-lt"/>
                <a:cs typeface="+mn-lt"/>
              </a:rPr>
              <a:t>,281,</a:t>
            </a:r>
          </a:p>
          <a:p>
            <a:r>
              <a:rPr lang="pt-PT" dirty="0">
                <a:latin typeface="Consolas"/>
                <a:ea typeface="+mn-lt"/>
                <a:cs typeface="+mn-lt"/>
              </a:rPr>
              <a:t>      ...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      </a:t>
            </a:r>
            <a:r>
              <a:rPr lang="pt-PT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"transportation"</a:t>
            </a:r>
            <a:r>
              <a:rPr lang="pt-PT" dirty="0">
                <a:latin typeface="Consolas"/>
                <a:ea typeface="+mn-lt"/>
                <a:cs typeface="+mn-lt"/>
              </a:rPr>
              <a:t>,74]},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  "</a:t>
            </a:r>
            <a:r>
              <a:rPr lang="pt-PT" dirty="0" err="1">
                <a:latin typeface="Consolas"/>
                <a:ea typeface="+mn-lt"/>
                <a:cs typeface="+mn-lt"/>
              </a:rPr>
              <a:t>facet_heatmaps</a:t>
            </a:r>
            <a:r>
              <a:rPr lang="pt-PT" dirty="0">
                <a:latin typeface="Consolas"/>
                <a:ea typeface="+mn-lt"/>
                <a:cs typeface="+mn-lt"/>
              </a:rPr>
              <a:t>":{}}</a:t>
            </a:r>
            <a:br>
              <a:rPr lang="pt-PT" dirty="0">
                <a:latin typeface="Consolas"/>
                <a:ea typeface="+mn-lt"/>
                <a:cs typeface="+mn-lt"/>
              </a:rPr>
            </a:br>
            <a:r>
              <a:rPr lang="pt-PT" dirty="0">
                <a:latin typeface="Consolas"/>
                <a:ea typeface="+mn-lt"/>
                <a:cs typeface="+mn-lt"/>
              </a:rPr>
              <a:t>}</a:t>
            </a:r>
            <a:endParaRPr lang="pt-PT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357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9</a:t>
            </a:fld>
            <a:endParaRPr lang="pt-PT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C4A16B-09E2-652A-CD3F-F12DC58E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dirty="0" err="1"/>
              <a:t>User</a:t>
            </a:r>
            <a:r>
              <a:rPr lang="pt-PT" dirty="0"/>
              <a:t> Interface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241D4144-22B3-6537-4F1A-0809A3EE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191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+mn-lt"/>
                <a:cs typeface="+mn-lt"/>
              </a:rPr>
              <a:t>The final focus was on enhancing the experience for the end user so that anybody can use the system without technical background.</a:t>
            </a:r>
          </a:p>
          <a:p>
            <a:r>
              <a:rPr lang="en-GB" sz="1800" dirty="0"/>
              <a:t>The UI was developed using React and </a:t>
            </a:r>
            <a:r>
              <a:rPr lang="en-GB" sz="1800" dirty="0" err="1"/>
              <a:t>MaterialUI</a:t>
            </a:r>
            <a:r>
              <a:rPr lang="en-GB" sz="1800" dirty="0"/>
              <a:t>, with </a:t>
            </a:r>
            <a:r>
              <a:rPr lang="en-GB" sz="1800" dirty="0" err="1"/>
              <a:t>Solr</a:t>
            </a:r>
            <a:r>
              <a:rPr lang="en-GB" sz="1800" dirty="0"/>
              <a:t> as the backend.</a:t>
            </a:r>
          </a:p>
        </p:txBody>
      </p:sp>
      <p:pic>
        <p:nvPicPr>
          <p:cNvPr id="14" name="Imagem 7">
            <a:extLst>
              <a:ext uri="{FF2B5EF4-FFF2-40B4-BE49-F238E27FC236}">
                <a16:creationId xmlns:a16="http://schemas.microsoft.com/office/drawing/2014/main" id="{DD5D6013-62FE-3F79-C124-3DA34C2D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3" y="3730067"/>
            <a:ext cx="1932820" cy="1683868"/>
          </a:xfrm>
          <a:prstGeom prst="rect">
            <a:avLst/>
          </a:prstGeom>
        </p:spPr>
      </p:pic>
      <p:pic>
        <p:nvPicPr>
          <p:cNvPr id="16" name="Imagem 8" descr="Uma imagem com texto, relógio&#10;&#10;Descrição gerada automaticamente">
            <a:extLst>
              <a:ext uri="{FF2B5EF4-FFF2-40B4-BE49-F238E27FC236}">
                <a16:creationId xmlns:a16="http://schemas.microsoft.com/office/drawing/2014/main" id="{03491517-A305-8D86-9CBD-0EF8AD36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399" y="3870911"/>
            <a:ext cx="1999343" cy="1583605"/>
          </a:xfrm>
          <a:prstGeom prst="rect">
            <a:avLst/>
          </a:prstGeom>
        </p:spPr>
      </p:pic>
      <p:pic>
        <p:nvPicPr>
          <p:cNvPr id="18" name="Imagem 12">
            <a:extLst>
              <a:ext uri="{FF2B5EF4-FFF2-40B4-BE49-F238E27FC236}">
                <a16:creationId xmlns:a16="http://schemas.microsoft.com/office/drawing/2014/main" id="{23BEFB77-9613-951D-CD94-3CEDDADD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305" y="3827531"/>
            <a:ext cx="2598057" cy="13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14115"/>
      </p:ext>
    </p:extLst>
  </p:cSld>
  <p:clrMapOvr>
    <a:masterClrMapping/>
  </p:clrMapOvr>
</p:sld>
</file>

<file path=ppt/theme/theme1.xml><?xml version="1.0" encoding="utf-8"?>
<a:theme xmlns:a="http://schemas.openxmlformats.org/drawingml/2006/main" name="Pincel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32_TF89080264_Win32" id="{99D71208-D8C6-449C-9C2C-2D2B7938FD35}" vid="{915A0FC4-1903-4B57-B2F1-7C82DEE7713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{342D6482-3969-422E-B623-AD8945F9CE84}tf89080264_win32</Template>
  <TotalTime>118</TotalTime>
  <Words>313</Words>
  <Application>Microsoft Office PowerPoint</Application>
  <PresentationFormat>Ecrã Panorâmico</PresentationFormat>
  <Paragraphs>73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Pincel</vt:lpstr>
      <vt:lpstr>Retrieving and Processing Information on Company Reviews </vt:lpstr>
      <vt:lpstr>Conceptual Model of the Dataset</vt:lpstr>
      <vt:lpstr>Search System Improvements</vt:lpstr>
      <vt:lpstr>Improved List of Synonyms</vt:lpstr>
      <vt:lpstr>Improved List of Synonyms</vt:lpstr>
      <vt:lpstr>Spell-Checking</vt:lpstr>
      <vt:lpstr>Query Suggestions</vt:lpstr>
      <vt:lpstr>Faceted Search</vt:lpstr>
      <vt:lpstr>User Interface</vt:lpstr>
      <vt:lpstr>Apresentação do PowerPoint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Processing Information on Company Reviews </dc:title>
  <dc:creator>Rui Filipe Teixeira Alves</dc:creator>
  <cp:lastModifiedBy>Rui Filipe Teixeira Alves</cp:lastModifiedBy>
  <cp:revision>543</cp:revision>
  <dcterms:created xsi:type="dcterms:W3CDTF">2022-10-09T16:09:14Z</dcterms:created>
  <dcterms:modified xsi:type="dcterms:W3CDTF">2022-12-12T03:29:32Z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