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b7980eeb2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b7980eeb2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09219ab7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809219ab7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09219ab77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809219ab77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809219ab7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809219ab7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809219ab7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809219ab7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09219ab77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809219ab77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809219ab77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809219ab77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809219ab77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809219ab77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809219ab77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809219ab77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1KapA_3w4RM" TargetMode="Externa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5983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Fake Social - Decentralized Timeline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33"/>
              <a:t>Large Scale Distributed Systems</a:t>
            </a:r>
            <a:r>
              <a:rPr lang="pt-BR"/>
              <a:t>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460950" y="3698895"/>
            <a:ext cx="53613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Bruno Rosendo, up201906334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Henrique Nunes, up201906852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João Mesquita, up201906682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Rui Alves, up201905853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Future Work</a:t>
            </a:r>
            <a:endParaRPr/>
          </a:p>
        </p:txBody>
      </p:sp>
      <p:sp>
        <p:nvSpPr>
          <p:cNvPr id="219" name="Google Shape;219;p22"/>
          <p:cNvSpPr/>
          <p:nvPr/>
        </p:nvSpPr>
        <p:spPr>
          <a:xfrm>
            <a:off x="2164950" y="2359288"/>
            <a:ext cx="594300" cy="36900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" name="Google Shape;220;p22"/>
          <p:cNvGrpSpPr/>
          <p:nvPr/>
        </p:nvGrpSpPr>
        <p:grpSpPr>
          <a:xfrm>
            <a:off x="571523" y="2068325"/>
            <a:ext cx="1755000" cy="1897977"/>
            <a:chOff x="571536" y="1957150"/>
            <a:chExt cx="1755000" cy="1897977"/>
          </a:xfrm>
        </p:grpSpPr>
        <p:sp>
          <p:nvSpPr>
            <p:cNvPr id="221" name="Google Shape;221;p22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2"/>
            <p:cNvSpPr txBox="1"/>
            <p:nvPr/>
          </p:nvSpPr>
          <p:spPr>
            <a:xfrm>
              <a:off x="12306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pt-BR" sz="8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" name="Google Shape;223;p22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0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New topic for User Advertisement</a:t>
              </a:r>
              <a:endParaRPr b="1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" name="Google Shape;224;p22"/>
            <p:cNvSpPr txBox="1"/>
            <p:nvPr/>
          </p:nvSpPr>
          <p:spPr>
            <a:xfrm>
              <a:off x="571536" y="3117727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t-BR" sz="8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Alternative way of discovering other users to avoid manually inserting the username.</a:t>
              </a:r>
              <a:endParaRPr sz="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5" name="Google Shape;225;p22"/>
          <p:cNvGrpSpPr/>
          <p:nvPr/>
        </p:nvGrpSpPr>
        <p:grpSpPr>
          <a:xfrm>
            <a:off x="2699410" y="2068325"/>
            <a:ext cx="1709103" cy="1897977"/>
            <a:chOff x="2699423" y="1957150"/>
            <a:chExt cx="1709103" cy="1897977"/>
          </a:xfrm>
        </p:grpSpPr>
        <p:sp>
          <p:nvSpPr>
            <p:cNvPr id="226" name="Google Shape;226;p22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2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0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UI/UX Upgrade</a:t>
              </a:r>
              <a:endParaRPr b="1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" name="Google Shape;228;p22"/>
            <p:cNvSpPr txBox="1"/>
            <p:nvPr/>
          </p:nvSpPr>
          <p:spPr>
            <a:xfrm>
              <a:off x="2699423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t-BR" sz="8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Improve the user experience, based on the observations made by the </a:t>
              </a:r>
              <a:r>
                <a:rPr lang="pt-BR" sz="8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users. </a:t>
              </a:r>
              <a:endParaRPr sz="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" name="Google Shape;229;p22"/>
            <p:cNvSpPr txBox="1"/>
            <p:nvPr/>
          </p:nvSpPr>
          <p:spPr>
            <a:xfrm>
              <a:off x="3335573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pt-BR" sz="8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0" name="Google Shape;230;p22"/>
          <p:cNvGrpSpPr/>
          <p:nvPr/>
        </p:nvGrpSpPr>
        <p:grpSpPr>
          <a:xfrm>
            <a:off x="4781395" y="2068325"/>
            <a:ext cx="1709106" cy="1897975"/>
            <a:chOff x="4781408" y="1957150"/>
            <a:chExt cx="1709106" cy="1897975"/>
          </a:xfrm>
        </p:grpSpPr>
        <p:sp>
          <p:nvSpPr>
            <p:cNvPr id="231" name="Google Shape;231;p22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2"/>
            <p:cNvSpPr txBox="1"/>
            <p:nvPr/>
          </p:nvSpPr>
          <p:spPr>
            <a:xfrm>
              <a:off x="4781413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Server-Sent Events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" name="Google Shape;233;p22"/>
            <p:cNvSpPr txBox="1"/>
            <p:nvPr/>
          </p:nvSpPr>
          <p:spPr>
            <a:xfrm>
              <a:off x="4781408" y="3117725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t-BR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Add automatic updates for other events, such as follow actions and suggested </a:t>
              </a:r>
              <a:r>
                <a:rPr lang="pt-BR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users.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" name="Google Shape;234;p22"/>
            <p:cNvSpPr txBox="1"/>
            <p:nvPr/>
          </p:nvSpPr>
          <p:spPr>
            <a:xfrm>
              <a:off x="5417558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pt-BR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5" name="Google Shape;235;p22"/>
          <p:cNvGrpSpPr/>
          <p:nvPr/>
        </p:nvGrpSpPr>
        <p:grpSpPr>
          <a:xfrm>
            <a:off x="6863373" y="2068325"/>
            <a:ext cx="1709102" cy="1897977"/>
            <a:chOff x="6863386" y="1957150"/>
            <a:chExt cx="1709102" cy="1897977"/>
          </a:xfrm>
        </p:grpSpPr>
        <p:sp>
          <p:nvSpPr>
            <p:cNvPr id="236" name="Google Shape;236;p22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2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Improve the Merging Algorithm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" name="Google Shape;238;p22"/>
            <p:cNvSpPr txBox="1"/>
            <p:nvPr/>
          </p:nvSpPr>
          <p:spPr>
            <a:xfrm>
              <a:off x="6863386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t-BR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Test our system under more extreme conditions to validate its stability.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9" name="Google Shape;239;p22"/>
            <p:cNvSpPr txBox="1"/>
            <p:nvPr/>
          </p:nvSpPr>
          <p:spPr>
            <a:xfrm>
              <a:off x="74995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pt-BR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0" name="Google Shape;240;p22"/>
          <p:cNvSpPr/>
          <p:nvPr/>
        </p:nvSpPr>
        <p:spPr>
          <a:xfrm>
            <a:off x="4337163" y="2359288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2"/>
          <p:cNvSpPr/>
          <p:nvPr/>
        </p:nvSpPr>
        <p:spPr>
          <a:xfrm>
            <a:off x="6419138" y="2359288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Technologies used</a:t>
            </a:r>
            <a:endParaRPr/>
          </a:p>
        </p:txBody>
      </p:sp>
      <p:grpSp>
        <p:nvGrpSpPr>
          <p:cNvPr id="135" name="Google Shape;135;p14"/>
          <p:cNvGrpSpPr/>
          <p:nvPr/>
        </p:nvGrpSpPr>
        <p:grpSpPr>
          <a:xfrm>
            <a:off x="1341325" y="1669700"/>
            <a:ext cx="2746500" cy="2462400"/>
            <a:chOff x="1085375" y="1454300"/>
            <a:chExt cx="2746500" cy="2462400"/>
          </a:xfrm>
        </p:grpSpPr>
        <p:sp>
          <p:nvSpPr>
            <p:cNvPr id="136" name="Google Shape;136;p14"/>
            <p:cNvSpPr/>
            <p:nvPr/>
          </p:nvSpPr>
          <p:spPr>
            <a:xfrm>
              <a:off x="1085375" y="1454300"/>
              <a:ext cx="2746500" cy="2462400"/>
            </a:xfrm>
            <a:prstGeom prst="roundRect">
              <a:avLst>
                <a:gd fmla="val 16667" name="adj"/>
              </a:avLst>
            </a:prstGeom>
            <a:solidFill>
              <a:srgbClr val="CFE4FF">
                <a:alpha val="5000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7" name="Google Shape;137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62475" y="1960525"/>
              <a:ext cx="792297" cy="954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4"/>
            <p:cNvPicPr preferRelativeResize="0"/>
            <p:nvPr/>
          </p:nvPicPr>
          <p:blipFill rotWithShape="1">
            <a:blip r:embed="rId4">
              <a:alphaModFix/>
            </a:blip>
            <a:srcRect b="15447" l="0" r="0" t="14465"/>
            <a:stretch/>
          </p:blipFill>
          <p:spPr>
            <a:xfrm>
              <a:off x="1937100" y="3100450"/>
              <a:ext cx="1043049" cy="7310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14"/>
            <p:cNvSpPr txBox="1"/>
            <p:nvPr/>
          </p:nvSpPr>
          <p:spPr>
            <a:xfrm>
              <a:off x="1734125" y="1454300"/>
              <a:ext cx="1449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latin typeface="Calibri"/>
                  <a:ea typeface="Calibri"/>
                  <a:cs typeface="Calibri"/>
                  <a:sym typeface="Calibri"/>
                </a:rPr>
                <a:t>Frontend</a:t>
              </a:r>
              <a:endParaRPr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>
            <a:off x="5154075" y="1669700"/>
            <a:ext cx="2746500" cy="2462400"/>
            <a:chOff x="4514375" y="1454300"/>
            <a:chExt cx="2746500" cy="2462400"/>
          </a:xfrm>
        </p:grpSpPr>
        <p:sp>
          <p:nvSpPr>
            <p:cNvPr id="141" name="Google Shape;141;p14"/>
            <p:cNvSpPr/>
            <p:nvPr/>
          </p:nvSpPr>
          <p:spPr>
            <a:xfrm>
              <a:off x="4514375" y="1454300"/>
              <a:ext cx="2746500" cy="2462400"/>
            </a:xfrm>
            <a:prstGeom prst="roundRect">
              <a:avLst>
                <a:gd fmla="val 16667" name="adj"/>
              </a:avLst>
            </a:prstGeom>
            <a:solidFill>
              <a:srgbClr val="CFE4FF">
                <a:alpha val="5000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5163125" y="1454300"/>
              <a:ext cx="1449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latin typeface="Calibri"/>
                  <a:ea typeface="Calibri"/>
                  <a:cs typeface="Calibri"/>
                  <a:sym typeface="Calibri"/>
                </a:rPr>
                <a:t>Backend</a:t>
              </a:r>
              <a:endParaRPr b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3" name="Google Shape;143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92125" y="2581499"/>
              <a:ext cx="1002850" cy="115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360650" y="1921512"/>
              <a:ext cx="1752236" cy="12378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819150" y="464600"/>
            <a:ext cx="75057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Application design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540475" y="1228725"/>
            <a:ext cx="3686100" cy="9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/>
              <a:t>Backend</a:t>
            </a:r>
            <a:endParaRPr b="1" sz="15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API to handle client requests and execute the respective protocols.</a:t>
            </a:r>
            <a:endParaRPr/>
          </a:p>
        </p:txBody>
      </p:sp>
      <p:sp>
        <p:nvSpPr>
          <p:cNvPr id="151" name="Google Shape;151;p15"/>
          <p:cNvSpPr txBox="1"/>
          <p:nvPr>
            <p:ph idx="2" type="body"/>
          </p:nvPr>
        </p:nvSpPr>
        <p:spPr>
          <a:xfrm>
            <a:off x="4483100" y="1185500"/>
            <a:ext cx="36861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/>
              <a:t>Frontend</a:t>
            </a:r>
            <a:endParaRPr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900" y="2084550"/>
            <a:ext cx="3417255" cy="26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3425" y="1616900"/>
            <a:ext cx="4136925" cy="2140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 txBox="1"/>
          <p:nvPr/>
        </p:nvSpPr>
        <p:spPr>
          <a:xfrm>
            <a:off x="4623427" y="3757575"/>
            <a:ext cx="41370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pt-B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Login/Register.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pt-B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Side panel with followers and following.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pt-B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Side panel with recommended users.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pt-B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User timeline &amp; User profile.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819150" y="1266100"/>
            <a:ext cx="7505700" cy="3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Transport (TCP, Noise, Mplex)</a:t>
            </a:r>
            <a:endParaRPr b="1"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BR" sz="1400"/>
              <a:t>Encrypted: </a:t>
            </a:r>
            <a:r>
              <a:rPr lang="pt-BR" sz="1300"/>
              <a:t>Connections must be end-to-end </a:t>
            </a:r>
            <a:r>
              <a:rPr lang="pt-BR" sz="1300"/>
              <a:t>encrypted</a:t>
            </a:r>
            <a:r>
              <a:rPr lang="pt-BR" sz="1300"/>
              <a:t>, so we use noise protocol of chainsafe/libp2p-noise.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BR" sz="1400"/>
              <a:t>Multiplexed:</a:t>
            </a:r>
            <a:r>
              <a:rPr lang="pt-BR" sz="1400"/>
              <a:t> </a:t>
            </a:r>
            <a:r>
              <a:rPr lang="pt-BR" sz="1300"/>
              <a:t>Multiplex multiple reliable streams over a single reliable transport connection.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Peer/Content Routing</a:t>
            </a:r>
            <a:endParaRPr b="1"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BR" sz="1400"/>
              <a:t>Kademlia DHT: </a:t>
            </a:r>
            <a:r>
              <a:rPr lang="pt-BR" sz="1300"/>
              <a:t>Distributed hash table used for content and peer routing.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Peer Discovery</a:t>
            </a:r>
            <a:endParaRPr b="1"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BR" sz="1400"/>
              <a:t>Bootstrap: </a:t>
            </a:r>
            <a:r>
              <a:rPr lang="pt-BR" sz="1300"/>
              <a:t>Nodes with known addresses that accept connections from the application nodes and allow them to join the network and find other existing and upcoming nodes.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BR" sz="1400"/>
              <a:t>MulticastDNS: </a:t>
            </a:r>
            <a:r>
              <a:rPr lang="pt-BR" sz="1300"/>
              <a:t>Used to find nodes in our network and that are not connected to the bootstrap nodes.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Publish/Subscribe</a:t>
            </a:r>
            <a:endParaRPr b="1"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BR" sz="1400"/>
              <a:t>Gossip PubSub: </a:t>
            </a:r>
            <a:r>
              <a:rPr lang="pt-BR" sz="1300"/>
              <a:t>Peers gossip about messages they have recently seen through lightweight metadata messages. This allows other nodes to notice whether they missed a message on the full-message network.</a:t>
            </a:r>
            <a:endParaRPr/>
          </a:p>
        </p:txBody>
      </p:sp>
      <p:sp>
        <p:nvSpPr>
          <p:cNvPr id="160" name="Google Shape;160;p16"/>
          <p:cNvSpPr txBox="1"/>
          <p:nvPr>
            <p:ph type="title"/>
          </p:nvPr>
        </p:nvSpPr>
        <p:spPr>
          <a:xfrm>
            <a:off x="819150" y="488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Libp2p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4984950" y="1941775"/>
            <a:ext cx="341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/>
              <a:t>Local Storage:</a:t>
            </a:r>
            <a:endParaRPr b="1" sz="15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Each node locally saves its own and followed </a:t>
            </a:r>
            <a:r>
              <a:rPr lang="pt-BR"/>
              <a:t>users’ records.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DHT: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All registered accounts.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Trackers to indicate which peers provide a desired Record.</a:t>
            </a:r>
            <a:endParaRPr/>
          </a:p>
        </p:txBody>
      </p:sp>
      <p:sp>
        <p:nvSpPr>
          <p:cNvPr id="166" name="Google Shape;166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 and Storage</a:t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819150" y="1991375"/>
            <a:ext cx="3416100" cy="24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USER</a:t>
            </a:r>
            <a:r>
              <a:rPr b="1" lang="pt-BR"/>
              <a:t> RECORD</a:t>
            </a:r>
            <a:endParaRPr b="1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"followers":["amigo2","amigo1"],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"following":[“amigo3”],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"posts":[{"username":"amigo3","text":"E que maltinha? Esqueceram-se de mim\n","timestamp":1670933663549}]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}</a:t>
            </a:r>
            <a:endParaRPr/>
          </a:p>
        </p:txBody>
      </p:sp>
      <p:cxnSp>
        <p:nvCxnSpPr>
          <p:cNvPr id="168" name="Google Shape;168;p17"/>
          <p:cNvCxnSpPr/>
          <p:nvPr/>
        </p:nvCxnSpPr>
        <p:spPr>
          <a:xfrm flipH="1">
            <a:off x="4568250" y="2045550"/>
            <a:ext cx="7500" cy="2031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Garbage Collection</a:t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1437850" y="2024925"/>
            <a:ext cx="2746500" cy="2134500"/>
          </a:xfrm>
          <a:prstGeom prst="roundRect">
            <a:avLst>
              <a:gd fmla="val 16667" name="adj"/>
            </a:avLst>
          </a:prstGeom>
          <a:solidFill>
            <a:srgbClr val="CFE4FF">
              <a:alpha val="5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4845750" y="2024925"/>
            <a:ext cx="2746500" cy="2134500"/>
          </a:xfrm>
          <a:prstGeom prst="roundRect">
            <a:avLst>
              <a:gd fmla="val 16667" name="adj"/>
            </a:avLst>
          </a:prstGeom>
          <a:solidFill>
            <a:srgbClr val="CFE4FF">
              <a:alpha val="5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 txBox="1"/>
          <p:nvPr/>
        </p:nvSpPr>
        <p:spPr>
          <a:xfrm>
            <a:off x="2055850" y="2171550"/>
            <a:ext cx="1510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latin typeface="Calibri"/>
                <a:ea typeface="Calibri"/>
                <a:cs typeface="Calibri"/>
                <a:sym typeface="Calibri"/>
              </a:rPr>
              <a:t>STORAGE LIMIT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5674950" y="2171550"/>
            <a:ext cx="1088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latin typeface="Calibri"/>
                <a:ea typeface="Calibri"/>
                <a:cs typeface="Calibri"/>
                <a:sym typeface="Calibri"/>
              </a:rPr>
              <a:t>TIME </a:t>
            </a:r>
            <a:r>
              <a:rPr b="1" lang="pt-BR" sz="1500">
                <a:latin typeface="Calibri"/>
                <a:ea typeface="Calibri"/>
                <a:cs typeface="Calibri"/>
                <a:sym typeface="Calibri"/>
              </a:rPr>
              <a:t>LIMIT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1729300" y="2587050"/>
            <a:ext cx="2163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Each user only stores up to 100 posts for each followed user. When this limit is reached, the older post is removed.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5137200" y="2668000"/>
            <a:ext cx="2163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Periodically, each node checks for posts older than 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24 hours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 and removes them from local storage.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type="title"/>
          </p:nvPr>
        </p:nvSpPr>
        <p:spPr>
          <a:xfrm>
            <a:off x="819150" y="503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Pub/Sub Topics</a:t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3612888" y="1575581"/>
            <a:ext cx="1918200" cy="1490700"/>
          </a:xfrm>
          <a:prstGeom prst="roundRect">
            <a:avLst>
              <a:gd fmla="val 16667" name="adj"/>
            </a:avLst>
          </a:prstGeom>
          <a:solidFill>
            <a:srgbClr val="CFE4FF">
              <a:alpha val="5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UNFOLLOWED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Notify followers upon an unfollow action.</a:t>
            </a:r>
            <a:endParaRPr sz="1300"/>
          </a:p>
        </p:txBody>
      </p:sp>
      <p:sp>
        <p:nvSpPr>
          <p:cNvPr id="186" name="Google Shape;186;p19"/>
          <p:cNvSpPr/>
          <p:nvPr/>
        </p:nvSpPr>
        <p:spPr>
          <a:xfrm>
            <a:off x="1374700" y="1575575"/>
            <a:ext cx="1918200" cy="1490700"/>
          </a:xfrm>
          <a:prstGeom prst="roundRect">
            <a:avLst>
              <a:gd fmla="val 16667" name="adj"/>
            </a:avLst>
          </a:prstGeom>
          <a:solidFill>
            <a:srgbClr val="CFE4FF">
              <a:alpha val="5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FOLLOWED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Notify followers upon a follow action.</a:t>
            </a:r>
            <a:endParaRPr sz="1200"/>
          </a:p>
        </p:txBody>
      </p:sp>
      <p:sp>
        <p:nvSpPr>
          <p:cNvPr id="187" name="Google Shape;187;p19"/>
          <p:cNvSpPr/>
          <p:nvPr/>
        </p:nvSpPr>
        <p:spPr>
          <a:xfrm>
            <a:off x="5851100" y="1592156"/>
            <a:ext cx="1918200" cy="1490700"/>
          </a:xfrm>
          <a:prstGeom prst="roundRect">
            <a:avLst>
              <a:gd fmla="val 16667" name="adj"/>
            </a:avLst>
          </a:prstGeom>
          <a:solidFill>
            <a:srgbClr val="CFE4FF">
              <a:alpha val="5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WAS </a:t>
            </a:r>
            <a:r>
              <a:rPr b="1" lang="pt-BR"/>
              <a:t>FOLLOWED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Notify followers when  the user was followed.</a:t>
            </a:r>
            <a:endParaRPr sz="1300"/>
          </a:p>
        </p:txBody>
      </p:sp>
      <p:sp>
        <p:nvSpPr>
          <p:cNvPr id="188" name="Google Shape;188;p19"/>
          <p:cNvSpPr/>
          <p:nvPr/>
        </p:nvSpPr>
        <p:spPr>
          <a:xfrm>
            <a:off x="2214400" y="3184075"/>
            <a:ext cx="2003700" cy="1557000"/>
          </a:xfrm>
          <a:prstGeom prst="roundRect">
            <a:avLst>
              <a:gd fmla="val 16667" name="adj"/>
            </a:avLst>
          </a:prstGeom>
          <a:solidFill>
            <a:srgbClr val="CFE4FF">
              <a:alpha val="5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/>
              <a:t>WAS UN</a:t>
            </a:r>
            <a:r>
              <a:rPr b="1" lang="pt-BR" sz="1350"/>
              <a:t>FOLLOWED</a:t>
            </a:r>
            <a:endParaRPr b="1" sz="13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Notify followers when the user was unfollowed.</a:t>
            </a:r>
            <a:endParaRPr sz="1300"/>
          </a:p>
        </p:txBody>
      </p:sp>
      <p:sp>
        <p:nvSpPr>
          <p:cNvPr id="189" name="Google Shape;189;p19"/>
          <p:cNvSpPr/>
          <p:nvPr/>
        </p:nvSpPr>
        <p:spPr>
          <a:xfrm>
            <a:off x="4718375" y="3217225"/>
            <a:ext cx="1948200" cy="1524000"/>
          </a:xfrm>
          <a:prstGeom prst="roundRect">
            <a:avLst>
              <a:gd fmla="val 16667" name="adj"/>
            </a:avLst>
          </a:prstGeom>
          <a:solidFill>
            <a:srgbClr val="CFE4FF">
              <a:alpha val="5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POST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Notify followers when the user has a new post.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/>
          <p:nvPr/>
        </p:nvSpPr>
        <p:spPr>
          <a:xfrm>
            <a:off x="4522600" y="1800200"/>
            <a:ext cx="3802200" cy="2955300"/>
          </a:xfrm>
          <a:prstGeom prst="roundRect">
            <a:avLst>
              <a:gd fmla="val 16667" name="adj"/>
            </a:avLst>
          </a:prstGeom>
          <a:solidFill>
            <a:srgbClr val="CFE4FF">
              <a:alpha val="5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Records merging algorithm</a:t>
            </a:r>
            <a:endParaRPr/>
          </a:p>
        </p:txBody>
      </p:sp>
      <p:sp>
        <p:nvSpPr>
          <p:cNvPr id="196" name="Google Shape;196;p20"/>
          <p:cNvSpPr txBox="1"/>
          <p:nvPr>
            <p:ph idx="1" type="body"/>
          </p:nvPr>
        </p:nvSpPr>
        <p:spPr>
          <a:xfrm>
            <a:off x="819150" y="2372925"/>
            <a:ext cx="3273000" cy="17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When requested, a peer tries to fetch a user record (posts, followers and following) from a maximum number of providers.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Merge the fetched </a:t>
            </a:r>
            <a:r>
              <a:rPr lang="pt-BR" sz="1400"/>
              <a:t>profiles </a:t>
            </a:r>
            <a:r>
              <a:rPr lang="pt-BR" sz="1400"/>
              <a:t>by using a Majority Voting Algorithm for each field.</a:t>
            </a:r>
            <a:endParaRPr sz="1400"/>
          </a:p>
        </p:txBody>
      </p:sp>
      <p:sp>
        <p:nvSpPr>
          <p:cNvPr id="197" name="Google Shape;197;p20"/>
          <p:cNvSpPr/>
          <p:nvPr/>
        </p:nvSpPr>
        <p:spPr>
          <a:xfrm>
            <a:off x="4727225" y="1996725"/>
            <a:ext cx="1121100" cy="839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 txBox="1"/>
          <p:nvPr>
            <p:ph idx="1" type="body"/>
          </p:nvPr>
        </p:nvSpPr>
        <p:spPr>
          <a:xfrm>
            <a:off x="4705350" y="1990725"/>
            <a:ext cx="1247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{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    posts: [p1, p2, p3],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    followers: [],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    following: [u1]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}</a:t>
            </a:r>
            <a:endParaRPr sz="900"/>
          </a:p>
        </p:txBody>
      </p:sp>
      <p:sp>
        <p:nvSpPr>
          <p:cNvPr id="199" name="Google Shape;199;p20"/>
          <p:cNvSpPr/>
          <p:nvPr/>
        </p:nvSpPr>
        <p:spPr>
          <a:xfrm>
            <a:off x="5870225" y="1996725"/>
            <a:ext cx="1121100" cy="839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 txBox="1"/>
          <p:nvPr>
            <p:ph idx="1" type="body"/>
          </p:nvPr>
        </p:nvSpPr>
        <p:spPr>
          <a:xfrm>
            <a:off x="5848350" y="1990725"/>
            <a:ext cx="1247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{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    posts: [p1, p2],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    followers: [u1, u2],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    following: [u1]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}</a:t>
            </a:r>
            <a:endParaRPr sz="900"/>
          </a:p>
        </p:txBody>
      </p:sp>
      <p:sp>
        <p:nvSpPr>
          <p:cNvPr id="201" name="Google Shape;201;p20"/>
          <p:cNvSpPr/>
          <p:nvPr/>
        </p:nvSpPr>
        <p:spPr>
          <a:xfrm>
            <a:off x="7013225" y="1996725"/>
            <a:ext cx="1121100" cy="839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 txBox="1"/>
          <p:nvPr>
            <p:ph idx="1" type="body"/>
          </p:nvPr>
        </p:nvSpPr>
        <p:spPr>
          <a:xfrm>
            <a:off x="6991350" y="1990725"/>
            <a:ext cx="1247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{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    posts: [p1, p3],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    followers: [u1, u2],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    following: [u1]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}</a:t>
            </a:r>
            <a:endParaRPr sz="900"/>
          </a:p>
        </p:txBody>
      </p:sp>
      <p:sp>
        <p:nvSpPr>
          <p:cNvPr id="203" name="Google Shape;203;p20"/>
          <p:cNvSpPr/>
          <p:nvPr/>
        </p:nvSpPr>
        <p:spPr>
          <a:xfrm>
            <a:off x="5946425" y="3749325"/>
            <a:ext cx="1121100" cy="839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 txBox="1"/>
          <p:nvPr>
            <p:ph idx="1" type="body"/>
          </p:nvPr>
        </p:nvSpPr>
        <p:spPr>
          <a:xfrm>
            <a:off x="5924550" y="3743325"/>
            <a:ext cx="1247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{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    posts: [p1, p2, p3],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    followers: [u1, u2],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    following: [u1]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}</a:t>
            </a:r>
            <a:endParaRPr sz="900"/>
          </a:p>
        </p:txBody>
      </p:sp>
      <p:cxnSp>
        <p:nvCxnSpPr>
          <p:cNvPr id="205" name="Google Shape;205;p20"/>
          <p:cNvCxnSpPr>
            <a:stCxn id="198" idx="2"/>
          </p:cNvCxnSpPr>
          <p:nvPr/>
        </p:nvCxnSpPr>
        <p:spPr>
          <a:xfrm>
            <a:off x="5329050" y="2945325"/>
            <a:ext cx="668100" cy="6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0"/>
          <p:cNvCxnSpPr>
            <a:stCxn id="200" idx="2"/>
          </p:cNvCxnSpPr>
          <p:nvPr/>
        </p:nvCxnSpPr>
        <p:spPr>
          <a:xfrm flipH="1">
            <a:off x="6462750" y="2945325"/>
            <a:ext cx="9300" cy="6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0"/>
          <p:cNvCxnSpPr/>
          <p:nvPr/>
        </p:nvCxnSpPr>
        <p:spPr>
          <a:xfrm flipH="1">
            <a:off x="6929250" y="2945325"/>
            <a:ext cx="668100" cy="6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DEMO</a:t>
            </a:r>
            <a:endParaRPr/>
          </a:p>
        </p:txBody>
      </p:sp>
      <p:pic>
        <p:nvPicPr>
          <p:cNvPr id="213" name="Google Shape;213;p21" title="Fake Social - SDLE P2P Projec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8162" y="1588200"/>
            <a:ext cx="3887675" cy="29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