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0" r:id="rId7"/>
    <p:sldId id="259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cg.isti.cnr.it/vcglib/" TargetMode="External"/><Relationship Id="rId2" Type="http://schemas.openxmlformats.org/officeDocument/2006/relationships/hyperlink" Target="http://sourceforge.net/projects/vc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raphics.stanford.edu/projects/mi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Biblioteka VCG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Monika Kogut i Marta </a:t>
            </a:r>
            <a:r>
              <a:rPr lang="pl-PL" dirty="0" err="1" smtClean="0"/>
              <a:t>Kornaszewska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1" y="3478083"/>
            <a:ext cx="4397661" cy="25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WYKORZYSTANIE BIBLIOTEKI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alibri" panose="020F0502020204030204" pitchFamily="34" charset="0"/>
              </a:rPr>
              <a:t>Zdefiniowanie  używanych typów zapewnionych przez bibliotekę </a:t>
            </a:r>
          </a:p>
          <a:p>
            <a:endParaRPr lang="pl-PL" dirty="0">
              <a:latin typeface="Calibri" panose="020F0502020204030204" pitchFamily="34" charset="0"/>
            </a:endParaRPr>
          </a:p>
          <a:p>
            <a:endParaRPr lang="pl-PL" dirty="0" smtClean="0">
              <a:latin typeface="Calibri" panose="020F0502020204030204" pitchFamily="34" charset="0"/>
            </a:endParaRPr>
          </a:p>
          <a:p>
            <a:endParaRPr lang="pl-PL" dirty="0" smtClean="0">
              <a:latin typeface="Calibri" panose="020F050202020403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Zdefiniowanie  własnych typów za pomocą dostępnych atrybutów</a:t>
            </a:r>
          </a:p>
          <a:p>
            <a:endParaRPr lang="pl-PL" dirty="0">
              <a:latin typeface="Calibri" panose="020F0502020204030204" pitchFamily="34" charset="0"/>
            </a:endParaRPr>
          </a:p>
          <a:p>
            <a:endParaRPr lang="pl-PL" dirty="0" smtClean="0">
              <a:latin typeface="Calibri" panose="020F050202020403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Zdefiniowanie siatki modelu</a:t>
            </a:r>
            <a:endParaRPr lang="pl-PL" dirty="0">
              <a:latin typeface="Calibri" panose="020F0502020204030204" pitchFamily="34" charset="0"/>
            </a:endParaRPr>
          </a:p>
          <a:p>
            <a:endParaRPr lang="pl-PL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6" y="2594110"/>
            <a:ext cx="89138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30"/>
          <a:stretch/>
        </p:blipFill>
        <p:spPr bwMode="auto">
          <a:xfrm>
            <a:off x="762536" y="4178726"/>
            <a:ext cx="10382250" cy="65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6" y="5498474"/>
            <a:ext cx="9734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5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Obliczanie toru ruchu kropli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01" y="2149296"/>
            <a:ext cx="81057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alibri" panose="020F0502020204030204" pitchFamily="34" charset="0"/>
              </a:rPr>
              <a:t>Dokumentacja biblioteki VCG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www.wikipedia.org 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www.flipcode.com</a:t>
            </a:r>
          </a:p>
        </p:txBody>
      </p:sp>
    </p:spTree>
    <p:extLst>
      <p:ext uri="{BB962C8B-B14F-4D97-AF65-F5344CB8AC3E}">
        <p14:creationId xmlns:p14="http://schemas.microsoft.com/office/powerpoint/2010/main" val="42889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VCG – </a:t>
            </a:r>
            <a:r>
              <a:rPr lang="pl-PL" dirty="0" err="1" smtClean="0"/>
              <a:t>Visualization</a:t>
            </a:r>
            <a:r>
              <a:rPr lang="pl-PL" dirty="0" smtClean="0"/>
              <a:t> and </a:t>
            </a:r>
            <a:r>
              <a:rPr lang="pl-PL" dirty="0" err="1" smtClean="0"/>
              <a:t>Computer</a:t>
            </a:r>
            <a:r>
              <a:rPr lang="pl-PL" dirty="0" smtClean="0"/>
              <a:t> Graphics 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Arial" panose="020B0604020202020204" pitchFamily="34" charset="0"/>
              </a:rPr>
              <a:t>C++</a:t>
            </a:r>
          </a:p>
          <a:p>
            <a:r>
              <a:rPr lang="pl-PL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Opensource</a:t>
            </a:r>
            <a:r>
              <a:rPr lang="pl-PL" dirty="0" smtClean="0">
                <a:latin typeface="Calibri" panose="020F0502020204030204" pitchFamily="34" charset="0"/>
                <a:cs typeface="Arial" panose="020B0604020202020204" pitchFamily="34" charset="0"/>
              </a:rPr>
              <a:t> (GPL) </a:t>
            </a:r>
            <a:r>
              <a:rPr lang="pl-PL" dirty="0">
                <a:latin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pl-PL" dirty="0">
                <a:latin typeface="Calibri" panose="020F0502020204030204" pitchFamily="34" charset="0"/>
                <a:cs typeface="Arial" panose="020B0604020202020204" pitchFamily="34" charset="0"/>
                <a:hlinkClick r:id="rId2"/>
              </a:rPr>
              <a:t>http://sourceforge.net/projects/vcg</a:t>
            </a:r>
            <a:r>
              <a:rPr lang="pl-PL" dirty="0" smtClean="0">
                <a:latin typeface="Calibri" panose="020F050202020403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pl-PL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  <a:cs typeface="Arial" panose="020B0604020202020204" pitchFamily="34" charset="0"/>
              </a:rPr>
              <a:t>Głównie </a:t>
            </a:r>
            <a:r>
              <a:rPr lang="pl-PL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headery</a:t>
            </a:r>
            <a:endParaRPr lang="pl-PL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  <a:cs typeface="Arial" panose="020B0604020202020204" pitchFamily="34" charset="0"/>
              </a:rPr>
              <a:t>Ostatnia aktualizacja: marzec 2014</a:t>
            </a:r>
          </a:p>
          <a:p>
            <a:r>
              <a:rPr lang="pl-PL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Portowalna</a:t>
            </a:r>
            <a:endParaRPr lang="pl-PL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  <a:cs typeface="Arial" panose="020B0604020202020204" pitchFamily="34" charset="0"/>
              </a:rPr>
              <a:t>Korzysta z </a:t>
            </a:r>
            <a:r>
              <a:rPr lang="pl-PL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OpenGL</a:t>
            </a:r>
            <a:endParaRPr lang="pl-PL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Calibri" panose="020F0502020204030204" pitchFamily="34" charset="0"/>
                <a:cs typeface="Arial" panose="020B0604020202020204" pitchFamily="34" charset="0"/>
              </a:rPr>
              <a:t>Dokumentacja: </a:t>
            </a:r>
            <a:r>
              <a:rPr lang="pl-PL" dirty="0"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pl-PL"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vcg.isti.cnr.it/vcglib</a:t>
            </a:r>
            <a:r>
              <a:rPr lang="pl-PL" smtClean="0"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pl-PL" smtClean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882" y="3314797"/>
            <a:ext cx="2438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biblioteki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030" y="2909113"/>
            <a:ext cx="8077033" cy="3903280"/>
          </a:xfrm>
        </p:spPr>
        <p:txBody>
          <a:bodyPr>
            <a:normAutofit/>
          </a:bodyPr>
          <a:lstStyle/>
          <a:p>
            <a:r>
              <a:rPr lang="pl-PL" dirty="0" err="1" smtClean="0">
                <a:latin typeface="Calibri" panose="020F0502020204030204" pitchFamily="34" charset="0"/>
              </a:rPr>
              <a:t>Simplex</a:t>
            </a:r>
            <a:r>
              <a:rPr lang="pl-PL" dirty="0">
                <a:latin typeface="Calibri" panose="020F0502020204030204" pitchFamily="34" charset="0"/>
              </a:rPr>
              <a:t>: </a:t>
            </a:r>
            <a:r>
              <a:rPr lang="pl-PL" dirty="0" err="1" smtClean="0">
                <a:latin typeface="Calibri" panose="020F0502020204030204" pitchFamily="34" charset="0"/>
              </a:rPr>
              <a:t>Vertex</a:t>
            </a:r>
            <a:r>
              <a:rPr lang="pl-PL" dirty="0" smtClean="0">
                <a:latin typeface="Calibri" panose="020F0502020204030204" pitchFamily="34" charset="0"/>
              </a:rPr>
              <a:t>, </a:t>
            </a:r>
            <a:r>
              <a:rPr lang="pl-PL" dirty="0" err="1" smtClean="0">
                <a:latin typeface="Calibri" panose="020F0502020204030204" pitchFamily="34" charset="0"/>
              </a:rPr>
              <a:t>Edge</a:t>
            </a:r>
            <a:r>
              <a:rPr lang="pl-PL" dirty="0" smtClean="0">
                <a:latin typeface="Calibri" panose="020F0502020204030204" pitchFamily="34" charset="0"/>
              </a:rPr>
              <a:t>, Face, </a:t>
            </a:r>
            <a:r>
              <a:rPr lang="pl-PL" dirty="0" err="1" smtClean="0">
                <a:latin typeface="Calibri" panose="020F0502020204030204" pitchFamily="34" charset="0"/>
              </a:rPr>
              <a:t>Tetrahedron</a:t>
            </a:r>
            <a:endParaRPr lang="pl-PL" dirty="0" smtClean="0">
              <a:latin typeface="Calibri" panose="020F0502020204030204" pitchFamily="34" charset="0"/>
            </a:endParaRPr>
          </a:p>
          <a:p>
            <a:endParaRPr lang="pl-PL" sz="1100" dirty="0" smtClean="0">
              <a:latin typeface="Calibri" panose="020F0502020204030204" pitchFamily="34" charset="0"/>
            </a:endParaRPr>
          </a:p>
          <a:p>
            <a:r>
              <a:rPr lang="pl-PL" dirty="0" err="1" smtClean="0">
                <a:latin typeface="Calibri" panose="020F0502020204030204" pitchFamily="34" charset="0"/>
              </a:rPr>
              <a:t>Complex</a:t>
            </a:r>
            <a:r>
              <a:rPr lang="pl-PL" dirty="0" smtClean="0">
                <a:latin typeface="Calibri" panose="020F0502020204030204" pitchFamily="34" charset="0"/>
              </a:rPr>
              <a:t>: </a:t>
            </a:r>
            <a:r>
              <a:rPr lang="pl-PL" dirty="0" err="1" smtClean="0">
                <a:latin typeface="Calibri" panose="020F0502020204030204" pitchFamily="34" charset="0"/>
              </a:rPr>
              <a:t>Iteratory</a:t>
            </a:r>
            <a:r>
              <a:rPr lang="pl-PL" dirty="0" smtClean="0">
                <a:latin typeface="Calibri" panose="020F0502020204030204" pitchFamily="34" charset="0"/>
              </a:rPr>
              <a:t>, operatory (podział krawędzi), algorytmy wygładzania, uproszczania, generowania modeli</a:t>
            </a:r>
          </a:p>
          <a:p>
            <a:endParaRPr lang="pl-PL" sz="1100" dirty="0">
              <a:latin typeface="Calibri" panose="020F050202020403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Dostosowanie klasy </a:t>
            </a:r>
            <a:r>
              <a:rPr lang="pl-PL" dirty="0" err="1" smtClean="0">
                <a:latin typeface="Calibri" panose="020F0502020204030204" pitchFamily="34" charset="0"/>
              </a:rPr>
              <a:t>stl</a:t>
            </a:r>
            <a:r>
              <a:rPr lang="pl-PL" dirty="0" smtClean="0">
                <a:latin typeface="Calibri" panose="020F0502020204030204" pitchFamily="34" charset="0"/>
              </a:rPr>
              <a:t>::</a:t>
            </a:r>
            <a:r>
              <a:rPr lang="pl-PL" dirty="0" err="1" smtClean="0">
                <a:latin typeface="Calibri" panose="020F0502020204030204" pitchFamily="34" charset="0"/>
              </a:rPr>
              <a:t>vector</a:t>
            </a:r>
            <a:r>
              <a:rPr lang="pl-PL" dirty="0" smtClean="0">
                <a:latin typeface="Calibri" panose="020F0502020204030204" pitchFamily="34" charset="0"/>
              </a:rPr>
              <a:t> do obsługi obiektów </a:t>
            </a:r>
            <a:r>
              <a:rPr lang="pl-PL" dirty="0" err="1" smtClean="0">
                <a:latin typeface="Calibri" panose="020F0502020204030204" pitchFamily="34" charset="0"/>
              </a:rPr>
              <a:t>simplex</a:t>
            </a:r>
            <a:endParaRPr lang="pl-PL" dirty="0" smtClean="0">
              <a:latin typeface="Calibri" panose="020F0502020204030204" pitchFamily="34" charset="0"/>
            </a:endParaRPr>
          </a:p>
          <a:p>
            <a:endParaRPr lang="pl-PL" sz="1100" dirty="0">
              <a:latin typeface="Calibri" panose="020F050202020403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Bazowa geometria, przecinanie się modeli, indeksowanie struktur</a:t>
            </a:r>
          </a:p>
          <a:p>
            <a:endParaRPr lang="pl-PL" sz="1100" dirty="0" smtClean="0">
              <a:latin typeface="Calibri" panose="020F050202020403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Funkcje algebraiczne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8116" y="1829508"/>
            <a:ext cx="1219200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81 w 21600"/>
              <a:gd name="T5" fmla="*/ 3240 h 21600"/>
              <a:gd name="T6" fmla="*/ 0 w 21600"/>
              <a:gd name="T7" fmla="*/ 10800 h 21600"/>
              <a:gd name="T8" fmla="*/ 10800 w 21600"/>
              <a:gd name="T9" fmla="*/ 21600 h 21600"/>
              <a:gd name="T10" fmla="*/ 21600 w 21600"/>
              <a:gd name="T11" fmla="*/ 10800 h 21600"/>
              <a:gd name="T12" fmla="*/ 0 w 21600"/>
              <a:gd name="T13" fmla="*/ 21600 h 21600"/>
              <a:gd name="T14" fmla="*/ 21600 w 21600"/>
              <a:gd name="T15" fmla="*/ 21600 h 21600"/>
              <a:gd name="T16" fmla="*/ 8930 w 21600"/>
              <a:gd name="T17" fmla="*/ 2469 h 21600"/>
              <a:gd name="T18" fmla="*/ 8930 w 21600"/>
              <a:gd name="T19" fmla="*/ 2469 h 21600"/>
              <a:gd name="T20" fmla="*/ 8930 w 21600"/>
              <a:gd name="T21" fmla="*/ 2469 h 21600"/>
              <a:gd name="T22" fmla="*/ 8930 w 21600"/>
              <a:gd name="T23" fmla="*/ 2469 h 21600"/>
              <a:gd name="T24" fmla="*/ 8930 w 21600"/>
              <a:gd name="T25" fmla="*/ 2469 h 21600"/>
              <a:gd name="T26" fmla="*/ 19790 w 21600"/>
              <a:gd name="T27" fmla="*/ 3240 h 21600"/>
              <a:gd name="T28" fmla="*/ 19790 w 21600"/>
              <a:gd name="T29" fmla="*/ 3240 h 21600"/>
              <a:gd name="T30" fmla="*/ 19790 w 21600"/>
              <a:gd name="T31" fmla="*/ 3240 h 21600"/>
              <a:gd name="T32" fmla="*/ 19790 w 21600"/>
              <a:gd name="T33" fmla="*/ 3240 h 21600"/>
              <a:gd name="T34" fmla="*/ 19790 w 21600"/>
              <a:gd name="T35" fmla="*/ 3240 h 21600"/>
              <a:gd name="T36" fmla="*/ 8930 w 21600"/>
              <a:gd name="T37" fmla="*/ 2469 h 21600"/>
              <a:gd name="T38" fmla="*/ 8930 w 21600"/>
              <a:gd name="T39" fmla="*/ 2469 h 21600"/>
              <a:gd name="T40" fmla="*/ 8930 w 21600"/>
              <a:gd name="T41" fmla="*/ 2469 h 21600"/>
              <a:gd name="T42" fmla="*/ 8930 w 21600"/>
              <a:gd name="T43" fmla="*/ 2469 h 21600"/>
              <a:gd name="T44" fmla="*/ 8930 w 21600"/>
              <a:gd name="T45" fmla="*/ 2469 h 21600"/>
              <a:gd name="T46" fmla="*/ 1086 w 21600"/>
              <a:gd name="T47" fmla="*/ 4628 h 21600"/>
              <a:gd name="T48" fmla="*/ 20635 w 21600"/>
              <a:gd name="T49" fmla="*/ 20289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T46" t="T47" r="T48" b="T49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93000"/>
              </a:lnSpc>
              <a:buFont typeface="Arial" charset="0"/>
              <a:buNone/>
            </a:pPr>
            <a:r>
              <a:rPr lang="en-GB" altLang="pl-PL"/>
              <a:t>vcg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601116" y="2972508"/>
            <a:ext cx="1295400" cy="609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81 w 21600"/>
              <a:gd name="T5" fmla="*/ 3240 h 21600"/>
              <a:gd name="T6" fmla="*/ 0 w 21600"/>
              <a:gd name="T7" fmla="*/ 10800 h 21600"/>
              <a:gd name="T8" fmla="*/ 10800 w 21600"/>
              <a:gd name="T9" fmla="*/ 21600 h 21600"/>
              <a:gd name="T10" fmla="*/ 21600 w 21600"/>
              <a:gd name="T11" fmla="*/ 10800 h 21600"/>
              <a:gd name="T12" fmla="*/ 0 w 21600"/>
              <a:gd name="T13" fmla="*/ 21600 h 21600"/>
              <a:gd name="T14" fmla="*/ 21600 w 21600"/>
              <a:gd name="T15" fmla="*/ 21600 h 21600"/>
              <a:gd name="T16" fmla="*/ 9050 w 21600"/>
              <a:gd name="T17" fmla="*/ 3086 h 21600"/>
              <a:gd name="T18" fmla="*/ 19790 w 21600"/>
              <a:gd name="T19" fmla="*/ 3240 h 21600"/>
              <a:gd name="T20" fmla="*/ 9050 w 21600"/>
              <a:gd name="T21" fmla="*/ 3086 h 21600"/>
              <a:gd name="T22" fmla="*/ 8688 w 21600"/>
              <a:gd name="T23" fmla="*/ 1389 h 21600"/>
              <a:gd name="T24" fmla="*/ 1086 w 21600"/>
              <a:gd name="T25" fmla="*/ 4628 h 21600"/>
              <a:gd name="T26" fmla="*/ 20635 w 21600"/>
              <a:gd name="T27" fmla="*/ 20289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93000"/>
              </a:lnSpc>
              <a:buFont typeface="Arial" charset="0"/>
              <a:buNone/>
            </a:pPr>
            <a:r>
              <a:rPr lang="en-GB" altLang="pl-PL"/>
              <a:t>simplex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601116" y="3750622"/>
            <a:ext cx="1338263" cy="609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81 w 21600"/>
              <a:gd name="T5" fmla="*/ 3240 h 21600"/>
              <a:gd name="T6" fmla="*/ 0 w 21600"/>
              <a:gd name="T7" fmla="*/ 10800 h 21600"/>
              <a:gd name="T8" fmla="*/ 10800 w 21600"/>
              <a:gd name="T9" fmla="*/ 21600 h 21600"/>
              <a:gd name="T10" fmla="*/ 21600 w 21600"/>
              <a:gd name="T11" fmla="*/ 10800 h 21600"/>
              <a:gd name="T12" fmla="*/ 0 w 21600"/>
              <a:gd name="T13" fmla="*/ 21600 h 21600"/>
              <a:gd name="T14" fmla="*/ 21600 w 21600"/>
              <a:gd name="T15" fmla="*/ 21600 h 21600"/>
              <a:gd name="T16" fmla="*/ 9050 w 21600"/>
              <a:gd name="T17" fmla="*/ 3086 h 21600"/>
              <a:gd name="T18" fmla="*/ 19790 w 21600"/>
              <a:gd name="T19" fmla="*/ 3240 h 21600"/>
              <a:gd name="T20" fmla="*/ 9050 w 21600"/>
              <a:gd name="T21" fmla="*/ 3086 h 21600"/>
              <a:gd name="T22" fmla="*/ 8688 w 21600"/>
              <a:gd name="T23" fmla="*/ 1389 h 21600"/>
              <a:gd name="T24" fmla="*/ 1086 w 21600"/>
              <a:gd name="T25" fmla="*/ 4628 h 21600"/>
              <a:gd name="T26" fmla="*/ 20635 w 21600"/>
              <a:gd name="T27" fmla="*/ 20289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93000"/>
              </a:lnSpc>
              <a:buFont typeface="Arial" charset="0"/>
              <a:buNone/>
            </a:pPr>
            <a:r>
              <a:rPr lang="en-GB" altLang="pl-PL" dirty="0"/>
              <a:t>complex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601116" y="4554366"/>
            <a:ext cx="1295400" cy="609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81 w 21600"/>
              <a:gd name="T5" fmla="*/ 3240 h 21600"/>
              <a:gd name="T6" fmla="*/ 0 w 21600"/>
              <a:gd name="T7" fmla="*/ 10800 h 21600"/>
              <a:gd name="T8" fmla="*/ 10800 w 21600"/>
              <a:gd name="T9" fmla="*/ 21600 h 21600"/>
              <a:gd name="T10" fmla="*/ 21600 w 21600"/>
              <a:gd name="T11" fmla="*/ 10800 h 21600"/>
              <a:gd name="T12" fmla="*/ 0 w 21600"/>
              <a:gd name="T13" fmla="*/ 21600 h 21600"/>
              <a:gd name="T14" fmla="*/ 21600 w 21600"/>
              <a:gd name="T15" fmla="*/ 21600 h 21600"/>
              <a:gd name="T16" fmla="*/ 9050 w 21600"/>
              <a:gd name="T17" fmla="*/ 3086 h 21600"/>
              <a:gd name="T18" fmla="*/ 19790 w 21600"/>
              <a:gd name="T19" fmla="*/ 3240 h 21600"/>
              <a:gd name="T20" fmla="*/ 9050 w 21600"/>
              <a:gd name="T21" fmla="*/ 3086 h 21600"/>
              <a:gd name="T22" fmla="*/ 8688 w 21600"/>
              <a:gd name="T23" fmla="*/ 1389 h 21600"/>
              <a:gd name="T24" fmla="*/ 1086 w 21600"/>
              <a:gd name="T25" fmla="*/ 4628 h 21600"/>
              <a:gd name="T26" fmla="*/ 20635 w 21600"/>
              <a:gd name="T27" fmla="*/ 20289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93000"/>
              </a:lnSpc>
              <a:buFont typeface="Arial" charset="0"/>
              <a:buNone/>
            </a:pPr>
            <a:r>
              <a:rPr lang="en-GB" altLang="pl-PL" dirty="0"/>
              <a:t>container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601116" y="5332479"/>
            <a:ext cx="1295400" cy="609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81 w 21600"/>
              <a:gd name="T5" fmla="*/ 3240 h 21600"/>
              <a:gd name="T6" fmla="*/ 0 w 21600"/>
              <a:gd name="T7" fmla="*/ 10800 h 21600"/>
              <a:gd name="T8" fmla="*/ 10800 w 21600"/>
              <a:gd name="T9" fmla="*/ 21600 h 21600"/>
              <a:gd name="T10" fmla="*/ 21600 w 21600"/>
              <a:gd name="T11" fmla="*/ 10800 h 21600"/>
              <a:gd name="T12" fmla="*/ 0 w 21600"/>
              <a:gd name="T13" fmla="*/ 21600 h 21600"/>
              <a:gd name="T14" fmla="*/ 21600 w 21600"/>
              <a:gd name="T15" fmla="*/ 21600 h 21600"/>
              <a:gd name="T16" fmla="*/ 9050 w 21600"/>
              <a:gd name="T17" fmla="*/ 3086 h 21600"/>
              <a:gd name="T18" fmla="*/ 19790 w 21600"/>
              <a:gd name="T19" fmla="*/ 3240 h 21600"/>
              <a:gd name="T20" fmla="*/ 9050 w 21600"/>
              <a:gd name="T21" fmla="*/ 3086 h 21600"/>
              <a:gd name="T22" fmla="*/ 8688 w 21600"/>
              <a:gd name="T23" fmla="*/ 1389 h 21600"/>
              <a:gd name="T24" fmla="*/ 1086 w 21600"/>
              <a:gd name="T25" fmla="*/ 4628 h 21600"/>
              <a:gd name="T26" fmla="*/ 20635 w 21600"/>
              <a:gd name="T27" fmla="*/ 20289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93000"/>
              </a:lnSpc>
              <a:buFont typeface="Arial" charset="0"/>
              <a:buNone/>
            </a:pPr>
            <a:r>
              <a:rPr lang="en-GB" altLang="pl-PL"/>
              <a:t>space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601116" y="6143016"/>
            <a:ext cx="1295400" cy="609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81 w 21600"/>
              <a:gd name="T5" fmla="*/ 3240 h 21600"/>
              <a:gd name="T6" fmla="*/ 0 w 21600"/>
              <a:gd name="T7" fmla="*/ 10800 h 21600"/>
              <a:gd name="T8" fmla="*/ 10800 w 21600"/>
              <a:gd name="T9" fmla="*/ 21600 h 21600"/>
              <a:gd name="T10" fmla="*/ 21600 w 21600"/>
              <a:gd name="T11" fmla="*/ 10800 h 21600"/>
              <a:gd name="T12" fmla="*/ 0 w 21600"/>
              <a:gd name="T13" fmla="*/ 21600 h 21600"/>
              <a:gd name="T14" fmla="*/ 21600 w 21600"/>
              <a:gd name="T15" fmla="*/ 21600 h 21600"/>
              <a:gd name="T16" fmla="*/ 9050 w 21600"/>
              <a:gd name="T17" fmla="*/ 3086 h 21600"/>
              <a:gd name="T18" fmla="*/ 19790 w 21600"/>
              <a:gd name="T19" fmla="*/ 3240 h 21600"/>
              <a:gd name="T20" fmla="*/ 9050 w 21600"/>
              <a:gd name="T21" fmla="*/ 3086 h 21600"/>
              <a:gd name="T22" fmla="*/ 8688 w 21600"/>
              <a:gd name="T23" fmla="*/ 1389 h 21600"/>
              <a:gd name="T24" fmla="*/ 1086 w 21600"/>
              <a:gd name="T25" fmla="*/ 4628 h 21600"/>
              <a:gd name="T26" fmla="*/ 20635 w 21600"/>
              <a:gd name="T27" fmla="*/ 20289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93000"/>
              </a:lnSpc>
              <a:buFont typeface="Arial" charset="0"/>
              <a:buNone/>
            </a:pPr>
            <a:r>
              <a:rPr lang="en-GB" altLang="pl-PL"/>
              <a:t>math</a:t>
            </a:r>
          </a:p>
        </p:txBody>
      </p:sp>
      <p:cxnSp>
        <p:nvCxnSpPr>
          <p:cNvPr id="12" name="AutoShape 16"/>
          <p:cNvCxnSpPr>
            <a:cxnSpLocks noChangeShapeType="1"/>
            <a:stCxn id="6" idx="2"/>
            <a:endCxn id="7" idx="1"/>
          </p:cNvCxnSpPr>
          <p:nvPr/>
        </p:nvCxnSpPr>
        <p:spPr bwMode="auto">
          <a:xfrm>
            <a:off x="1067716" y="2667708"/>
            <a:ext cx="533400" cy="609600"/>
          </a:xfrm>
          <a:prstGeom prst="bentConnector3">
            <a:avLst>
              <a:gd name="adj1" fmla="val -1531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7"/>
          <p:cNvCxnSpPr>
            <a:cxnSpLocks noChangeShapeType="1"/>
            <a:stCxn id="6" idx="2"/>
            <a:endCxn id="11" idx="1"/>
          </p:cNvCxnSpPr>
          <p:nvPr/>
        </p:nvCxnSpPr>
        <p:spPr bwMode="auto">
          <a:xfrm>
            <a:off x="1067716" y="2667708"/>
            <a:ext cx="533400" cy="3780108"/>
          </a:xfrm>
          <a:prstGeom prst="bentConnector3">
            <a:avLst>
              <a:gd name="adj1" fmla="val -1531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23"/>
          <p:cNvCxnSpPr>
            <a:cxnSpLocks noChangeShapeType="1"/>
            <a:stCxn id="9" idx="3"/>
          </p:cNvCxnSpPr>
          <p:nvPr/>
        </p:nvCxnSpPr>
        <p:spPr bwMode="auto">
          <a:xfrm>
            <a:off x="2896516" y="4859166"/>
            <a:ext cx="569913" cy="158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24"/>
          <p:cNvCxnSpPr>
            <a:cxnSpLocks noChangeShapeType="1"/>
            <a:stCxn id="8" idx="3"/>
          </p:cNvCxnSpPr>
          <p:nvPr/>
        </p:nvCxnSpPr>
        <p:spPr bwMode="auto">
          <a:xfrm>
            <a:off x="2939379" y="4055422"/>
            <a:ext cx="517525" cy="158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25"/>
          <p:cNvCxnSpPr>
            <a:cxnSpLocks noChangeShapeType="1"/>
            <a:stCxn id="7" idx="3"/>
          </p:cNvCxnSpPr>
          <p:nvPr/>
        </p:nvCxnSpPr>
        <p:spPr bwMode="auto">
          <a:xfrm>
            <a:off x="2896516" y="3277308"/>
            <a:ext cx="569913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26"/>
          <p:cNvCxnSpPr>
            <a:cxnSpLocks noChangeShapeType="1"/>
            <a:stCxn id="10" idx="3"/>
          </p:cNvCxnSpPr>
          <p:nvPr/>
        </p:nvCxnSpPr>
        <p:spPr bwMode="auto">
          <a:xfrm flipV="1">
            <a:off x="2896516" y="5635692"/>
            <a:ext cx="569913" cy="158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27"/>
          <p:cNvCxnSpPr>
            <a:cxnSpLocks noChangeShapeType="1"/>
          </p:cNvCxnSpPr>
          <p:nvPr/>
        </p:nvCxnSpPr>
        <p:spPr bwMode="auto">
          <a:xfrm>
            <a:off x="2896516" y="6455980"/>
            <a:ext cx="569913" cy="158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199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277426"/>
          </a:xfrm>
        </p:spPr>
        <p:txBody>
          <a:bodyPr/>
          <a:lstStyle/>
          <a:p>
            <a:r>
              <a:rPr lang="pl-PL" dirty="0" smtClean="0">
                <a:latin typeface="Calibri" panose="020F0502020204030204" pitchFamily="34" charset="0"/>
              </a:rPr>
              <a:t>Zbudowane z trójkątów lub czworościanów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Modele reprezentowane za pomocą wierzchołków i </a:t>
            </a:r>
            <a:r>
              <a:rPr lang="pl-PL" dirty="0" smtClean="0">
                <a:latin typeface="Calibri" panose="020F0502020204030204" pitchFamily="34" charset="0"/>
              </a:rPr>
              <a:t>trójkątów/czworościanów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Rozszerzenia: </a:t>
            </a:r>
            <a:r>
              <a:rPr lang="en-US" dirty="0">
                <a:latin typeface="Calibri" panose="020F0502020204030204" pitchFamily="34" charset="0"/>
              </a:rPr>
              <a:t>PLY, STL, OFF, OBJ, 3DS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13" y="4267297"/>
            <a:ext cx="22669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99" t="10788" r="8497" b="8751"/>
          <a:stretch/>
        </p:blipFill>
        <p:spPr>
          <a:xfrm>
            <a:off x="9337181" y="2421228"/>
            <a:ext cx="2382593" cy="27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biblioteki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941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Calibri" panose="020F0502020204030204" pitchFamily="34" charset="0"/>
              </a:rPr>
              <a:t>Zaawansowane algorytmy wygładzania siatek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Możliwość naprawiania/uzupełniania siatek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Obliczanie krzywizn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Rekursywny </a:t>
            </a:r>
            <a:r>
              <a:rPr lang="pl-PL" dirty="0">
                <a:latin typeface="Calibri" panose="020F0502020204030204" pitchFamily="34" charset="0"/>
              </a:rPr>
              <a:t>podział </a:t>
            </a:r>
            <a:r>
              <a:rPr lang="pl-PL" dirty="0" smtClean="0">
                <a:latin typeface="Calibri" panose="020F0502020204030204" pitchFamily="34" charset="0"/>
              </a:rPr>
              <a:t>powierzchni  brył 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Obliczanie odległości Hausdorff a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Zapewnione wydajne struktury (siatki jednolite/ siatki haszowane/ drzewa </a:t>
            </a:r>
            <a:r>
              <a:rPr lang="pl-PL" dirty="0" err="1" smtClean="0">
                <a:latin typeface="Calibri" panose="020F0502020204030204" pitchFamily="34" charset="0"/>
              </a:rPr>
              <a:t>kd</a:t>
            </a:r>
            <a:r>
              <a:rPr lang="pl-PL" dirty="0" smtClean="0">
                <a:latin typeface="Calibri" panose="020F0502020204030204" pitchFamily="34" charset="0"/>
              </a:rPr>
              <a:t>)</a:t>
            </a:r>
            <a:endParaRPr lang="pl-PL" dirty="0">
              <a:latin typeface="Calibri" panose="020F05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59" y="3925198"/>
            <a:ext cx="2653045" cy="252232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67" y="2496892"/>
            <a:ext cx="3737892" cy="21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0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Projekty wykorzystujące VCG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latin typeface="Calibri" panose="020F0502020204030204" pitchFamily="34" charset="0"/>
              </a:rPr>
              <a:t>MeshLab</a:t>
            </a:r>
            <a:r>
              <a:rPr lang="pl-PL" dirty="0" smtClean="0">
                <a:latin typeface="Calibri" panose="020F0502020204030204" pitchFamily="34" charset="0"/>
              </a:rPr>
              <a:t> – algorytmy do edytowania, wygładzania, oraz usuwania artefaktów z modeli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Metro – narzędzie obliczające różnice między modelami</a:t>
            </a:r>
          </a:p>
          <a:p>
            <a:r>
              <a:rPr lang="pl-PL" dirty="0" err="1" smtClean="0">
                <a:latin typeface="Calibri" panose="020F0502020204030204" pitchFamily="34" charset="0"/>
              </a:rPr>
              <a:t>Michaleangelo</a:t>
            </a:r>
            <a:r>
              <a:rPr lang="pl-PL" dirty="0" smtClean="0">
                <a:latin typeface="Calibri" panose="020F0502020204030204" pitchFamily="34" charset="0"/>
              </a:rPr>
              <a:t> – utworzenie biblioteki modeli 3D największych zabytków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Michaleangelo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hlinkClick r:id="rId2"/>
              </a:rPr>
              <a:t>http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://graphics.stanford.edu/projects/mich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/</a:t>
            </a:r>
            <a:endParaRPr lang="pl-PL" dirty="0" smtClean="0">
              <a:latin typeface="Calibri" panose="020F050202020403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Model rzeźby David - Michała Anioła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~1 bilion trójkątów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Utworzony przy wykorzystaniu skanera laserowego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Projekt ma na celu stworzenie cyfrowego archiwum </a:t>
            </a:r>
          </a:p>
          <a:p>
            <a:pPr marL="0" indent="0">
              <a:buNone/>
            </a:pPr>
            <a:r>
              <a:rPr lang="pl-PL" dirty="0" smtClean="0">
                <a:latin typeface="Calibri" panose="020F0502020204030204" pitchFamily="34" charset="0"/>
              </a:rPr>
              <a:t>	najważniejszych obiektów kulturalnych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Ogólnodostępne zbiory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85" y="2314671"/>
            <a:ext cx="5455922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 O ANALIZOWANYM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29677" y="2695652"/>
            <a:ext cx="11029615" cy="2855143"/>
          </a:xfrm>
        </p:spPr>
        <p:txBody>
          <a:bodyPr numCol="2">
            <a:normAutofit lnSpcReduction="10000"/>
          </a:bodyPr>
          <a:lstStyle/>
          <a:p>
            <a:r>
              <a:rPr lang="pl-PL" dirty="0" smtClean="0">
                <a:latin typeface="Calibri" panose="020F0502020204030204" pitchFamily="34" charset="0"/>
              </a:rPr>
              <a:t>Liczba ścian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Liczba krawędzi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Liczba krawędzi ograniczających</a:t>
            </a:r>
          </a:p>
          <a:p>
            <a:r>
              <a:rPr lang="pl-PL" dirty="0">
                <a:latin typeface="Calibri" panose="020F0502020204030204" pitchFamily="34" charset="0"/>
              </a:rPr>
              <a:t>Liczba </a:t>
            </a:r>
            <a:r>
              <a:rPr lang="pl-PL" dirty="0" smtClean="0">
                <a:latin typeface="Calibri" panose="020F0502020204030204" pitchFamily="34" charset="0"/>
              </a:rPr>
              <a:t>wierzchołków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Liczba pojedynczych wierzchołków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Liczba powtarzających się wierzchołków</a:t>
            </a:r>
            <a:endParaRPr lang="pl-PL" dirty="0">
              <a:latin typeface="Calibri" panose="020F0502020204030204" pitchFamily="34" charset="0"/>
            </a:endParaRPr>
          </a:p>
          <a:p>
            <a:r>
              <a:rPr lang="pl-PL" dirty="0">
                <a:latin typeface="Calibri" panose="020F0502020204030204" pitchFamily="34" charset="0"/>
              </a:rPr>
              <a:t>Liczba połączonych </a:t>
            </a:r>
            <a:r>
              <a:rPr lang="pl-PL" dirty="0" smtClean="0">
                <a:latin typeface="Calibri" panose="020F0502020204030204" pitchFamily="34" charset="0"/>
              </a:rPr>
              <a:t>części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Rozmaitość modelu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Objętość modelu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Kolor modelu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Genus</a:t>
            </a:r>
            <a:r>
              <a:rPr lang="pl-PL" dirty="0">
                <a:latin typeface="Calibri" panose="020F0502020204030204" pitchFamily="34" charset="0"/>
              </a:rPr>
              <a:t> </a:t>
            </a:r>
            <a:r>
              <a:rPr lang="pl-PL" dirty="0" smtClean="0">
                <a:latin typeface="Calibri" panose="020F0502020204030204" pitchFamily="34" charset="0"/>
              </a:rPr>
              <a:t>modelu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Orientacja modelu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Regularność modelu</a:t>
            </a:r>
          </a:p>
          <a:p>
            <a:r>
              <a:rPr lang="pl-PL" dirty="0" err="1" smtClean="0">
                <a:latin typeface="Calibri" panose="020F0502020204030204" pitchFamily="34" charset="0"/>
              </a:rPr>
              <a:t>Samoprzecięcia</a:t>
            </a:r>
            <a:r>
              <a:rPr lang="pl-PL" dirty="0" smtClean="0">
                <a:latin typeface="Calibri" panose="020F0502020204030204" pitchFamily="34" charset="0"/>
              </a:rPr>
              <a:t> w modelu</a:t>
            </a:r>
            <a:endParaRPr lang="pl-P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0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Half-</a:t>
            </a:r>
            <a:r>
              <a:rPr lang="pl-PL" dirty="0" err="1" smtClean="0"/>
              <a:t>edge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0152"/>
          </a:xfrm>
        </p:spPr>
        <p:txBody>
          <a:bodyPr>
            <a:normAutofit fontScale="92500" lnSpcReduction="10000"/>
          </a:bodyPr>
          <a:lstStyle/>
          <a:p>
            <a:endParaRPr lang="pl-PL" dirty="0" smtClean="0">
              <a:latin typeface="Calibri" panose="020F0502020204030204" pitchFamily="34" charset="0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Struktura przechowująca informacje o topologii modelu 3D (wierzchołki, krawędzie, ściany)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Struktura listowa, budowana na wskaźnikach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Dostęp do elementu w czasie stałym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Krawędzie są reprezentowane przez </a:t>
            </a:r>
            <a:r>
              <a:rPr lang="pl-PL" dirty="0">
                <a:latin typeface="Calibri" panose="020F0502020204030204" pitchFamily="34" charset="0"/>
              </a:rPr>
              <a:t>dwie </a:t>
            </a:r>
            <a:r>
              <a:rPr lang="pl-PL" dirty="0" smtClean="0">
                <a:latin typeface="Calibri" panose="020F0502020204030204" pitchFamily="34" charset="0"/>
              </a:rPr>
              <a:t>półkrawędzie</a:t>
            </a:r>
          </a:p>
          <a:p>
            <a:endParaRPr lang="pl-PL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dirty="0" smtClean="0">
                <a:latin typeface="Calibri" panose="020F0502020204030204" pitchFamily="34" charset="0"/>
              </a:rPr>
              <a:t>Każda półkrawędź zawiera wskaźnik do: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Wierzchołka końcowego (</a:t>
            </a:r>
            <a:r>
              <a:rPr lang="pl-PL" dirty="0" err="1" smtClean="0">
                <a:latin typeface="Calibri" panose="020F0502020204030204" pitchFamily="34" charset="0"/>
              </a:rPr>
              <a:t>vertex</a:t>
            </a:r>
            <a:r>
              <a:rPr lang="pl-PL" dirty="0" smtClean="0">
                <a:latin typeface="Calibri" panose="020F0502020204030204" pitchFamily="34" charset="0"/>
              </a:rPr>
              <a:t>(e))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Przeciwnej półkrawędzi (</a:t>
            </a:r>
            <a:r>
              <a:rPr lang="pl-PL" dirty="0" err="1" smtClean="0">
                <a:latin typeface="Calibri" panose="020F0502020204030204" pitchFamily="34" charset="0"/>
              </a:rPr>
              <a:t>opposite</a:t>
            </a:r>
            <a:r>
              <a:rPr lang="pl-PL" dirty="0" smtClean="0">
                <a:latin typeface="Calibri" panose="020F0502020204030204" pitchFamily="34" charset="0"/>
              </a:rPr>
              <a:t>(e))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Następnej półkrawędzi (</a:t>
            </a:r>
            <a:r>
              <a:rPr lang="pl-PL" dirty="0" err="1" smtClean="0">
                <a:latin typeface="Calibri" panose="020F0502020204030204" pitchFamily="34" charset="0"/>
              </a:rPr>
              <a:t>next</a:t>
            </a:r>
            <a:r>
              <a:rPr lang="pl-PL" dirty="0" smtClean="0">
                <a:latin typeface="Calibri" panose="020F0502020204030204" pitchFamily="34" charset="0"/>
              </a:rPr>
              <a:t>(e))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Przyległej ściany(face(e))</a:t>
            </a:r>
          </a:p>
          <a:p>
            <a:endParaRPr lang="pl-PL" dirty="0">
              <a:latin typeface="Calibri" panose="020F05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58" y="3090930"/>
            <a:ext cx="4210181" cy="30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9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748</TotalTime>
  <Words>332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Biblioteka VCG</vt:lpstr>
      <vt:lpstr>VCG – Visualization and Computer Graphics LIB</vt:lpstr>
      <vt:lpstr>Struktura biblioteki</vt:lpstr>
      <vt:lpstr>Modele</vt:lpstr>
      <vt:lpstr>Funkcje biblioteki</vt:lpstr>
      <vt:lpstr>Projekty wykorzystujące VCG</vt:lpstr>
      <vt:lpstr>Michaleangelo</vt:lpstr>
      <vt:lpstr>INFORMACJE O ANALIZOWANYM MODELU</vt:lpstr>
      <vt:lpstr>Half-edge</vt:lpstr>
      <vt:lpstr>WYKORZYSTANIE BIBLIOTEKI</vt:lpstr>
      <vt:lpstr>Obliczanie toru ruchu kropli</vt:lpstr>
      <vt:lpstr>źródła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Biblioteka VCG</dc:title>
  <dc:creator>c308177</dc:creator>
  <cp:lastModifiedBy>kogutm</cp:lastModifiedBy>
  <cp:revision>45</cp:revision>
  <dcterms:created xsi:type="dcterms:W3CDTF">2015-03-02T11:41:28Z</dcterms:created>
  <dcterms:modified xsi:type="dcterms:W3CDTF">2015-03-18T09:48:45Z</dcterms:modified>
</cp:coreProperties>
</file>