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5" r:id="rId3"/>
    <p:sldId id="316" r:id="rId4"/>
    <p:sldId id="321" r:id="rId5"/>
    <p:sldId id="322" r:id="rId6"/>
    <p:sldId id="317" r:id="rId7"/>
    <p:sldId id="318" r:id="rId8"/>
    <p:sldId id="319" r:id="rId9"/>
    <p:sldId id="320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2" r:id="rId18"/>
    <p:sldId id="333" r:id="rId19"/>
    <p:sldId id="33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44A"/>
    <a:srgbClr val="02EAEF"/>
    <a:srgbClr val="F8FAF9"/>
    <a:srgbClr val="E7EAF1"/>
    <a:srgbClr val="232A35"/>
    <a:srgbClr val="12161C"/>
    <a:srgbClr val="409ABA"/>
    <a:srgbClr val="64AFCA"/>
    <a:srgbClr val="FF6600"/>
    <a:srgbClr val="C5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3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4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7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2503083" y="1154144"/>
            <a:ext cx="6953033" cy="3011456"/>
          </a:xfrm>
          <a:custGeom>
            <a:avLst/>
            <a:gdLst>
              <a:gd name="connsiteX0" fmla="*/ 1239214 w 11416847"/>
              <a:gd name="connsiteY0" fmla="*/ 275576 h 5256652"/>
              <a:gd name="connsiteX1" fmla="*/ 84182 w 11416847"/>
              <a:gd name="connsiteY1" fmla="*/ 1382481 h 5256652"/>
              <a:gd name="connsiteX2" fmla="*/ 2875509 w 11416847"/>
              <a:gd name="connsiteY2" fmla="*/ 59008 h 5256652"/>
              <a:gd name="connsiteX3" fmla="*/ 60119 w 11416847"/>
              <a:gd name="connsiteY3" fmla="*/ 2778144 h 5256652"/>
              <a:gd name="connsiteX4" fmla="*/ 4752435 w 11416847"/>
              <a:gd name="connsiteY4" fmla="*/ 10881 h 5256652"/>
              <a:gd name="connsiteX5" fmla="*/ 11993 w 11416847"/>
              <a:gd name="connsiteY5" fmla="*/ 4053492 h 5256652"/>
              <a:gd name="connsiteX6" fmla="*/ 6484982 w 11416847"/>
              <a:gd name="connsiteY6" fmla="*/ 83071 h 5256652"/>
              <a:gd name="connsiteX7" fmla="*/ 204498 w 11416847"/>
              <a:gd name="connsiteY7" fmla="*/ 5256650 h 5256652"/>
              <a:gd name="connsiteX8" fmla="*/ 8289719 w 11416847"/>
              <a:gd name="connsiteY8" fmla="*/ 107134 h 5256652"/>
              <a:gd name="connsiteX9" fmla="*/ 2418309 w 11416847"/>
              <a:gd name="connsiteY9" fmla="*/ 5088208 h 5256652"/>
              <a:gd name="connsiteX10" fmla="*/ 9853824 w 11416847"/>
              <a:gd name="connsiteY10" fmla="*/ 83071 h 5256652"/>
              <a:gd name="connsiteX11" fmla="*/ 4415551 w 11416847"/>
              <a:gd name="connsiteY11" fmla="*/ 5232587 h 5256652"/>
              <a:gd name="connsiteX12" fmla="*/ 11201361 w 11416847"/>
              <a:gd name="connsiteY12" fmla="*/ 347765 h 5256652"/>
              <a:gd name="connsiteX13" fmla="*/ 6244351 w 11416847"/>
              <a:gd name="connsiteY13" fmla="*/ 5112271 h 5256652"/>
              <a:gd name="connsiteX14" fmla="*/ 11177298 w 11416847"/>
              <a:gd name="connsiteY14" fmla="*/ 1935934 h 5256652"/>
              <a:gd name="connsiteX15" fmla="*/ 8530351 w 11416847"/>
              <a:gd name="connsiteY15" fmla="*/ 5088208 h 5256652"/>
              <a:gd name="connsiteX16" fmla="*/ 11393867 w 11416847"/>
              <a:gd name="connsiteY16" fmla="*/ 3211281 h 5256652"/>
              <a:gd name="connsiteX17" fmla="*/ 9950077 w 11416847"/>
              <a:gd name="connsiteY17" fmla="*/ 5160397 h 5256652"/>
              <a:gd name="connsiteX18" fmla="*/ 11321677 w 11416847"/>
              <a:gd name="connsiteY18" fmla="*/ 4631008 h 52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16847" h="5256652">
                <a:moveTo>
                  <a:pt x="1239214" y="275576"/>
                </a:moveTo>
                <a:cubicBezTo>
                  <a:pt x="525340" y="847076"/>
                  <a:pt x="-188534" y="1418576"/>
                  <a:pt x="84182" y="1382481"/>
                </a:cubicBezTo>
                <a:cubicBezTo>
                  <a:pt x="356898" y="1346386"/>
                  <a:pt x="2879519" y="-173602"/>
                  <a:pt x="2875509" y="59008"/>
                </a:cubicBezTo>
                <a:cubicBezTo>
                  <a:pt x="2871499" y="291618"/>
                  <a:pt x="-252702" y="2786165"/>
                  <a:pt x="60119" y="2778144"/>
                </a:cubicBezTo>
                <a:cubicBezTo>
                  <a:pt x="372940" y="2770123"/>
                  <a:pt x="4760456" y="-201677"/>
                  <a:pt x="4752435" y="10881"/>
                </a:cubicBezTo>
                <a:cubicBezTo>
                  <a:pt x="4744414" y="223439"/>
                  <a:pt x="-276765" y="4041460"/>
                  <a:pt x="11993" y="4053492"/>
                </a:cubicBezTo>
                <a:cubicBezTo>
                  <a:pt x="300751" y="4065524"/>
                  <a:pt x="6452898" y="-117455"/>
                  <a:pt x="6484982" y="83071"/>
                </a:cubicBezTo>
                <a:cubicBezTo>
                  <a:pt x="6517066" y="283597"/>
                  <a:pt x="-96291" y="5252640"/>
                  <a:pt x="204498" y="5256650"/>
                </a:cubicBezTo>
                <a:cubicBezTo>
                  <a:pt x="505287" y="5260660"/>
                  <a:pt x="7920751" y="135208"/>
                  <a:pt x="8289719" y="107134"/>
                </a:cubicBezTo>
                <a:cubicBezTo>
                  <a:pt x="8658687" y="79060"/>
                  <a:pt x="2157625" y="5092218"/>
                  <a:pt x="2418309" y="5088208"/>
                </a:cubicBezTo>
                <a:cubicBezTo>
                  <a:pt x="2678993" y="5084198"/>
                  <a:pt x="9520950" y="59008"/>
                  <a:pt x="9853824" y="83071"/>
                </a:cubicBezTo>
                <a:cubicBezTo>
                  <a:pt x="10186698" y="107134"/>
                  <a:pt x="4190962" y="5188471"/>
                  <a:pt x="4415551" y="5232587"/>
                </a:cubicBezTo>
                <a:cubicBezTo>
                  <a:pt x="4640141" y="5276703"/>
                  <a:pt x="10896561" y="367818"/>
                  <a:pt x="11201361" y="347765"/>
                </a:cubicBezTo>
                <a:cubicBezTo>
                  <a:pt x="11506161" y="327712"/>
                  <a:pt x="6248361" y="4847576"/>
                  <a:pt x="6244351" y="5112271"/>
                </a:cubicBezTo>
                <a:cubicBezTo>
                  <a:pt x="6240341" y="5376966"/>
                  <a:pt x="10796298" y="1939945"/>
                  <a:pt x="11177298" y="1935934"/>
                </a:cubicBezTo>
                <a:cubicBezTo>
                  <a:pt x="11558298" y="1931924"/>
                  <a:pt x="8494256" y="4875650"/>
                  <a:pt x="8530351" y="5088208"/>
                </a:cubicBezTo>
                <a:cubicBezTo>
                  <a:pt x="8566446" y="5300766"/>
                  <a:pt x="11157246" y="3199250"/>
                  <a:pt x="11393867" y="3211281"/>
                </a:cubicBezTo>
                <a:cubicBezTo>
                  <a:pt x="11630488" y="3223312"/>
                  <a:pt x="9962109" y="4923776"/>
                  <a:pt x="9950077" y="5160397"/>
                </a:cubicBezTo>
                <a:cubicBezTo>
                  <a:pt x="9938045" y="5397018"/>
                  <a:pt x="10629861" y="5014013"/>
                  <a:pt x="11321677" y="4631008"/>
                </a:cubicBezTo>
              </a:path>
            </a:pathLst>
          </a:custGeom>
          <a:noFill/>
          <a:ln w="454025" cap="rnd"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503083" y="1637963"/>
            <a:ext cx="683533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000" kern="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</a:t>
            </a:r>
            <a:r>
              <a:rPr lang="ko-KR" altLang="en-US" sz="8000" kern="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언어</a:t>
            </a:r>
            <a:endParaRPr lang="en-US" altLang="ko-KR" sz="8000" kern="0" dirty="0">
              <a:solidFill>
                <a:srgbClr val="FFC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00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F1CA3C-24AF-4311-8AE4-6D9BB3036EF8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제어문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반복문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60FD8E-1118-4162-A6BE-8AF3779338FC}"/>
              </a:ext>
            </a:extLst>
          </p:cNvPr>
          <p:cNvSpPr/>
          <p:nvPr/>
        </p:nvSpPr>
        <p:spPr>
          <a:xfrm>
            <a:off x="1048718" y="1754884"/>
            <a:ext cx="6096000" cy="26503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3000"/>
              </a:lnSpc>
            </a:pPr>
            <a:r>
              <a:rPr lang="ko-KR" altLang="en-US" sz="2000" kern="10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형식</a:t>
            </a:r>
            <a:endParaRPr lang="en-US" altLang="ko-KR" sz="2000" kern="100">
              <a:latin typeface="210 콤퓨타세탁 L" panose="02020603020101020101" pitchFamily="18" charset="-127"/>
              <a:ea typeface="210 콤퓨타세탁 L" panose="02020603020101020101" pitchFamily="18" charset="-127"/>
              <a:cs typeface="맑은 고딕" panose="020B0503020000020004" pitchFamily="50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kern="10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wihle</a:t>
            </a:r>
            <a:r>
              <a:rPr lang="en-US" altLang="ko-KR" kern="100">
                <a:solidFill>
                  <a:srgbClr val="000000"/>
                </a:solidFill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</a:t>
            </a:r>
            <a:r>
              <a:rPr lang="ko-KR" altLang="ko-KR" kern="100">
                <a:solidFill>
                  <a:srgbClr val="000000"/>
                </a:solidFill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조건식</a:t>
            </a:r>
            <a:r>
              <a:rPr lang="en-US" altLang="ko-KR" kern="100">
                <a:solidFill>
                  <a:srgbClr val="000000"/>
                </a:solidFill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)</a:t>
            </a:r>
            <a:endParaRPr lang="ko-KR" altLang="ko-KR" sz="2000" kern="100">
              <a:solidFill>
                <a:srgbClr val="000000"/>
              </a:solidFill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kern="10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{</a:t>
            </a:r>
            <a:endParaRPr lang="ko-KR" altLang="ko-KR" sz="2000" kern="10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kern="10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  </a:t>
            </a:r>
            <a:r>
              <a:rPr lang="ko-KR" altLang="ko-KR" kern="10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조건식이 참일 경우에 반복할 문장</a:t>
            </a:r>
            <a:r>
              <a:rPr lang="en-US" altLang="ko-KR" kern="10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;</a:t>
            </a:r>
            <a:endParaRPr lang="ko-KR" altLang="ko-KR" sz="2000" kern="10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}</a:t>
            </a:r>
          </a:p>
          <a:p>
            <a:r>
              <a:rPr lang="en-US" altLang="ko-KR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do </a:t>
            </a:r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//</a:t>
            </a:r>
            <a:r>
              <a:rPr lang="ko-KR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조건이 거짓이라도</a:t>
            </a:r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1</a:t>
            </a:r>
            <a:r>
              <a:rPr lang="ko-KR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번은 반복처리</a:t>
            </a:r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하는 것이 특징</a:t>
            </a:r>
          </a:p>
          <a:p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</a:t>
            </a:r>
            <a:endParaRPr lang="ko-KR" altLang="ko-KR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</a:t>
            </a:r>
            <a:r>
              <a:rPr lang="ko-KR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반복할 문장</a:t>
            </a:r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  <a:endParaRPr lang="ko-KR" altLang="ko-KR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} </a:t>
            </a:r>
            <a:r>
              <a:rPr lang="en-US" altLang="ko-KR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wihle</a:t>
            </a:r>
            <a:r>
              <a:rPr lang="en-US" altLang="ko-KR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ko-KR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);</a:t>
            </a:r>
            <a:endParaRPr lang="ko-KR" altLang="en-US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533FCA-2E53-409C-802B-739A97A2B5A7}"/>
              </a:ext>
            </a:extLst>
          </p:cNvPr>
          <p:cNvSpPr/>
          <p:nvPr/>
        </p:nvSpPr>
        <p:spPr>
          <a:xfrm>
            <a:off x="6989736" y="2142993"/>
            <a:ext cx="4587498" cy="262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latinLnBrk="0">
              <a:lnSpc>
                <a:spcPct val="103000"/>
              </a:lnSpc>
            </a:pPr>
            <a:r>
              <a:rPr lang="en-US" altLang="ko-KR" sz="20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break</a:t>
            </a:r>
            <a:r>
              <a:rPr lang="ko-KR" altLang="ko-KR" sz="20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문</a:t>
            </a: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: </a:t>
            </a:r>
            <a:r>
              <a:rPr lang="ko-KR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어떤 처리의 순서나 흐름을 중단시키는데 사용</a:t>
            </a: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.</a:t>
            </a:r>
          </a:p>
          <a:p>
            <a:pPr marL="254000" latinLnBrk="0">
              <a:lnSpc>
                <a:spcPct val="103000"/>
              </a:lnSpc>
            </a:pP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굴림" panose="020B0600000101010101" pitchFamily="50" charset="-127"/>
            </a:endParaRPr>
          </a:p>
          <a:p>
            <a:pPr marL="254000" latinLnBrk="0">
              <a:lnSpc>
                <a:spcPct val="103000"/>
              </a:lnSpc>
            </a:pPr>
            <a:r>
              <a:rPr lang="en-US" altLang="ko-KR" sz="20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continue</a:t>
            </a:r>
            <a:r>
              <a:rPr lang="ko-KR" altLang="ko-KR" sz="20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문</a:t>
            </a:r>
            <a:r>
              <a:rPr lang="en-US" altLang="ko-KR" sz="20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: </a:t>
            </a:r>
            <a:r>
              <a:rPr lang="ko-KR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반복을 중단시키지 않고</a:t>
            </a: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다음 반복이 이루어지도록 함</a:t>
            </a:r>
            <a:endParaRPr lang="en-US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맑은 고딕" panose="020B0503020000020004" pitchFamily="50" charset="-127"/>
            </a:endParaRPr>
          </a:p>
          <a:p>
            <a:pPr marL="254000" latinLnBrk="0">
              <a:lnSpc>
                <a:spcPct val="103000"/>
              </a:lnSpc>
            </a:pPr>
            <a:endParaRPr lang="en-US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맑은 고딕" panose="020B0503020000020004" pitchFamily="50" charset="-127"/>
            </a:endParaRPr>
          </a:p>
          <a:p>
            <a:pPr marL="254000" latinLnBrk="0">
              <a:lnSpc>
                <a:spcPct val="103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go to</a:t>
            </a:r>
            <a:r>
              <a:rPr lang="ko-KR" altLang="ko-KR" sz="2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문</a:t>
            </a:r>
            <a:r>
              <a:rPr lang="en-US" altLang="ko-KR" sz="2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: </a:t>
            </a:r>
            <a:r>
              <a:rPr lang="ko-KR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프로그램의 실행 순서를 특정한 곳으로 이동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(jump).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06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63821F-982A-430B-B217-24BA432F5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59578"/>
              </p:ext>
            </p:extLst>
          </p:nvPr>
        </p:nvGraphicFramePr>
        <p:xfrm>
          <a:off x="5494337" y="1518407"/>
          <a:ext cx="5319072" cy="3045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910">
                  <a:extLst>
                    <a:ext uri="{9D8B030D-6E8A-4147-A177-3AD203B41FA5}">
                      <a16:colId xmlns:a16="http://schemas.microsoft.com/office/drawing/2014/main" val="66699509"/>
                    </a:ext>
                  </a:extLst>
                </a:gridCol>
                <a:gridCol w="3856162">
                  <a:extLst>
                    <a:ext uri="{9D8B030D-6E8A-4147-A177-3AD203B41FA5}">
                      <a16:colId xmlns:a16="http://schemas.microsoft.com/office/drawing/2014/main" val="2853839410"/>
                    </a:ext>
                  </a:extLst>
                </a:gridCol>
              </a:tblGrid>
              <a:tr h="6668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함수 원형의 선언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b="1" u="none" kern="100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데이터 형</a:t>
                      </a:r>
                      <a:r>
                        <a:rPr lang="ko-KR" sz="1600" b="1" u="none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  <a:r>
                        <a:rPr lang="ko-KR" sz="1600" b="1" u="none" kern="100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함수이름</a:t>
                      </a:r>
                      <a:r>
                        <a:rPr lang="en-US" sz="1600" b="1" u="none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(</a:t>
                      </a:r>
                      <a:r>
                        <a:rPr lang="ko-KR" sz="1600" b="1" u="none" kern="100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함수인자들</a:t>
                      </a: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);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206802"/>
                  </a:ext>
                </a:extLst>
              </a:tr>
              <a:tr h="23783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함수 정의</a:t>
                      </a:r>
                      <a:endParaRPr lang="ko-KR" sz="1600" kern="10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u="none" kern="100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데이터 형</a:t>
                      </a:r>
                      <a:r>
                        <a:rPr lang="ko-KR" sz="1600" u="none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  <a:r>
                        <a:rPr lang="ko-KR" sz="1600" u="none" kern="100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함수이름</a:t>
                      </a:r>
                      <a:r>
                        <a:rPr lang="en-US" sz="1600" u="none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(</a:t>
                      </a:r>
                      <a:r>
                        <a:rPr lang="ko-KR" sz="1600" u="none" kern="100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함수인자들</a:t>
                      </a: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);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{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변수선언</a:t>
                      </a: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;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문장</a:t>
                      </a: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;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[return </a:t>
                      </a: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변수 또는 수식</a:t>
                      </a: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;]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}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80637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F182E05-D3B6-4AE6-B981-893A1831B623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사용자가 정의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DBF6C-899C-45B2-BC3C-A1BE1D519FA2}"/>
              </a:ext>
            </a:extLst>
          </p:cNvPr>
          <p:cNvSpPr txBox="1"/>
          <p:nvPr/>
        </p:nvSpPr>
        <p:spPr>
          <a:xfrm>
            <a:off x="554002" y="1271858"/>
            <a:ext cx="3898161" cy="15388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함수의원형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(prototype)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선언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 정의 함수를 사용하겠다는 것을 컴파일러에게 미리 알려주는 역할을 한다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98154-91DA-4B86-B7F9-DA0A2441C616}"/>
              </a:ext>
            </a:extLst>
          </p:cNvPr>
          <p:cNvSpPr txBox="1"/>
          <p:nvPr/>
        </p:nvSpPr>
        <p:spPr>
          <a:xfrm>
            <a:off x="394073" y="2953843"/>
            <a:ext cx="4379263" cy="18466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함수정의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(definition)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부분</a:t>
            </a:r>
            <a:endParaRPr lang="en-US" altLang="ko-KR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함수가 처리해야할 기능들을 구체적으로 작성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함수의 결과 값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반환 값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있는 경우에는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return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문과 함께 변수 또는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연산식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5669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DEF3D6-840C-4D16-9D1A-2F8119FDC054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사용자가 정의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560BC-EEAE-4F9F-BF59-2C67FF3580E2}"/>
              </a:ext>
            </a:extLst>
          </p:cNvPr>
          <p:cNvSpPr/>
          <p:nvPr/>
        </p:nvSpPr>
        <p:spPr>
          <a:xfrm>
            <a:off x="1426248" y="1274727"/>
            <a:ext cx="3292573" cy="350916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3000"/>
              </a:lnSpc>
            </a:pPr>
            <a:r>
              <a:rPr lang="ko-KR" altLang="en-US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결과값</a:t>
            </a:r>
            <a:r>
              <a:rPr lang="en-US" altLang="ko-KR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</a:t>
            </a:r>
            <a:r>
              <a:rPr lang="ko-KR" altLang="en-US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반환값</a:t>
            </a:r>
            <a:r>
              <a:rPr lang="en-US" altLang="ko-KR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)</a:t>
            </a:r>
            <a:r>
              <a:rPr lang="ko-KR" altLang="en-US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이 없는 함수</a:t>
            </a:r>
            <a:endParaRPr lang="en-US" altLang="ko-KR" kern="100" spc="2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맑은 고딕" panose="020B0503020000020004" pitchFamily="50" charset="-127"/>
            </a:endParaRPr>
          </a:p>
          <a:p>
            <a:pPr algn="just">
              <a:lnSpc>
                <a:spcPct val="103000"/>
              </a:lnSpc>
            </a:pPr>
            <a:endParaRPr lang="en-US" altLang="ko-KR" kern="100" spc="2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맑은 고딕" panose="020B0503020000020004" pitchFamily="50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#include &lt;</a:t>
            </a: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stdio.h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&gt;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void </a:t>
            </a: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line_print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</a:t>
            </a: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viod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);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int main(void)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{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line_print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();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return 0;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}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 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void </a:t>
            </a: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line_print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(void)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{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ko-KR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함수 세부사항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r>
              <a:rPr lang="en-US" altLang="ko-KR" sz="15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}</a:t>
            </a:r>
            <a:endParaRPr lang="ko-KR" altLang="en-US" sz="1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81BCB3-FEF4-4CD5-B8D7-E31F410C597E}"/>
              </a:ext>
            </a:extLst>
          </p:cNvPr>
          <p:cNvSpPr/>
          <p:nvPr/>
        </p:nvSpPr>
        <p:spPr>
          <a:xfrm>
            <a:off x="6095999" y="442576"/>
            <a:ext cx="4085188" cy="51734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3000"/>
              </a:lnSpc>
            </a:pPr>
            <a:r>
              <a:rPr lang="ko-KR" altLang="en-US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결과값</a:t>
            </a:r>
            <a:r>
              <a:rPr lang="en-US" altLang="ko-KR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</a:t>
            </a:r>
            <a:r>
              <a:rPr lang="ko-KR" altLang="en-US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반환값</a:t>
            </a:r>
            <a:r>
              <a:rPr lang="en-US" altLang="ko-KR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)</a:t>
            </a:r>
            <a:r>
              <a:rPr lang="ko-KR" altLang="en-US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이 있는 함수</a:t>
            </a:r>
            <a:endParaRPr lang="en-US" altLang="ko-KR" kern="100" spc="2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맑은 고딕" panose="020B0503020000020004" pitchFamily="50" charset="-127"/>
            </a:endParaRPr>
          </a:p>
          <a:p>
            <a:pPr algn="just">
              <a:lnSpc>
                <a:spcPct val="103000"/>
              </a:lnSpc>
            </a:pPr>
            <a:endParaRPr lang="en-US" altLang="ko-KR" kern="100" spc="2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맑은 고딕" panose="020B0503020000020004" pitchFamily="50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#include &lt;</a:t>
            </a: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stdio.h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&gt;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int add(int x);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int main(void)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{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int n, sum;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printf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(“1</a:t>
            </a:r>
            <a:r>
              <a:rPr lang="ko-KR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부터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n</a:t>
            </a:r>
            <a:r>
              <a:rPr lang="ko-KR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까지의 합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\n:”);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printf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(“</a:t>
            </a:r>
            <a:r>
              <a:rPr lang="ko-KR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정수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n </a:t>
            </a:r>
            <a:r>
              <a:rPr lang="ko-KR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입력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: ”);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scanf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(“%d”, &amp;n);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sum=add(n);   // </a:t>
            </a:r>
            <a:r>
              <a:rPr lang="ko-KR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함수 호출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printf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(“</a:t>
            </a:r>
            <a:r>
              <a:rPr lang="ko-KR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정수합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: %d\n”, sum);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return 0;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}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int add(int x)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{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int </a:t>
            </a: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, result=0;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for(</a:t>
            </a: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=1; </a:t>
            </a: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&lt;=x; </a:t>
            </a: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+=1)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254000"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result+=</a:t>
            </a:r>
            <a:r>
              <a:rPr lang="en-US" altLang="ko-KR" sz="1500" kern="100" spc="2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i</a:t>
            </a: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1500" kern="1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return result;</a:t>
            </a:r>
            <a:endParaRPr lang="ko-KR" altLang="ko-KR" sz="1500" kern="100" dirty="0"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r>
              <a:rPr lang="en-US" altLang="ko-KR" sz="1500" spc="2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}</a:t>
            </a:r>
            <a:endParaRPr lang="ko-KR" altLang="en-US" sz="1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40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9ADFAE-8405-401A-AECE-91F74743A121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A5171-7FCA-4C4D-A8BE-DF3C6FB0D8C0}"/>
              </a:ext>
            </a:extLst>
          </p:cNvPr>
          <p:cNvSpPr txBox="1"/>
          <p:nvPr/>
        </p:nvSpPr>
        <p:spPr>
          <a:xfrm>
            <a:off x="1111463" y="932588"/>
            <a:ext cx="374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번호가 붙은 동일한 데이터 형의 연속된 기억 공간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F4E148-EFDE-435B-995A-1DFF5FFBF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58017"/>
              </p:ext>
            </p:extLst>
          </p:nvPr>
        </p:nvGraphicFramePr>
        <p:xfrm>
          <a:off x="562596" y="1710403"/>
          <a:ext cx="4650762" cy="262912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125675">
                  <a:extLst>
                    <a:ext uri="{9D8B030D-6E8A-4147-A177-3AD203B41FA5}">
                      <a16:colId xmlns:a16="http://schemas.microsoft.com/office/drawing/2014/main" val="1733914370"/>
                    </a:ext>
                  </a:extLst>
                </a:gridCol>
                <a:gridCol w="2525087">
                  <a:extLst>
                    <a:ext uri="{9D8B030D-6E8A-4147-A177-3AD203B41FA5}">
                      <a16:colId xmlns:a16="http://schemas.microsoft.com/office/drawing/2014/main" val="99498586"/>
                    </a:ext>
                  </a:extLst>
                </a:gridCol>
              </a:tblGrid>
              <a:tr h="6882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r>
                        <a:rPr 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차원 배열 선언 방법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프로그램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188636269"/>
                  </a:ext>
                </a:extLst>
              </a:tr>
              <a:tr h="646946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배열 크기만 선언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</a:t>
                      </a:r>
                      <a:r>
                        <a:rPr lang="en-US" sz="1100" kern="100" dirty="0" err="1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korea</a:t>
                      </a:r>
                      <a:r>
                        <a:rPr 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[4];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03591290"/>
                  </a:ext>
                </a:extLst>
              </a:tr>
              <a:tr h="646946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배열의 초기화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</a:t>
                      </a:r>
                      <a:r>
                        <a:rPr lang="en-US" sz="1100" kern="100" dirty="0" err="1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korea</a:t>
                      </a:r>
                      <a:r>
                        <a:rPr 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[4]={15, 17, 27, 32};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076293832"/>
                  </a:ext>
                </a:extLst>
              </a:tr>
              <a:tr h="646946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배열 초기화에서 배열 크기 생략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</a:t>
                      </a:r>
                      <a:r>
                        <a:rPr lang="en-US" sz="1100" kern="100" dirty="0" err="1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korea</a:t>
                      </a:r>
                      <a:r>
                        <a:rPr 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[]={15, 17, 27, 32};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75708268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FE0B532-EDD4-471A-BB2C-33412F13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51128"/>
              </p:ext>
            </p:extLst>
          </p:nvPr>
        </p:nvGraphicFramePr>
        <p:xfrm>
          <a:off x="5585585" y="1710403"/>
          <a:ext cx="6177629" cy="262912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23544">
                  <a:extLst>
                    <a:ext uri="{9D8B030D-6E8A-4147-A177-3AD203B41FA5}">
                      <a16:colId xmlns:a16="http://schemas.microsoft.com/office/drawing/2014/main" val="1733914370"/>
                    </a:ext>
                  </a:extLst>
                </a:gridCol>
                <a:gridCol w="3354085">
                  <a:extLst>
                    <a:ext uri="{9D8B030D-6E8A-4147-A177-3AD203B41FA5}">
                      <a16:colId xmlns:a16="http://schemas.microsoft.com/office/drawing/2014/main" val="99498586"/>
                    </a:ext>
                  </a:extLst>
                </a:gridCol>
              </a:tblGrid>
              <a:tr h="88313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차원 배열 선언 방법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프로그램</a:t>
                      </a:r>
                      <a:endParaRPr lang="ko-KR" sz="1100" kern="10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188636269"/>
                  </a:ext>
                </a:extLst>
              </a:tr>
              <a:tr h="521416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  <a:cs typeface="바탕" panose="02030600000101010101" pitchFamily="18" charset="-127"/>
                        </a:rPr>
                        <a:t>두개의 첨자를 사용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korea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[4];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03591290"/>
                  </a:ext>
                </a:extLst>
              </a:tr>
              <a:tr h="680449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  <a:cs typeface="바탕" panose="02030600000101010101" pitchFamily="18" charset="-127"/>
                        </a:rPr>
                        <a:t>첫 번째 첨자는 행</a:t>
                      </a:r>
                      <a:r>
                        <a:rPr lang="en-US" altLang="ko-KR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  <a:cs typeface="바탕" panose="02030600000101010101" pitchFamily="18" charset="-127"/>
                        </a:rPr>
                        <a:t>(row), </a:t>
                      </a:r>
                      <a:r>
                        <a:rPr lang="ko-KR" altLang="en-US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  <a:cs typeface="바탕" panose="02030600000101010101" pitchFamily="18" charset="-127"/>
                        </a:rPr>
                        <a:t>두 번째 첨자는 열</a:t>
                      </a:r>
                      <a:r>
                        <a:rPr lang="en-US" altLang="ko-KR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  <a:cs typeface="바탕" panose="02030600000101010101" pitchFamily="18" charset="-127"/>
                        </a:rPr>
                        <a:t>(column)</a:t>
                      </a:r>
                      <a:r>
                        <a:rPr lang="ko-KR" altLang="en-US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  <a:cs typeface="바탕" panose="02030600000101010101" pitchFamily="18" charset="-127"/>
                        </a:rPr>
                        <a:t>을 나타낸다</a:t>
                      </a:r>
                      <a:r>
                        <a:rPr lang="en-US" altLang="ko-KR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  <a:cs typeface="바탕" panose="02030600000101010101" pitchFamily="18" charset="-127"/>
                        </a:rPr>
                        <a:t>.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korea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[4]={15, 17, 27, 32};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076293832"/>
                  </a:ext>
                </a:extLst>
              </a:tr>
              <a:tr h="544118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초기 값 지정 시</a:t>
                      </a:r>
                      <a:r>
                        <a:rPr lang="en-US" altLang="ko-KR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첫 번째 첨자의 크기 생략가능</a:t>
                      </a:r>
                      <a:endParaRPr lang="ko-KR" sz="11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korea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[]={15, 17, 27, 32};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757082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26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9ADFAE-8405-401A-AECE-91F74743A121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포인터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A5171-7FCA-4C4D-A8BE-DF3C6FB0D8C0}"/>
              </a:ext>
            </a:extLst>
          </p:cNvPr>
          <p:cNvSpPr txBox="1"/>
          <p:nvPr/>
        </p:nvSpPr>
        <p:spPr>
          <a:xfrm>
            <a:off x="747003" y="1327072"/>
            <a:ext cx="42819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개념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메모리 상에 위치한 특정한 데이터의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시작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주소값을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보관하는 변수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오직 주소만을 저장하고 사용하기 전에 선언해야 하며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저장된 값을 다른 주소로 변경시킬 수 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포인터  변수를 선언할 경우 간접연산자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사용해야 한다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형은 포인터 변수가 가리키게 될 주소에 저장된 데이터 형을 가리킨다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.)</a:t>
            </a:r>
          </a:p>
          <a:p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</a:t>
            </a:r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 </a:t>
            </a:r>
            <a:r>
              <a:rPr lang="ko-KR" altLang="en-US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포인터 변수</a:t>
            </a:r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Ex) int* p;</a:t>
            </a: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8C986-AF03-4001-8936-2148110C5FA8}"/>
              </a:ext>
            </a:extLst>
          </p:cNvPr>
          <p:cNvSpPr txBox="1"/>
          <p:nvPr/>
        </p:nvSpPr>
        <p:spPr>
          <a:xfrm>
            <a:off x="5796366" y="1327072"/>
            <a:ext cx="4809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포인터에 대한 연산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포인터 변수에는 주소가 저장되고 포인터 변수나 주소에 대한 연산이 가능하다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주소는 양의 정수로 표현하므로 실수 연산은 불가하다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B377B28-8DB9-4F31-BC8F-7BF886D84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57923"/>
              </p:ext>
            </p:extLst>
          </p:nvPr>
        </p:nvGraphicFramePr>
        <p:xfrm>
          <a:off x="5796366" y="3429000"/>
          <a:ext cx="4036239" cy="74922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429142">
                  <a:extLst>
                    <a:ext uri="{9D8B030D-6E8A-4147-A177-3AD203B41FA5}">
                      <a16:colId xmlns:a16="http://schemas.microsoft.com/office/drawing/2014/main" val="904500251"/>
                    </a:ext>
                  </a:extLst>
                </a:gridCol>
                <a:gridCol w="3607097">
                  <a:extLst>
                    <a:ext uri="{9D8B030D-6E8A-4147-A177-3AD203B41FA5}">
                      <a16:colId xmlns:a16="http://schemas.microsoft.com/office/drawing/2014/main" val="1446213557"/>
                    </a:ext>
                  </a:extLst>
                </a:gridCol>
              </a:tblGrid>
              <a:tr h="3746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방법</a:t>
                      </a: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값의 의한 호출</a:t>
                      </a: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(call by value)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인자를 전달할 때 항상 그 값</a:t>
                      </a: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(value)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만을 전달해 줌</a:t>
                      </a: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635627833"/>
                  </a:ext>
                </a:extLst>
              </a:tr>
              <a:tr h="37461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solidFill>
                            <a:schemeClr val="bg1"/>
                          </a:solidFill>
                          <a:effectLst/>
                        </a:rPr>
                        <a:t>방법</a:t>
                      </a: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ko-KR" sz="1000" kern="10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주소에 의한 호출</a:t>
                      </a: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(call by address)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포인터</a:t>
                      </a: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주소</a:t>
                      </a: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r>
                        <a:rPr lang="ko-KR" sz="1000" kern="100" dirty="0">
                          <a:solidFill>
                            <a:schemeClr val="bg1"/>
                          </a:solidFill>
                          <a:effectLst/>
                        </a:rPr>
                        <a:t>를 함수의 인자로 사용하여 호출</a:t>
                      </a: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28956801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FACB52-669F-4872-A831-04B3123595D9}"/>
              </a:ext>
            </a:extLst>
          </p:cNvPr>
          <p:cNvSpPr/>
          <p:nvPr/>
        </p:nvSpPr>
        <p:spPr>
          <a:xfrm>
            <a:off x="5681198" y="2988827"/>
            <a:ext cx="356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포인터를 인자로 사용하는 함수 호출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78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9ADFAE-8405-401A-AECE-91F74743A121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포인터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A5171-7FCA-4C4D-A8BE-DF3C6FB0D8C0}"/>
              </a:ext>
            </a:extLst>
          </p:cNvPr>
          <p:cNvSpPr txBox="1"/>
          <p:nvPr/>
        </p:nvSpPr>
        <p:spPr>
          <a:xfrm>
            <a:off x="1591205" y="1759375"/>
            <a:ext cx="37379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포인터 배열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여러 개의 포인터 변수를 배열로 사용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문자형 포인터 배열을 사용할 때 유용</a:t>
            </a: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AFF0E3-028D-4B77-9EEA-C8DB7A3E9254}"/>
              </a:ext>
            </a:extLst>
          </p:cNvPr>
          <p:cNvSpPr/>
          <p:nvPr/>
        </p:nvSpPr>
        <p:spPr>
          <a:xfrm>
            <a:off x="1435653" y="3445904"/>
            <a:ext cx="4224638" cy="109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3000"/>
              </a:lnSpc>
            </a:pPr>
            <a:r>
              <a:rPr lang="en-US" altLang="ko-KR" sz="1600" kern="100" dirty="0">
                <a:solidFill>
                  <a:srgbClr val="0000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char</a:t>
            </a:r>
            <a:r>
              <a:rPr lang="en-US" altLang="ko-KR" sz="16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en-US" altLang="ko-KR" sz="1600" kern="100" dirty="0" err="1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na</a:t>
            </a:r>
            <a:r>
              <a:rPr lang="en-US" altLang="ko-KR" sz="16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[4][17]={“Korea”, “Brazil”, “Germany”, “Papua New Guinea”};</a:t>
            </a:r>
            <a:endParaRPr lang="ko-KR" altLang="ko-KR" sz="16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char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*</a:t>
            </a:r>
            <a:r>
              <a:rPr lang="en-US" altLang="ko-KR" sz="1600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ct</a:t>
            </a:r>
            <a:r>
              <a:rPr lang="en-US" altLang="ko-KR" sz="16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[]={“Korea”, “Brazil”, “Germany”, “Papua New Guinea”};</a:t>
            </a:r>
            <a:endParaRPr lang="ko-KR" altLang="en-US" sz="1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50016E-B6CA-4297-8206-47991F11A19E}"/>
              </a:ext>
            </a:extLst>
          </p:cNvPr>
          <p:cNvSpPr/>
          <p:nvPr/>
        </p:nvSpPr>
        <p:spPr>
          <a:xfrm>
            <a:off x="6531711" y="1168272"/>
            <a:ext cx="40690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포인터와 함수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함수의 주소를 가리킨다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언어에서 포인터 상수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문자열 상수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배열의 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함수의 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함수의 이름은 그 함수가 시작되는 주소를 나타내는 포인터 상수이므로 함수 포인터를 사용하여 함수를 인자로 전달 가능하다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endParaRPr lang="en-US" altLang="ko-KR" dirty="0">
              <a:cs typeface="맑은 고딕" panose="020B0503020000020004" pitchFamily="50" charset="-127"/>
            </a:endParaRPr>
          </a:p>
          <a:p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데이터 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*</a:t>
            </a:r>
            <a:r>
              <a:rPr lang="ko-KR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함수포인터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함수 인자들</a:t>
            </a:r>
            <a:r>
              <a:rPr lang="en-US" altLang="ko-KR" dirty="0">
                <a:cs typeface="맑은 고딕" panose="020B0503020000020004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04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9ADFAE-8405-401A-AECE-91F74743A121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B8A233-1CB8-4493-9C93-0438B6394E16}"/>
              </a:ext>
            </a:extLst>
          </p:cNvPr>
          <p:cNvSpPr/>
          <p:nvPr/>
        </p:nvSpPr>
        <p:spPr>
          <a:xfrm>
            <a:off x="794586" y="1064074"/>
            <a:ext cx="418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서로 다른 데이터 형을 갖는 변수들을 대표 이름으로 묶어 놓는 것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7E8F48-98D8-40D7-A903-3D1A677E27BB}"/>
              </a:ext>
            </a:extLst>
          </p:cNvPr>
          <p:cNvSpPr/>
          <p:nvPr/>
        </p:nvSpPr>
        <p:spPr>
          <a:xfrm>
            <a:off x="1411622" y="2017578"/>
            <a:ext cx="2695429" cy="19851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3000"/>
              </a:lnSpc>
            </a:pPr>
            <a:r>
              <a:rPr lang="en-US" altLang="ko-KR" sz="20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struct</a:t>
            </a: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구조체 태그</a:t>
            </a: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{</a:t>
            </a: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ko-KR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데이터 형 변수</a:t>
            </a: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;</a:t>
            </a: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ko-KR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데이터 형 변수</a:t>
            </a: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;</a:t>
            </a: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...</a:t>
            </a: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}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79B1A9-5885-4397-8FDC-2EA13951281D}"/>
              </a:ext>
            </a:extLst>
          </p:cNvPr>
          <p:cNvSpPr/>
          <p:nvPr/>
        </p:nvSpPr>
        <p:spPr>
          <a:xfrm>
            <a:off x="4799309" y="1992175"/>
            <a:ext cx="4856135" cy="21844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54000" latinLnBrk="0">
              <a:lnSpc>
                <a:spcPct val="103000"/>
              </a:lnSpc>
            </a:pPr>
            <a:r>
              <a:rPr lang="ko-KR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구조체 태그</a:t>
            </a:r>
            <a:r>
              <a:rPr lang="en-US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</a:t>
            </a:r>
            <a:r>
              <a:rPr lang="ko-KR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구조체를 대표하는 이름</a:t>
            </a:r>
            <a:r>
              <a:rPr lang="en-US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)</a:t>
            </a:r>
          </a:p>
          <a:p>
            <a:pPr marL="254000" latinLnBrk="0">
              <a:lnSpc>
                <a:spcPct val="103000"/>
              </a:lnSpc>
            </a:pPr>
            <a:endParaRPr lang="ko-KR" altLang="ko-KR" sz="22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굴림" panose="020B0600000101010101" pitchFamily="50" charset="-127"/>
            </a:endParaRPr>
          </a:p>
          <a:p>
            <a:pPr marL="254000" latinLnBrk="0">
              <a:lnSpc>
                <a:spcPct val="103000"/>
              </a:lnSpc>
            </a:pPr>
            <a:r>
              <a:rPr lang="ko-KR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멤버</a:t>
            </a:r>
            <a:r>
              <a:rPr lang="en-US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</a:t>
            </a:r>
            <a:r>
              <a:rPr lang="ko-KR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구조체를 구성하는 항목들</a:t>
            </a:r>
            <a:r>
              <a:rPr lang="en-US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)</a:t>
            </a:r>
          </a:p>
          <a:p>
            <a:pPr marL="254000" latinLnBrk="0">
              <a:lnSpc>
                <a:spcPct val="103000"/>
              </a:lnSpc>
            </a:pPr>
            <a:endParaRPr lang="en-US" altLang="ko-KR" sz="22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맑은 고딕" panose="020B0503020000020004" pitchFamily="50" charset="-127"/>
            </a:endParaRPr>
          </a:p>
          <a:p>
            <a:pPr marL="254000" latinLnBrk="0">
              <a:lnSpc>
                <a:spcPct val="103000"/>
              </a:lnSpc>
            </a:pPr>
            <a:r>
              <a:rPr lang="ko-KR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구조체 멤버의 이름은 구조체 태그와 다른 이름을 사용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해야 한다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.</a:t>
            </a:r>
            <a:endParaRPr lang="ko-KR" altLang="en-US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40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9ADFAE-8405-401A-AECE-91F74743A121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B8A233-1CB8-4493-9C93-0438B6394E16}"/>
              </a:ext>
            </a:extLst>
          </p:cNvPr>
          <p:cNvSpPr/>
          <p:nvPr/>
        </p:nvSpPr>
        <p:spPr>
          <a:xfrm>
            <a:off x="794586" y="1064074"/>
            <a:ext cx="418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서로 다른 데이터 형을 갖는 변수들을 대표 이름으로 묶어 놓는 것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7E8F48-98D8-40D7-A903-3D1A677E27BB}"/>
              </a:ext>
            </a:extLst>
          </p:cNvPr>
          <p:cNvSpPr/>
          <p:nvPr/>
        </p:nvSpPr>
        <p:spPr>
          <a:xfrm>
            <a:off x="1411622" y="2017578"/>
            <a:ext cx="2695429" cy="19851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3000"/>
              </a:lnSpc>
            </a:pPr>
            <a:r>
              <a:rPr lang="en-US" altLang="ko-KR" sz="20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struct</a:t>
            </a: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ko-KR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구조체 태그</a:t>
            </a: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{</a:t>
            </a: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ko-KR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데이터 형 변수</a:t>
            </a: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;</a:t>
            </a: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ko-KR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데이터 형 변수</a:t>
            </a: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;</a:t>
            </a: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en-US" altLang="ko-KR" sz="20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...</a:t>
            </a:r>
            <a:endParaRPr lang="ko-KR" altLang="ko-KR" sz="20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}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79B1A9-5885-4397-8FDC-2EA13951281D}"/>
              </a:ext>
            </a:extLst>
          </p:cNvPr>
          <p:cNvSpPr/>
          <p:nvPr/>
        </p:nvSpPr>
        <p:spPr>
          <a:xfrm>
            <a:off x="4799309" y="1992175"/>
            <a:ext cx="4856135" cy="21844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54000" latinLnBrk="0">
              <a:lnSpc>
                <a:spcPct val="103000"/>
              </a:lnSpc>
            </a:pPr>
            <a:r>
              <a:rPr lang="ko-KR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구조체 태그</a:t>
            </a:r>
            <a:r>
              <a:rPr lang="en-US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</a:t>
            </a:r>
            <a:r>
              <a:rPr lang="ko-KR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구조체를 대표하는 이름</a:t>
            </a:r>
            <a:r>
              <a:rPr lang="en-US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)</a:t>
            </a:r>
          </a:p>
          <a:p>
            <a:pPr marL="254000" latinLnBrk="0">
              <a:lnSpc>
                <a:spcPct val="103000"/>
              </a:lnSpc>
            </a:pPr>
            <a:endParaRPr lang="ko-KR" altLang="ko-KR" sz="22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굴림" panose="020B0600000101010101" pitchFamily="50" charset="-127"/>
            </a:endParaRPr>
          </a:p>
          <a:p>
            <a:pPr marL="254000" latinLnBrk="0">
              <a:lnSpc>
                <a:spcPct val="103000"/>
              </a:lnSpc>
            </a:pPr>
            <a:r>
              <a:rPr lang="ko-KR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멤버</a:t>
            </a:r>
            <a:r>
              <a:rPr lang="en-US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</a:t>
            </a:r>
            <a:r>
              <a:rPr lang="ko-KR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구조체를 구성하는 항목들</a:t>
            </a:r>
            <a:r>
              <a:rPr lang="en-US" altLang="ko-KR" sz="2200" kern="100" dirty="0">
                <a:solidFill>
                  <a:srgbClr val="00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)</a:t>
            </a:r>
          </a:p>
          <a:p>
            <a:pPr marL="254000" latinLnBrk="0">
              <a:lnSpc>
                <a:spcPct val="103000"/>
              </a:lnSpc>
            </a:pPr>
            <a:endParaRPr lang="en-US" altLang="ko-KR" sz="22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맑은 고딕" panose="020B0503020000020004" pitchFamily="50" charset="-127"/>
            </a:endParaRPr>
          </a:p>
          <a:p>
            <a:pPr marL="254000" latinLnBrk="0">
              <a:lnSpc>
                <a:spcPct val="103000"/>
              </a:lnSpc>
            </a:pPr>
            <a:r>
              <a:rPr lang="ko-KR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구조체 멤버의 이름은 구조체 태그와 다른 이름을 사용</a:t>
            </a:r>
            <a:r>
              <a:rPr lang="ko-KR" altLang="en-US" sz="22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해야 한다</a:t>
            </a:r>
            <a:r>
              <a:rPr lang="en-US" altLang="ko-KR" sz="2200" dirty="0"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.</a:t>
            </a:r>
            <a:endParaRPr lang="ko-KR" altLang="en-US" sz="22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828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9ADFAE-8405-401A-AECE-91F74743A121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5621DB-D864-471D-AFAF-F7ED9DAB8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8054"/>
              </p:ext>
            </p:extLst>
          </p:nvPr>
        </p:nvGraphicFramePr>
        <p:xfrm>
          <a:off x="442919" y="1330597"/>
          <a:ext cx="6531318" cy="3331625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177106">
                  <a:extLst>
                    <a:ext uri="{9D8B030D-6E8A-4147-A177-3AD203B41FA5}">
                      <a16:colId xmlns:a16="http://schemas.microsoft.com/office/drawing/2014/main" val="4127112938"/>
                    </a:ext>
                  </a:extLst>
                </a:gridCol>
                <a:gridCol w="2177106">
                  <a:extLst>
                    <a:ext uri="{9D8B030D-6E8A-4147-A177-3AD203B41FA5}">
                      <a16:colId xmlns:a16="http://schemas.microsoft.com/office/drawing/2014/main" val="4038683692"/>
                    </a:ext>
                  </a:extLst>
                </a:gridCol>
                <a:gridCol w="2177106">
                  <a:extLst>
                    <a:ext uri="{9D8B030D-6E8A-4147-A177-3AD203B41FA5}">
                      <a16:colId xmlns:a16="http://schemas.microsoft.com/office/drawing/2014/main" val="3046327557"/>
                    </a:ext>
                  </a:extLst>
                </a:gridCol>
              </a:tblGrid>
              <a:tr h="101584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[</a:t>
                      </a: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방법</a:t>
                      </a: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1]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구조체를 정의한 후에</a:t>
                      </a:r>
                    </a:p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구조체 변수를 선언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[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방법</a:t>
                      </a:r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2]</a:t>
                      </a:r>
                      <a:endParaRPr lang="ko-KR" sz="1600" kern="10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구조체 정의와 동시에</a:t>
                      </a:r>
                    </a:p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구조체 변수를 선언</a:t>
                      </a:r>
                      <a:endParaRPr lang="ko-KR" sz="1600" kern="10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[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방법</a:t>
                      </a:r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3]</a:t>
                      </a:r>
                      <a:endParaRPr lang="ko-KR" sz="1600" kern="10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typedef</a:t>
                      </a:r>
                      <a:r>
                        <a:rPr lang="ko-KR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를 이용하여</a:t>
                      </a:r>
                    </a:p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구조체 변수를 선언</a:t>
                      </a:r>
                      <a:endParaRPr lang="ko-KR" sz="1600" kern="10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123253722"/>
                  </a:ext>
                </a:extLst>
              </a:tr>
              <a:tr h="23157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struct user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{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char name[20];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year;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};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struct user d; </a:t>
                      </a:r>
                      <a:r>
                        <a:rPr lang="ko-KR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또는</a:t>
                      </a: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user d;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struct user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{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char name[20];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year;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} d;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typedef struct {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char name[20];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year;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} user;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 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user d;</a:t>
                      </a:r>
                      <a:endParaRPr lang="ko-KR" sz="16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707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AAF461-C1F5-4A02-9C44-8B164868B3DB}"/>
              </a:ext>
            </a:extLst>
          </p:cNvPr>
          <p:cNvSpPr txBox="1"/>
          <p:nvPr/>
        </p:nvSpPr>
        <p:spPr>
          <a:xfrm>
            <a:off x="7780149" y="1518834"/>
            <a:ext cx="3657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구조체 배열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구조체 변수와 다르게 첨자 사용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저장된 내용을 출력하는 경우 도트연산자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(.)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이용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구조체 포인터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구조체 포인터에 대해서는 간접 연산자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(-&gt;)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이용</a:t>
            </a:r>
          </a:p>
        </p:txBody>
      </p:sp>
    </p:spTree>
    <p:extLst>
      <p:ext uri="{BB962C8B-B14F-4D97-AF65-F5344CB8AC3E}">
        <p14:creationId xmlns:p14="http://schemas.microsoft.com/office/powerpoint/2010/main" val="185671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99ADFAE-8405-401A-AECE-91F74743A121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E571-39C6-4C03-A42D-FD4DC8D0B9A4}"/>
              </a:ext>
            </a:extLst>
          </p:cNvPr>
          <p:cNvSpPr txBox="1"/>
          <p:nvPr/>
        </p:nvSpPr>
        <p:spPr>
          <a:xfrm>
            <a:off x="1585912" y="1993743"/>
            <a:ext cx="2930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구조체는 모든 데이터 형을 포함 할 수 있기 때문에 구조체의 멤버로 또 다른 구조체를 사용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52FF98B-0FF7-465D-85B4-01530469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03124"/>
              </p:ext>
            </p:extLst>
          </p:nvPr>
        </p:nvGraphicFramePr>
        <p:xfrm>
          <a:off x="5405657" y="1379411"/>
          <a:ext cx="4993706" cy="34654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96853">
                  <a:extLst>
                    <a:ext uri="{9D8B030D-6E8A-4147-A177-3AD203B41FA5}">
                      <a16:colId xmlns:a16="http://schemas.microsoft.com/office/drawing/2014/main" val="2562193617"/>
                    </a:ext>
                  </a:extLst>
                </a:gridCol>
                <a:gridCol w="2496853">
                  <a:extLst>
                    <a:ext uri="{9D8B030D-6E8A-4147-A177-3AD203B41FA5}">
                      <a16:colId xmlns:a16="http://schemas.microsoft.com/office/drawing/2014/main" val="2961670110"/>
                    </a:ext>
                  </a:extLst>
                </a:gridCol>
              </a:tblGrid>
              <a:tr h="604372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spc="-35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구조체 내부에서 또 다른 구조체를 정의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spc="-35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외부에서 정의한 구조체를 포함하는 정의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859870184"/>
                  </a:ext>
                </a:extLst>
              </a:tr>
              <a:tr h="2564948"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struct person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{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char *name;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age;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struct phone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{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254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char *</a:t>
                      </a:r>
                      <a:r>
                        <a:rPr lang="en-US" sz="1500" kern="100" dirty="0" err="1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home_num</a:t>
                      </a: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254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char *</a:t>
                      </a:r>
                      <a:r>
                        <a:rPr lang="en-US" sz="1500" kern="100" dirty="0" err="1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mobile_num</a:t>
                      </a: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} number;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};</a:t>
                      </a:r>
                      <a:endParaRPr lang="ko-KR" sz="15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struct phone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{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char *</a:t>
                      </a:r>
                      <a:r>
                        <a:rPr lang="en-US" sz="1500" kern="100" dirty="0" err="1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home_num</a:t>
                      </a: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char *</a:t>
                      </a:r>
                      <a:r>
                        <a:rPr lang="en-US" sz="1500" kern="100" dirty="0" err="1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mobile_num</a:t>
                      </a: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};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 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struct person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{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char *name;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 age;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marL="127000"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struct phone number;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bg1"/>
                          </a:solidFill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};</a:t>
                      </a:r>
                      <a:endParaRPr lang="ko-KR" sz="1500" b="0" kern="100" dirty="0">
                        <a:solidFill>
                          <a:schemeClr val="bg1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2756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4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자유형 23">
            <a:extLst>
              <a:ext uri="{FF2B5EF4-FFF2-40B4-BE49-F238E27FC236}">
                <a16:creationId xmlns:a16="http://schemas.microsoft.com/office/drawing/2014/main" id="{88054456-70EC-473B-A2F8-45CFC246BA81}"/>
              </a:ext>
            </a:extLst>
          </p:cNvPr>
          <p:cNvSpPr/>
          <p:nvPr/>
        </p:nvSpPr>
        <p:spPr>
          <a:xfrm>
            <a:off x="2503083" y="604007"/>
            <a:ext cx="6953033" cy="4473783"/>
          </a:xfrm>
          <a:custGeom>
            <a:avLst/>
            <a:gdLst>
              <a:gd name="connsiteX0" fmla="*/ 1239214 w 11416847"/>
              <a:gd name="connsiteY0" fmla="*/ 275576 h 5256652"/>
              <a:gd name="connsiteX1" fmla="*/ 84182 w 11416847"/>
              <a:gd name="connsiteY1" fmla="*/ 1382481 h 5256652"/>
              <a:gd name="connsiteX2" fmla="*/ 2875509 w 11416847"/>
              <a:gd name="connsiteY2" fmla="*/ 59008 h 5256652"/>
              <a:gd name="connsiteX3" fmla="*/ 60119 w 11416847"/>
              <a:gd name="connsiteY3" fmla="*/ 2778144 h 5256652"/>
              <a:gd name="connsiteX4" fmla="*/ 4752435 w 11416847"/>
              <a:gd name="connsiteY4" fmla="*/ 10881 h 5256652"/>
              <a:gd name="connsiteX5" fmla="*/ 11993 w 11416847"/>
              <a:gd name="connsiteY5" fmla="*/ 4053492 h 5256652"/>
              <a:gd name="connsiteX6" fmla="*/ 6484982 w 11416847"/>
              <a:gd name="connsiteY6" fmla="*/ 83071 h 5256652"/>
              <a:gd name="connsiteX7" fmla="*/ 204498 w 11416847"/>
              <a:gd name="connsiteY7" fmla="*/ 5256650 h 5256652"/>
              <a:gd name="connsiteX8" fmla="*/ 8289719 w 11416847"/>
              <a:gd name="connsiteY8" fmla="*/ 107134 h 5256652"/>
              <a:gd name="connsiteX9" fmla="*/ 2418309 w 11416847"/>
              <a:gd name="connsiteY9" fmla="*/ 5088208 h 5256652"/>
              <a:gd name="connsiteX10" fmla="*/ 9853824 w 11416847"/>
              <a:gd name="connsiteY10" fmla="*/ 83071 h 5256652"/>
              <a:gd name="connsiteX11" fmla="*/ 4415551 w 11416847"/>
              <a:gd name="connsiteY11" fmla="*/ 5232587 h 5256652"/>
              <a:gd name="connsiteX12" fmla="*/ 11201361 w 11416847"/>
              <a:gd name="connsiteY12" fmla="*/ 347765 h 5256652"/>
              <a:gd name="connsiteX13" fmla="*/ 6244351 w 11416847"/>
              <a:gd name="connsiteY13" fmla="*/ 5112271 h 5256652"/>
              <a:gd name="connsiteX14" fmla="*/ 11177298 w 11416847"/>
              <a:gd name="connsiteY14" fmla="*/ 1935934 h 5256652"/>
              <a:gd name="connsiteX15" fmla="*/ 8530351 w 11416847"/>
              <a:gd name="connsiteY15" fmla="*/ 5088208 h 5256652"/>
              <a:gd name="connsiteX16" fmla="*/ 11393867 w 11416847"/>
              <a:gd name="connsiteY16" fmla="*/ 3211281 h 5256652"/>
              <a:gd name="connsiteX17" fmla="*/ 9950077 w 11416847"/>
              <a:gd name="connsiteY17" fmla="*/ 5160397 h 5256652"/>
              <a:gd name="connsiteX18" fmla="*/ 11321677 w 11416847"/>
              <a:gd name="connsiteY18" fmla="*/ 4631008 h 52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16847" h="5256652">
                <a:moveTo>
                  <a:pt x="1239214" y="275576"/>
                </a:moveTo>
                <a:cubicBezTo>
                  <a:pt x="525340" y="847076"/>
                  <a:pt x="-188534" y="1418576"/>
                  <a:pt x="84182" y="1382481"/>
                </a:cubicBezTo>
                <a:cubicBezTo>
                  <a:pt x="356898" y="1346386"/>
                  <a:pt x="2879519" y="-173602"/>
                  <a:pt x="2875509" y="59008"/>
                </a:cubicBezTo>
                <a:cubicBezTo>
                  <a:pt x="2871499" y="291618"/>
                  <a:pt x="-252702" y="2786165"/>
                  <a:pt x="60119" y="2778144"/>
                </a:cubicBezTo>
                <a:cubicBezTo>
                  <a:pt x="372940" y="2770123"/>
                  <a:pt x="4760456" y="-201677"/>
                  <a:pt x="4752435" y="10881"/>
                </a:cubicBezTo>
                <a:cubicBezTo>
                  <a:pt x="4744414" y="223439"/>
                  <a:pt x="-276765" y="4041460"/>
                  <a:pt x="11993" y="4053492"/>
                </a:cubicBezTo>
                <a:cubicBezTo>
                  <a:pt x="300751" y="4065524"/>
                  <a:pt x="6452898" y="-117455"/>
                  <a:pt x="6484982" y="83071"/>
                </a:cubicBezTo>
                <a:cubicBezTo>
                  <a:pt x="6517066" y="283597"/>
                  <a:pt x="-96291" y="5252640"/>
                  <a:pt x="204498" y="5256650"/>
                </a:cubicBezTo>
                <a:cubicBezTo>
                  <a:pt x="505287" y="5260660"/>
                  <a:pt x="7920751" y="135208"/>
                  <a:pt x="8289719" y="107134"/>
                </a:cubicBezTo>
                <a:cubicBezTo>
                  <a:pt x="8658687" y="79060"/>
                  <a:pt x="2157625" y="5092218"/>
                  <a:pt x="2418309" y="5088208"/>
                </a:cubicBezTo>
                <a:cubicBezTo>
                  <a:pt x="2678993" y="5084198"/>
                  <a:pt x="9520950" y="59008"/>
                  <a:pt x="9853824" y="83071"/>
                </a:cubicBezTo>
                <a:cubicBezTo>
                  <a:pt x="10186698" y="107134"/>
                  <a:pt x="4190962" y="5188471"/>
                  <a:pt x="4415551" y="5232587"/>
                </a:cubicBezTo>
                <a:cubicBezTo>
                  <a:pt x="4640141" y="5276703"/>
                  <a:pt x="10896561" y="367818"/>
                  <a:pt x="11201361" y="347765"/>
                </a:cubicBezTo>
                <a:cubicBezTo>
                  <a:pt x="11506161" y="327712"/>
                  <a:pt x="6248361" y="4847576"/>
                  <a:pt x="6244351" y="5112271"/>
                </a:cubicBezTo>
                <a:cubicBezTo>
                  <a:pt x="6240341" y="5376966"/>
                  <a:pt x="10796298" y="1939945"/>
                  <a:pt x="11177298" y="1935934"/>
                </a:cubicBezTo>
                <a:cubicBezTo>
                  <a:pt x="11558298" y="1931924"/>
                  <a:pt x="8494256" y="4875650"/>
                  <a:pt x="8530351" y="5088208"/>
                </a:cubicBezTo>
                <a:cubicBezTo>
                  <a:pt x="8566446" y="5300766"/>
                  <a:pt x="11157246" y="3199250"/>
                  <a:pt x="11393867" y="3211281"/>
                </a:cubicBezTo>
                <a:cubicBezTo>
                  <a:pt x="11630488" y="3223312"/>
                  <a:pt x="9962109" y="4923776"/>
                  <a:pt x="9950077" y="5160397"/>
                </a:cubicBezTo>
                <a:cubicBezTo>
                  <a:pt x="9938045" y="5397018"/>
                  <a:pt x="10629861" y="5014013"/>
                  <a:pt x="11321677" y="4631008"/>
                </a:cubicBezTo>
              </a:path>
            </a:pathLst>
          </a:custGeom>
          <a:noFill/>
          <a:ln w="454025" cap="rnd"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20">
            <a:extLst>
              <a:ext uri="{FF2B5EF4-FFF2-40B4-BE49-F238E27FC236}">
                <a16:creationId xmlns:a16="http://schemas.microsoft.com/office/drawing/2014/main" id="{F94C52C7-E506-439E-895B-61491B62E577}"/>
              </a:ext>
            </a:extLst>
          </p:cNvPr>
          <p:cNvSpPr/>
          <p:nvPr/>
        </p:nvSpPr>
        <p:spPr>
          <a:xfrm>
            <a:off x="4300233" y="721453"/>
            <a:ext cx="3387659" cy="1076526"/>
          </a:xfrm>
          <a:custGeom>
            <a:avLst/>
            <a:gdLst>
              <a:gd name="connsiteX0" fmla="*/ 1583770 w 2145509"/>
              <a:gd name="connsiteY0" fmla="*/ 89409 h 865292"/>
              <a:gd name="connsiteX1" fmla="*/ 553256 w 2145509"/>
              <a:gd name="connsiteY1" fmla="*/ 89409 h 865292"/>
              <a:gd name="connsiteX2" fmla="*/ 59770 w 2145509"/>
              <a:gd name="connsiteY2" fmla="*/ 858666 h 865292"/>
              <a:gd name="connsiteX3" fmla="*/ 1903085 w 2145509"/>
              <a:gd name="connsiteY3" fmla="*/ 437752 h 865292"/>
              <a:gd name="connsiteX4" fmla="*/ 2091770 w 2145509"/>
              <a:gd name="connsiteY4" fmla="*/ 16837 h 865292"/>
              <a:gd name="connsiteX5" fmla="*/ 1583770 w 2145509"/>
              <a:gd name="connsiteY5" fmla="*/ 89409 h 865292"/>
              <a:gd name="connsiteX0" fmla="*/ 1678467 w 2240206"/>
              <a:gd name="connsiteY0" fmla="*/ 89409 h 623189"/>
              <a:gd name="connsiteX1" fmla="*/ 647953 w 2240206"/>
              <a:gd name="connsiteY1" fmla="*/ 89409 h 623189"/>
              <a:gd name="connsiteX2" fmla="*/ 52867 w 2240206"/>
              <a:gd name="connsiteY2" fmla="*/ 604666 h 623189"/>
              <a:gd name="connsiteX3" fmla="*/ 1997782 w 2240206"/>
              <a:gd name="connsiteY3" fmla="*/ 437752 h 623189"/>
              <a:gd name="connsiteX4" fmla="*/ 2186467 w 2240206"/>
              <a:gd name="connsiteY4" fmla="*/ 16837 h 623189"/>
              <a:gd name="connsiteX5" fmla="*/ 1678467 w 2240206"/>
              <a:gd name="connsiteY5" fmla="*/ 89409 h 623189"/>
              <a:gd name="connsiteX0" fmla="*/ 1678467 w 2344235"/>
              <a:gd name="connsiteY0" fmla="*/ 39761 h 573541"/>
              <a:gd name="connsiteX1" fmla="*/ 647953 w 2344235"/>
              <a:gd name="connsiteY1" fmla="*/ 39761 h 573541"/>
              <a:gd name="connsiteX2" fmla="*/ 52867 w 2344235"/>
              <a:gd name="connsiteY2" fmla="*/ 555018 h 573541"/>
              <a:gd name="connsiteX3" fmla="*/ 1997782 w 2344235"/>
              <a:gd name="connsiteY3" fmla="*/ 388104 h 573541"/>
              <a:gd name="connsiteX4" fmla="*/ 2326167 w 2344235"/>
              <a:gd name="connsiteY4" fmla="*/ 81489 h 573541"/>
              <a:gd name="connsiteX5" fmla="*/ 1678467 w 2344235"/>
              <a:gd name="connsiteY5" fmla="*/ 39761 h 573541"/>
              <a:gd name="connsiteX0" fmla="*/ 1688072 w 2412491"/>
              <a:gd name="connsiteY0" fmla="*/ 39761 h 589897"/>
              <a:gd name="connsiteX1" fmla="*/ 657558 w 2412491"/>
              <a:gd name="connsiteY1" fmla="*/ 39761 h 589897"/>
              <a:gd name="connsiteX2" fmla="*/ 62472 w 2412491"/>
              <a:gd name="connsiteY2" fmla="*/ 555018 h 589897"/>
              <a:gd name="connsiteX3" fmla="*/ 2172487 w 2412491"/>
              <a:gd name="connsiteY3" fmla="*/ 451604 h 589897"/>
              <a:gd name="connsiteX4" fmla="*/ 2335772 w 2412491"/>
              <a:gd name="connsiteY4" fmla="*/ 81489 h 589897"/>
              <a:gd name="connsiteX5" fmla="*/ 1688072 w 2412491"/>
              <a:gd name="connsiteY5" fmla="*/ 39761 h 589897"/>
              <a:gd name="connsiteX0" fmla="*/ 1735510 w 2459929"/>
              <a:gd name="connsiteY0" fmla="*/ 63295 h 615617"/>
              <a:gd name="connsiteX1" fmla="*/ 448958 w 2459929"/>
              <a:gd name="connsiteY1" fmla="*/ 33783 h 615617"/>
              <a:gd name="connsiteX2" fmla="*/ 109910 w 2459929"/>
              <a:gd name="connsiteY2" fmla="*/ 578552 h 615617"/>
              <a:gd name="connsiteX3" fmla="*/ 2219925 w 2459929"/>
              <a:gd name="connsiteY3" fmla="*/ 475138 h 615617"/>
              <a:gd name="connsiteX4" fmla="*/ 2383210 w 2459929"/>
              <a:gd name="connsiteY4" fmla="*/ 105023 h 615617"/>
              <a:gd name="connsiteX5" fmla="*/ 1735510 w 2459929"/>
              <a:gd name="connsiteY5" fmla="*/ 63295 h 615617"/>
              <a:gd name="connsiteX0" fmla="*/ 1611954 w 2336373"/>
              <a:gd name="connsiteY0" fmla="*/ 60282 h 584843"/>
              <a:gd name="connsiteX1" fmla="*/ 325402 w 2336373"/>
              <a:gd name="connsiteY1" fmla="*/ 30770 h 584843"/>
              <a:gd name="connsiteX2" fmla="*/ 136964 w 2336373"/>
              <a:gd name="connsiteY2" fmla="*/ 534222 h 584843"/>
              <a:gd name="connsiteX3" fmla="*/ 2096369 w 2336373"/>
              <a:gd name="connsiteY3" fmla="*/ 472125 h 584843"/>
              <a:gd name="connsiteX4" fmla="*/ 2259654 w 2336373"/>
              <a:gd name="connsiteY4" fmla="*/ 102010 h 584843"/>
              <a:gd name="connsiteX5" fmla="*/ 1611954 w 2336373"/>
              <a:gd name="connsiteY5" fmla="*/ 60282 h 584843"/>
              <a:gd name="connsiteX0" fmla="*/ 1611954 w 2275694"/>
              <a:gd name="connsiteY0" fmla="*/ 59942 h 584503"/>
              <a:gd name="connsiteX1" fmla="*/ 325402 w 2275694"/>
              <a:gd name="connsiteY1" fmla="*/ 30430 h 584503"/>
              <a:gd name="connsiteX2" fmla="*/ 136964 w 2275694"/>
              <a:gd name="connsiteY2" fmla="*/ 533882 h 584503"/>
              <a:gd name="connsiteX3" fmla="*/ 2096369 w 2275694"/>
              <a:gd name="connsiteY3" fmla="*/ 471785 h 584503"/>
              <a:gd name="connsiteX4" fmla="*/ 2124106 w 2275694"/>
              <a:gd name="connsiteY4" fmla="*/ 89865 h 584503"/>
              <a:gd name="connsiteX5" fmla="*/ 1611954 w 2275694"/>
              <a:gd name="connsiteY5" fmla="*/ 59942 h 584503"/>
              <a:gd name="connsiteX0" fmla="*/ 1518333 w 2276799"/>
              <a:gd name="connsiteY0" fmla="*/ 35887 h 595862"/>
              <a:gd name="connsiteX1" fmla="*/ 322147 w 2276799"/>
              <a:gd name="connsiteY1" fmla="*/ 41789 h 595862"/>
              <a:gd name="connsiteX2" fmla="*/ 133709 w 2276799"/>
              <a:gd name="connsiteY2" fmla="*/ 545241 h 595862"/>
              <a:gd name="connsiteX3" fmla="*/ 2093114 w 2276799"/>
              <a:gd name="connsiteY3" fmla="*/ 483144 h 595862"/>
              <a:gd name="connsiteX4" fmla="*/ 2120851 w 2276799"/>
              <a:gd name="connsiteY4" fmla="*/ 101224 h 595862"/>
              <a:gd name="connsiteX5" fmla="*/ 1518333 w 2276799"/>
              <a:gd name="connsiteY5" fmla="*/ 35887 h 59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6799" h="595862">
                <a:moveTo>
                  <a:pt x="1518333" y="35887"/>
                </a:moveTo>
                <a:cubicBezTo>
                  <a:pt x="1218549" y="25981"/>
                  <a:pt x="552918" y="-43103"/>
                  <a:pt x="322147" y="41789"/>
                </a:cubicBezTo>
                <a:cubicBezTo>
                  <a:pt x="91376" y="126681"/>
                  <a:pt x="-161452" y="471682"/>
                  <a:pt x="133709" y="545241"/>
                </a:cubicBezTo>
                <a:cubicBezTo>
                  <a:pt x="428870" y="618800"/>
                  <a:pt x="1754447" y="623449"/>
                  <a:pt x="2093114" y="483144"/>
                </a:cubicBezTo>
                <a:cubicBezTo>
                  <a:pt x="2431781" y="342839"/>
                  <a:pt x="2216648" y="175767"/>
                  <a:pt x="2120851" y="101224"/>
                </a:cubicBezTo>
                <a:cubicBezTo>
                  <a:pt x="2025054" y="26681"/>
                  <a:pt x="1818117" y="45793"/>
                  <a:pt x="1518333" y="35887"/>
                </a:cubicBezTo>
                <a:close/>
              </a:path>
            </a:pathLst>
          </a:custGeom>
          <a:noFill/>
          <a:ln w="19050" cmpd="dbl">
            <a:solidFill>
              <a:schemeClr val="bg1">
                <a:lumMod val="95000"/>
              </a:schemeClr>
            </a:solidFill>
          </a:ln>
          <a:effectLst>
            <a:outerShdw dist="381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D9973-045F-4E2A-9BA4-99E1F7C89471}"/>
              </a:ext>
            </a:extLst>
          </p:cNvPr>
          <p:cNvSpPr txBox="1"/>
          <p:nvPr/>
        </p:nvSpPr>
        <p:spPr>
          <a:xfrm>
            <a:off x="4805140" y="957720"/>
            <a:ext cx="2348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F19F9-EEA3-4E1E-B6E1-9101DC0B79B8}"/>
              </a:ext>
            </a:extLst>
          </p:cNvPr>
          <p:cNvSpPr txBox="1"/>
          <p:nvPr/>
        </p:nvSpPr>
        <p:spPr>
          <a:xfrm>
            <a:off x="3248608" y="2076011"/>
            <a:ext cx="233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언어의 기본구조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A7118-A493-4DBC-8997-4743571BF40E}"/>
              </a:ext>
            </a:extLst>
          </p:cNvPr>
          <p:cNvSpPr txBox="1"/>
          <p:nvPr/>
        </p:nvSpPr>
        <p:spPr>
          <a:xfrm>
            <a:off x="3447562" y="2607060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제어문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64AD8-6345-4C25-ADFB-6F27AE1A1857}"/>
              </a:ext>
            </a:extLst>
          </p:cNvPr>
          <p:cNvSpPr txBox="1"/>
          <p:nvPr/>
        </p:nvSpPr>
        <p:spPr>
          <a:xfrm>
            <a:off x="3447561" y="3157233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2D63E-5830-44D2-834A-D2FEBC43BA76}"/>
              </a:ext>
            </a:extLst>
          </p:cNvPr>
          <p:cNvSpPr txBox="1"/>
          <p:nvPr/>
        </p:nvSpPr>
        <p:spPr>
          <a:xfrm>
            <a:off x="3447561" y="3703389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5F81A7-E94F-4FE8-852E-30B6880B4466}"/>
              </a:ext>
            </a:extLst>
          </p:cNvPr>
          <p:cNvSpPr txBox="1"/>
          <p:nvPr/>
        </p:nvSpPr>
        <p:spPr>
          <a:xfrm>
            <a:off x="6264827" y="2011791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포인터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8F7608-B716-4DA6-AB1C-32A7A1177A77}"/>
              </a:ext>
            </a:extLst>
          </p:cNvPr>
          <p:cNvSpPr txBox="1"/>
          <p:nvPr/>
        </p:nvSpPr>
        <p:spPr>
          <a:xfrm>
            <a:off x="6259373" y="2631683"/>
            <a:ext cx="197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232632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33DDC1-C895-4593-AC56-E129E5AE5923}"/>
              </a:ext>
            </a:extLst>
          </p:cNvPr>
          <p:cNvSpPr txBox="1"/>
          <p:nvPr/>
        </p:nvSpPr>
        <p:spPr>
          <a:xfrm>
            <a:off x="190369" y="243863"/>
            <a:ext cx="539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언어의 기본 구조</a:t>
            </a:r>
            <a:endParaRPr lang="en-US" altLang="ko-KR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변수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상수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39247-E86D-4ACA-8B3D-23298E24D7A1}"/>
              </a:ext>
            </a:extLst>
          </p:cNvPr>
          <p:cNvSpPr txBox="1"/>
          <p:nvPr/>
        </p:nvSpPr>
        <p:spPr>
          <a:xfrm>
            <a:off x="1606175" y="2321576"/>
            <a:ext cx="4223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변수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어떤 관계나 범위 안에서 여러가지 값으로 변할 수 있는 수를 의미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구성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자료형 변수이름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Ex) int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0C53F-0DD1-43D3-B419-051A300B85B7}"/>
              </a:ext>
            </a:extLst>
          </p:cNvPr>
          <p:cNvSpPr txBox="1"/>
          <p:nvPr/>
        </p:nvSpPr>
        <p:spPr>
          <a:xfrm>
            <a:off x="6362170" y="2319146"/>
            <a:ext cx="5093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상수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변하지 않고 항상 같은 값을 가지는 수를 의미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구성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const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상수의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상수 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=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상수의 값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Ex) const int a = 3;</a:t>
            </a:r>
          </a:p>
        </p:txBody>
      </p:sp>
    </p:spTree>
    <p:extLst>
      <p:ext uri="{BB962C8B-B14F-4D97-AF65-F5344CB8AC3E}">
        <p14:creationId xmlns:p14="http://schemas.microsoft.com/office/powerpoint/2010/main" val="156502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33DDC1-C895-4593-AC56-E129E5AE5923}"/>
              </a:ext>
            </a:extLst>
          </p:cNvPr>
          <p:cNvSpPr txBox="1"/>
          <p:nvPr/>
        </p:nvSpPr>
        <p:spPr>
          <a:xfrm>
            <a:off x="190369" y="225488"/>
            <a:ext cx="539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언어의 기본 구조</a:t>
            </a:r>
            <a:endParaRPr lang="en-US" altLang="ko-KR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자료형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5B4D1A-0738-430B-B8A1-12C891092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75270"/>
              </p:ext>
            </p:extLst>
          </p:nvPr>
        </p:nvGraphicFramePr>
        <p:xfrm>
          <a:off x="1585912" y="1597992"/>
          <a:ext cx="8836452" cy="355773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4082">
                  <a:extLst>
                    <a:ext uri="{9D8B030D-6E8A-4147-A177-3AD203B41FA5}">
                      <a16:colId xmlns:a16="http://schemas.microsoft.com/office/drawing/2014/main" val="188307985"/>
                    </a:ext>
                  </a:extLst>
                </a:gridCol>
                <a:gridCol w="1094082">
                  <a:extLst>
                    <a:ext uri="{9D8B030D-6E8A-4147-A177-3AD203B41FA5}">
                      <a16:colId xmlns:a16="http://schemas.microsoft.com/office/drawing/2014/main" val="600877732"/>
                    </a:ext>
                  </a:extLst>
                </a:gridCol>
                <a:gridCol w="1540574">
                  <a:extLst>
                    <a:ext uri="{9D8B030D-6E8A-4147-A177-3AD203B41FA5}">
                      <a16:colId xmlns:a16="http://schemas.microsoft.com/office/drawing/2014/main" val="886612501"/>
                    </a:ext>
                  </a:extLst>
                </a:gridCol>
                <a:gridCol w="1540574">
                  <a:extLst>
                    <a:ext uri="{9D8B030D-6E8A-4147-A177-3AD203B41FA5}">
                      <a16:colId xmlns:a16="http://schemas.microsoft.com/office/drawing/2014/main" val="3901110985"/>
                    </a:ext>
                  </a:extLst>
                </a:gridCol>
                <a:gridCol w="1783570">
                  <a:extLst>
                    <a:ext uri="{9D8B030D-6E8A-4147-A177-3AD203B41FA5}">
                      <a16:colId xmlns:a16="http://schemas.microsoft.com/office/drawing/2014/main" val="2372496020"/>
                    </a:ext>
                  </a:extLst>
                </a:gridCol>
                <a:gridCol w="1783570">
                  <a:extLst>
                    <a:ext uri="{9D8B030D-6E8A-4147-A177-3AD203B41FA5}">
                      <a16:colId xmlns:a16="http://schemas.microsoft.com/office/drawing/2014/main" val="2707728371"/>
                    </a:ext>
                  </a:extLst>
                </a:gridCol>
              </a:tblGrid>
              <a:tr h="331651"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자료형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설명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바이</a:t>
                      </a:r>
                    </a:p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트수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범위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422597230"/>
                  </a:ext>
                </a:extLst>
              </a:tr>
              <a:tr h="177110">
                <a:tc rowSpan="6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정수형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부호있음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short int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short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형 정수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-32768~32767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161296963"/>
                  </a:ext>
                </a:extLst>
              </a:tr>
              <a:tr h="486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int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정수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-2147483648~2147483647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422650582"/>
                  </a:ext>
                </a:extLst>
              </a:tr>
              <a:tr h="486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long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long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형 정수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-2147483648~2147483647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35440358"/>
                  </a:ext>
                </a:extLst>
              </a:tr>
              <a:tr h="3316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부호없음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unsigned short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부호없는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short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형 정수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0~65535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384403193"/>
                  </a:ext>
                </a:extLst>
              </a:tr>
              <a:tr h="1771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unsigned int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부호없는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정수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0~4294967295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90140590"/>
                  </a:ext>
                </a:extLst>
              </a:tr>
              <a:tr h="3316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unsigned long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부호없는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long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형 정수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0~4294967295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53286880"/>
                  </a:ext>
                </a:extLst>
              </a:tr>
              <a:tr h="177110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문자형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부호있음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char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문자 및 정수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-128~127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432351072"/>
                  </a:ext>
                </a:extLst>
              </a:tr>
              <a:tr h="3316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부호없음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unsigned char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spc="-3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문자 및 부호없는 정수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0~255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314270255"/>
                  </a:ext>
                </a:extLst>
              </a:tr>
              <a:tr h="331651">
                <a:tc rowSpan="2"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부동 소수점형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float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spc="-3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단일정밀도 부동 소수점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1.2X10</a:t>
                      </a:r>
                      <a:r>
                        <a:rPr lang="en-US" sz="1000" kern="100" baseline="300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-38 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~ 3.4X10</a:t>
                      </a:r>
                      <a:r>
                        <a:rPr lang="en-US" sz="1000" kern="100" baseline="300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38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738760597"/>
                  </a:ext>
                </a:extLst>
              </a:tr>
              <a:tr h="33165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double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spc="-3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두배정밀도 부동 소수점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8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2.2X10</a:t>
                      </a:r>
                      <a:r>
                        <a:rPr lang="en-US" sz="1000" kern="100" baseline="300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-308 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~ 1.8X10</a:t>
                      </a:r>
                      <a:r>
                        <a:rPr lang="en-US" sz="1000" kern="100" baseline="300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308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3556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52523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04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7B9A29-162D-4BDB-8A0C-4CB60922E3FB}"/>
              </a:ext>
            </a:extLst>
          </p:cNvPr>
          <p:cNvSpPr txBox="1"/>
          <p:nvPr/>
        </p:nvSpPr>
        <p:spPr>
          <a:xfrm>
            <a:off x="190369" y="225488"/>
            <a:ext cx="539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언어의 기본 구조</a:t>
            </a:r>
            <a:endParaRPr lang="en-US" altLang="ko-KR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연산자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5D10AD-A035-4320-B660-2F5DBB35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16784"/>
              </p:ext>
            </p:extLst>
          </p:nvPr>
        </p:nvGraphicFramePr>
        <p:xfrm>
          <a:off x="681235" y="1587508"/>
          <a:ext cx="4666619" cy="172888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94983">
                  <a:extLst>
                    <a:ext uri="{9D8B030D-6E8A-4147-A177-3AD203B41FA5}">
                      <a16:colId xmlns:a16="http://schemas.microsoft.com/office/drawing/2014/main" val="2431102494"/>
                    </a:ext>
                  </a:extLst>
                </a:gridCol>
                <a:gridCol w="2076932">
                  <a:extLst>
                    <a:ext uri="{9D8B030D-6E8A-4147-A177-3AD203B41FA5}">
                      <a16:colId xmlns:a16="http://schemas.microsoft.com/office/drawing/2014/main" val="3692918042"/>
                    </a:ext>
                  </a:extLst>
                </a:gridCol>
                <a:gridCol w="1894704">
                  <a:extLst>
                    <a:ext uri="{9D8B030D-6E8A-4147-A177-3AD203B41FA5}">
                      <a16:colId xmlns:a16="http://schemas.microsoft.com/office/drawing/2014/main" val="4009779640"/>
                    </a:ext>
                  </a:extLst>
                </a:gridCol>
              </a:tblGrid>
              <a:tr h="23902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산술 연산자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사용법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의미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76777296"/>
                  </a:ext>
                </a:extLst>
              </a:tr>
              <a:tr h="22466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+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a+b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값과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값을 더함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57773204"/>
                  </a:ext>
                </a:extLst>
              </a:tr>
              <a:tr h="224669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a-b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값에서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값을 뺌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242381894"/>
                  </a:ext>
                </a:extLst>
              </a:tr>
              <a:tr h="224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-a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값의 부호를 바꿈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09834800"/>
                  </a:ext>
                </a:extLst>
              </a:tr>
              <a:tr h="22466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*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a*b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값과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값을 곱함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27379686"/>
                  </a:ext>
                </a:extLst>
              </a:tr>
              <a:tr h="22466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/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a/b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값을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값으로 나눔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98241418"/>
                  </a:ext>
                </a:extLst>
              </a:tr>
              <a:tr h="22466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%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a%b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값을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값으로 나눈 나머지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8135287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506BBA-FC26-486A-BACC-80F0F8A73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27118"/>
              </p:ext>
            </p:extLst>
          </p:nvPr>
        </p:nvGraphicFramePr>
        <p:xfrm>
          <a:off x="5449655" y="1593281"/>
          <a:ext cx="5319944" cy="95725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29986">
                  <a:extLst>
                    <a:ext uri="{9D8B030D-6E8A-4147-A177-3AD203B41FA5}">
                      <a16:colId xmlns:a16="http://schemas.microsoft.com/office/drawing/2014/main" val="117217495"/>
                    </a:ext>
                  </a:extLst>
                </a:gridCol>
                <a:gridCol w="1329986">
                  <a:extLst>
                    <a:ext uri="{9D8B030D-6E8A-4147-A177-3AD203B41FA5}">
                      <a16:colId xmlns:a16="http://schemas.microsoft.com/office/drawing/2014/main" val="3659461613"/>
                    </a:ext>
                  </a:extLst>
                </a:gridCol>
                <a:gridCol w="1329986">
                  <a:extLst>
                    <a:ext uri="{9D8B030D-6E8A-4147-A177-3AD203B41FA5}">
                      <a16:colId xmlns:a16="http://schemas.microsoft.com/office/drawing/2014/main" val="3618168692"/>
                    </a:ext>
                  </a:extLst>
                </a:gridCol>
                <a:gridCol w="1329986">
                  <a:extLst>
                    <a:ext uri="{9D8B030D-6E8A-4147-A177-3AD203B41FA5}">
                      <a16:colId xmlns:a16="http://schemas.microsoft.com/office/drawing/2014/main" val="1403670561"/>
                    </a:ext>
                  </a:extLst>
                </a:gridCol>
              </a:tblGrid>
              <a:tr h="250603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++ </a:t>
                      </a:r>
                      <a:r>
                        <a:rPr 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연산자</a:t>
                      </a:r>
                      <a:r>
                        <a:rPr lang="en-US" alt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증가</a:t>
                      </a:r>
                      <a:r>
                        <a:rPr lang="en-US" alt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-- </a:t>
                      </a:r>
                      <a:r>
                        <a:rPr 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연산자</a:t>
                      </a:r>
                      <a:r>
                        <a:rPr lang="en-US" alt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감소</a:t>
                      </a:r>
                      <a:r>
                        <a:rPr lang="en-US" alt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77608"/>
                  </a:ext>
                </a:extLst>
              </a:tr>
              <a:tr h="23555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연산식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의미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연산식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의미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991686360"/>
                  </a:ext>
                </a:extLst>
              </a:tr>
              <a:tr h="23555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a++;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a=a+1;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a--;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a=a-1;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220316449"/>
                  </a:ext>
                </a:extLst>
              </a:tr>
              <a:tr h="23555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++a;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--a;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114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55D296-A37B-4B67-8F2C-CDBFFA79810D}"/>
              </a:ext>
            </a:extLst>
          </p:cNvPr>
          <p:cNvSpPr/>
          <p:nvPr/>
        </p:nvSpPr>
        <p:spPr>
          <a:xfrm>
            <a:off x="5153890" y="2575464"/>
            <a:ext cx="6096000" cy="4410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0" latinLnBrk="0">
              <a:lnSpc>
                <a:spcPct val="103000"/>
              </a:lnSpc>
            </a:pP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선행</a:t>
            </a:r>
            <a:r>
              <a:rPr lang="en-US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(prefix)</a:t>
            </a: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연산</a:t>
            </a:r>
            <a:r>
              <a:rPr lang="en-US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: </a:t>
            </a: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연산자가 변수 앞에 위치하는 경우</a:t>
            </a:r>
            <a:r>
              <a:rPr lang="en-US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(ex. ++a)</a:t>
            </a:r>
            <a:endParaRPr lang="ko-KR" altLang="ko-KR" sz="1100" kern="1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pPr marL="254000" latinLnBrk="0">
              <a:lnSpc>
                <a:spcPct val="103000"/>
              </a:lnSpc>
            </a:pP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후행</a:t>
            </a:r>
            <a:r>
              <a:rPr lang="en-US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(postfix)</a:t>
            </a: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연산</a:t>
            </a:r>
            <a:r>
              <a:rPr lang="en-US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: </a:t>
            </a: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연산자가 변수 뒤에 사용되는 경우</a:t>
            </a:r>
            <a:r>
              <a:rPr lang="en-US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(ex, --a)</a:t>
            </a:r>
            <a:endParaRPr lang="ko-KR" altLang="ko-KR" sz="1100" kern="1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175BA05-B95B-4546-AA1D-EF2D03295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27806"/>
              </p:ext>
            </p:extLst>
          </p:nvPr>
        </p:nvGraphicFramePr>
        <p:xfrm>
          <a:off x="681235" y="3445592"/>
          <a:ext cx="5219700" cy="160718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394866526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4096121156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83699442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대입 연산자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사용 예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연산과 의미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161922465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=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a=b=0;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b=0;</a:t>
                      </a:r>
                      <a:endParaRPr lang="ko-KR" sz="1000" kern="100" dirty="0"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a=0;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61915672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+=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a+=b;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a=</a:t>
                      </a:r>
                      <a:r>
                        <a:rPr lang="en-US" sz="1000" kern="100" dirty="0" err="1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a+b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10620159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-=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a-=b;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a=a-b;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2059278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*=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a*=b;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a=a*b;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2974481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/=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a/=b;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a=a/b;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36586910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%=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a%/b;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a=</a:t>
                      </a:r>
                      <a:r>
                        <a:rPr lang="en-US" sz="1000" kern="100" dirty="0" err="1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a%b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;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16593364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8AB53C-2E21-447F-A9E3-EAE9AC85F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38458"/>
              </p:ext>
            </p:extLst>
          </p:nvPr>
        </p:nvGraphicFramePr>
        <p:xfrm>
          <a:off x="6030189" y="3445592"/>
          <a:ext cx="5330537" cy="90473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949342">
                  <a:extLst>
                    <a:ext uri="{9D8B030D-6E8A-4147-A177-3AD203B41FA5}">
                      <a16:colId xmlns:a16="http://schemas.microsoft.com/office/drawing/2014/main" val="1974131153"/>
                    </a:ext>
                  </a:extLst>
                </a:gridCol>
                <a:gridCol w="3381195">
                  <a:extLst>
                    <a:ext uri="{9D8B030D-6E8A-4147-A177-3AD203B41FA5}">
                      <a16:colId xmlns:a16="http://schemas.microsoft.com/office/drawing/2014/main" val="423946342"/>
                    </a:ext>
                  </a:extLst>
                </a:gridCol>
              </a:tblGrid>
              <a:tr h="30157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캐스트 연산자 사용법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의미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583325976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(float) a / 3.14;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변수</a:t>
                      </a:r>
                      <a:r>
                        <a:rPr lang="en-US" sz="1100" kern="100" dirty="0">
                          <a:effectLst/>
                        </a:rPr>
                        <a:t> a</a:t>
                      </a:r>
                      <a:r>
                        <a:rPr lang="ko-KR" sz="1100" kern="100" dirty="0">
                          <a:effectLst/>
                        </a:rPr>
                        <a:t>를</a:t>
                      </a:r>
                      <a:r>
                        <a:rPr lang="en-US" sz="1100" kern="100" dirty="0">
                          <a:effectLst/>
                        </a:rPr>
                        <a:t> float</a:t>
                      </a:r>
                      <a:r>
                        <a:rPr lang="ko-KR" sz="1100" kern="100" dirty="0">
                          <a:effectLst/>
                        </a:rPr>
                        <a:t>형으로 변환하여 나눗셈 처리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722564882"/>
                  </a:ext>
                </a:extLst>
              </a:tr>
              <a:tr h="30157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(int) (a/b);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a/b</a:t>
                      </a:r>
                      <a:r>
                        <a:rPr lang="ko-KR" sz="1100" kern="100" dirty="0">
                          <a:effectLst/>
                        </a:rPr>
                        <a:t>의 연산 결과를</a:t>
                      </a:r>
                      <a:r>
                        <a:rPr lang="en-US" sz="1100" kern="100" dirty="0">
                          <a:effectLst/>
                        </a:rPr>
                        <a:t> int</a:t>
                      </a:r>
                      <a:r>
                        <a:rPr lang="ko-KR" sz="1100" kern="100" dirty="0">
                          <a:effectLst/>
                        </a:rPr>
                        <a:t>형으로 변환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204741459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D7CB5D-FDAE-4A3D-8D95-EFEA072158BA}"/>
              </a:ext>
            </a:extLst>
          </p:cNvPr>
          <p:cNvSpPr/>
          <p:nvPr/>
        </p:nvSpPr>
        <p:spPr>
          <a:xfrm>
            <a:off x="5900935" y="4375253"/>
            <a:ext cx="6096000" cy="4410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latinLnBrk="0">
              <a:lnSpc>
                <a:spcPct val="103000"/>
              </a:lnSpc>
            </a:pP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암시적</a:t>
            </a:r>
            <a:r>
              <a:rPr lang="en-US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(implicit) </a:t>
            </a: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형 변환</a:t>
            </a:r>
            <a:r>
              <a:rPr lang="en-US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: </a:t>
            </a: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컴파일러에 의해 자동적으로 처리</a:t>
            </a:r>
            <a:endParaRPr lang="ko-KR" altLang="ko-KR" sz="1100" kern="1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굴림" panose="020B0600000101010101" pitchFamily="50" charset="-127"/>
            </a:endParaRPr>
          </a:p>
          <a:p>
            <a:pPr marL="127000" latinLnBrk="0">
              <a:lnSpc>
                <a:spcPct val="103000"/>
              </a:lnSpc>
            </a:pP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명시적</a:t>
            </a:r>
            <a:r>
              <a:rPr lang="en-US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(explicit) </a:t>
            </a: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형 변환</a:t>
            </a:r>
            <a:r>
              <a:rPr lang="en-US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 : </a:t>
            </a:r>
            <a:r>
              <a:rPr lang="ko-KR" altLang="ko-KR" sz="11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  <a:cs typeface="맑은 고딕" panose="020B0503020000020004" pitchFamily="50" charset="-127"/>
              </a:rPr>
              <a:t>데이터의 형을 강제로 변환</a:t>
            </a:r>
            <a:endParaRPr lang="ko-KR" altLang="ko-KR" sz="1100" kern="1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38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18A17C-A7E7-4050-A766-F1FAA8C40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90606"/>
              </p:ext>
            </p:extLst>
          </p:nvPr>
        </p:nvGraphicFramePr>
        <p:xfrm>
          <a:off x="538700" y="1740072"/>
          <a:ext cx="5219065" cy="140398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826673421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3308325928"/>
                    </a:ext>
                  </a:extLst>
                </a:gridCol>
                <a:gridCol w="3020695">
                  <a:extLst>
                    <a:ext uri="{9D8B030D-6E8A-4147-A177-3AD203B41FA5}">
                      <a16:colId xmlns:a16="http://schemas.microsoft.com/office/drawing/2014/main" val="2990117565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615762425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spc="-65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관계 연산자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사용법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의미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결과값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7291343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&lt;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a&lt;b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값이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값보다 작은가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?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rowSpan="6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참이면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1</a:t>
                      </a:r>
                      <a:endParaRPr lang="ko-KR" sz="1000" kern="100" dirty="0"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spc="-25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거짓이면</a:t>
                      </a:r>
                      <a:r>
                        <a:rPr lang="en-US" sz="1000" kern="100" spc="-25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0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21162786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&lt;=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a&lt;=b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값이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값보다 작거나 같은가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?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4545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&gt;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a&gt;b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값이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값보다 큰가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?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0662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&gt;=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a&gt;=b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값이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값보다 크거나 같은가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?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8963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==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a==b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값이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값과 같은가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?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948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!=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a!=b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값이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값과 </a:t>
                      </a:r>
                      <a:r>
                        <a:rPr lang="ko-KR" sz="1000" kern="100" dirty="0" err="1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다른가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?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2835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62477CF-CFA1-4369-B3BF-9B8D31C47BC2}"/>
              </a:ext>
            </a:extLst>
          </p:cNvPr>
          <p:cNvSpPr txBox="1"/>
          <p:nvPr/>
        </p:nvSpPr>
        <p:spPr>
          <a:xfrm>
            <a:off x="190369" y="225488"/>
            <a:ext cx="539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언어의 기본 구조</a:t>
            </a:r>
            <a:endParaRPr lang="en-US" altLang="ko-KR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연산자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407351-E462-4A9F-B67C-723A1F13B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75328"/>
              </p:ext>
            </p:extLst>
          </p:nvPr>
        </p:nvGraphicFramePr>
        <p:xfrm>
          <a:off x="5831780" y="1740072"/>
          <a:ext cx="6064656" cy="140398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624438">
                  <a:extLst>
                    <a:ext uri="{9D8B030D-6E8A-4147-A177-3AD203B41FA5}">
                      <a16:colId xmlns:a16="http://schemas.microsoft.com/office/drawing/2014/main" val="2753744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3294175"/>
                    </a:ext>
                  </a:extLst>
                </a:gridCol>
                <a:gridCol w="3408218">
                  <a:extLst>
                    <a:ext uri="{9D8B030D-6E8A-4147-A177-3AD203B41FA5}">
                      <a16:colId xmlns:a16="http://schemas.microsoft.com/office/drawing/2014/main" val="2145316848"/>
                    </a:ext>
                  </a:extLst>
                </a:gridCol>
              </a:tblGrid>
              <a:tr h="39660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spc="-2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조건 연산자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사용법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의미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113303883"/>
                  </a:ext>
                </a:extLst>
              </a:tr>
              <a:tr h="547076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? :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수식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 ? 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수식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 : 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수식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수식</a:t>
                      </a:r>
                      <a:r>
                        <a:rPr lang="en-US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r>
                        <a:rPr lang="ko-KR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연산 결과가 참</a:t>
                      </a:r>
                      <a:r>
                        <a:rPr lang="en-US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(1)</a:t>
                      </a:r>
                      <a:r>
                        <a:rPr lang="ko-KR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이면 수식</a:t>
                      </a:r>
                      <a:r>
                        <a:rPr lang="en-US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를 처리</a:t>
                      </a:r>
                      <a:endParaRPr lang="ko-KR" sz="1000" kern="100"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수식</a:t>
                      </a:r>
                      <a:r>
                        <a:rPr lang="en-US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r>
                        <a:rPr lang="ko-KR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 연산 결과가 거짓</a:t>
                      </a:r>
                      <a:r>
                        <a:rPr lang="en-US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(1)</a:t>
                      </a:r>
                      <a:r>
                        <a:rPr lang="ko-KR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이면 수식</a:t>
                      </a:r>
                      <a:r>
                        <a:rPr lang="en-US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r>
                        <a:rPr lang="ko-KR" sz="1000" kern="100" spc="-1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을 처리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235696605"/>
                  </a:ext>
                </a:extLst>
              </a:tr>
              <a:tr h="460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k=(a&gt;b) ? a : b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가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보다 크면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k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a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값을 저장</a:t>
                      </a:r>
                    </a:p>
                    <a:p>
                      <a:pPr algn="l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그렇지 않으면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k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값을 저장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4821801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9D607D-BB3C-48D8-B847-458E54822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110"/>
              </p:ext>
            </p:extLst>
          </p:nvPr>
        </p:nvGraphicFramePr>
        <p:xfrm>
          <a:off x="538700" y="3238528"/>
          <a:ext cx="4476645" cy="12029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88609">
                  <a:extLst>
                    <a:ext uri="{9D8B030D-6E8A-4147-A177-3AD203B41FA5}">
                      <a16:colId xmlns:a16="http://schemas.microsoft.com/office/drawing/2014/main" val="3311461524"/>
                    </a:ext>
                  </a:extLst>
                </a:gridCol>
                <a:gridCol w="540181">
                  <a:extLst>
                    <a:ext uri="{9D8B030D-6E8A-4147-A177-3AD203B41FA5}">
                      <a16:colId xmlns:a16="http://schemas.microsoft.com/office/drawing/2014/main" val="2292436003"/>
                    </a:ext>
                  </a:extLst>
                </a:gridCol>
                <a:gridCol w="3147855">
                  <a:extLst>
                    <a:ext uri="{9D8B030D-6E8A-4147-A177-3AD203B41FA5}">
                      <a16:colId xmlns:a16="http://schemas.microsoft.com/office/drawing/2014/main" val="109245569"/>
                    </a:ext>
                  </a:extLst>
                </a:gridCol>
              </a:tblGrid>
              <a:tr h="291544">
                <a:tc>
                  <a:txBody>
                    <a:bodyPr/>
                    <a:lstStyle/>
                    <a:p>
                      <a:pPr marR="12700"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논리 연산자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R="12700"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사용법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R="12700"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의미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235646533"/>
                  </a:ext>
                </a:extLst>
              </a:tr>
              <a:tr h="27403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&amp;&amp;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a&amp;&amp;b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값과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값의 논리곱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(AND)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16446261"/>
                  </a:ext>
                </a:extLst>
              </a:tr>
              <a:tr h="27403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||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a||b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값과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b</a:t>
                      </a:r>
                      <a:r>
                        <a:rPr lang="ko-KR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값의 논리합</a:t>
                      </a: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(OR)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166021799"/>
                  </a:ext>
                </a:extLst>
              </a:tr>
              <a:tr h="27403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!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!a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</a:t>
                      </a:r>
                      <a:r>
                        <a:rPr lang="ko-KR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에 저장된 값에 대한 부정</a:t>
                      </a:r>
                      <a:r>
                        <a:rPr lang="en-US" sz="1000" kern="100" dirty="0">
                          <a:effectLst/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(NOT)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00336498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82A55F1-EC88-443F-A9BF-7D44DD45E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89912"/>
              </p:ext>
            </p:extLst>
          </p:nvPr>
        </p:nvGraphicFramePr>
        <p:xfrm>
          <a:off x="5194502" y="3238528"/>
          <a:ext cx="5183505" cy="117334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65530">
                  <a:extLst>
                    <a:ext uri="{9D8B030D-6E8A-4147-A177-3AD203B41FA5}">
                      <a16:colId xmlns:a16="http://schemas.microsoft.com/office/drawing/2014/main" val="329362642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753715825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2260696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3120265119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1454734350"/>
                    </a:ext>
                  </a:extLst>
                </a:gridCol>
              </a:tblGrid>
              <a:tr h="23466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a&amp;&amp;b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a||b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!a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687227885"/>
                  </a:ext>
                </a:extLst>
              </a:tr>
              <a:tr h="23466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107479398"/>
                  </a:ext>
                </a:extLst>
              </a:tr>
              <a:tr h="23466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833739952"/>
                  </a:ext>
                </a:extLst>
              </a:tr>
              <a:tr h="23466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24982850"/>
                  </a:ext>
                </a:extLst>
              </a:tr>
              <a:tr h="23466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ko-KR" sz="1100" kern="10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ko-KR" sz="1100" kern="100" dirty="0">
                        <a:solidFill>
                          <a:srgbClr val="000000"/>
                        </a:solidFill>
                        <a:effectLst/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  <a:cs typeface="바탕" panose="02030600000101010101" pitchFamily="18" charset="-127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40957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80CC8F-5261-4EA2-B09E-60E4563DB38B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제어문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DC049-AE9F-4CF7-A139-16B1EB67115C}"/>
              </a:ext>
            </a:extLst>
          </p:cNvPr>
          <p:cNvSpPr txBox="1"/>
          <p:nvPr/>
        </p:nvSpPr>
        <p:spPr>
          <a:xfrm>
            <a:off x="2169868" y="1246782"/>
            <a:ext cx="21520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종류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If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If else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else if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switch case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4DCC1-B7DC-438E-A1A8-4B84F41AE59F}"/>
              </a:ext>
            </a:extLst>
          </p:cNvPr>
          <p:cNvSpPr txBox="1"/>
          <p:nvPr/>
        </p:nvSpPr>
        <p:spPr>
          <a:xfrm>
            <a:off x="5743163" y="1149599"/>
            <a:ext cx="3751819" cy="385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sz="1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just">
              <a:lnSpc>
                <a:spcPct val="103000"/>
              </a:lnSpc>
            </a:pPr>
            <a:r>
              <a:rPr lang="en-US" altLang="ko-KR" sz="1500" kern="1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if</a:t>
            </a:r>
            <a:r>
              <a:rPr lang="en-US" altLang="ko-KR" sz="1500" kern="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1500" kern="1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ko-KR" sz="1500" kern="1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sz="1500" kern="1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ko-KR" sz="1500" kern="100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127000" algn="just">
              <a:lnSpc>
                <a:spcPct val="103000"/>
              </a:lnSpc>
            </a:pPr>
            <a:r>
              <a:rPr lang="ko-KR" altLang="ko-KR" sz="1500" kern="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조건식이 참인 경우에 처리할 문장</a:t>
            </a:r>
            <a:r>
              <a:rPr lang="en-US" altLang="ko-KR" sz="1500" kern="1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</a:p>
          <a:p>
            <a:pPr marL="127000" algn="just">
              <a:lnSpc>
                <a:spcPct val="103000"/>
              </a:lnSpc>
            </a:pPr>
            <a:endParaRPr lang="en-US" altLang="ko-KR" sz="15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if</a:t>
            </a:r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15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ko-KR" sz="15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sz="15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ko-KR" sz="1500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ko-KR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조건식이 참인 경우에 처리할 문장</a:t>
            </a:r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  <a:endParaRPr lang="ko-KR" altLang="ko-KR" sz="1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else</a:t>
            </a:r>
            <a:endParaRPr lang="ko-KR" altLang="ko-KR" sz="15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ko-KR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조건식이 거짓인 경우에 처리할 문장</a:t>
            </a:r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</a:p>
          <a:p>
            <a:endParaRPr lang="ko-KR" altLang="ko-KR" sz="1500" kern="100" dirty="0">
              <a:solidFill>
                <a:srgbClr val="00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  <a:cs typeface="바탕" panose="02030600000101010101" pitchFamily="18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if</a:t>
            </a:r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15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ko-KR" sz="15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sz="15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1)</a:t>
            </a:r>
            <a:endParaRPr lang="ko-KR" altLang="ko-KR" sz="1500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ko-KR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ko-KR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참인 경우에 처리할 문장</a:t>
            </a:r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  <a:endParaRPr lang="ko-KR" altLang="ko-KR" sz="1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else if</a:t>
            </a:r>
            <a:r>
              <a:rPr lang="en-US" altLang="ko-KR" sz="15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ko-KR" sz="15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sz="1500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2)</a:t>
            </a:r>
            <a:endParaRPr lang="ko-KR" altLang="ko-KR" sz="1500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ko-KR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가 참인 경우에 처리할 문장</a:t>
            </a:r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  <a:endParaRPr lang="ko-KR" altLang="ko-KR" sz="1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else</a:t>
            </a:r>
            <a:endParaRPr lang="ko-KR" altLang="ko-KR" sz="15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ko-KR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 모두 거짓인 경우에 처리할 문장</a:t>
            </a:r>
            <a:r>
              <a:rPr lang="en-US" altLang="ko-KR" sz="1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  <a:endParaRPr lang="ko-KR" altLang="en-US" sz="1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964BE33-F929-429E-91D6-CDB7157A9D27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제어문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0CD3B-269A-4893-994F-756EC33355FD}"/>
              </a:ext>
            </a:extLst>
          </p:cNvPr>
          <p:cNvSpPr txBox="1"/>
          <p:nvPr/>
        </p:nvSpPr>
        <p:spPr>
          <a:xfrm>
            <a:off x="3581995" y="1247629"/>
            <a:ext cx="50280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switch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(value)</a:t>
            </a:r>
            <a:endParaRPr lang="ko-KR" altLang="ko-KR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</a:t>
            </a:r>
            <a:endParaRPr lang="ko-KR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case 1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: 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입력 값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(value)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1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때 처리할 문장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  <a:endParaRPr lang="ko-KR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break;</a:t>
            </a:r>
            <a:endParaRPr lang="ko-KR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case 2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: 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입력 값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(value)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2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때 처리할 문장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  <a:endParaRPr lang="ko-KR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break;</a:t>
            </a:r>
            <a:endParaRPr lang="ko-KR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case 3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: 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입력 값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(value)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3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일 때 처리할 문장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  <a:endParaRPr lang="ko-KR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break;</a:t>
            </a:r>
            <a:endParaRPr lang="ko-KR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default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: 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입력 값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(value)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과 일치하게 없을 때 처리할 문장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  <a:endParaRPr lang="ko-KR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} 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75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D625EE5-DCFF-4D3C-8E0D-AC9968D1107C}"/>
              </a:ext>
            </a:extLst>
          </p:cNvPr>
          <p:cNvSpPr txBox="1"/>
          <p:nvPr/>
        </p:nvSpPr>
        <p:spPr>
          <a:xfrm>
            <a:off x="190369" y="225488"/>
            <a:ext cx="5395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제어문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sz="45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반복문</a:t>
            </a:r>
            <a:r>
              <a:rPr lang="en-US" altLang="ko-KR" sz="45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en-US" sz="45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17041F-2905-42CB-AC48-F197A6967FD7}"/>
              </a:ext>
            </a:extLst>
          </p:cNvPr>
          <p:cNvSpPr txBox="1"/>
          <p:nvPr/>
        </p:nvSpPr>
        <p:spPr>
          <a:xfrm>
            <a:off x="2145926" y="1649107"/>
            <a:ext cx="215207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종류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for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while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do while</a:t>
            </a: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FF233-6731-47A6-9CA6-1FB1D30F2D79}"/>
              </a:ext>
            </a:extLst>
          </p:cNvPr>
          <p:cNvSpPr txBox="1"/>
          <p:nvPr/>
        </p:nvSpPr>
        <p:spPr>
          <a:xfrm>
            <a:off x="4909202" y="1466418"/>
            <a:ext cx="5969602" cy="396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algn="ctr"/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for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ko-KR" dirty="0" err="1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초기식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; </a:t>
            </a:r>
            <a:r>
              <a:rPr lang="ko-KR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; </a:t>
            </a:r>
            <a:r>
              <a:rPr lang="ko-KR" altLang="ko-KR" dirty="0" err="1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증감식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ko-KR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조건식이 참인 경우에 반복할 문장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for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ko-KR" dirty="0" err="1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초기식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; </a:t>
            </a:r>
            <a:r>
              <a:rPr lang="ko-KR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 ; </a:t>
            </a:r>
            <a:r>
              <a:rPr lang="ko-KR" altLang="ko-KR" dirty="0" err="1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증감식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ko-KR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</a:t>
            </a:r>
            <a:endParaRPr lang="ko-KR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// 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참일 경우 안에 있는 조건식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실행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</a:t>
            </a:r>
            <a:r>
              <a:rPr lang="en-US" altLang="ko-KR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for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ko-KR" dirty="0" err="1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초기식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; </a:t>
            </a:r>
            <a:r>
              <a:rPr lang="ko-KR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 ; </a:t>
            </a:r>
            <a:r>
              <a:rPr lang="ko-KR" altLang="ko-KR" dirty="0" err="1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증감식</a:t>
            </a:r>
            <a:r>
              <a:rPr lang="en-US" altLang="ko-KR" dirty="0">
                <a:highlight>
                  <a:srgbClr val="FFFF00"/>
                </a:highlight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endParaRPr lang="ko-KR" altLang="ko-KR" dirty="0">
              <a:highlight>
                <a:srgbClr val="FFFF00"/>
              </a:highlight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        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조건식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가 참일 경우 반복할 문장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  <a:endParaRPr lang="ko-KR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}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3170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1917</Words>
  <Application>Microsoft Office PowerPoint</Application>
  <PresentationFormat>와이드스크린</PresentationFormat>
  <Paragraphs>519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210 콤퓨타세탁 L</vt:lpstr>
      <vt:lpstr>맑은 고딕</vt:lpstr>
      <vt:lpstr>바탕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문 창현</cp:lastModifiedBy>
  <cp:revision>84</cp:revision>
  <dcterms:created xsi:type="dcterms:W3CDTF">2019-04-04T08:27:38Z</dcterms:created>
  <dcterms:modified xsi:type="dcterms:W3CDTF">2020-01-17T09:59:34Z</dcterms:modified>
</cp:coreProperties>
</file>