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heddar" charset="1" panose="00000000000000000000"/>
      <p:regular r:id="rId15"/>
    </p:embeddedFont>
    <p:embeddedFont>
      <p:font typeface="Roboto Bold" charset="1" panose="02000000000000000000"/>
      <p:regular r:id="rId16"/>
    </p:embeddedFont>
    <p:embeddedFont>
      <p:font typeface="Libre Baskerville"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0.png" Type="http://schemas.openxmlformats.org/officeDocument/2006/relationships/image"/><Relationship Id="rId6"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7117" r="0" b="-60660"/>
            </a:stretch>
          </a:blipFill>
        </p:spPr>
      </p:sp>
      <p:sp>
        <p:nvSpPr>
          <p:cNvPr name="Freeform 3" id="3"/>
          <p:cNvSpPr/>
          <p:nvPr/>
        </p:nvSpPr>
        <p:spPr>
          <a:xfrm flipH="false" flipV="false" rot="0">
            <a:off x="1968949" y="1028700"/>
            <a:ext cx="14350102" cy="7964307"/>
          </a:xfrm>
          <a:custGeom>
            <a:avLst/>
            <a:gdLst/>
            <a:ahLst/>
            <a:cxnLst/>
            <a:rect r="r" b="b" t="t" l="l"/>
            <a:pathLst>
              <a:path h="7964307" w="14350102">
                <a:moveTo>
                  <a:pt x="0" y="0"/>
                </a:moveTo>
                <a:lnTo>
                  <a:pt x="14350102" y="0"/>
                </a:lnTo>
                <a:lnTo>
                  <a:pt x="14350102" y="7964307"/>
                </a:lnTo>
                <a:lnTo>
                  <a:pt x="0" y="7964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633" y="5677515"/>
            <a:ext cx="5333616" cy="3580785"/>
          </a:xfrm>
          <a:custGeom>
            <a:avLst/>
            <a:gdLst/>
            <a:ahLst/>
            <a:cxnLst/>
            <a:rect r="r" b="b" t="t" l="l"/>
            <a:pathLst>
              <a:path h="3580785" w="5333616">
                <a:moveTo>
                  <a:pt x="0" y="0"/>
                </a:moveTo>
                <a:lnTo>
                  <a:pt x="5333616" y="0"/>
                </a:lnTo>
                <a:lnTo>
                  <a:pt x="5333616" y="3580785"/>
                </a:lnTo>
                <a:lnTo>
                  <a:pt x="0" y="3580785"/>
                </a:lnTo>
                <a:lnTo>
                  <a:pt x="0" y="0"/>
                </a:lnTo>
                <a:close/>
              </a:path>
            </a:pathLst>
          </a:custGeom>
          <a:blipFill>
            <a:blip r:embed="rId5"/>
            <a:stretch>
              <a:fillRect l="-6485" t="-2794" r="0" b="-2794"/>
            </a:stretch>
          </a:blipFill>
        </p:spPr>
      </p:sp>
      <p:sp>
        <p:nvSpPr>
          <p:cNvPr name="Freeform 5" id="5"/>
          <p:cNvSpPr/>
          <p:nvPr/>
        </p:nvSpPr>
        <p:spPr>
          <a:xfrm flipH="false" flipV="false" rot="0">
            <a:off x="309493" y="1028700"/>
            <a:ext cx="6453274" cy="5176063"/>
          </a:xfrm>
          <a:custGeom>
            <a:avLst/>
            <a:gdLst/>
            <a:ahLst/>
            <a:cxnLst/>
            <a:rect r="r" b="b" t="t" l="l"/>
            <a:pathLst>
              <a:path h="5176063" w="6453274">
                <a:moveTo>
                  <a:pt x="0" y="0"/>
                </a:moveTo>
                <a:lnTo>
                  <a:pt x="6453274" y="0"/>
                </a:lnTo>
                <a:lnTo>
                  <a:pt x="6453274" y="5176063"/>
                </a:lnTo>
                <a:lnTo>
                  <a:pt x="0" y="5176063"/>
                </a:lnTo>
                <a:lnTo>
                  <a:pt x="0" y="0"/>
                </a:lnTo>
                <a:close/>
              </a:path>
            </a:pathLst>
          </a:custGeom>
          <a:blipFill>
            <a:blip r:embed="rId6"/>
            <a:stretch>
              <a:fillRect l="0" t="0" r="0" b="0"/>
            </a:stretch>
          </a:blipFill>
        </p:spPr>
      </p:sp>
      <p:sp>
        <p:nvSpPr>
          <p:cNvPr name="Freeform 6" id="6"/>
          <p:cNvSpPr/>
          <p:nvPr/>
        </p:nvSpPr>
        <p:spPr>
          <a:xfrm flipH="false" flipV="false" rot="0">
            <a:off x="13423543" y="5993298"/>
            <a:ext cx="4070652" cy="3265002"/>
          </a:xfrm>
          <a:custGeom>
            <a:avLst/>
            <a:gdLst/>
            <a:ahLst/>
            <a:cxnLst/>
            <a:rect r="r" b="b" t="t" l="l"/>
            <a:pathLst>
              <a:path h="3265002" w="4070652">
                <a:moveTo>
                  <a:pt x="0" y="0"/>
                </a:moveTo>
                <a:lnTo>
                  <a:pt x="4070653" y="0"/>
                </a:lnTo>
                <a:lnTo>
                  <a:pt x="4070653" y="3265002"/>
                </a:lnTo>
                <a:lnTo>
                  <a:pt x="0" y="3265002"/>
                </a:lnTo>
                <a:lnTo>
                  <a:pt x="0" y="0"/>
                </a:lnTo>
                <a:close/>
              </a:path>
            </a:pathLst>
          </a:custGeom>
          <a:blipFill>
            <a:blip r:embed="rId7"/>
            <a:stretch>
              <a:fillRect l="-5956" t="0" r="-5956" b="0"/>
            </a:stretch>
          </a:blipFill>
        </p:spPr>
      </p:sp>
      <p:sp>
        <p:nvSpPr>
          <p:cNvPr name="TextBox 7" id="7"/>
          <p:cNvSpPr txBox="true"/>
          <p:nvPr/>
        </p:nvSpPr>
        <p:spPr>
          <a:xfrm rot="0">
            <a:off x="3089572" y="4136015"/>
            <a:ext cx="12108857" cy="2310244"/>
          </a:xfrm>
          <a:prstGeom prst="rect">
            <a:avLst/>
          </a:prstGeom>
        </p:spPr>
        <p:txBody>
          <a:bodyPr anchor="t" rtlCol="false" tIns="0" lIns="0" bIns="0" rIns="0">
            <a:spAutoFit/>
          </a:bodyPr>
          <a:lstStyle/>
          <a:p>
            <a:pPr algn="ctr">
              <a:lnSpc>
                <a:spcPts val="14045"/>
              </a:lnSpc>
            </a:pPr>
            <a:r>
              <a:rPr lang="en-US" sz="17128" spc="-599">
                <a:solidFill>
                  <a:srgbClr val="00D9FF"/>
                </a:solidFill>
                <a:latin typeface="Cheddar"/>
                <a:ea typeface="Cheddar"/>
                <a:cs typeface="Cheddar"/>
                <a:sym typeface="Cheddar"/>
              </a:rPr>
              <a:t>DETECTOR</a:t>
            </a:r>
          </a:p>
        </p:txBody>
      </p:sp>
      <p:sp>
        <p:nvSpPr>
          <p:cNvPr name="TextBox 8" id="8"/>
          <p:cNvSpPr txBox="true"/>
          <p:nvPr/>
        </p:nvSpPr>
        <p:spPr>
          <a:xfrm rot="0">
            <a:off x="4663233" y="2882887"/>
            <a:ext cx="8961533" cy="1709220"/>
          </a:xfrm>
          <a:prstGeom prst="rect">
            <a:avLst/>
          </a:prstGeom>
        </p:spPr>
        <p:txBody>
          <a:bodyPr anchor="t" rtlCol="false" tIns="0" lIns="0" bIns="0" rIns="0">
            <a:spAutoFit/>
          </a:bodyPr>
          <a:lstStyle/>
          <a:p>
            <a:pPr algn="ctr">
              <a:lnSpc>
                <a:spcPts val="10394"/>
              </a:lnSpc>
            </a:pPr>
            <a:r>
              <a:rPr lang="en-US" sz="12676" spc="-443">
                <a:solidFill>
                  <a:srgbClr val="00D9FF"/>
                </a:solidFill>
                <a:latin typeface="Cheddar"/>
                <a:ea typeface="Cheddar"/>
                <a:cs typeface="Cheddar"/>
                <a:sym typeface="Cheddar"/>
              </a:rPr>
              <a:t>INFANT CRY</a:t>
            </a:r>
          </a:p>
        </p:txBody>
      </p:sp>
      <p:sp>
        <p:nvSpPr>
          <p:cNvPr name="TextBox 9" id="9"/>
          <p:cNvSpPr txBox="true"/>
          <p:nvPr/>
        </p:nvSpPr>
        <p:spPr>
          <a:xfrm rot="0">
            <a:off x="7895670" y="1241761"/>
            <a:ext cx="2496660" cy="529760"/>
          </a:xfrm>
          <a:prstGeom prst="rect">
            <a:avLst/>
          </a:prstGeom>
        </p:spPr>
        <p:txBody>
          <a:bodyPr anchor="t" rtlCol="false" tIns="0" lIns="0" bIns="0" rIns="0">
            <a:spAutoFit/>
          </a:bodyPr>
          <a:lstStyle/>
          <a:p>
            <a:pPr algn="ctr">
              <a:lnSpc>
                <a:spcPts val="4257"/>
              </a:lnSpc>
            </a:pPr>
            <a:r>
              <a:rPr lang="en-US" b="true" sz="3041">
                <a:solidFill>
                  <a:srgbClr val="FFFFFF"/>
                </a:solidFill>
                <a:latin typeface="Roboto Bold"/>
                <a:ea typeface="Roboto Bold"/>
                <a:cs typeface="Roboto Bold"/>
                <a:sym typeface="Roboto Bold"/>
              </a:rPr>
              <a:t>GROUP 1 &amp; 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936" r="0" b="-61841"/>
            </a:stretch>
          </a:blipFill>
        </p:spPr>
      </p:sp>
      <p:sp>
        <p:nvSpPr>
          <p:cNvPr name="Freeform 3" id="3"/>
          <p:cNvSpPr/>
          <p:nvPr/>
        </p:nvSpPr>
        <p:spPr>
          <a:xfrm flipH="false" flipV="false" rot="0">
            <a:off x="1028700" y="2584535"/>
            <a:ext cx="10988834" cy="7432062"/>
          </a:xfrm>
          <a:custGeom>
            <a:avLst/>
            <a:gdLst/>
            <a:ahLst/>
            <a:cxnLst/>
            <a:rect r="r" b="b" t="t" l="l"/>
            <a:pathLst>
              <a:path h="7432062" w="10988834">
                <a:moveTo>
                  <a:pt x="0" y="0"/>
                </a:moveTo>
                <a:lnTo>
                  <a:pt x="10988834" y="0"/>
                </a:lnTo>
                <a:lnTo>
                  <a:pt x="10988834" y="7432061"/>
                </a:lnTo>
                <a:lnTo>
                  <a:pt x="0" y="74320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852054" y="1407658"/>
            <a:ext cx="729194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GROUP MEMBERS</a:t>
            </a:r>
          </a:p>
        </p:txBody>
      </p:sp>
      <p:sp>
        <p:nvSpPr>
          <p:cNvPr name="TextBox 5" id="5"/>
          <p:cNvSpPr txBox="true"/>
          <p:nvPr/>
        </p:nvSpPr>
        <p:spPr>
          <a:xfrm rot="0">
            <a:off x="1852054" y="3308777"/>
            <a:ext cx="7203786" cy="5406533"/>
          </a:xfrm>
          <a:prstGeom prst="rect">
            <a:avLst/>
          </a:prstGeom>
        </p:spPr>
        <p:txBody>
          <a:bodyPr anchor="t" rtlCol="false" tIns="0" lIns="0" bIns="0" rIns="0">
            <a:spAutoFit/>
          </a:bodyPr>
          <a:lstStyle/>
          <a:p>
            <a:pPr algn="just">
              <a:lnSpc>
                <a:spcPts val="4318"/>
              </a:lnSpc>
            </a:pPr>
            <a:r>
              <a:rPr lang="en-US" sz="2272" spc="4">
                <a:solidFill>
                  <a:srgbClr val="FFFFFF"/>
                </a:solidFill>
                <a:latin typeface="Libre Baskerville"/>
                <a:ea typeface="Libre Baskerville"/>
                <a:cs typeface="Libre Baskerville"/>
                <a:sym typeface="Libre Baskerville"/>
              </a:rPr>
              <a:t>1. AMPOMAH MONNEY JEFFREY</a:t>
            </a:r>
          </a:p>
          <a:p>
            <a:pPr algn="just">
              <a:lnSpc>
                <a:spcPts val="4318"/>
              </a:lnSpc>
            </a:pPr>
            <a:r>
              <a:rPr lang="en-US" sz="2272" spc="4">
                <a:solidFill>
                  <a:srgbClr val="FFFFFF"/>
                </a:solidFill>
                <a:latin typeface="Libre Baskerville"/>
                <a:ea typeface="Libre Baskerville"/>
                <a:cs typeface="Libre Baskerville"/>
                <a:sym typeface="Libre Baskerville"/>
              </a:rPr>
              <a:t>2. FRIMPONG BRIANA OPOKU</a:t>
            </a:r>
          </a:p>
          <a:p>
            <a:pPr algn="just">
              <a:lnSpc>
                <a:spcPts val="4318"/>
              </a:lnSpc>
            </a:pPr>
            <a:r>
              <a:rPr lang="en-US" sz="2272" spc="4">
                <a:solidFill>
                  <a:srgbClr val="FFFFFF"/>
                </a:solidFill>
                <a:latin typeface="Libre Baskerville"/>
                <a:ea typeface="Libre Baskerville"/>
                <a:cs typeface="Libre Baskerville"/>
                <a:sym typeface="Libre Baskerville"/>
              </a:rPr>
              <a:t>3. ⁠JOHN GREENFIELD ATIBILA</a:t>
            </a:r>
          </a:p>
          <a:p>
            <a:pPr algn="just">
              <a:lnSpc>
                <a:spcPts val="4318"/>
              </a:lnSpc>
            </a:pPr>
            <a:r>
              <a:rPr lang="en-US" sz="2272" spc="4">
                <a:solidFill>
                  <a:srgbClr val="FFFFFF"/>
                </a:solidFill>
                <a:latin typeface="Libre Baskerville"/>
                <a:ea typeface="Libre Baskerville"/>
                <a:cs typeface="Libre Baskerville"/>
                <a:sym typeface="Libre Baskerville"/>
              </a:rPr>
              <a:t>4. ⁠CALEB KWADWO BOAKYE</a:t>
            </a:r>
          </a:p>
          <a:p>
            <a:pPr algn="just">
              <a:lnSpc>
                <a:spcPts val="4318"/>
              </a:lnSpc>
            </a:pPr>
            <a:r>
              <a:rPr lang="en-US" sz="2272" spc="4">
                <a:solidFill>
                  <a:srgbClr val="FFFFFF"/>
                </a:solidFill>
                <a:latin typeface="Libre Baskerville"/>
                <a:ea typeface="Libre Baskerville"/>
                <a:cs typeface="Libre Baskerville"/>
                <a:sym typeface="Libre Baskerville"/>
              </a:rPr>
              <a:t>5. NODDY-RICH TAKYI BOATENG</a:t>
            </a:r>
          </a:p>
          <a:p>
            <a:pPr algn="just">
              <a:lnSpc>
                <a:spcPts val="4318"/>
              </a:lnSpc>
            </a:pPr>
            <a:r>
              <a:rPr lang="en-US" sz="2272" spc="4">
                <a:solidFill>
                  <a:srgbClr val="FFFFFF"/>
                </a:solidFill>
                <a:latin typeface="Libre Baskerville"/>
                <a:ea typeface="Libre Baskerville"/>
                <a:cs typeface="Libre Baskerville"/>
                <a:sym typeface="Libre Baskerville"/>
              </a:rPr>
              <a:t>6.SHARON ASUMADU</a:t>
            </a:r>
          </a:p>
          <a:p>
            <a:pPr algn="just">
              <a:lnSpc>
                <a:spcPts val="4318"/>
              </a:lnSpc>
            </a:pPr>
            <a:r>
              <a:rPr lang="en-US" sz="2272" spc="4">
                <a:solidFill>
                  <a:srgbClr val="FFFFFF"/>
                </a:solidFill>
                <a:latin typeface="Libre Baskerville"/>
                <a:ea typeface="Libre Baskerville"/>
                <a:cs typeface="Libre Baskerville"/>
                <a:sym typeface="Libre Baskerville"/>
              </a:rPr>
              <a:t>7. CHERYLE DEPHNEY DANIELLA</a:t>
            </a:r>
          </a:p>
          <a:p>
            <a:pPr algn="just">
              <a:lnSpc>
                <a:spcPts val="4318"/>
              </a:lnSpc>
            </a:pPr>
            <a:r>
              <a:rPr lang="en-US" sz="2272" spc="4">
                <a:solidFill>
                  <a:srgbClr val="FFFFFF"/>
                </a:solidFill>
                <a:latin typeface="Libre Baskerville"/>
                <a:ea typeface="Libre Baskerville"/>
                <a:cs typeface="Libre Baskerville"/>
                <a:sym typeface="Libre Baskerville"/>
              </a:rPr>
              <a:t>8. HASFORD ROBERT HENRY</a:t>
            </a:r>
          </a:p>
          <a:p>
            <a:pPr algn="just">
              <a:lnSpc>
                <a:spcPts val="4318"/>
              </a:lnSpc>
            </a:pPr>
            <a:r>
              <a:rPr lang="en-US" sz="2272" spc="4">
                <a:solidFill>
                  <a:srgbClr val="FFFFFF"/>
                </a:solidFill>
                <a:latin typeface="Libre Baskerville"/>
                <a:ea typeface="Libre Baskerville"/>
                <a:cs typeface="Libre Baskerville"/>
                <a:sym typeface="Libre Baskerville"/>
              </a:rPr>
              <a:t>9. ⁠ADJETEY VINOLIA NAA AYORKOR</a:t>
            </a:r>
          </a:p>
          <a:p>
            <a:pPr algn="just">
              <a:lnSpc>
                <a:spcPts val="4318"/>
              </a:lnSpc>
            </a:pPr>
            <a:r>
              <a:rPr lang="en-US" sz="2272" spc="4">
                <a:solidFill>
                  <a:srgbClr val="FFFFFF"/>
                </a:solidFill>
                <a:latin typeface="Libre Baskerville"/>
                <a:ea typeface="Libre Baskerville"/>
                <a:cs typeface="Libre Baskerville"/>
                <a:sym typeface="Libre Baskerville"/>
              </a:rPr>
              <a:t>10. ⁠NII  ARMAR  ARCHER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5602" r="0" b="-52175"/>
            </a:stretch>
          </a:blipFill>
        </p:spPr>
      </p:sp>
      <p:sp>
        <p:nvSpPr>
          <p:cNvPr name="Freeform 3" id="3"/>
          <p:cNvSpPr/>
          <p:nvPr/>
        </p:nvSpPr>
        <p:spPr>
          <a:xfrm flipH="false" flipV="false" rot="0">
            <a:off x="1028700" y="2006002"/>
            <a:ext cx="10988834" cy="7432062"/>
          </a:xfrm>
          <a:custGeom>
            <a:avLst/>
            <a:gdLst/>
            <a:ahLst/>
            <a:cxnLst/>
            <a:rect r="r" b="b" t="t" l="l"/>
            <a:pathLst>
              <a:path h="7432062" w="10988834">
                <a:moveTo>
                  <a:pt x="0" y="0"/>
                </a:moveTo>
                <a:lnTo>
                  <a:pt x="10988834" y="0"/>
                </a:lnTo>
                <a:lnTo>
                  <a:pt x="10988834" y="7432062"/>
                </a:lnTo>
                <a:lnTo>
                  <a:pt x="0" y="74320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541100" y="6949377"/>
            <a:ext cx="3347608" cy="3465988"/>
          </a:xfrm>
          <a:custGeom>
            <a:avLst/>
            <a:gdLst/>
            <a:ahLst/>
            <a:cxnLst/>
            <a:rect r="r" b="b" t="t" l="l"/>
            <a:pathLst>
              <a:path h="3465988" w="3347608">
                <a:moveTo>
                  <a:pt x="0" y="0"/>
                </a:moveTo>
                <a:lnTo>
                  <a:pt x="3347608" y="0"/>
                </a:lnTo>
                <a:lnTo>
                  <a:pt x="3347608" y="3465988"/>
                </a:lnTo>
                <a:lnTo>
                  <a:pt x="0" y="3465988"/>
                </a:lnTo>
                <a:lnTo>
                  <a:pt x="0" y="0"/>
                </a:lnTo>
                <a:close/>
              </a:path>
            </a:pathLst>
          </a:custGeom>
          <a:blipFill>
            <a:blip r:embed="rId5"/>
            <a:stretch>
              <a:fillRect l="-940" t="0" r="-8045" b="0"/>
            </a:stretch>
          </a:blipFill>
        </p:spPr>
      </p:sp>
      <p:sp>
        <p:nvSpPr>
          <p:cNvPr name="TextBox 5" id="5"/>
          <p:cNvSpPr txBox="true"/>
          <p:nvPr/>
        </p:nvSpPr>
        <p:spPr>
          <a:xfrm rot="0">
            <a:off x="1595019" y="813797"/>
            <a:ext cx="729194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TABLE OF CONTENTS</a:t>
            </a:r>
          </a:p>
        </p:txBody>
      </p:sp>
      <p:sp>
        <p:nvSpPr>
          <p:cNvPr name="TextBox 6" id="6"/>
          <p:cNvSpPr txBox="true"/>
          <p:nvPr/>
        </p:nvSpPr>
        <p:spPr>
          <a:xfrm rot="0">
            <a:off x="1739652" y="2993353"/>
            <a:ext cx="6127331" cy="4180840"/>
          </a:xfrm>
          <a:prstGeom prst="rect">
            <a:avLst/>
          </a:prstGeom>
        </p:spPr>
        <p:txBody>
          <a:bodyPr anchor="t" rtlCol="false" tIns="0" lIns="0" bIns="0" rIns="0">
            <a:spAutoFit/>
          </a:bodyPr>
          <a:lstStyle/>
          <a:p>
            <a:pPr algn="just" marL="734059" indent="-367030" lvl="1">
              <a:lnSpc>
                <a:spcPts val="4759"/>
              </a:lnSpc>
              <a:spcBef>
                <a:spcPct val="0"/>
              </a:spcBef>
              <a:buAutoNum type="arabicPeriod" startAt="1"/>
            </a:pPr>
            <a:r>
              <a:rPr lang="en-US" sz="3399">
                <a:solidFill>
                  <a:srgbClr val="FFFFFF"/>
                </a:solidFill>
                <a:latin typeface="Libre Baskerville"/>
                <a:ea typeface="Libre Baskerville"/>
                <a:cs typeface="Libre Baskerville"/>
                <a:sym typeface="Libre Baskerville"/>
              </a:rPr>
              <a:t>P</a:t>
            </a:r>
            <a:r>
              <a:rPr lang="en-US" sz="3399" strike="noStrike" u="none">
                <a:solidFill>
                  <a:srgbClr val="FFFFFF"/>
                </a:solidFill>
                <a:latin typeface="Libre Baskerville"/>
                <a:ea typeface="Libre Baskerville"/>
                <a:cs typeface="Libre Baskerville"/>
                <a:sym typeface="Libre Baskerville"/>
              </a:rPr>
              <a:t>roblem Statement</a:t>
            </a:r>
          </a:p>
          <a:p>
            <a:pPr algn="just" marL="734059" indent="-367030" lvl="1">
              <a:lnSpc>
                <a:spcPts val="4759"/>
              </a:lnSpc>
              <a:spcBef>
                <a:spcPct val="0"/>
              </a:spcBef>
              <a:buAutoNum type="arabicPeriod" startAt="1"/>
            </a:pPr>
            <a:r>
              <a:rPr lang="en-US" sz="3399" strike="noStrike" u="none">
                <a:solidFill>
                  <a:srgbClr val="FFFFFF"/>
                </a:solidFill>
                <a:latin typeface="Libre Baskerville"/>
                <a:ea typeface="Libre Baskerville"/>
                <a:cs typeface="Libre Baskerville"/>
                <a:sym typeface="Libre Baskerville"/>
              </a:rPr>
              <a:t>Methodology</a:t>
            </a:r>
          </a:p>
          <a:p>
            <a:pPr algn="just" marL="1468119" indent="-489373" lvl="2">
              <a:lnSpc>
                <a:spcPts val="4759"/>
              </a:lnSpc>
              <a:spcBef>
                <a:spcPct val="0"/>
              </a:spcBef>
              <a:buFont typeface="Arial"/>
              <a:buChar char="⚬"/>
            </a:pPr>
            <a:r>
              <a:rPr lang="en-US" sz="3399" strike="noStrike" u="none">
                <a:solidFill>
                  <a:srgbClr val="FFFFFF"/>
                </a:solidFill>
                <a:latin typeface="Libre Baskerville"/>
                <a:ea typeface="Libre Baskerville"/>
                <a:cs typeface="Libre Baskerville"/>
                <a:sym typeface="Libre Baskerville"/>
              </a:rPr>
              <a:t>Approach</a:t>
            </a:r>
          </a:p>
          <a:p>
            <a:pPr algn="just" marL="1468119" indent="-489373" lvl="2">
              <a:lnSpc>
                <a:spcPts val="4759"/>
              </a:lnSpc>
              <a:spcBef>
                <a:spcPct val="0"/>
              </a:spcBef>
              <a:buFont typeface="Arial"/>
              <a:buChar char="⚬"/>
            </a:pPr>
            <a:r>
              <a:rPr lang="en-US" sz="3399" strike="noStrike" u="none">
                <a:solidFill>
                  <a:srgbClr val="FFFFFF"/>
                </a:solidFill>
                <a:latin typeface="Libre Baskerville"/>
                <a:ea typeface="Libre Baskerville"/>
                <a:cs typeface="Libre Baskerville"/>
                <a:sym typeface="Libre Baskerville"/>
              </a:rPr>
              <a:t>Code &amp; Schematics</a:t>
            </a:r>
          </a:p>
          <a:p>
            <a:pPr algn="just" marL="734059" indent="-367030" lvl="1">
              <a:lnSpc>
                <a:spcPts val="4759"/>
              </a:lnSpc>
              <a:spcBef>
                <a:spcPct val="0"/>
              </a:spcBef>
              <a:buAutoNum type="arabicPeriod" startAt="1"/>
            </a:pPr>
            <a:r>
              <a:rPr lang="en-US" sz="3399" strike="noStrike" u="none">
                <a:solidFill>
                  <a:srgbClr val="FFFFFF"/>
                </a:solidFill>
                <a:latin typeface="Libre Baskerville"/>
                <a:ea typeface="Libre Baskerville"/>
                <a:cs typeface="Libre Baskerville"/>
                <a:sym typeface="Libre Baskerville"/>
              </a:rPr>
              <a:t>Demonstration</a:t>
            </a:r>
          </a:p>
          <a:p>
            <a:pPr algn="just" marL="734059" indent="-367030" lvl="1">
              <a:lnSpc>
                <a:spcPts val="4759"/>
              </a:lnSpc>
              <a:spcBef>
                <a:spcPct val="0"/>
              </a:spcBef>
              <a:buAutoNum type="arabicPeriod" startAt="1"/>
            </a:pPr>
            <a:r>
              <a:rPr lang="en-US" sz="3399" strike="noStrike" u="none">
                <a:solidFill>
                  <a:srgbClr val="FFFFFF"/>
                </a:solidFill>
                <a:latin typeface="Libre Baskerville"/>
                <a:ea typeface="Libre Baskerville"/>
                <a:cs typeface="Libre Baskerville"/>
                <a:sym typeface="Libre Baskerville"/>
              </a:rPr>
              <a:t>Conclusion</a:t>
            </a:r>
          </a:p>
          <a:p>
            <a:pPr algn="just" marL="0" indent="0" lvl="1">
              <a:lnSpc>
                <a:spcPts val="47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60224" r="0" b="-17552"/>
            </a:stretch>
          </a:blipFill>
        </p:spPr>
      </p:sp>
      <p:sp>
        <p:nvSpPr>
          <p:cNvPr name="Freeform 3" id="3"/>
          <p:cNvSpPr/>
          <p:nvPr/>
        </p:nvSpPr>
        <p:spPr>
          <a:xfrm flipH="false" flipV="false" rot="0">
            <a:off x="1246794" y="1222437"/>
            <a:ext cx="10988834" cy="7432062"/>
          </a:xfrm>
          <a:custGeom>
            <a:avLst/>
            <a:gdLst/>
            <a:ahLst/>
            <a:cxnLst/>
            <a:rect r="r" b="b" t="t" l="l"/>
            <a:pathLst>
              <a:path h="7432062" w="10988834">
                <a:moveTo>
                  <a:pt x="0" y="0"/>
                </a:moveTo>
                <a:lnTo>
                  <a:pt x="10988834" y="0"/>
                </a:lnTo>
                <a:lnTo>
                  <a:pt x="10988834" y="7432062"/>
                </a:lnTo>
                <a:lnTo>
                  <a:pt x="0" y="74320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566700" y="5677515"/>
            <a:ext cx="5378862" cy="3580785"/>
          </a:xfrm>
          <a:custGeom>
            <a:avLst/>
            <a:gdLst/>
            <a:ahLst/>
            <a:cxnLst/>
            <a:rect r="r" b="b" t="t" l="l"/>
            <a:pathLst>
              <a:path h="3580785" w="5378862">
                <a:moveTo>
                  <a:pt x="0" y="0"/>
                </a:moveTo>
                <a:lnTo>
                  <a:pt x="5378862" y="0"/>
                </a:lnTo>
                <a:lnTo>
                  <a:pt x="5378862" y="3580785"/>
                </a:lnTo>
                <a:lnTo>
                  <a:pt x="0" y="3580785"/>
                </a:lnTo>
                <a:lnTo>
                  <a:pt x="0" y="0"/>
                </a:lnTo>
                <a:close/>
              </a:path>
            </a:pathLst>
          </a:custGeom>
          <a:blipFill>
            <a:blip r:embed="rId5"/>
            <a:stretch>
              <a:fillRect l="0" t="0" r="0" b="0"/>
            </a:stretch>
          </a:blipFill>
        </p:spPr>
      </p:sp>
      <p:sp>
        <p:nvSpPr>
          <p:cNvPr name="Freeform 5" id="5"/>
          <p:cNvSpPr/>
          <p:nvPr/>
        </p:nvSpPr>
        <p:spPr>
          <a:xfrm flipH="false" flipV="false" rot="0">
            <a:off x="11241275" y="7021998"/>
            <a:ext cx="3175846" cy="3265002"/>
          </a:xfrm>
          <a:custGeom>
            <a:avLst/>
            <a:gdLst/>
            <a:ahLst/>
            <a:cxnLst/>
            <a:rect r="r" b="b" t="t" l="l"/>
            <a:pathLst>
              <a:path h="3265002" w="3175846">
                <a:moveTo>
                  <a:pt x="0" y="0"/>
                </a:moveTo>
                <a:lnTo>
                  <a:pt x="3175846" y="0"/>
                </a:lnTo>
                <a:lnTo>
                  <a:pt x="3175846" y="3265002"/>
                </a:lnTo>
                <a:lnTo>
                  <a:pt x="0" y="3265002"/>
                </a:lnTo>
                <a:lnTo>
                  <a:pt x="0" y="0"/>
                </a:lnTo>
                <a:close/>
              </a:path>
            </a:pathLst>
          </a:custGeom>
          <a:blipFill>
            <a:blip r:embed="rId6"/>
            <a:stretch>
              <a:fillRect l="-22382" t="0" r="-21063" b="0"/>
            </a:stretch>
          </a:blipFill>
        </p:spPr>
      </p:sp>
      <p:sp>
        <p:nvSpPr>
          <p:cNvPr name="TextBox 6" id="6"/>
          <p:cNvSpPr txBox="true"/>
          <p:nvPr/>
        </p:nvSpPr>
        <p:spPr>
          <a:xfrm rot="0">
            <a:off x="1852054" y="449463"/>
            <a:ext cx="729194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PROBLEM STATEMENT</a:t>
            </a:r>
          </a:p>
        </p:txBody>
      </p:sp>
      <p:sp>
        <p:nvSpPr>
          <p:cNvPr name="TextBox 7" id="7"/>
          <p:cNvSpPr txBox="true"/>
          <p:nvPr/>
        </p:nvSpPr>
        <p:spPr>
          <a:xfrm rot="0">
            <a:off x="1852054" y="3130964"/>
            <a:ext cx="10162482" cy="1934530"/>
          </a:xfrm>
          <a:prstGeom prst="rect">
            <a:avLst/>
          </a:prstGeom>
        </p:spPr>
        <p:txBody>
          <a:bodyPr anchor="t" rtlCol="false" tIns="0" lIns="0" bIns="0" rIns="0">
            <a:spAutoFit/>
          </a:bodyPr>
          <a:lstStyle/>
          <a:p>
            <a:pPr algn="l">
              <a:lnSpc>
                <a:spcPts val="3097"/>
              </a:lnSpc>
            </a:pPr>
            <a:r>
              <a:rPr lang="en-US" sz="2212" spc="-77">
                <a:solidFill>
                  <a:srgbClr val="FFFFFF"/>
                </a:solidFill>
                <a:latin typeface="Libre Baskerville"/>
                <a:ea typeface="Libre Baskerville"/>
                <a:cs typeface="Libre Baskerville"/>
                <a:sym typeface="Libre Baskerville"/>
              </a:rPr>
              <a:t>Parents and caregivers </a:t>
            </a:r>
            <a:r>
              <a:rPr lang="en-US" sz="2212" spc="-77">
                <a:solidFill>
                  <a:srgbClr val="FFFFFF"/>
                </a:solidFill>
                <a:latin typeface="Libre Baskerville"/>
                <a:ea typeface="Libre Baskerville"/>
                <a:cs typeface="Libre Baskerville"/>
                <a:sym typeface="Libre Baskerville"/>
              </a:rPr>
              <a:t>often struggle to hear or respond to a baby’s cries immediately, especially when they are in another room or occupied with other tasks. This delay in attention can lead to increased distress for the baby and anxiety for the caregiver. The lack of an efficient monitoring system makes it difficult to promptly address the baby’s needs.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5971" r="0" b="-41805"/>
            </a:stretch>
          </a:blipFill>
        </p:spPr>
      </p:sp>
      <p:sp>
        <p:nvSpPr>
          <p:cNvPr name="TextBox 3" id="3"/>
          <p:cNvSpPr txBox="true"/>
          <p:nvPr/>
        </p:nvSpPr>
        <p:spPr>
          <a:xfrm rot="0">
            <a:off x="1852054" y="283237"/>
            <a:ext cx="729194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METHODOLOGY</a:t>
            </a:r>
          </a:p>
        </p:txBody>
      </p:sp>
      <p:sp>
        <p:nvSpPr>
          <p:cNvPr name="TextBox 4" id="4"/>
          <p:cNvSpPr txBox="true"/>
          <p:nvPr/>
        </p:nvSpPr>
        <p:spPr>
          <a:xfrm rot="0">
            <a:off x="1852054" y="1223143"/>
            <a:ext cx="10297017" cy="1397000"/>
          </a:xfrm>
          <a:prstGeom prst="rect">
            <a:avLst/>
          </a:prstGeom>
        </p:spPr>
        <p:txBody>
          <a:bodyPr anchor="t" rtlCol="false" tIns="0" lIns="0" bIns="0" rIns="0">
            <a:spAutoFit/>
          </a:bodyPr>
          <a:lstStyle/>
          <a:p>
            <a:pPr algn="l">
              <a:lnSpc>
                <a:spcPts val="2800"/>
              </a:lnSpc>
              <a:spcBef>
                <a:spcPct val="0"/>
              </a:spcBef>
            </a:pPr>
            <a:r>
              <a:rPr lang="en-US" sz="2000" spc="-70">
                <a:solidFill>
                  <a:srgbClr val="FFFFFF"/>
                </a:solidFill>
                <a:latin typeface="Libre Baskerville"/>
                <a:ea typeface="Libre Baskerville"/>
                <a:cs typeface="Libre Baskerville"/>
                <a:sym typeface="Libre Baskerville"/>
              </a:rPr>
              <a:t>The Infant Cry Detector aims to solve this pr</a:t>
            </a:r>
            <a:r>
              <a:rPr lang="en-US" sz="2000" spc="-70">
                <a:solidFill>
                  <a:srgbClr val="FFFFFF"/>
                </a:solidFill>
                <a:latin typeface="Libre Baskerville"/>
                <a:ea typeface="Libre Baskerville"/>
                <a:cs typeface="Libre Baskerville"/>
                <a:sym typeface="Libre Baskerville"/>
              </a:rPr>
              <a:t>oblem by using an Arduino-based system to detect a baby’s cry and provide immediate visual and auditory alerts to notify guardians. Additionally, it plays soothing lullabies to help calm the baby, ensuring a more responsive and comforting environment.</a:t>
            </a:r>
          </a:p>
        </p:txBody>
      </p:sp>
      <p:sp>
        <p:nvSpPr>
          <p:cNvPr name="TextBox 5" id="5"/>
          <p:cNvSpPr txBox="true"/>
          <p:nvPr/>
        </p:nvSpPr>
        <p:spPr>
          <a:xfrm rot="0">
            <a:off x="1852054" y="3215518"/>
            <a:ext cx="4323170" cy="580919"/>
          </a:xfrm>
          <a:prstGeom prst="rect">
            <a:avLst/>
          </a:prstGeom>
        </p:spPr>
        <p:txBody>
          <a:bodyPr anchor="t" rtlCol="false" tIns="0" lIns="0" bIns="0" rIns="0">
            <a:spAutoFit/>
          </a:bodyPr>
          <a:lstStyle/>
          <a:p>
            <a:pPr algn="l" marL="0" indent="0" lvl="1">
              <a:lnSpc>
                <a:spcPts val="3501"/>
              </a:lnSpc>
              <a:spcBef>
                <a:spcPct val="0"/>
              </a:spcBef>
            </a:pPr>
            <a:r>
              <a:rPr lang="en-US" sz="4270" spc="-149">
                <a:solidFill>
                  <a:srgbClr val="00D9FF"/>
                </a:solidFill>
                <a:latin typeface="Cheddar"/>
                <a:ea typeface="Cheddar"/>
                <a:cs typeface="Cheddar"/>
                <a:sym typeface="Cheddar"/>
              </a:rPr>
              <a:t>APPROACH </a:t>
            </a:r>
          </a:p>
        </p:txBody>
      </p:sp>
      <p:sp>
        <p:nvSpPr>
          <p:cNvPr name="TextBox 6" id="6"/>
          <p:cNvSpPr txBox="true"/>
          <p:nvPr/>
        </p:nvSpPr>
        <p:spPr>
          <a:xfrm rot="0">
            <a:off x="1852054" y="3906671"/>
            <a:ext cx="16118502" cy="4483178"/>
          </a:xfrm>
          <a:prstGeom prst="rect">
            <a:avLst/>
          </a:prstGeom>
        </p:spPr>
        <p:txBody>
          <a:bodyPr anchor="t" rtlCol="false" tIns="0" lIns="0" bIns="0" rIns="0">
            <a:spAutoFit/>
          </a:bodyPr>
          <a:lstStyle/>
          <a:p>
            <a:pPr algn="just">
              <a:lnSpc>
                <a:spcPts val="3998"/>
              </a:lnSpc>
            </a:pPr>
            <a:r>
              <a:rPr lang="en-US" sz="1999" spc="-69">
                <a:solidFill>
                  <a:srgbClr val="FFFFFF"/>
                </a:solidFill>
                <a:latin typeface="Libre Baskerville"/>
                <a:ea typeface="Libre Baskerville"/>
                <a:cs typeface="Libre Baskerville"/>
                <a:sym typeface="Libre Baskerville"/>
              </a:rPr>
              <a:t> Components Used</a:t>
            </a:r>
          </a:p>
          <a:p>
            <a:pPr algn="just">
              <a:lnSpc>
                <a:spcPts val="3998"/>
              </a:lnSpc>
            </a:pPr>
            <a:r>
              <a:rPr lang="en-US" sz="1999" spc="-69">
                <a:solidFill>
                  <a:srgbClr val="FFFFFF"/>
                </a:solidFill>
                <a:latin typeface="Libre Baskerville"/>
                <a:ea typeface="Libre Baskerville"/>
                <a:cs typeface="Libre Baskerville"/>
                <a:sym typeface="Libre Baskerville"/>
              </a:rPr>
              <a:t> 1. Arduino Uno: Central controller for all components. </a:t>
            </a:r>
          </a:p>
          <a:p>
            <a:pPr algn="just">
              <a:lnSpc>
                <a:spcPts val="3998"/>
              </a:lnSpc>
            </a:pPr>
            <a:r>
              <a:rPr lang="en-US" sz="1999" spc="-69">
                <a:solidFill>
                  <a:srgbClr val="FFFFFF"/>
                </a:solidFill>
                <a:latin typeface="Libre Baskerville"/>
                <a:ea typeface="Libre Baskerville"/>
                <a:cs typeface="Libre Baskerville"/>
                <a:sym typeface="Libre Baskerville"/>
              </a:rPr>
              <a:t>2. Potentiometer: Simulates sound intensity for testing purposes. </a:t>
            </a:r>
          </a:p>
          <a:p>
            <a:pPr algn="just">
              <a:lnSpc>
                <a:spcPts val="3998"/>
              </a:lnSpc>
            </a:pPr>
            <a:r>
              <a:rPr lang="en-US" sz="1999" spc="-69">
                <a:solidFill>
                  <a:srgbClr val="FFFFFF"/>
                </a:solidFill>
                <a:latin typeface="Libre Baskerville"/>
                <a:ea typeface="Libre Baskerville"/>
                <a:cs typeface="Libre Baskerville"/>
                <a:sym typeface="Libre Baskerville"/>
              </a:rPr>
              <a:t>3. LCD Display (16x2): Displays cry level and status messages. </a:t>
            </a:r>
          </a:p>
          <a:p>
            <a:pPr algn="just">
              <a:lnSpc>
                <a:spcPts val="3998"/>
              </a:lnSpc>
            </a:pPr>
            <a:r>
              <a:rPr lang="en-US" sz="1999" spc="-69">
                <a:solidFill>
                  <a:srgbClr val="FFFFFF"/>
                </a:solidFill>
                <a:latin typeface="Libre Baskerville"/>
                <a:ea typeface="Libre Baskerville"/>
                <a:cs typeface="Libre Baskerville"/>
                <a:sym typeface="Libre Baskerville"/>
              </a:rPr>
              <a:t>4. LEDs (Green, Yellow, Red): Indicate cry intensity levels (Low, Medium, High). </a:t>
            </a:r>
          </a:p>
          <a:p>
            <a:pPr algn="just">
              <a:lnSpc>
                <a:spcPts val="3998"/>
              </a:lnSpc>
            </a:pPr>
            <a:r>
              <a:rPr lang="en-US" sz="1999" spc="-69">
                <a:solidFill>
                  <a:srgbClr val="FFFFFF"/>
                </a:solidFill>
                <a:latin typeface="Libre Baskerville"/>
                <a:ea typeface="Libre Baskerville"/>
                <a:cs typeface="Libre Baskerville"/>
                <a:sym typeface="Libre Baskerville"/>
              </a:rPr>
              <a:t>5. Buzzer: Mimics a baby’s cry and plays soothing sounds. </a:t>
            </a:r>
          </a:p>
          <a:p>
            <a:pPr algn="just">
              <a:lnSpc>
                <a:spcPts val="3998"/>
              </a:lnSpc>
            </a:pPr>
            <a:r>
              <a:rPr lang="en-US" sz="1999" spc="-69">
                <a:solidFill>
                  <a:srgbClr val="FFFFFF"/>
                </a:solidFill>
                <a:latin typeface="Libre Baskerville"/>
                <a:ea typeface="Libre Baskerville"/>
                <a:cs typeface="Libre Baskerville"/>
                <a:sym typeface="Libre Baskerville"/>
              </a:rPr>
              <a:t>6. Vibration Motor: Replaces the buzzer for alerts when cry levels are high. 7. Resistors, Breadboard, and Jumper Wires: For circuit connections. </a:t>
            </a:r>
          </a:p>
          <a:p>
            <a:pPr algn="just">
              <a:lnSpc>
                <a:spcPts val="399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432" r="0" b="-39345"/>
            </a:stretch>
          </a:blipFill>
        </p:spPr>
      </p:sp>
      <p:sp>
        <p:nvSpPr>
          <p:cNvPr name="Freeform 3" id="3"/>
          <p:cNvSpPr/>
          <p:nvPr/>
        </p:nvSpPr>
        <p:spPr>
          <a:xfrm flipH="false" flipV="false" rot="0">
            <a:off x="1753677" y="188828"/>
            <a:ext cx="8939779" cy="5874712"/>
          </a:xfrm>
          <a:custGeom>
            <a:avLst/>
            <a:gdLst/>
            <a:ahLst/>
            <a:cxnLst/>
            <a:rect r="r" b="b" t="t" l="l"/>
            <a:pathLst>
              <a:path h="5874712" w="8939779">
                <a:moveTo>
                  <a:pt x="0" y="0"/>
                </a:moveTo>
                <a:lnTo>
                  <a:pt x="8939779" y="0"/>
                </a:lnTo>
                <a:lnTo>
                  <a:pt x="8939779" y="5874712"/>
                </a:lnTo>
                <a:lnTo>
                  <a:pt x="0" y="5874712"/>
                </a:lnTo>
                <a:lnTo>
                  <a:pt x="0" y="0"/>
                </a:lnTo>
                <a:close/>
              </a:path>
            </a:pathLst>
          </a:custGeom>
          <a:blipFill>
            <a:blip r:embed="rId3"/>
            <a:stretch>
              <a:fillRect l="0" t="0" r="0" b="0"/>
            </a:stretch>
          </a:blipFill>
        </p:spPr>
      </p:sp>
      <p:sp>
        <p:nvSpPr>
          <p:cNvPr name="TextBox 4" id="4"/>
          <p:cNvSpPr txBox="true"/>
          <p:nvPr/>
        </p:nvSpPr>
        <p:spPr>
          <a:xfrm rot="0">
            <a:off x="1753677" y="6248857"/>
            <a:ext cx="13623580" cy="3692525"/>
          </a:xfrm>
          <a:prstGeom prst="rect">
            <a:avLst/>
          </a:prstGeom>
        </p:spPr>
        <p:txBody>
          <a:bodyPr anchor="t" rtlCol="false" tIns="0" lIns="0" bIns="0" rIns="0">
            <a:spAutoFit/>
          </a:bodyPr>
          <a:lstStyle/>
          <a:p>
            <a:pPr algn="l">
              <a:lnSpc>
                <a:spcPts val="3700"/>
              </a:lnSpc>
            </a:pPr>
            <a:r>
              <a:rPr lang="en-US" sz="2000">
                <a:solidFill>
                  <a:srgbClr val="FFFFFF"/>
                </a:solidFill>
                <a:latin typeface="Libre Baskerville"/>
                <a:ea typeface="Libre Baskerville"/>
                <a:cs typeface="Libre Baskerville"/>
                <a:sym typeface="Libre Baskerville"/>
              </a:rPr>
              <a:t>Potentiometer: Connected to analog pin A0. LCD Display: Connected to I2C pins of the Arduino. </a:t>
            </a:r>
          </a:p>
          <a:p>
            <a:pPr algn="l">
              <a:lnSpc>
                <a:spcPts val="3700"/>
              </a:lnSpc>
            </a:pPr>
            <a:r>
              <a:rPr lang="en-US" sz="2000">
                <a:solidFill>
                  <a:srgbClr val="FFFFFF"/>
                </a:solidFill>
                <a:latin typeface="Libre Baskerville"/>
                <a:ea typeface="Libre Baskerville"/>
                <a:cs typeface="Libre Baskerville"/>
                <a:sym typeface="Libre Baskerville"/>
              </a:rPr>
              <a:t>LEDs: Connected to digital pins 2, 3, and 4 for green, yellow, and red LEDs, respectively. </a:t>
            </a:r>
          </a:p>
          <a:p>
            <a:pPr algn="l">
              <a:lnSpc>
                <a:spcPts val="3700"/>
              </a:lnSpc>
            </a:pPr>
            <a:r>
              <a:rPr lang="en-US" sz="2000">
                <a:solidFill>
                  <a:srgbClr val="FFFFFF"/>
                </a:solidFill>
                <a:latin typeface="Libre Baskerville"/>
                <a:ea typeface="Libre Baskerville"/>
                <a:cs typeface="Libre Baskerville"/>
                <a:sym typeface="Libre Baskerville"/>
              </a:rPr>
              <a:t>Buzzer and Motor: Connected t</a:t>
            </a:r>
            <a:r>
              <a:rPr lang="en-US" sz="2000">
                <a:solidFill>
                  <a:srgbClr val="FFFFFF"/>
                </a:solidFill>
                <a:latin typeface="Libre Baskerville"/>
                <a:ea typeface="Libre Baskerville"/>
                <a:cs typeface="Libre Baskerville"/>
                <a:sym typeface="Libre Baskerville"/>
              </a:rPr>
              <a:t>o pins 9 and 11. The code reads the potentiometer values, which are mapped to a range of 0 to 255. </a:t>
            </a:r>
          </a:p>
          <a:p>
            <a:pPr algn="l">
              <a:lnSpc>
                <a:spcPts val="3700"/>
              </a:lnSpc>
            </a:pPr>
            <a:r>
              <a:rPr lang="en-US" sz="2000">
                <a:solidFill>
                  <a:srgbClr val="FFFFFF"/>
                </a:solidFill>
                <a:latin typeface="Libre Baskerville"/>
                <a:ea typeface="Libre Baskerville"/>
                <a:cs typeface="Libre Baskerville"/>
                <a:sym typeface="Libre Baskerville"/>
              </a:rPr>
              <a:t>Based on the intensity: Low Intensity: Green LED is activated; LCD displays 'Baby Not Crying.' </a:t>
            </a:r>
          </a:p>
          <a:p>
            <a:pPr algn="l">
              <a:lnSpc>
                <a:spcPts val="3700"/>
              </a:lnSpc>
            </a:pPr>
            <a:r>
              <a:rPr lang="en-US" sz="2000">
                <a:solidFill>
                  <a:srgbClr val="FFFFFF"/>
                </a:solidFill>
                <a:latin typeface="Libre Baskerville"/>
                <a:ea typeface="Libre Baskerville"/>
                <a:cs typeface="Libre Baskerville"/>
                <a:sym typeface="Libre Baskerville"/>
              </a:rPr>
              <a:t>Medium Intensity: Yellow LED is activated, mild vibration occurs, LCD displays 'Playing at the moment.' High Intensity: Red LED is activated, strong vibration occurs, LCD displays 'Baby is Crying.' </a:t>
            </a:r>
          </a:p>
          <a:p>
            <a:pPr algn="l">
              <a:lnSpc>
                <a:spcPts val="3700"/>
              </a:lnSpc>
            </a:pPr>
            <a:r>
              <a:rPr lang="en-US" sz="2000">
                <a:solidFill>
                  <a:srgbClr val="FFFFFF"/>
                </a:solidFill>
                <a:latin typeface="Libre Baskerville"/>
                <a:ea typeface="Libre Baskerville"/>
                <a:cs typeface="Libre Baskerville"/>
                <a:sym typeface="Libre Baskerville"/>
              </a:rPr>
              <a:t>The buzzer is programmed to mimic a baby’s cry continuously before the LCD displays any status.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7905" r="0" b="-39872"/>
            </a:stretch>
          </a:blipFill>
        </p:spPr>
      </p:sp>
      <p:sp>
        <p:nvSpPr>
          <p:cNvPr name="Freeform 3" id="3"/>
          <p:cNvSpPr/>
          <p:nvPr/>
        </p:nvSpPr>
        <p:spPr>
          <a:xfrm flipH="false" flipV="false" rot="0">
            <a:off x="194916" y="195858"/>
            <a:ext cx="6658593" cy="4187747"/>
          </a:xfrm>
          <a:custGeom>
            <a:avLst/>
            <a:gdLst/>
            <a:ahLst/>
            <a:cxnLst/>
            <a:rect r="r" b="b" t="t" l="l"/>
            <a:pathLst>
              <a:path h="4187747" w="6658593">
                <a:moveTo>
                  <a:pt x="0" y="0"/>
                </a:moveTo>
                <a:lnTo>
                  <a:pt x="6658593" y="0"/>
                </a:lnTo>
                <a:lnTo>
                  <a:pt x="6658593" y="4187747"/>
                </a:lnTo>
                <a:lnTo>
                  <a:pt x="0" y="4187747"/>
                </a:lnTo>
                <a:lnTo>
                  <a:pt x="0" y="0"/>
                </a:lnTo>
                <a:close/>
              </a:path>
            </a:pathLst>
          </a:custGeom>
          <a:blipFill>
            <a:blip r:embed="rId3"/>
            <a:stretch>
              <a:fillRect l="0" t="0" r="0" b="0"/>
            </a:stretch>
          </a:blipFill>
        </p:spPr>
      </p:sp>
      <p:sp>
        <p:nvSpPr>
          <p:cNvPr name="Freeform 4" id="4"/>
          <p:cNvSpPr/>
          <p:nvPr/>
        </p:nvSpPr>
        <p:spPr>
          <a:xfrm flipH="false" flipV="false" rot="0">
            <a:off x="7806237" y="234646"/>
            <a:ext cx="6628232" cy="4254804"/>
          </a:xfrm>
          <a:custGeom>
            <a:avLst/>
            <a:gdLst/>
            <a:ahLst/>
            <a:cxnLst/>
            <a:rect r="r" b="b" t="t" l="l"/>
            <a:pathLst>
              <a:path h="4254804" w="6628232">
                <a:moveTo>
                  <a:pt x="0" y="0"/>
                </a:moveTo>
                <a:lnTo>
                  <a:pt x="6628232" y="0"/>
                </a:lnTo>
                <a:lnTo>
                  <a:pt x="6628232" y="4254804"/>
                </a:lnTo>
                <a:lnTo>
                  <a:pt x="0" y="4254804"/>
                </a:lnTo>
                <a:lnTo>
                  <a:pt x="0" y="0"/>
                </a:lnTo>
                <a:close/>
              </a:path>
            </a:pathLst>
          </a:custGeom>
          <a:blipFill>
            <a:blip r:embed="rId4"/>
            <a:stretch>
              <a:fillRect l="0" t="0" r="0" b="0"/>
            </a:stretch>
          </a:blipFill>
        </p:spPr>
      </p:sp>
      <p:sp>
        <p:nvSpPr>
          <p:cNvPr name="Freeform 5" id="5"/>
          <p:cNvSpPr/>
          <p:nvPr/>
        </p:nvSpPr>
        <p:spPr>
          <a:xfrm flipH="false" flipV="false" rot="0">
            <a:off x="4030872" y="5459849"/>
            <a:ext cx="7089481" cy="4551859"/>
          </a:xfrm>
          <a:custGeom>
            <a:avLst/>
            <a:gdLst/>
            <a:ahLst/>
            <a:cxnLst/>
            <a:rect r="r" b="b" t="t" l="l"/>
            <a:pathLst>
              <a:path h="4551859" w="7089481">
                <a:moveTo>
                  <a:pt x="0" y="0"/>
                </a:moveTo>
                <a:lnTo>
                  <a:pt x="7089481" y="0"/>
                </a:lnTo>
                <a:lnTo>
                  <a:pt x="7089481" y="4551859"/>
                </a:lnTo>
                <a:lnTo>
                  <a:pt x="0" y="4551859"/>
                </a:lnTo>
                <a:lnTo>
                  <a:pt x="0" y="0"/>
                </a:lnTo>
                <a:close/>
              </a:path>
            </a:pathLst>
          </a:custGeom>
          <a:blipFill>
            <a:blip r:embed="rId5"/>
            <a:stretch>
              <a:fillRect l="0" t="0" r="0" b="0"/>
            </a:stretch>
          </a:blipFill>
        </p:spPr>
      </p:sp>
      <p:sp>
        <p:nvSpPr>
          <p:cNvPr name="TextBox 6" id="6"/>
          <p:cNvSpPr txBox="true"/>
          <p:nvPr/>
        </p:nvSpPr>
        <p:spPr>
          <a:xfrm rot="0">
            <a:off x="194916" y="4451350"/>
            <a:ext cx="6658593" cy="692150"/>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Libre Baskerville"/>
                <a:ea typeface="Libre Baskerville"/>
                <a:cs typeface="Libre Baskerville"/>
                <a:sym typeface="Libre Baskerville"/>
              </a:rPr>
              <a:t>When the cry level is l</a:t>
            </a:r>
            <a:r>
              <a:rPr lang="en-US" sz="2000">
                <a:solidFill>
                  <a:srgbClr val="FFFFFF"/>
                </a:solidFill>
                <a:latin typeface="Libre Baskerville"/>
                <a:ea typeface="Libre Baskerville"/>
                <a:cs typeface="Libre Baskerville"/>
                <a:sym typeface="Libre Baskerville"/>
              </a:rPr>
              <a:t>ow, the green LED lights up, and the LCD displays a sleeping status. </a:t>
            </a:r>
          </a:p>
        </p:txBody>
      </p:sp>
      <p:sp>
        <p:nvSpPr>
          <p:cNvPr name="TextBox 7" id="7"/>
          <p:cNvSpPr txBox="true"/>
          <p:nvPr/>
        </p:nvSpPr>
        <p:spPr>
          <a:xfrm rot="0">
            <a:off x="7806237" y="4451350"/>
            <a:ext cx="8418068" cy="692150"/>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Libre Baskerville"/>
                <a:ea typeface="Libre Baskerville"/>
                <a:cs typeface="Libre Baskerville"/>
                <a:sym typeface="Libre Baskerville"/>
              </a:rPr>
              <a:t>When the c</a:t>
            </a:r>
            <a:r>
              <a:rPr lang="en-US" sz="2000">
                <a:solidFill>
                  <a:srgbClr val="FFFFFF"/>
                </a:solidFill>
                <a:latin typeface="Libre Baskerville"/>
                <a:ea typeface="Libre Baskerville"/>
                <a:cs typeface="Libre Baskerville"/>
                <a:sym typeface="Libre Baskerville"/>
              </a:rPr>
              <a:t>ry level is moderate, the yellow LED lights up, mild vibration is activated, and the LCD displays a playful status.</a:t>
            </a:r>
          </a:p>
        </p:txBody>
      </p:sp>
      <p:sp>
        <p:nvSpPr>
          <p:cNvPr name="TextBox 8" id="8"/>
          <p:cNvSpPr txBox="true"/>
          <p:nvPr/>
        </p:nvSpPr>
        <p:spPr>
          <a:xfrm rot="0">
            <a:off x="11373461" y="6945724"/>
            <a:ext cx="7066979" cy="1044575"/>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Libre Baskerville"/>
                <a:ea typeface="Libre Baskerville"/>
                <a:cs typeface="Libre Baskerville"/>
                <a:sym typeface="Libre Baskerville"/>
              </a:rPr>
              <a:t>When the c</a:t>
            </a:r>
            <a:r>
              <a:rPr lang="en-US" sz="2000">
                <a:solidFill>
                  <a:srgbClr val="FFFFFF"/>
                </a:solidFill>
                <a:latin typeface="Libre Baskerville"/>
                <a:ea typeface="Libre Baskerville"/>
                <a:cs typeface="Libre Baskerville"/>
                <a:sym typeface="Libre Baskerville"/>
              </a:rPr>
              <a:t>ry level is high, the red LED lights up, strong vibration is activated, and the LCD displays a crying status.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44056" r="0" b="-33721"/>
            </a:stretch>
          </a:blipFill>
        </p:spPr>
      </p:sp>
      <p:sp>
        <p:nvSpPr>
          <p:cNvPr name="TextBox 3" id="3"/>
          <p:cNvSpPr txBox="true"/>
          <p:nvPr/>
        </p:nvSpPr>
        <p:spPr>
          <a:xfrm rot="0">
            <a:off x="1245129" y="1267068"/>
            <a:ext cx="15865394" cy="1397000"/>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Libre Baskerville"/>
                <a:ea typeface="Libre Baskerville"/>
                <a:cs typeface="Libre Baskerville"/>
                <a:sym typeface="Libre Baskerville"/>
              </a:rPr>
              <a:t> </a:t>
            </a:r>
          </a:p>
          <a:p>
            <a:pPr algn="l">
              <a:lnSpc>
                <a:spcPts val="2800"/>
              </a:lnSpc>
              <a:spcBef>
                <a:spcPct val="0"/>
              </a:spcBef>
            </a:pPr>
            <a:r>
              <a:rPr lang="en-US" sz="2000">
                <a:solidFill>
                  <a:srgbClr val="FFFFFF"/>
                </a:solidFill>
                <a:latin typeface="Libre Baskerville"/>
                <a:ea typeface="Libre Baskerville"/>
                <a:cs typeface="Libre Baskerville"/>
                <a:sym typeface="Libre Baskerville"/>
              </a:rPr>
              <a:t>The Infant Cry Detector provides a straightforward, efficient way to monitor a baby’s cries and alert the caregiver. The project effectively demonstrates how various components can be integrated to detect and respond to different cry intensities. </a:t>
            </a:r>
          </a:p>
        </p:txBody>
      </p:sp>
      <p:sp>
        <p:nvSpPr>
          <p:cNvPr name="TextBox 4" id="4"/>
          <p:cNvSpPr txBox="true"/>
          <p:nvPr/>
        </p:nvSpPr>
        <p:spPr>
          <a:xfrm rot="0">
            <a:off x="1245129" y="327163"/>
            <a:ext cx="729194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CONCLUSION</a:t>
            </a:r>
          </a:p>
        </p:txBody>
      </p:sp>
      <p:sp>
        <p:nvSpPr>
          <p:cNvPr name="TextBox 5" id="5"/>
          <p:cNvSpPr txBox="true"/>
          <p:nvPr/>
        </p:nvSpPr>
        <p:spPr>
          <a:xfrm rot="0">
            <a:off x="1245129" y="3299910"/>
            <a:ext cx="853707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CHALLENGES ENCOUNTERED</a:t>
            </a:r>
          </a:p>
        </p:txBody>
      </p:sp>
      <p:sp>
        <p:nvSpPr>
          <p:cNvPr name="TextBox 6" id="6"/>
          <p:cNvSpPr txBox="true"/>
          <p:nvPr/>
        </p:nvSpPr>
        <p:spPr>
          <a:xfrm rot="0">
            <a:off x="1245129" y="4451350"/>
            <a:ext cx="15174455" cy="692150"/>
          </a:xfrm>
          <a:prstGeom prst="rect">
            <a:avLst/>
          </a:prstGeom>
        </p:spPr>
        <p:txBody>
          <a:bodyPr anchor="t" rtlCol="false" tIns="0" lIns="0" bIns="0" rIns="0">
            <a:spAutoFit/>
          </a:bodyPr>
          <a:lstStyle/>
          <a:p>
            <a:pPr algn="l">
              <a:lnSpc>
                <a:spcPts val="2800"/>
              </a:lnSpc>
              <a:spcBef>
                <a:spcPct val="0"/>
              </a:spcBef>
            </a:pPr>
            <a:r>
              <a:rPr lang="en-US" sz="2000">
                <a:solidFill>
                  <a:srgbClr val="FFFFFF"/>
                </a:solidFill>
                <a:latin typeface="Libre Baskerville"/>
                <a:ea typeface="Libre Baskerville"/>
                <a:cs typeface="Libre Baskerville"/>
                <a:sym typeface="Libre Baskerville"/>
              </a:rPr>
              <a:t>Sim</a:t>
            </a:r>
            <a:r>
              <a:rPr lang="en-US" sz="2000">
                <a:solidFill>
                  <a:srgbClr val="FFFFFF"/>
                </a:solidFill>
                <a:latin typeface="Libre Baskerville"/>
                <a:ea typeface="Libre Baskerville"/>
                <a:cs typeface="Libre Baskerville"/>
                <a:sym typeface="Libre Baskerville"/>
              </a:rPr>
              <a:t>ulating real cries: Due to the absence of a microphone, a potentiometer was used. Buzzer Interference: Continuous buzzing before the LCD update required careful timing management. </a:t>
            </a:r>
          </a:p>
        </p:txBody>
      </p:sp>
      <p:sp>
        <p:nvSpPr>
          <p:cNvPr name="TextBox 7" id="7"/>
          <p:cNvSpPr txBox="true"/>
          <p:nvPr/>
        </p:nvSpPr>
        <p:spPr>
          <a:xfrm rot="0">
            <a:off x="1245129" y="5781675"/>
            <a:ext cx="7291946" cy="978006"/>
          </a:xfrm>
          <a:prstGeom prst="rect">
            <a:avLst/>
          </a:prstGeom>
        </p:spPr>
        <p:txBody>
          <a:bodyPr anchor="t" rtlCol="false" tIns="0" lIns="0" bIns="0" rIns="0">
            <a:spAutoFit/>
          </a:bodyPr>
          <a:lstStyle/>
          <a:p>
            <a:pPr algn="l" marL="0" indent="0" lvl="1">
              <a:lnSpc>
                <a:spcPts val="5906"/>
              </a:lnSpc>
              <a:spcBef>
                <a:spcPct val="0"/>
              </a:spcBef>
            </a:pPr>
            <a:r>
              <a:rPr lang="en-US" sz="7203" spc="-252">
                <a:solidFill>
                  <a:srgbClr val="00D9FF"/>
                </a:solidFill>
                <a:latin typeface="Cheddar"/>
                <a:ea typeface="Cheddar"/>
                <a:cs typeface="Cheddar"/>
                <a:sym typeface="Cheddar"/>
              </a:rPr>
              <a:t>FUTURE IMPROVEMENTS </a:t>
            </a:r>
          </a:p>
        </p:txBody>
      </p:sp>
      <p:sp>
        <p:nvSpPr>
          <p:cNvPr name="TextBox 8" id="8"/>
          <p:cNvSpPr txBox="true"/>
          <p:nvPr/>
        </p:nvSpPr>
        <p:spPr>
          <a:xfrm rot="0">
            <a:off x="1245129" y="6721581"/>
            <a:ext cx="8007946" cy="339725"/>
          </a:xfrm>
          <a:prstGeom prst="rect">
            <a:avLst/>
          </a:prstGeom>
        </p:spPr>
        <p:txBody>
          <a:bodyPr anchor="t" rtlCol="false" tIns="0" lIns="0" bIns="0" rIns="0">
            <a:spAutoFit/>
          </a:bodyPr>
          <a:lstStyle/>
          <a:p>
            <a:pPr algn="ctr">
              <a:lnSpc>
                <a:spcPts val="2800"/>
              </a:lnSpc>
              <a:spcBef>
                <a:spcPct val="0"/>
              </a:spcBef>
            </a:pPr>
            <a:r>
              <a:rPr lang="en-US" sz="2000" spc="-70">
                <a:solidFill>
                  <a:srgbClr val="FFFFFF"/>
                </a:solidFill>
                <a:latin typeface="Libre Baskerville"/>
                <a:ea typeface="Libre Baskerville"/>
                <a:cs typeface="Libre Baskerville"/>
                <a:sym typeface="Libre Baskerville"/>
              </a:rPr>
              <a:t>1. Inc</a:t>
            </a:r>
            <a:r>
              <a:rPr lang="en-US" sz="2000" spc="-70">
                <a:solidFill>
                  <a:srgbClr val="FFFFFF"/>
                </a:solidFill>
                <a:latin typeface="Libre Baskerville"/>
                <a:ea typeface="Libre Baskerville"/>
                <a:cs typeface="Libre Baskerville"/>
                <a:sym typeface="Libre Baskerville"/>
              </a:rPr>
              <a:t>orporating a real sound sensor for detecting actual baby cries.</a:t>
            </a:r>
          </a:p>
        </p:txBody>
      </p:sp>
      <p:sp>
        <p:nvSpPr>
          <p:cNvPr name="TextBox 9" id="9"/>
          <p:cNvSpPr txBox="true"/>
          <p:nvPr/>
        </p:nvSpPr>
        <p:spPr>
          <a:xfrm rot="0">
            <a:off x="1245129" y="7232756"/>
            <a:ext cx="9163645" cy="339725"/>
          </a:xfrm>
          <a:prstGeom prst="rect">
            <a:avLst/>
          </a:prstGeom>
        </p:spPr>
        <p:txBody>
          <a:bodyPr anchor="t" rtlCol="false" tIns="0" lIns="0" bIns="0" rIns="0">
            <a:spAutoFit/>
          </a:bodyPr>
          <a:lstStyle/>
          <a:p>
            <a:pPr algn="l">
              <a:lnSpc>
                <a:spcPts val="2800"/>
              </a:lnSpc>
              <a:spcBef>
                <a:spcPct val="0"/>
              </a:spcBef>
            </a:pPr>
            <a:r>
              <a:rPr lang="en-US" sz="2000" spc="-70">
                <a:solidFill>
                  <a:srgbClr val="FFFFFF"/>
                </a:solidFill>
                <a:latin typeface="Libre Baskerville"/>
                <a:ea typeface="Libre Baskerville"/>
                <a:cs typeface="Libre Baskerville"/>
                <a:sym typeface="Libre Baskerville"/>
              </a:rPr>
              <a:t>2. Wireless n</a:t>
            </a:r>
            <a:r>
              <a:rPr lang="en-US" sz="2000" spc="-70">
                <a:solidFill>
                  <a:srgbClr val="FFFFFF"/>
                </a:solidFill>
                <a:latin typeface="Libre Baskerville"/>
                <a:ea typeface="Libre Baskerville"/>
                <a:cs typeface="Libre Baskerville"/>
                <a:sym typeface="Libre Baskerville"/>
              </a:rPr>
              <a:t>otifications via Bluetooth or Wi-Fi to alert caregivers remotely.t</a:t>
            </a:r>
          </a:p>
        </p:txBody>
      </p:sp>
      <p:sp>
        <p:nvSpPr>
          <p:cNvPr name="TextBox 10" id="10"/>
          <p:cNvSpPr txBox="true"/>
          <p:nvPr/>
        </p:nvSpPr>
        <p:spPr>
          <a:xfrm rot="0">
            <a:off x="1245129" y="7743931"/>
            <a:ext cx="4216698" cy="339725"/>
          </a:xfrm>
          <a:prstGeom prst="rect">
            <a:avLst/>
          </a:prstGeom>
        </p:spPr>
        <p:txBody>
          <a:bodyPr anchor="t" rtlCol="false" tIns="0" lIns="0" bIns="0" rIns="0">
            <a:spAutoFit/>
          </a:bodyPr>
          <a:lstStyle/>
          <a:p>
            <a:pPr algn="ctr">
              <a:lnSpc>
                <a:spcPts val="2800"/>
              </a:lnSpc>
              <a:spcBef>
                <a:spcPct val="0"/>
              </a:spcBef>
            </a:pPr>
            <a:r>
              <a:rPr lang="en-US" sz="2000" spc="-70">
                <a:solidFill>
                  <a:srgbClr val="FFFFFF"/>
                </a:solidFill>
                <a:latin typeface="Libre Baskerville"/>
                <a:ea typeface="Libre Baskerville"/>
                <a:cs typeface="Libre Baskerville"/>
                <a:sym typeface="Libre Baskerville"/>
              </a:rPr>
              <a:t>3. Batte</a:t>
            </a:r>
            <a:r>
              <a:rPr lang="en-US" sz="2000" spc="-70">
                <a:solidFill>
                  <a:srgbClr val="FFFFFF"/>
                </a:solidFill>
                <a:latin typeface="Libre Baskerville"/>
                <a:ea typeface="Libre Baskerville"/>
                <a:cs typeface="Libre Baskerville"/>
                <a:sym typeface="Libre Baskerville"/>
              </a:rPr>
              <a:t>ry operation for portability.</a:t>
            </a:r>
          </a:p>
        </p:txBody>
      </p:sp>
      <p:sp>
        <p:nvSpPr>
          <p:cNvPr name="TextBox 11" id="11"/>
          <p:cNvSpPr txBox="true"/>
          <p:nvPr/>
        </p:nvSpPr>
        <p:spPr>
          <a:xfrm rot="0">
            <a:off x="1245129" y="8255106"/>
            <a:ext cx="6956624" cy="339725"/>
          </a:xfrm>
          <a:prstGeom prst="rect">
            <a:avLst/>
          </a:prstGeom>
        </p:spPr>
        <p:txBody>
          <a:bodyPr anchor="t" rtlCol="false" tIns="0" lIns="0" bIns="0" rIns="0">
            <a:spAutoFit/>
          </a:bodyPr>
          <a:lstStyle/>
          <a:p>
            <a:pPr algn="ctr">
              <a:lnSpc>
                <a:spcPts val="2800"/>
              </a:lnSpc>
              <a:spcBef>
                <a:spcPct val="0"/>
              </a:spcBef>
            </a:pPr>
            <a:r>
              <a:rPr lang="en-US" sz="2000" spc="-70">
                <a:solidFill>
                  <a:srgbClr val="FFFFFF"/>
                </a:solidFill>
                <a:latin typeface="Libre Baskerville"/>
                <a:ea typeface="Libre Baskerville"/>
                <a:cs typeface="Libre Baskerville"/>
                <a:sym typeface="Libre Baskerville"/>
              </a:rPr>
              <a:t>4. Cust</a:t>
            </a:r>
            <a:r>
              <a:rPr lang="en-US" sz="2000" spc="-70">
                <a:solidFill>
                  <a:srgbClr val="FFFFFF"/>
                </a:solidFill>
                <a:latin typeface="Libre Baskerville"/>
                <a:ea typeface="Libre Baskerville"/>
                <a:cs typeface="Libre Baskerville"/>
                <a:sym typeface="Libre Baskerville"/>
              </a:rPr>
              <a:t>omizable lullabies to provide comfort for the baby.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77777"/>
            </a:stretch>
          </a:blipFill>
        </p:spPr>
      </p:sp>
      <p:sp>
        <p:nvSpPr>
          <p:cNvPr name="TextBox 3" id="3"/>
          <p:cNvSpPr txBox="true"/>
          <p:nvPr/>
        </p:nvSpPr>
        <p:spPr>
          <a:xfrm rot="0">
            <a:off x="1286581" y="4243995"/>
            <a:ext cx="15461730" cy="3854547"/>
          </a:xfrm>
          <a:prstGeom prst="rect">
            <a:avLst/>
          </a:prstGeom>
        </p:spPr>
        <p:txBody>
          <a:bodyPr anchor="t" rtlCol="false" tIns="0" lIns="0" bIns="0" rIns="0">
            <a:spAutoFit/>
          </a:bodyPr>
          <a:lstStyle/>
          <a:p>
            <a:pPr algn="ctr">
              <a:lnSpc>
                <a:spcPts val="23346"/>
              </a:lnSpc>
            </a:pPr>
            <a:r>
              <a:rPr lang="en-US" sz="28471" spc="-996">
                <a:solidFill>
                  <a:srgbClr val="00D9FF"/>
                </a:solidFill>
                <a:latin typeface="Cheddar"/>
                <a:ea typeface="Cheddar"/>
                <a:cs typeface="Cheddar"/>
                <a:sym typeface="Cheddar"/>
              </a:rPr>
              <a:t>THANK YOU</a:t>
            </a:r>
          </a:p>
        </p:txBody>
      </p:sp>
      <p:sp>
        <p:nvSpPr>
          <p:cNvPr name="Freeform 4" id="4"/>
          <p:cNvSpPr/>
          <p:nvPr/>
        </p:nvSpPr>
        <p:spPr>
          <a:xfrm flipH="false" flipV="false" rot="0">
            <a:off x="4698132" y="6393558"/>
            <a:ext cx="8891736" cy="4678186"/>
          </a:xfrm>
          <a:custGeom>
            <a:avLst/>
            <a:gdLst/>
            <a:ahLst/>
            <a:cxnLst/>
            <a:rect r="r" b="b" t="t" l="l"/>
            <a:pathLst>
              <a:path h="4678186" w="8891736">
                <a:moveTo>
                  <a:pt x="0" y="0"/>
                </a:moveTo>
                <a:lnTo>
                  <a:pt x="8891736" y="0"/>
                </a:lnTo>
                <a:lnTo>
                  <a:pt x="8891736" y="4678186"/>
                </a:lnTo>
                <a:lnTo>
                  <a:pt x="0" y="46781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DAGjBWzVUVQ</dc:identifier>
  <dcterms:modified xsi:type="dcterms:W3CDTF">2011-08-01T06:04:30Z</dcterms:modified>
  <cp:revision>1</cp:revision>
  <dc:title>INFANT CRY DETECTOR</dc:title>
</cp:coreProperties>
</file>