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65" r:id="rId10"/>
    <p:sldId id="264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7597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8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7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1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3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3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8BBC1E8-7F3D-30F2-1032-C9344FB4D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950" y="2514600"/>
            <a:ext cx="5327882" cy="474249"/>
          </a:xfrm>
        </p:spPr>
        <p:txBody>
          <a:bodyPr>
            <a:noAutofit/>
          </a:bodyPr>
          <a:lstStyle/>
          <a:p>
            <a:r>
              <a:rPr lang="bg-BG" sz="28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Курсов проект по Бази от данни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EA41C9EB-07CB-6C55-9CF0-A4C80B70A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0247" y="2995137"/>
            <a:ext cx="4579288" cy="1411228"/>
          </a:xfrm>
        </p:spPr>
        <p:txBody>
          <a:bodyPr>
            <a:normAutofit/>
          </a:bodyPr>
          <a:lstStyle/>
          <a:p>
            <a:r>
              <a:rPr lang="bg-BG" sz="2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на тема </a:t>
            </a:r>
          </a:p>
          <a:p>
            <a:r>
              <a:rPr lang="bg-BG" sz="5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СКЛАД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5467A-59AD-3AD2-A571-88ED1C1B41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" b="2056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id="{13200951-801D-4E6A-BD68-4340B71F48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0" y="1055531"/>
            <a:ext cx="800100" cy="960120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6371F547-A60A-F1FF-D745-F9AEF181E3E4}"/>
              </a:ext>
            </a:extLst>
          </p:cNvPr>
          <p:cNvSpPr txBox="1"/>
          <p:nvPr/>
        </p:nvSpPr>
        <p:spPr>
          <a:xfrm>
            <a:off x="6689558" y="1276351"/>
            <a:ext cx="4385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СОФИЙСКИ УНИВЕРСИТЕТ „СВ.КЛИМЕНТ ОХРИДСКИ“</a:t>
            </a:r>
          </a:p>
          <a:p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          </a:t>
            </a:r>
            <a:r>
              <a:rPr lang="ru-RU" sz="1400" i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Факултет по математика и информатика</a:t>
            </a:r>
          </a:p>
          <a:p>
            <a:endParaRPr lang="bg-BG" dirty="0"/>
          </a:p>
        </p:txBody>
      </p:sp>
      <p:sp>
        <p:nvSpPr>
          <p:cNvPr id="24" name="Подзаглавие 5">
            <a:extLst>
              <a:ext uri="{FF2B5EF4-FFF2-40B4-BE49-F238E27FC236}">
                <a16:creationId xmlns:a16="http://schemas.microsoft.com/office/drawing/2014/main" id="{22A9D8F4-C248-494D-A0C1-746DB49AAA72}"/>
              </a:ext>
            </a:extLst>
          </p:cNvPr>
          <p:cNvSpPr txBox="1">
            <a:spLocks/>
          </p:cNvSpPr>
          <p:nvPr/>
        </p:nvSpPr>
        <p:spPr>
          <a:xfrm>
            <a:off x="6176865" y="4406365"/>
            <a:ext cx="4579288" cy="168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bg-BG" sz="1200" b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Изготвен от: </a:t>
            </a:r>
            <a:r>
              <a:rPr lang="bg-BG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  Д</a:t>
            </a:r>
            <a:r>
              <a:rPr lang="ru-RU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имана Вятрова - №62516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	Моника Митрева - №62522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	Радослав Велков - №62528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	Владимир Радев - №62530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200" dirty="0">
              <a:solidFill>
                <a:schemeClr val="accent2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200" b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Проверен от: </a:t>
            </a:r>
            <a:r>
              <a:rPr lang="ru-RU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ас. Веселин Илиев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	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 			                 </a:t>
            </a:r>
            <a:r>
              <a:rPr lang="ru-RU" sz="1200" b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25.05.2022 г.</a:t>
            </a:r>
          </a:p>
          <a:p>
            <a:endParaRPr lang="bg-BG" sz="2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7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9A6F3B-F0D9-4CB0-B8A1-B84B57852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онтейнер за съдържание 2" descr="Картина, която съдържа текст, лице&#10;&#10;Описанието е генерирано автоматично">
            <a:extLst>
              <a:ext uri="{FF2B5EF4-FFF2-40B4-BE49-F238E27FC236}">
                <a16:creationId xmlns:a16="http://schemas.microsoft.com/office/drawing/2014/main" id="{B1D67FB9-9EC7-E37E-F9C2-59180BA3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28" t="3843" r="7863" b="4632"/>
          <a:stretch/>
        </p:blipFill>
        <p:spPr>
          <a:xfrm>
            <a:off x="1606479" y="1390330"/>
            <a:ext cx="9649800" cy="4709581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84AB2D2E-8EEF-0A82-7E1E-74716DE62791}"/>
              </a:ext>
            </a:extLst>
          </p:cNvPr>
          <p:cNvSpPr txBox="1"/>
          <p:nvPr/>
        </p:nvSpPr>
        <p:spPr>
          <a:xfrm>
            <a:off x="3767489" y="752476"/>
            <a:ext cx="5327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77842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4EA33F-7CD9-AD56-DE22-C255C8AD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060704"/>
            <a:ext cx="9144000" cy="478847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Описание на заданието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A869FC5-7514-8F37-D6AC-44990FD1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637521"/>
            <a:ext cx="9144000" cy="443670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sz="18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bg-BG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Целта на създаденият от екипът ни проект е да покажем една съвсем базова интерпретация на склад. Подобни бази от данни намират широко приложение в работата с големи вериги магазини от всякакъв тип, на които е нужен бърз и синтезиран достъп до доставените и наличните артикули, предлагани от тях.</a:t>
            </a:r>
            <a:endParaRPr lang="bg-BG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sz="13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bg-BG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създадената от нас база от данни се съхранява информация за: </a:t>
            </a:r>
            <a:endParaRPr lang="bg-BG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bg-BG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производителите на определени типове артикули (таблицата </a:t>
            </a:r>
            <a:r>
              <a:rPr lang="en-US" sz="1300" b="1" i="1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MANUFACTURER</a:t>
            </a:r>
            <a:r>
              <a:rPr lang="bg-BG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bg-BG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bg-BG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съхраняваните продукти в склада (таблицата </a:t>
            </a:r>
            <a:r>
              <a:rPr lang="en-US" sz="1300" b="1" i="1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bg-BG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bg-BG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тук чрез трите допълнителни таблици </a:t>
            </a:r>
            <a:r>
              <a:rPr lang="en-US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SOFA, CHAIR, TABLE </a:t>
            </a:r>
            <a:r>
              <a:rPr lang="bg-BG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сме показали взаимодействието между нашият склад и мебелни магазини - ние пазим данните за предлаганите от тях мебели; </a:t>
            </a:r>
            <a:endParaRPr lang="bg-BG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bg-BG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тяхното точно местоположение (таблицата </a:t>
            </a:r>
            <a:r>
              <a:rPr lang="en-US" sz="1300" b="1" i="1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bg-BG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bg-BG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основното предназначение на релацията и нейните атрибути е бързи достъп и справка за наличността на определен продукт; </a:t>
            </a:r>
            <a:endParaRPr lang="bg-BG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веригите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магазини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които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работим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таблицата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STORE);</a:t>
            </a:r>
          </a:p>
          <a:p>
            <a:pPr marL="457200" algn="just">
              <a:lnSpc>
                <a:spcPct val="107000"/>
              </a:lnSpc>
            </a:pP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извършените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 нас доставки (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таблицата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DELIVERY) –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релацията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 предназначена да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контролира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доставяне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съпровождан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 дата на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изпращане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пратката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 склада ни и дата на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получаване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по-този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начин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се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осигури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бърза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своевременна реакция при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установени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нарушения или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разминавания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algn="just">
              <a:lnSpc>
                <a:spcPct val="107000"/>
              </a:lnSpc>
            </a:pP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куриерските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фирми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които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работим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 да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извършваме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доставките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нашите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търговски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партньори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таблицата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DELIVERY_FEATURE);</a:t>
            </a:r>
          </a:p>
          <a:p>
            <a:pPr marL="457200" algn="just">
              <a:lnSpc>
                <a:spcPct val="107000"/>
              </a:lnSpc>
            </a:pP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наличните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продукти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таблицата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BUNDLE) – чрез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тази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релация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искаме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покажем „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вътрешно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разпределение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за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самия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склад.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Всеки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един пакет е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отделно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звено,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съхраняващо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точно определен тип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артикули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таблицата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BUNDLEITEM). По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този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начин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по-лесно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се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осъществява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достъпа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търсенето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наличните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артикули</a:t>
            </a:r>
            <a:r>
              <a:rPr lang="ru-RU" sz="13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algn="just">
              <a:lnSpc>
                <a:spcPct val="107000"/>
              </a:lnSpc>
            </a:pP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9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5671828-8BC5-7357-3C38-7D872F312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t="1999" r="3535" b="6841"/>
          <a:stretch/>
        </p:blipFill>
        <p:spPr>
          <a:xfrm>
            <a:off x="0" y="0"/>
            <a:ext cx="12192000" cy="68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5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B7561B16-5A3C-00EF-BCA8-C332380A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88" y="1744824"/>
            <a:ext cx="5027716" cy="478847"/>
          </a:xfrm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Прости заявки:</a:t>
            </a:r>
          </a:p>
        </p:txBody>
      </p: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908B8F76-D408-6C2C-866B-0FC6BD8A087B}"/>
              </a:ext>
            </a:extLst>
          </p:cNvPr>
          <p:cNvSpPr txBox="1">
            <a:spLocks/>
          </p:cNvSpPr>
          <p:nvPr/>
        </p:nvSpPr>
        <p:spPr>
          <a:xfrm>
            <a:off x="1517904" y="1060704"/>
            <a:ext cx="9144000" cy="478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Описание на решението – примерни заявки</a:t>
            </a:r>
          </a:p>
        </p:txBody>
      </p:sp>
      <p:pic>
        <p:nvPicPr>
          <p:cNvPr id="8" name="Картина 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CCC0E396-EE6D-09E9-2ABB-62FAB2A7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8" y="2835836"/>
            <a:ext cx="4943616" cy="2971796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9E55E1FA-4C93-CE90-F01E-AEBCC6B65713}"/>
              </a:ext>
            </a:extLst>
          </p:cNvPr>
          <p:cNvSpPr txBox="1"/>
          <p:nvPr/>
        </p:nvSpPr>
        <p:spPr>
          <a:xfrm>
            <a:off x="1062188" y="2223671"/>
            <a:ext cx="5124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bg-BG" altLang="bg-BG" sz="14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№1. </a:t>
            </a:r>
            <a:r>
              <a:rPr kumimoji="0" lang="bg-BG" altLang="bg-BG" sz="14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изведе информацията за всички мебелни магазини, с които складът работи.</a:t>
            </a:r>
            <a:endParaRPr kumimoji="0" lang="bg-BG" altLang="bg-BG" sz="140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Franklin Gothic Book" panose="020B0503020102020204" pitchFamily="34" charset="0"/>
            </a:endParaRPr>
          </a:p>
          <a:p>
            <a:endParaRPr lang="bg-BG" dirty="0"/>
          </a:p>
        </p:txBody>
      </p:sp>
      <p:sp>
        <p:nvSpPr>
          <p:cNvPr id="12" name="Контейнер за съдържание 4">
            <a:extLst>
              <a:ext uri="{FF2B5EF4-FFF2-40B4-BE49-F238E27FC236}">
                <a16:creationId xmlns:a16="http://schemas.microsoft.com/office/drawing/2014/main" id="{FB564DF6-A973-BFD5-F086-7F9C5DFF3F94}"/>
              </a:ext>
            </a:extLst>
          </p:cNvPr>
          <p:cNvSpPr txBox="1">
            <a:spLocks/>
          </p:cNvSpPr>
          <p:nvPr/>
        </p:nvSpPr>
        <p:spPr>
          <a:xfrm>
            <a:off x="6186196" y="1744823"/>
            <a:ext cx="5027716" cy="47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Заявки върху две и повече релации: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E264F3B8-E844-354A-AFD9-222166E1F4F4}"/>
              </a:ext>
            </a:extLst>
          </p:cNvPr>
          <p:cNvSpPr txBox="1"/>
          <p:nvPr/>
        </p:nvSpPr>
        <p:spPr>
          <a:xfrm>
            <a:off x="6186196" y="2223670"/>
            <a:ext cx="5124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bg-BG" altLang="bg-BG" sz="14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№2. </a:t>
            </a:r>
            <a:r>
              <a:rPr kumimoji="0" lang="ru-RU" altLang="bg-BG" sz="14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изведат цените на всички дивани, произведени от Progres</a:t>
            </a:r>
            <a:r>
              <a:rPr kumimoji="0" lang="bg-BG" altLang="bg-BG" sz="14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bg-BG" altLang="bg-BG" sz="140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Franklin Gothic Book" panose="020B0503020102020204" pitchFamily="34" charset="0"/>
            </a:endParaRPr>
          </a:p>
          <a:p>
            <a:endParaRPr lang="bg-BG" dirty="0"/>
          </a:p>
        </p:txBody>
      </p:sp>
      <p:pic>
        <p:nvPicPr>
          <p:cNvPr id="14" name="Картина 13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42FB55A8-22D2-14D1-5E82-7CB1B79E8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8" b="2824"/>
          <a:stretch/>
        </p:blipFill>
        <p:spPr bwMode="auto">
          <a:xfrm>
            <a:off x="6186197" y="2835837"/>
            <a:ext cx="4962298" cy="28465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068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B7561B16-5A3C-00EF-BCA8-C332380A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88" y="1744824"/>
            <a:ext cx="5027716" cy="478847"/>
          </a:xfrm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Подзаявки:</a:t>
            </a:r>
          </a:p>
        </p:txBody>
      </p: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908B8F76-D408-6C2C-866B-0FC6BD8A087B}"/>
              </a:ext>
            </a:extLst>
          </p:cNvPr>
          <p:cNvSpPr txBox="1">
            <a:spLocks/>
          </p:cNvSpPr>
          <p:nvPr/>
        </p:nvSpPr>
        <p:spPr>
          <a:xfrm>
            <a:off x="1517904" y="1060704"/>
            <a:ext cx="9144000" cy="478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Описание на решението – примерни заявки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9E55E1FA-4C93-CE90-F01E-AEBCC6B65713}"/>
              </a:ext>
            </a:extLst>
          </p:cNvPr>
          <p:cNvSpPr txBox="1"/>
          <p:nvPr/>
        </p:nvSpPr>
        <p:spPr>
          <a:xfrm>
            <a:off x="1062188" y="2223671"/>
            <a:ext cx="512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bg-BG" altLang="bg-BG" sz="14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№3. </a:t>
            </a:r>
            <a:r>
              <a:rPr kumimoji="0" lang="ru-RU" altLang="bg-BG" sz="14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изведат името, държавата и годината на основаване на фирмите, производители на столове.</a:t>
            </a:r>
            <a:endParaRPr lang="bg-BG" dirty="0"/>
          </a:p>
        </p:txBody>
      </p:sp>
      <p:sp>
        <p:nvSpPr>
          <p:cNvPr id="12" name="Контейнер за съдържание 4">
            <a:extLst>
              <a:ext uri="{FF2B5EF4-FFF2-40B4-BE49-F238E27FC236}">
                <a16:creationId xmlns:a16="http://schemas.microsoft.com/office/drawing/2014/main" id="{FB564DF6-A973-BFD5-F086-7F9C5DFF3F94}"/>
              </a:ext>
            </a:extLst>
          </p:cNvPr>
          <p:cNvSpPr txBox="1">
            <a:spLocks/>
          </p:cNvSpPr>
          <p:nvPr/>
        </p:nvSpPr>
        <p:spPr>
          <a:xfrm>
            <a:off x="6186196" y="1744823"/>
            <a:ext cx="5027716" cy="47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Съединения: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E264F3B8-E844-354A-AFD9-222166E1F4F4}"/>
              </a:ext>
            </a:extLst>
          </p:cNvPr>
          <p:cNvSpPr txBox="1"/>
          <p:nvPr/>
        </p:nvSpPr>
        <p:spPr>
          <a:xfrm>
            <a:off x="6186196" y="2223670"/>
            <a:ext cx="512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bg-BG" altLang="bg-BG" sz="14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№4. </a:t>
            </a:r>
            <a:r>
              <a:rPr kumimoji="0" lang="ru-RU" altLang="bg-BG" sz="14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изведат всички данни за столовете, които са произведени от компания, основана преди 2008 година.</a:t>
            </a:r>
            <a:endParaRPr lang="bg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C67A14B5-BBDE-071D-668D-88F992BE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96" y="2760715"/>
            <a:ext cx="4943616" cy="3036581"/>
          </a:xfrm>
          <a:prstGeom prst="rect">
            <a:avLst/>
          </a:prstGeom>
        </p:spPr>
      </p:pic>
      <p:pic>
        <p:nvPicPr>
          <p:cNvPr id="8" name="Картина 7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9B2B35CA-8990-80E7-1BA2-E43D1E6E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88" y="2746890"/>
            <a:ext cx="4984855" cy="30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5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B7561B16-5A3C-00EF-BCA8-C332380A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88" y="1744824"/>
            <a:ext cx="5027716" cy="478847"/>
          </a:xfrm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Групиране:</a:t>
            </a:r>
          </a:p>
        </p:txBody>
      </p: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908B8F76-D408-6C2C-866B-0FC6BD8A087B}"/>
              </a:ext>
            </a:extLst>
          </p:cNvPr>
          <p:cNvSpPr txBox="1">
            <a:spLocks/>
          </p:cNvSpPr>
          <p:nvPr/>
        </p:nvSpPr>
        <p:spPr>
          <a:xfrm>
            <a:off x="1517904" y="1060704"/>
            <a:ext cx="9144000" cy="478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Описание на решението – примерни заявки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9E55E1FA-4C93-CE90-F01E-AEBCC6B65713}"/>
              </a:ext>
            </a:extLst>
          </p:cNvPr>
          <p:cNvSpPr txBox="1"/>
          <p:nvPr/>
        </p:nvSpPr>
        <p:spPr>
          <a:xfrm>
            <a:off x="1062188" y="2223671"/>
            <a:ext cx="512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bg-BG" altLang="bg-BG" sz="14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№5. </a:t>
            </a:r>
            <a:r>
              <a:rPr kumimoji="0" lang="ru-RU" altLang="bg-BG" sz="14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изведе броят на мебелите спрямо вида им</a:t>
            </a:r>
            <a:r>
              <a:rPr kumimoji="0" lang="bg-BG" altLang="bg-BG" sz="14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bg-BG" altLang="bg-BG" sz="140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Franklin Gothic Book" panose="020B0503020102020204" pitchFamily="34" charset="0"/>
            </a:endParaRPr>
          </a:p>
          <a:p>
            <a:endParaRPr lang="bg-BG" dirty="0"/>
          </a:p>
        </p:txBody>
      </p:sp>
      <p:sp>
        <p:nvSpPr>
          <p:cNvPr id="12" name="Контейнер за съдържание 4">
            <a:extLst>
              <a:ext uri="{FF2B5EF4-FFF2-40B4-BE49-F238E27FC236}">
                <a16:creationId xmlns:a16="http://schemas.microsoft.com/office/drawing/2014/main" id="{FB564DF6-A973-BFD5-F086-7F9C5DFF3F94}"/>
              </a:ext>
            </a:extLst>
          </p:cNvPr>
          <p:cNvSpPr txBox="1">
            <a:spLocks/>
          </p:cNvSpPr>
          <p:nvPr/>
        </p:nvSpPr>
        <p:spPr>
          <a:xfrm>
            <a:off x="6186196" y="1744823"/>
            <a:ext cx="5027716" cy="47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Агрегация: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E264F3B8-E844-354A-AFD9-222166E1F4F4}"/>
              </a:ext>
            </a:extLst>
          </p:cNvPr>
          <p:cNvSpPr txBox="1"/>
          <p:nvPr/>
        </p:nvSpPr>
        <p:spPr>
          <a:xfrm>
            <a:off x="6186196" y="2223670"/>
            <a:ext cx="51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bg-BG" altLang="bg-BG" sz="14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№6. </a:t>
            </a:r>
            <a:r>
              <a:rPr kumimoji="0" lang="ru-RU" altLang="bg-BG" sz="14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изведе средната цена на всички продукти.</a:t>
            </a:r>
            <a:endParaRPr lang="bg-BG" dirty="0"/>
          </a:p>
        </p:txBody>
      </p:sp>
      <p:pic>
        <p:nvPicPr>
          <p:cNvPr id="8" name="Картина 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DDB042F-F66C-7F7A-057E-0400E0E60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4" b="3693"/>
          <a:stretch/>
        </p:blipFill>
        <p:spPr bwMode="auto">
          <a:xfrm>
            <a:off x="1062187" y="2760715"/>
            <a:ext cx="4778775" cy="3248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Картина 9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5B516434-EC12-1156-A0E8-0388BD573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" b="2956"/>
          <a:stretch/>
        </p:blipFill>
        <p:spPr bwMode="auto">
          <a:xfrm>
            <a:off x="6089904" y="2760715"/>
            <a:ext cx="5090212" cy="3248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943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B7561B16-5A3C-00EF-BCA8-C332380A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88" y="1744824"/>
            <a:ext cx="5027716" cy="478847"/>
          </a:xfrm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Изгледи:</a:t>
            </a:r>
          </a:p>
        </p:txBody>
      </p: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908B8F76-D408-6C2C-866B-0FC6BD8A087B}"/>
              </a:ext>
            </a:extLst>
          </p:cNvPr>
          <p:cNvSpPr txBox="1">
            <a:spLocks/>
          </p:cNvSpPr>
          <p:nvPr/>
        </p:nvSpPr>
        <p:spPr>
          <a:xfrm>
            <a:off x="1517904" y="1060704"/>
            <a:ext cx="9144000" cy="478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Оптимизация на решението – индекси, изгледи и тригери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9E55E1FA-4C93-CE90-F01E-AEBCC6B65713}"/>
              </a:ext>
            </a:extLst>
          </p:cNvPr>
          <p:cNvSpPr txBox="1"/>
          <p:nvPr/>
        </p:nvSpPr>
        <p:spPr>
          <a:xfrm>
            <a:off x="1062188" y="2223671"/>
            <a:ext cx="51240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7485" algn="just"/>
            <a:r>
              <a:rPr kumimoji="0" lang="bg-BG" altLang="bg-BG" sz="1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№1. </a:t>
            </a:r>
            <a:r>
              <a:rPr kumimoji="0" lang="bg-BG" altLang="bg-BG" sz="12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bg-BG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звеждащ кода на всеки един продукт, както и цената му:</a:t>
            </a:r>
          </a:p>
          <a:p>
            <a:pPr marL="197485" algn="just"/>
            <a:endParaRPr lang="bg-BG" sz="1200" dirty="0">
              <a:solidFill>
                <a:schemeClr val="accent2">
                  <a:lumMod val="50000"/>
                </a:schemeClr>
              </a:solidFill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v_allItemsPrices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bg-BG" sz="11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code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price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bg-BG" sz="11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item_code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UNION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bg-BG" sz="11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code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price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sofa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bg-BG" sz="11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sofa</a:t>
            </a:r>
            <a:r>
              <a:rPr lang="bg-BG" sz="11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item_code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UNION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bg-BG" sz="11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code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price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chair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indent="449580" algn="just"/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bg-BG" sz="11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chair</a:t>
            </a:r>
            <a:r>
              <a:rPr lang="bg-BG" sz="11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item_code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kumimoji="0" lang="bg-BG" altLang="bg-BG" sz="11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bg-BG" altLang="bg-BG" sz="110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Franklin Gothic Book" panose="020B0503020102020204" pitchFamily="34" charset="0"/>
            </a:endParaRPr>
          </a:p>
          <a:p>
            <a:endParaRPr lang="bg-BG" sz="1100" dirty="0"/>
          </a:p>
        </p:txBody>
      </p:sp>
      <p:sp>
        <p:nvSpPr>
          <p:cNvPr id="12" name="Контейнер за съдържание 4">
            <a:extLst>
              <a:ext uri="{FF2B5EF4-FFF2-40B4-BE49-F238E27FC236}">
                <a16:creationId xmlns:a16="http://schemas.microsoft.com/office/drawing/2014/main" id="{FB564DF6-A973-BFD5-F086-7F9C5DFF3F94}"/>
              </a:ext>
            </a:extLst>
          </p:cNvPr>
          <p:cNvSpPr txBox="1">
            <a:spLocks/>
          </p:cNvSpPr>
          <p:nvPr/>
        </p:nvSpPr>
        <p:spPr>
          <a:xfrm>
            <a:off x="6186196" y="1744823"/>
            <a:ext cx="5027716" cy="47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Индекси: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2AED403-87BE-CA14-FC09-4502652BE7BE}"/>
              </a:ext>
            </a:extLst>
          </p:cNvPr>
          <p:cNvSpPr txBox="1"/>
          <p:nvPr/>
        </p:nvSpPr>
        <p:spPr>
          <a:xfrm>
            <a:off x="6005805" y="2223670"/>
            <a:ext cx="5124008" cy="2799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7485" algn="just"/>
            <a:r>
              <a:rPr kumimoji="0" lang="bg-BG" altLang="bg-BG" sz="1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№2. </a:t>
            </a:r>
            <a:r>
              <a:rPr kumimoji="0" lang="bg-BG" altLang="bg-BG" sz="12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таблицата </a:t>
            </a:r>
            <a:r>
              <a:rPr kumimoji="0" lang="en-US" altLang="bg-BG" sz="1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Manufacturer</a:t>
            </a:r>
            <a:r>
              <a:rPr lang="bg-BG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97485" algn="just"/>
            <a:endParaRPr lang="bg-BG" sz="1200" dirty="0">
              <a:solidFill>
                <a:schemeClr val="accent2">
                  <a:lumMod val="50000"/>
                </a:schemeClr>
              </a:solidFill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</a:pPr>
            <a:r>
              <a:rPr lang="en-US" sz="1100" i="1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bg-BG" sz="1100" i="1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името на производителя:</a:t>
            </a:r>
            <a:endParaRPr lang="bg-BG" sz="1100" dirty="0"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idx_name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manufacturer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bg-BG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</a:pPr>
            <a:r>
              <a:rPr lang="en-US" sz="1100" i="1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bg-BG" sz="1100" i="1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обединяващ името на производителя и държавата, от която е:</a:t>
            </a:r>
            <a:endParaRPr lang="bg-BG" sz="1100" dirty="0"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idx_name_county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manufacturer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bg-BG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county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kumimoji="0" lang="bg-BG" altLang="bg-BG" sz="110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bg-BG" altLang="bg-BG" sz="1100" b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kumimoji="0" lang="bg-BG" altLang="bg-BG" sz="1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№3. </a:t>
            </a:r>
            <a:r>
              <a:rPr lang="bg-BG" sz="1200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таблицата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bg-BG" sz="1200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bg-BG" sz="12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</a:pPr>
            <a:r>
              <a:rPr lang="bg-BG" sz="1100" i="1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обединяващ сектор, ред и позиция:</a:t>
            </a:r>
            <a:endParaRPr lang="bg-BG" sz="1100" dirty="0"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idx_sector_row_position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location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sector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position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1100" dirty="0"/>
          </a:p>
        </p:txBody>
      </p:sp>
    </p:spTree>
    <p:extLst>
      <p:ext uri="{BB962C8B-B14F-4D97-AF65-F5344CB8AC3E}">
        <p14:creationId xmlns:p14="http://schemas.microsoft.com/office/powerpoint/2010/main" val="21499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908B8F76-D408-6C2C-866B-0FC6BD8A087B}"/>
              </a:ext>
            </a:extLst>
          </p:cNvPr>
          <p:cNvSpPr txBox="1">
            <a:spLocks/>
          </p:cNvSpPr>
          <p:nvPr/>
        </p:nvSpPr>
        <p:spPr>
          <a:xfrm>
            <a:off x="1517904" y="1060704"/>
            <a:ext cx="9144000" cy="478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Оптимизация на решението – индекси, изгледи и тригери</a:t>
            </a:r>
          </a:p>
        </p:txBody>
      </p:sp>
      <p:sp>
        <p:nvSpPr>
          <p:cNvPr id="12" name="Контейнер за съдържание 4">
            <a:extLst>
              <a:ext uri="{FF2B5EF4-FFF2-40B4-BE49-F238E27FC236}">
                <a16:creationId xmlns:a16="http://schemas.microsoft.com/office/drawing/2014/main" id="{FB564DF6-A973-BFD5-F086-7F9C5DFF3F94}"/>
              </a:ext>
            </a:extLst>
          </p:cNvPr>
          <p:cNvSpPr txBox="1">
            <a:spLocks/>
          </p:cNvSpPr>
          <p:nvPr/>
        </p:nvSpPr>
        <p:spPr>
          <a:xfrm>
            <a:off x="1446245" y="1744823"/>
            <a:ext cx="9767667" cy="47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Тригери: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12AD787-1169-6978-EBD2-9868B614D451}"/>
              </a:ext>
            </a:extLst>
          </p:cNvPr>
          <p:cNvSpPr txBox="1"/>
          <p:nvPr/>
        </p:nvSpPr>
        <p:spPr>
          <a:xfrm>
            <a:off x="1101011" y="2338416"/>
            <a:ext cx="9993087" cy="2867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bg-BG" sz="1200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Добавя нова колона „</a:t>
            </a:r>
            <a:r>
              <a:rPr lang="bg-BG" sz="1200" b="1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</a:t>
            </a:r>
            <a:r>
              <a:rPr lang="en-US" sz="1200" b="1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bg-BG" sz="1200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към таблицата </a:t>
            </a:r>
            <a:r>
              <a:rPr lang="en-US" sz="1200" b="1" i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bg-BG" sz="1200" b="1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anufacturer</a:t>
            </a:r>
            <a:r>
              <a:rPr lang="bg-BG" sz="1200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която ще съдържа броя на артикулите, които всеки производител е произвел (с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</a:t>
            </a:r>
            <a:r>
              <a:rPr lang="bg-BG" sz="1200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ограничение):</a:t>
            </a:r>
            <a:endParaRPr lang="bg-BG" sz="1200" dirty="0">
              <a:solidFill>
                <a:schemeClr val="accent2">
                  <a:lumMod val="50000"/>
                </a:schemeClr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manufacturer 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num_items 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num_items 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 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</a:pP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</a:pPr>
            <a:r>
              <a:rPr lang="bg-BG" sz="1200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Тригер за таблицата </a:t>
            </a:r>
            <a:r>
              <a:rPr lang="en-US" sz="1200" b="1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bg-BG" sz="1200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който да се задейства при вмъкване на нов продукт (стол, диван или маса) в таблицата и да увеличава с единица броя на артикулите за таблицата </a:t>
            </a:r>
            <a:r>
              <a:rPr lang="bg-BG" sz="1200" b="1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manufacturer</a:t>
            </a:r>
            <a:r>
              <a:rPr lang="bg-BG" sz="1200" i="1" dirty="0">
                <a:solidFill>
                  <a:schemeClr val="accent2">
                    <a:lumMod val="50000"/>
                  </a:schemeClr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bg-BG" sz="1200" dirty="0">
              <a:solidFill>
                <a:schemeClr val="accent2">
                  <a:lumMod val="50000"/>
                </a:schemeClr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TRIGGER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tr_increase_num_of_items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</a:pPr>
            <a:r>
              <a:rPr lang="bg-BG" sz="11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manufacturer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num_items 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isnull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num_items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(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 err="1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74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FROM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inserted 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74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WHERE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manufacturer_code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manufacturer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code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</a:pP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manufacturer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code 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manufacturer_code </a:t>
            </a:r>
            <a:r>
              <a:rPr lang="bg-BG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bg-BG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inserted</a:t>
            </a:r>
            <a:r>
              <a:rPr lang="bg-BG" sz="11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4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B7561B16-5A3C-00EF-BCA8-C332380A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776248"/>
            <a:ext cx="9144000" cy="413936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bg-BG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Към момента текущата реализация на склада поддържа 3 вида търговски вериги, с които си партнира, като е онагледено само взаимодействието между него и артикули, предлагани от мебелни магазини. Имплементирахме базата по този начин, за да покажем каква е основната функция на проекта. Една от опциите, които предлагаме като оптимизация е да намалим обхвата на склада, т.е. той да работи само с еднотипни търговски обекти – например или само мебелни магазини, или само сладкарници. Така ще съхранява и доставя артикули от точно определен вид, което ще улесни контрола върху продуктите и доставките. Другата опция – да се увеличи мащаба на склада като се включат още търговски партньори. Според нас, това би затруднило следенето и контрола на продуктите и доставките.</a:t>
            </a:r>
          </a:p>
          <a:p>
            <a:pPr marL="0" indent="0" algn="just">
              <a:buNone/>
            </a:pPr>
            <a:r>
              <a:rPr lang="bg-BG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Като оценка на реализацията, според нас създадената база от данни показва базовата функционалност на подобен тип системи и може лесно да бъде оптимизирана и модифицирана спрямо конкретни нужди или промени в употребата.</a:t>
            </a:r>
          </a:p>
          <a:p>
            <a:pPr marL="0" indent="0">
              <a:buNone/>
            </a:pPr>
            <a:r>
              <a:rPr lang="bg-BG" sz="1200" b="1" i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	Възможни подобрения:</a:t>
            </a:r>
          </a:p>
          <a:p>
            <a:pPr marL="0" indent="0">
              <a:buNone/>
            </a:pPr>
            <a:r>
              <a:rPr lang="bg-BG" sz="1200" b="1" i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№1</a:t>
            </a:r>
            <a:r>
              <a:rPr lang="bg-BG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. </a:t>
            </a:r>
            <a:r>
              <a:rPr lang="bg-BG" sz="1200" i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Добавяне на още релации, с които да се изясни изцяло основната функционалност на склада.</a:t>
            </a:r>
          </a:p>
          <a:p>
            <a:pPr algn="just"/>
            <a:r>
              <a:rPr lang="bg-BG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Да се добавят още релации, подобни на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SOFA, CHAIR, TABLE_, </a:t>
            </a:r>
            <a:r>
              <a:rPr lang="bg-BG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описващи артикулите, предлагани от останалите магазини, с които складът си партнира или да се ограничат само до продуктите, предлагани от еднотипни магазини.</a:t>
            </a:r>
          </a:p>
          <a:p>
            <a:pPr algn="just"/>
            <a:r>
              <a:rPr lang="bg-BG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Да се добави релация, която да следи количеството налични артикули във всеки пакет – по този начин, при изчерпване на количеството от определен вид продукти, ще може лесно да бъде установена липсата и да се сигнализира към магазина производител. В тази релация ще се съдържа идентификационният код на всеки артикул, номерът на пакета, в който се намира, както и в какво количество е наличен към текущия момент. Тя ще бъде свързана с релацията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DELIVERY, </a:t>
            </a:r>
            <a:r>
              <a:rPr lang="bg-BG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като при всяка успешна доставка, броят на останалите продукти, от същия вид в склада, ще се намалява, както и с релациите отговорни за пакетите –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BUNDLE, BUNDLEITEM.</a:t>
            </a:r>
            <a:endParaRPr lang="bg-BG" sz="1200" dirty="0">
              <a:solidFill>
                <a:schemeClr val="accent2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bg-BG" sz="1200" b="1" i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№2. </a:t>
            </a:r>
            <a:r>
              <a:rPr lang="bg-BG" sz="1200" i="1" dirty="0">
                <a:solidFill>
                  <a:schemeClr val="accent2">
                    <a:lumMod val="50000"/>
                  </a:schemeClr>
                </a:solidFill>
                <a:latin typeface="Franklin Gothic Book" panose="020B0503020102020204" pitchFamily="34" charset="0"/>
              </a:rPr>
              <a:t>Смяна на припокриващи се имена на атрибути на релациите.</a:t>
            </a:r>
          </a:p>
        </p:txBody>
      </p:sp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131CC963-A887-2C0D-1193-0B0BDF43CEEA}"/>
              </a:ext>
            </a:extLst>
          </p:cNvPr>
          <p:cNvSpPr txBox="1">
            <a:spLocks/>
          </p:cNvSpPr>
          <p:nvPr/>
        </p:nvSpPr>
        <p:spPr>
          <a:xfrm>
            <a:off x="1517904" y="1060704"/>
            <a:ext cx="9144000" cy="478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Оценка на реализацията, препоръки и възможни подобрения</a:t>
            </a:r>
          </a:p>
        </p:txBody>
      </p:sp>
    </p:spTree>
    <p:extLst>
      <p:ext uri="{BB962C8B-B14F-4D97-AF65-F5344CB8AC3E}">
        <p14:creationId xmlns:p14="http://schemas.microsoft.com/office/powerpoint/2010/main" val="321679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1195</Words>
  <Application>Microsoft Office PowerPoint</Application>
  <PresentationFormat>Широк екран</PresentationFormat>
  <Paragraphs>95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7" baseType="lpstr">
      <vt:lpstr>Aharoni</vt:lpstr>
      <vt:lpstr>Arial</vt:lpstr>
      <vt:lpstr>Avenir Next LT Pro</vt:lpstr>
      <vt:lpstr>Calibri</vt:lpstr>
      <vt:lpstr>Consolas</vt:lpstr>
      <vt:lpstr>Franklin Gothic Book</vt:lpstr>
      <vt:lpstr>PrismaticVTI</vt:lpstr>
      <vt:lpstr>Курсов проект по Бази от данни</vt:lpstr>
      <vt:lpstr>Описание на заданието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по Бази от данни</dc:title>
  <dc:creator>Моника Митрева</dc:creator>
  <cp:lastModifiedBy>Моника Митрева</cp:lastModifiedBy>
  <cp:revision>8</cp:revision>
  <dcterms:created xsi:type="dcterms:W3CDTF">2022-05-17T12:22:17Z</dcterms:created>
  <dcterms:modified xsi:type="dcterms:W3CDTF">2022-05-18T20:01:42Z</dcterms:modified>
</cp:coreProperties>
</file>