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3a06db8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3a06db8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3a06db8b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3a06db8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3a06db8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3a06db8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3a06db8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3a06db8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3a06db8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3a06db8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3a06db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3a06db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3a86b0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3a86b0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3a06db8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3a06db8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889400" y="656000"/>
            <a:ext cx="5365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Behind the Hooks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323925" y="1786350"/>
            <a:ext cx="40845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:Evasion and Defense</a:t>
            </a:r>
            <a:endParaRPr b="1" sz="30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3898523" y="3363000"/>
            <a:ext cx="49353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Monika Sahu</a:t>
            </a:r>
            <a:endParaRPr b="1" sz="2400"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898523" y="4127900"/>
            <a:ext cx="49353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26-July-2025-Sat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OWASP Mumbai Online Meetup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356250" y="71845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Offensive</a:t>
            </a:r>
            <a:r>
              <a:rPr b="1" lang="en" sz="3000">
                <a:solidFill>
                  <a:schemeClr val="dk1"/>
                </a:solidFill>
              </a:rPr>
              <a:t> Approach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Enables attackers to manipulate legitimate processes, bypass defenses, and hide malicious activities.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464325" y="4286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Purpose: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319050" y="783425"/>
            <a:ext cx="8824800" cy="3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Credentials Theft: Hooking </a:t>
            </a:r>
            <a:r>
              <a:rPr i="1" lang="en" sz="1800"/>
              <a:t>LogonUserW</a:t>
            </a:r>
            <a:r>
              <a:rPr lang="en" sz="1800"/>
              <a:t>, </a:t>
            </a:r>
            <a:r>
              <a:rPr i="1" lang="en" sz="1800"/>
              <a:t>GetAsyncKeyState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Stealth &amp; Evasion: EnumProcesses , NtQueryDirectoryFile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Bypassing Security: OpenProcess, NtQuerySystemInformation,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Injection &amp; Persistence: CreateRemoteThread , WriteProcessMemory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 title="Screenshot 2025-07-26 0051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88" y="114300"/>
            <a:ext cx="5792200" cy="2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 title="Screenshot 2025-07-26 0052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225" y="2928625"/>
            <a:ext cx="6392925" cy="21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356250" y="71845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Defensive </a:t>
            </a:r>
            <a:r>
              <a:rPr b="1" lang="en" sz="3000">
                <a:solidFill>
                  <a:schemeClr val="dk1"/>
                </a:solidFill>
              </a:rPr>
              <a:t>Approach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Used by security tools, EDRs, AVs and sandboxes to monitor, log or block suspicious behavior by intercepting API calls or system functions — without modifying their core logic.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464325" y="428625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Purpose: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9200" y="1188250"/>
            <a:ext cx="8824800" cy="31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Behavior Monitoring : By hooking CreateProcessW, WriteFile, or RegSetValueExW.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Detection &amp; Logging: Security software hooks functions.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Policy Enforcement: Hooked functions can be modified to block execution if the behavior violates security policies.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Memory and File Scanning: Hooked calls like ReadProcessMemory or CreateFile help detect malware’s attempt to access sensitive content.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 title="Screenshot 2025-07-26 0101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75" y="245025"/>
            <a:ext cx="7435301" cy="37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 title="Screenshot 2025-07-26 0102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638" y="4183600"/>
            <a:ext cx="5218975" cy="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04578" y="735966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104751" y="1914695"/>
            <a:ext cx="45303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About Me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1973400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Security Researcher @ QuickHeal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Working on NGAV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ToI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2030575" y="4547650"/>
            <a:ext cx="51972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Contents are only for educational purpose.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40800" y="724525"/>
            <a:ext cx="61245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en" sz="3000"/>
              <a:t>What is it</a:t>
            </a:r>
            <a:r>
              <a:rPr lang="en" sz="3000"/>
              <a:t>?</a:t>
            </a:r>
            <a:endParaRPr sz="30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en" sz="3000"/>
              <a:t>Why are we talking this?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en" sz="3000"/>
              <a:t>Show some use cases?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BCA"/>
            </a:gs>
            <a:gs pos="100000">
              <a:srgbClr val="FA844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746125" y="284900"/>
            <a:ext cx="7986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aleway"/>
              <a:buAutoNum type="arabicPeriod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is it?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1122600" y="1047500"/>
            <a:ext cx="51972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is hooking?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What is Syscall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1566593" y="872137"/>
            <a:ext cx="2619731" cy="2966664"/>
            <a:chOff x="6803275" y="427445"/>
            <a:chExt cx="2212050" cy="2504994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275" lIns="108275" spcFirstLastPara="1" rIns="108275" wrap="square" tIns="10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Method (parameters)</a:t>
              </a:r>
              <a:b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558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{</a:t>
              </a:r>
              <a:endParaRPr sz="1558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947"/>
                </a:spcBef>
                <a:spcAft>
                  <a:spcPts val="0"/>
                </a:spcAft>
                <a:buNone/>
              </a:pPr>
              <a:r>
                <a:rPr b="1" lang="en" sz="1558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	Jump (to hook)</a:t>
              </a:r>
              <a:endParaRPr b="1" sz="1558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457200" lvl="0" marL="0" rtl="0" algn="l">
                <a:spcBef>
                  <a:spcPts val="947"/>
                </a:spcBef>
                <a:spcAft>
                  <a:spcPts val="947"/>
                </a:spcAft>
                <a:buNone/>
              </a:pPr>
              <a: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Code1</a:t>
              </a:r>
              <a:b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	Code2</a:t>
              </a:r>
              <a:b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return value </a:t>
              </a:r>
              <a:b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558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}</a:t>
              </a:r>
              <a:endParaRPr sz="1558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5637882" y="1199709"/>
            <a:ext cx="1763446" cy="1996981"/>
            <a:chOff x="6803275" y="427445"/>
            <a:chExt cx="2212050" cy="2504994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875" lIns="72875" spcFirstLastPara="1" rIns="72875" wrap="square" tIns="72875">
              <a:noAutofit/>
            </a:bodyPr>
            <a:lstStyle/>
            <a:p>
              <a:pPr indent="30778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Hook(  )</a:t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307780" lvl="0" marL="0" rtl="0" algn="l">
                <a:spcBef>
                  <a:spcPts val="638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{</a:t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307780" lvl="0" marL="0" rtl="0" algn="l">
                <a:spcBef>
                  <a:spcPts val="638"/>
                </a:spcBef>
                <a:spcAft>
                  <a:spcPts val="638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	….</a:t>
              </a:r>
              <a:b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b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b="1" lang="en" sz="15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}</a:t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cxnSp>
        <p:nvCxnSpPr>
          <p:cNvPr id="104" name="Google Shape;104;p17"/>
          <p:cNvCxnSpPr/>
          <p:nvPr/>
        </p:nvCxnSpPr>
        <p:spPr>
          <a:xfrm flipH="1" rot="10800000">
            <a:off x="3869975" y="1977625"/>
            <a:ext cx="1803000" cy="33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813025" y="902600"/>
            <a:ext cx="72351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Hooking vs MITM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Types</a:t>
            </a:r>
            <a:endParaRPr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>
                <a:solidFill>
                  <a:schemeClr val="accent5"/>
                </a:solidFill>
              </a:rPr>
              <a:t>IRL common examples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839000" y="1515075"/>
            <a:ext cx="54660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Hooking VS MITM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BCA"/>
            </a:gs>
            <a:gs pos="100000">
              <a:srgbClr val="FA844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675000" y="320625"/>
            <a:ext cx="77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75000" y="2520900"/>
            <a:ext cx="7794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leway"/>
              <a:buAutoNum type="arabicPeriod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Inline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AutoNum type="arabicPeriod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IAT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AutoNum type="arabicPeriod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EAT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AutoNum type="arabicPeriod"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Syscall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690675" y="285750"/>
            <a:ext cx="663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aleway"/>
              <a:buChar char="●"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IRL common </a:t>
            </a:r>
            <a:r>
              <a:rPr b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examples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1" title="Screenshot 2025-07-26 0108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989400"/>
            <a:ext cx="6769611" cy="39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